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114"/>
  </p:notesMasterIdLst>
  <p:sldIdLst>
    <p:sldId id="257" r:id="rId2"/>
    <p:sldId id="473" r:id="rId3"/>
    <p:sldId id="259" r:id="rId4"/>
    <p:sldId id="667" r:id="rId5"/>
    <p:sldId id="668" r:id="rId6"/>
    <p:sldId id="660" r:id="rId7"/>
    <p:sldId id="265" r:id="rId8"/>
    <p:sldId id="652" r:id="rId9"/>
    <p:sldId id="661" r:id="rId10"/>
    <p:sldId id="268" r:id="rId11"/>
    <p:sldId id="637" r:id="rId12"/>
    <p:sldId id="583" r:id="rId13"/>
    <p:sldId id="584" r:id="rId14"/>
    <p:sldId id="585" r:id="rId15"/>
    <p:sldId id="587" r:id="rId16"/>
    <p:sldId id="588" r:id="rId17"/>
    <p:sldId id="635" r:id="rId18"/>
    <p:sldId id="269" r:id="rId19"/>
    <p:sldId id="558" r:id="rId20"/>
    <p:sldId id="293" r:id="rId21"/>
    <p:sldId id="470" r:id="rId22"/>
    <p:sldId id="306" r:id="rId23"/>
    <p:sldId id="599" r:id="rId24"/>
    <p:sldId id="626" r:id="rId25"/>
    <p:sldId id="318" r:id="rId26"/>
    <p:sldId id="323" r:id="rId27"/>
    <p:sldId id="623" r:id="rId28"/>
    <p:sldId id="527" r:id="rId29"/>
    <p:sldId id="605" r:id="rId30"/>
    <p:sldId id="606" r:id="rId31"/>
    <p:sldId id="324" r:id="rId32"/>
    <p:sldId id="325" r:id="rId33"/>
    <p:sldId id="326" r:id="rId34"/>
    <p:sldId id="332" r:id="rId35"/>
    <p:sldId id="603" r:id="rId36"/>
    <p:sldId id="524" r:id="rId37"/>
    <p:sldId id="336" r:id="rId38"/>
    <p:sldId id="525" r:id="rId39"/>
    <p:sldId id="531" r:id="rId40"/>
    <p:sldId id="532" r:id="rId41"/>
    <p:sldId id="361" r:id="rId42"/>
    <p:sldId id="367" r:id="rId43"/>
    <p:sldId id="370" r:id="rId44"/>
    <p:sldId id="535" r:id="rId45"/>
    <p:sldId id="371" r:id="rId46"/>
    <p:sldId id="649" r:id="rId47"/>
    <p:sldId id="372" r:id="rId48"/>
    <p:sldId id="373" r:id="rId49"/>
    <p:sldId id="538" r:id="rId50"/>
    <p:sldId id="507" r:id="rId51"/>
    <p:sldId id="382" r:id="rId52"/>
    <p:sldId id="380" r:id="rId53"/>
    <p:sldId id="604" r:id="rId54"/>
    <p:sldId id="509" r:id="rId55"/>
    <p:sldId id="540" r:id="rId56"/>
    <p:sldId id="387" r:id="rId57"/>
    <p:sldId id="510" r:id="rId58"/>
    <p:sldId id="389" r:id="rId59"/>
    <p:sldId id="563" r:id="rId60"/>
    <p:sldId id="564" r:id="rId61"/>
    <p:sldId id="565" r:id="rId62"/>
    <p:sldId id="566" r:id="rId63"/>
    <p:sldId id="567" r:id="rId64"/>
    <p:sldId id="568" r:id="rId65"/>
    <p:sldId id="569" r:id="rId66"/>
    <p:sldId id="570" r:id="rId67"/>
    <p:sldId id="571" r:id="rId68"/>
    <p:sldId id="572" r:id="rId69"/>
    <p:sldId id="573" r:id="rId70"/>
    <p:sldId id="574" r:id="rId71"/>
    <p:sldId id="575" r:id="rId72"/>
    <p:sldId id="579" r:id="rId73"/>
    <p:sldId id="580" r:id="rId74"/>
    <p:sldId id="391" r:id="rId75"/>
    <p:sldId id="601" r:id="rId76"/>
    <p:sldId id="542" r:id="rId77"/>
    <p:sldId id="395" r:id="rId78"/>
    <p:sldId id="554" r:id="rId79"/>
    <p:sldId id="607" r:id="rId80"/>
    <p:sldId id="608" r:id="rId81"/>
    <p:sldId id="613" r:id="rId82"/>
    <p:sldId id="398" r:id="rId83"/>
    <p:sldId id="399" r:id="rId84"/>
    <p:sldId id="400" r:id="rId85"/>
    <p:sldId id="401" r:id="rId86"/>
    <p:sldId id="402" r:id="rId87"/>
    <p:sldId id="403" r:id="rId88"/>
    <p:sldId id="555" r:id="rId89"/>
    <p:sldId id="611" r:id="rId90"/>
    <p:sldId id="612" r:id="rId91"/>
    <p:sldId id="609" r:id="rId92"/>
    <p:sldId id="610" r:id="rId93"/>
    <p:sldId id="614" r:id="rId94"/>
    <p:sldId id="406" r:id="rId95"/>
    <p:sldId id="407" r:id="rId96"/>
    <p:sldId id="618" r:id="rId97"/>
    <p:sldId id="333" r:id="rId98"/>
    <p:sldId id="617" r:id="rId99"/>
    <p:sldId id="348" r:id="rId100"/>
    <p:sldId id="343" r:id="rId101"/>
    <p:sldId id="619" r:id="rId102"/>
    <p:sldId id="408" r:id="rId103"/>
    <p:sldId id="409" r:id="rId104"/>
    <p:sldId id="616" r:id="rId105"/>
    <p:sldId id="412" r:id="rId106"/>
    <p:sldId id="615" r:id="rId107"/>
    <p:sldId id="413" r:id="rId108"/>
    <p:sldId id="414" r:id="rId109"/>
    <p:sldId id="543" r:id="rId110"/>
    <p:sldId id="622" r:id="rId111"/>
    <p:sldId id="621" r:id="rId112"/>
    <p:sldId id="628" r:id="rId1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EADE6"/>
    <a:srgbClr val="204892"/>
    <a:srgbClr val="C9D7F3"/>
    <a:srgbClr val="FF9933"/>
    <a:srgbClr val="92D050"/>
    <a:srgbClr val="0070C0"/>
    <a:srgbClr val="006600"/>
    <a:srgbClr val="4D7620"/>
    <a:srgbClr val="5C88DB"/>
    <a:srgbClr val="212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8841" autoAdjust="0"/>
  </p:normalViewPr>
  <p:slideViewPr>
    <p:cSldViewPr>
      <p:cViewPr varScale="1">
        <p:scale>
          <a:sx n="82" d="100"/>
          <a:sy n="82" d="100"/>
        </p:scale>
        <p:origin x="643" y="72"/>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9D74B-E6EC-404F-9846-16B12B8FF578}"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GB"/>
        </a:p>
      </dgm:t>
    </dgm:pt>
    <dgm:pt modelId="{C649ADF9-24F6-4815-8E80-5C6A54865E06}">
      <dgm:prSet phldrT="[Text]" custT="1"/>
      <dgm:spPr>
        <a:solidFill>
          <a:schemeClr val="bg2">
            <a:lumMod val="60000"/>
            <a:lumOff val="40000"/>
          </a:schemeClr>
        </a:solidFill>
      </dgm:spPr>
      <dgm:t>
        <a:bodyPr/>
        <a:lstStyle/>
        <a:p>
          <a:r>
            <a:rPr lang="en-GB" sz="2400" dirty="0">
              <a:solidFill>
                <a:schemeClr val="bg1"/>
              </a:solidFill>
            </a:rPr>
            <a:t>Projects, tasks, sub-tasks, cards</a:t>
          </a:r>
        </a:p>
      </dgm:t>
    </dgm:pt>
    <dgm:pt modelId="{C55FBC91-3647-4209-98F5-8C4098A5A96F}" type="parTrans" cxnId="{6321108F-12F9-4A42-B104-650E4C20223C}">
      <dgm:prSet/>
      <dgm:spPr/>
      <dgm:t>
        <a:bodyPr/>
        <a:lstStyle/>
        <a:p>
          <a:endParaRPr lang="en-GB"/>
        </a:p>
      </dgm:t>
    </dgm:pt>
    <dgm:pt modelId="{50FB15FE-9A85-41AD-B37D-FD0CACEC2769}" type="sibTrans" cxnId="{6321108F-12F9-4A42-B104-650E4C20223C}">
      <dgm:prSet/>
      <dgm:spPr/>
      <dgm:t>
        <a:bodyPr/>
        <a:lstStyle/>
        <a:p>
          <a:endParaRPr lang="en-GB"/>
        </a:p>
      </dgm:t>
    </dgm:pt>
    <dgm:pt modelId="{FD525DCE-623E-4E85-9D63-DE05BDA962BB}">
      <dgm:prSet phldrT="[Text]"/>
      <dgm:spPr>
        <a:solidFill>
          <a:srgbClr val="FF9933"/>
        </a:solidFill>
      </dgm:spPr>
      <dgm:t>
        <a:bodyPr/>
        <a:lstStyle/>
        <a:p>
          <a:r>
            <a:rPr lang="en-GB" dirty="0">
              <a:solidFill>
                <a:schemeClr val="bg1"/>
              </a:solidFill>
            </a:rPr>
            <a:t>Resource manager</a:t>
          </a:r>
        </a:p>
      </dgm:t>
    </dgm:pt>
    <dgm:pt modelId="{2DFA65BD-7D82-4DF2-8BBA-CFBB35EBF403}" type="parTrans" cxnId="{CC50D475-F201-44B8-BDEC-B27D214D8A0D}">
      <dgm:prSet/>
      <dgm:spPr/>
      <dgm:t>
        <a:bodyPr/>
        <a:lstStyle/>
        <a:p>
          <a:endParaRPr lang="en-GB"/>
        </a:p>
      </dgm:t>
    </dgm:pt>
    <dgm:pt modelId="{8E95B472-2B9A-4602-9093-59691E14F9AB}" type="sibTrans" cxnId="{CC50D475-F201-44B8-BDEC-B27D214D8A0D}">
      <dgm:prSet/>
      <dgm:spPr/>
      <dgm:t>
        <a:bodyPr/>
        <a:lstStyle/>
        <a:p>
          <a:endParaRPr lang="en-GB"/>
        </a:p>
      </dgm:t>
    </dgm:pt>
    <dgm:pt modelId="{A642D7A4-9896-414B-9C17-38679DED5EBE}">
      <dgm:prSet phldrT="[Text]"/>
      <dgm:spPr>
        <a:solidFill>
          <a:srgbClr val="92D050"/>
        </a:solidFill>
      </dgm:spPr>
      <dgm:t>
        <a:bodyPr/>
        <a:lstStyle/>
        <a:p>
          <a:r>
            <a:rPr lang="en-GB" dirty="0">
              <a:solidFill>
                <a:schemeClr val="bg1"/>
              </a:solidFill>
            </a:rPr>
            <a:t>Team manager</a:t>
          </a:r>
        </a:p>
      </dgm:t>
    </dgm:pt>
    <dgm:pt modelId="{E9F67647-9564-42B0-8A61-43CD303359F8}" type="parTrans" cxnId="{2EAE081E-0365-4646-9055-48772342AA36}">
      <dgm:prSet/>
      <dgm:spPr/>
      <dgm:t>
        <a:bodyPr/>
        <a:lstStyle/>
        <a:p>
          <a:endParaRPr lang="en-GB"/>
        </a:p>
      </dgm:t>
    </dgm:pt>
    <dgm:pt modelId="{957F7E6E-13AF-4749-836F-A6BDAF6B54F5}" type="sibTrans" cxnId="{2EAE081E-0365-4646-9055-48772342AA36}">
      <dgm:prSet/>
      <dgm:spPr/>
      <dgm:t>
        <a:bodyPr/>
        <a:lstStyle/>
        <a:p>
          <a:endParaRPr lang="en-GB"/>
        </a:p>
      </dgm:t>
    </dgm:pt>
    <dgm:pt modelId="{30B1A831-FA3B-4B7A-9B07-4EEC18BCE22E}">
      <dgm:prSet phldrT="[Text]"/>
      <dgm:spPr>
        <a:solidFill>
          <a:srgbClr val="0070C0"/>
        </a:solidFill>
      </dgm:spPr>
      <dgm:t>
        <a:bodyPr/>
        <a:lstStyle/>
        <a:p>
          <a:r>
            <a:rPr lang="en-GB" dirty="0">
              <a:solidFill>
                <a:schemeClr val="bg1"/>
              </a:solidFill>
            </a:rPr>
            <a:t>Task manager </a:t>
          </a:r>
        </a:p>
      </dgm:t>
    </dgm:pt>
    <dgm:pt modelId="{AB16CB66-51DB-4699-8CB1-7B09078A188A}" type="parTrans" cxnId="{CCC2C357-1E40-4182-B123-9A749523CC63}">
      <dgm:prSet/>
      <dgm:spPr/>
      <dgm:t>
        <a:bodyPr/>
        <a:lstStyle/>
        <a:p>
          <a:endParaRPr lang="en-GB"/>
        </a:p>
      </dgm:t>
    </dgm:pt>
    <dgm:pt modelId="{42AF2903-D07B-483C-B234-74C07F46A4F5}" type="sibTrans" cxnId="{CCC2C357-1E40-4182-B123-9A749523CC63}">
      <dgm:prSet/>
      <dgm:spPr/>
      <dgm:t>
        <a:bodyPr/>
        <a:lstStyle/>
        <a:p>
          <a:endParaRPr lang="en-GB"/>
        </a:p>
      </dgm:t>
    </dgm:pt>
    <dgm:pt modelId="{2DE26DDE-4038-4EA3-A989-5E371F2F093F}">
      <dgm:prSet phldrT="[Text]"/>
      <dgm:spPr>
        <a:solidFill>
          <a:srgbClr val="FF9933"/>
        </a:solidFill>
      </dgm:spPr>
      <dgm:t>
        <a:bodyPr/>
        <a:lstStyle/>
        <a:p>
          <a:r>
            <a:rPr lang="en-GB" dirty="0">
              <a:solidFill>
                <a:schemeClr val="bg1"/>
              </a:solidFill>
            </a:rPr>
            <a:t>Skill/ Resource</a:t>
          </a:r>
        </a:p>
      </dgm:t>
    </dgm:pt>
    <dgm:pt modelId="{8CE0CAF6-F6B7-4DF5-935A-F9456A48FBCC}" type="parTrans" cxnId="{5AB797F8-CCED-46AA-A825-81DB74FF7B54}">
      <dgm:prSet/>
      <dgm:spPr/>
      <dgm:t>
        <a:bodyPr/>
        <a:lstStyle/>
        <a:p>
          <a:endParaRPr lang="en-GB"/>
        </a:p>
      </dgm:t>
    </dgm:pt>
    <dgm:pt modelId="{B2318DE4-1D34-4BF8-8C4A-6D85CF391994}" type="sibTrans" cxnId="{5AB797F8-CCED-46AA-A825-81DB74FF7B54}">
      <dgm:prSet/>
      <dgm:spPr/>
      <dgm:t>
        <a:bodyPr/>
        <a:lstStyle/>
        <a:p>
          <a:endParaRPr lang="en-GB"/>
        </a:p>
      </dgm:t>
    </dgm:pt>
    <dgm:pt modelId="{98207816-E82A-481E-95A2-BE4A76424F0E}">
      <dgm:prSet phldrT="[Text]"/>
      <dgm:spPr>
        <a:solidFill>
          <a:srgbClr val="0070C0"/>
        </a:solidFill>
      </dgm:spPr>
      <dgm:t>
        <a:bodyPr/>
        <a:lstStyle/>
        <a:p>
          <a:r>
            <a:rPr lang="en-GB" dirty="0">
              <a:solidFill>
                <a:schemeClr val="bg1"/>
              </a:solidFill>
            </a:rPr>
            <a:t>Project manager</a:t>
          </a:r>
        </a:p>
      </dgm:t>
    </dgm:pt>
    <dgm:pt modelId="{1F2391F0-5314-4222-9246-D58DA9B3A4FC}" type="parTrans" cxnId="{E1FD2AA2-9648-4EBF-910D-44F730A26FC7}">
      <dgm:prSet/>
      <dgm:spPr/>
      <dgm:t>
        <a:bodyPr/>
        <a:lstStyle/>
        <a:p>
          <a:endParaRPr lang="en-GB"/>
        </a:p>
      </dgm:t>
    </dgm:pt>
    <dgm:pt modelId="{F25A256F-7EED-47CF-92D5-2910BF9E00C7}" type="sibTrans" cxnId="{E1FD2AA2-9648-4EBF-910D-44F730A26FC7}">
      <dgm:prSet/>
      <dgm:spPr/>
      <dgm:t>
        <a:bodyPr/>
        <a:lstStyle/>
        <a:p>
          <a:endParaRPr lang="en-GB"/>
        </a:p>
      </dgm:t>
    </dgm:pt>
    <dgm:pt modelId="{6D2443D5-C6C0-4F18-9CD9-3A508A523903}">
      <dgm:prSet phldrT="[Text]"/>
      <dgm:spPr>
        <a:solidFill>
          <a:srgbClr val="92D050"/>
        </a:solidFill>
      </dgm:spPr>
      <dgm:t>
        <a:bodyPr/>
        <a:lstStyle/>
        <a:p>
          <a:r>
            <a:rPr lang="en-GB" dirty="0">
              <a:solidFill>
                <a:schemeClr val="bg1"/>
              </a:solidFill>
            </a:rPr>
            <a:t>Portfolio manager</a:t>
          </a:r>
        </a:p>
      </dgm:t>
    </dgm:pt>
    <dgm:pt modelId="{5A353EE2-0835-4EC1-9C52-A9C0D601BEC7}" type="parTrans" cxnId="{B593D937-F8F6-4945-B6DF-365E30CB0CCA}">
      <dgm:prSet/>
      <dgm:spPr/>
      <dgm:t>
        <a:bodyPr/>
        <a:lstStyle/>
        <a:p>
          <a:endParaRPr lang="en-GB"/>
        </a:p>
      </dgm:t>
    </dgm:pt>
    <dgm:pt modelId="{BECD4E00-EEDA-44FB-90F0-90162734CCB7}" type="sibTrans" cxnId="{B593D937-F8F6-4945-B6DF-365E30CB0CCA}">
      <dgm:prSet/>
      <dgm:spPr/>
      <dgm:t>
        <a:bodyPr/>
        <a:lstStyle/>
        <a:p>
          <a:endParaRPr lang="en-GB"/>
        </a:p>
      </dgm:t>
    </dgm:pt>
    <dgm:pt modelId="{F01D2FE0-B8C6-4C82-A5EC-B1F2D09FC8F7}">
      <dgm:prSet phldrT="[Text]"/>
      <dgm:spPr>
        <a:solidFill>
          <a:srgbClr val="0070C0"/>
        </a:solidFill>
      </dgm:spPr>
      <dgm:t>
        <a:bodyPr/>
        <a:lstStyle/>
        <a:p>
          <a:r>
            <a:rPr lang="en-GB" dirty="0">
              <a:solidFill>
                <a:schemeClr val="bg1"/>
              </a:solidFill>
            </a:rPr>
            <a:t>Team member</a:t>
          </a:r>
        </a:p>
      </dgm:t>
    </dgm:pt>
    <dgm:pt modelId="{6C780CB8-63BB-44F1-A4E1-EB63714A5441}" type="parTrans" cxnId="{7422FFE4-1705-42C8-85AD-A0160782E2DB}">
      <dgm:prSet/>
      <dgm:spPr/>
      <dgm:t>
        <a:bodyPr/>
        <a:lstStyle/>
        <a:p>
          <a:endParaRPr lang="en-US"/>
        </a:p>
      </dgm:t>
    </dgm:pt>
    <dgm:pt modelId="{1986FD62-6C6D-446F-AA06-BD7D7A862718}" type="sibTrans" cxnId="{7422FFE4-1705-42C8-85AD-A0160782E2DB}">
      <dgm:prSet/>
      <dgm:spPr/>
      <dgm:t>
        <a:bodyPr/>
        <a:lstStyle/>
        <a:p>
          <a:endParaRPr lang="en-US"/>
        </a:p>
      </dgm:t>
    </dgm:pt>
    <dgm:pt modelId="{957A97DD-016F-4667-BB6C-E222D7943AEA}" type="pres">
      <dgm:prSet presAssocID="{2779D74B-E6EC-404F-9846-16B12B8FF578}" presName="composite" presStyleCnt="0">
        <dgm:presLayoutVars>
          <dgm:chMax val="1"/>
          <dgm:dir/>
          <dgm:resizeHandles val="exact"/>
        </dgm:presLayoutVars>
      </dgm:prSet>
      <dgm:spPr/>
    </dgm:pt>
    <dgm:pt modelId="{20188356-47B9-4080-B69B-5885A9D50BFD}" type="pres">
      <dgm:prSet presAssocID="{2779D74B-E6EC-404F-9846-16B12B8FF578}" presName="radial" presStyleCnt="0">
        <dgm:presLayoutVars>
          <dgm:animLvl val="ctr"/>
        </dgm:presLayoutVars>
      </dgm:prSet>
      <dgm:spPr/>
    </dgm:pt>
    <dgm:pt modelId="{60DD7353-0344-4AB4-9941-39CBF290C3BC}" type="pres">
      <dgm:prSet presAssocID="{C649ADF9-24F6-4815-8E80-5C6A54865E06}" presName="centerShape" presStyleLbl="vennNode1" presStyleIdx="0" presStyleCnt="8"/>
      <dgm:spPr/>
    </dgm:pt>
    <dgm:pt modelId="{CA58D45C-0A0A-42D8-BAD3-536DE9EF6CF1}" type="pres">
      <dgm:prSet presAssocID="{6D2443D5-C6C0-4F18-9CD9-3A508A523903}" presName="node" presStyleLbl="vennNode1" presStyleIdx="1" presStyleCnt="8">
        <dgm:presLayoutVars>
          <dgm:bulletEnabled val="1"/>
        </dgm:presLayoutVars>
      </dgm:prSet>
      <dgm:spPr/>
    </dgm:pt>
    <dgm:pt modelId="{6AD1338F-0A65-46CE-8B07-32607017B2C1}" type="pres">
      <dgm:prSet presAssocID="{98207816-E82A-481E-95A2-BE4A76424F0E}" presName="node" presStyleLbl="vennNode1" presStyleIdx="2" presStyleCnt="8">
        <dgm:presLayoutVars>
          <dgm:bulletEnabled val="1"/>
        </dgm:presLayoutVars>
      </dgm:prSet>
      <dgm:spPr/>
    </dgm:pt>
    <dgm:pt modelId="{F8229CB6-337D-4115-A4DE-1C8E8392B3A4}" type="pres">
      <dgm:prSet presAssocID="{FD525DCE-623E-4E85-9D63-DE05BDA962BB}" presName="node" presStyleLbl="vennNode1" presStyleIdx="3" presStyleCnt="8">
        <dgm:presLayoutVars>
          <dgm:bulletEnabled val="1"/>
        </dgm:presLayoutVars>
      </dgm:prSet>
      <dgm:spPr/>
    </dgm:pt>
    <dgm:pt modelId="{B1ACA78E-DA20-43C9-A6F9-EECB581BD537}" type="pres">
      <dgm:prSet presAssocID="{A642D7A4-9896-414B-9C17-38679DED5EBE}" presName="node" presStyleLbl="vennNode1" presStyleIdx="4" presStyleCnt="8">
        <dgm:presLayoutVars>
          <dgm:bulletEnabled val="1"/>
        </dgm:presLayoutVars>
      </dgm:prSet>
      <dgm:spPr/>
    </dgm:pt>
    <dgm:pt modelId="{84377792-BA04-4648-83DA-300DBE454695}" type="pres">
      <dgm:prSet presAssocID="{30B1A831-FA3B-4B7A-9B07-4EEC18BCE22E}" presName="node" presStyleLbl="vennNode1" presStyleIdx="5" presStyleCnt="8">
        <dgm:presLayoutVars>
          <dgm:bulletEnabled val="1"/>
        </dgm:presLayoutVars>
      </dgm:prSet>
      <dgm:spPr/>
    </dgm:pt>
    <dgm:pt modelId="{3A53407A-C7F5-4C0C-B88D-A610085982EE}" type="pres">
      <dgm:prSet presAssocID="{2DE26DDE-4038-4EA3-A989-5E371F2F093F}" presName="node" presStyleLbl="vennNode1" presStyleIdx="6" presStyleCnt="8">
        <dgm:presLayoutVars>
          <dgm:bulletEnabled val="1"/>
        </dgm:presLayoutVars>
      </dgm:prSet>
      <dgm:spPr/>
    </dgm:pt>
    <dgm:pt modelId="{5C102AA2-B77F-4E5D-AD7E-72AAFCADE84D}" type="pres">
      <dgm:prSet presAssocID="{F01D2FE0-B8C6-4C82-A5EC-B1F2D09FC8F7}" presName="node" presStyleLbl="vennNode1" presStyleIdx="7" presStyleCnt="8">
        <dgm:presLayoutVars>
          <dgm:bulletEnabled val="1"/>
        </dgm:presLayoutVars>
      </dgm:prSet>
      <dgm:spPr/>
    </dgm:pt>
  </dgm:ptLst>
  <dgm:cxnLst>
    <dgm:cxn modelId="{55D2A706-F2D7-48DE-9538-4199BD3E8CAD}" type="presOf" srcId="{FD525DCE-623E-4E85-9D63-DE05BDA962BB}" destId="{F8229CB6-337D-4115-A4DE-1C8E8392B3A4}" srcOrd="0" destOrd="0" presId="urn:microsoft.com/office/officeart/2005/8/layout/radial3"/>
    <dgm:cxn modelId="{6518260F-2FEB-4934-91A3-1D7CD5E6EA45}" type="presOf" srcId="{98207816-E82A-481E-95A2-BE4A76424F0E}" destId="{6AD1338F-0A65-46CE-8B07-32607017B2C1}" srcOrd="0" destOrd="0" presId="urn:microsoft.com/office/officeart/2005/8/layout/radial3"/>
    <dgm:cxn modelId="{A7376A12-0E06-4CE4-8D62-53328C2706D2}" type="presOf" srcId="{6D2443D5-C6C0-4F18-9CD9-3A508A523903}" destId="{CA58D45C-0A0A-42D8-BAD3-536DE9EF6CF1}" srcOrd="0" destOrd="0" presId="urn:microsoft.com/office/officeart/2005/8/layout/radial3"/>
    <dgm:cxn modelId="{2EAE081E-0365-4646-9055-48772342AA36}" srcId="{C649ADF9-24F6-4815-8E80-5C6A54865E06}" destId="{A642D7A4-9896-414B-9C17-38679DED5EBE}" srcOrd="3" destOrd="0" parTransId="{E9F67647-9564-42B0-8A61-43CD303359F8}" sibTransId="{957F7E6E-13AF-4749-836F-A6BDAF6B54F5}"/>
    <dgm:cxn modelId="{80A8DA1F-04BF-41C2-A4B3-64FB2EC05EE0}" type="presOf" srcId="{30B1A831-FA3B-4B7A-9B07-4EEC18BCE22E}" destId="{84377792-BA04-4648-83DA-300DBE454695}" srcOrd="0" destOrd="0" presId="urn:microsoft.com/office/officeart/2005/8/layout/radial3"/>
    <dgm:cxn modelId="{8833E423-133B-4798-94D8-770908C3FCB6}" type="presOf" srcId="{A642D7A4-9896-414B-9C17-38679DED5EBE}" destId="{B1ACA78E-DA20-43C9-A6F9-EECB581BD537}" srcOrd="0" destOrd="0" presId="urn:microsoft.com/office/officeart/2005/8/layout/radial3"/>
    <dgm:cxn modelId="{B593D937-F8F6-4945-B6DF-365E30CB0CCA}" srcId="{C649ADF9-24F6-4815-8E80-5C6A54865E06}" destId="{6D2443D5-C6C0-4F18-9CD9-3A508A523903}" srcOrd="0" destOrd="0" parTransId="{5A353EE2-0835-4EC1-9C52-A9C0D601BEC7}" sibTransId="{BECD4E00-EEDA-44FB-90F0-90162734CCB7}"/>
    <dgm:cxn modelId="{CC50D475-F201-44B8-BDEC-B27D214D8A0D}" srcId="{C649ADF9-24F6-4815-8E80-5C6A54865E06}" destId="{FD525DCE-623E-4E85-9D63-DE05BDA962BB}" srcOrd="2" destOrd="0" parTransId="{2DFA65BD-7D82-4DF2-8BBA-CFBB35EBF403}" sibTransId="{8E95B472-2B9A-4602-9093-59691E14F9AB}"/>
    <dgm:cxn modelId="{CCC2C357-1E40-4182-B123-9A749523CC63}" srcId="{C649ADF9-24F6-4815-8E80-5C6A54865E06}" destId="{30B1A831-FA3B-4B7A-9B07-4EEC18BCE22E}" srcOrd="4" destOrd="0" parTransId="{AB16CB66-51DB-4699-8CB1-7B09078A188A}" sibTransId="{42AF2903-D07B-483C-B234-74C07F46A4F5}"/>
    <dgm:cxn modelId="{F479BC80-B3EB-4DBA-B95F-B024D57AEBF3}" type="presOf" srcId="{2DE26DDE-4038-4EA3-A989-5E371F2F093F}" destId="{3A53407A-C7F5-4C0C-B88D-A610085982EE}" srcOrd="0" destOrd="0" presId="urn:microsoft.com/office/officeart/2005/8/layout/radial3"/>
    <dgm:cxn modelId="{6321108F-12F9-4A42-B104-650E4C20223C}" srcId="{2779D74B-E6EC-404F-9846-16B12B8FF578}" destId="{C649ADF9-24F6-4815-8E80-5C6A54865E06}" srcOrd="0" destOrd="0" parTransId="{C55FBC91-3647-4209-98F5-8C4098A5A96F}" sibTransId="{50FB15FE-9A85-41AD-B37D-FD0CACEC2769}"/>
    <dgm:cxn modelId="{E1FD2AA2-9648-4EBF-910D-44F730A26FC7}" srcId="{C649ADF9-24F6-4815-8E80-5C6A54865E06}" destId="{98207816-E82A-481E-95A2-BE4A76424F0E}" srcOrd="1" destOrd="0" parTransId="{1F2391F0-5314-4222-9246-D58DA9B3A4FC}" sibTransId="{F25A256F-7EED-47CF-92D5-2910BF9E00C7}"/>
    <dgm:cxn modelId="{84B4A9AC-F9E7-4AF3-8A4D-7AC26F60BE56}" type="presOf" srcId="{C649ADF9-24F6-4815-8E80-5C6A54865E06}" destId="{60DD7353-0344-4AB4-9941-39CBF290C3BC}" srcOrd="0" destOrd="0" presId="urn:microsoft.com/office/officeart/2005/8/layout/radial3"/>
    <dgm:cxn modelId="{7D86FBC9-51A2-433F-B4DB-3B5BF131D384}" type="presOf" srcId="{F01D2FE0-B8C6-4C82-A5EC-B1F2D09FC8F7}" destId="{5C102AA2-B77F-4E5D-AD7E-72AAFCADE84D}" srcOrd="0" destOrd="0" presId="urn:microsoft.com/office/officeart/2005/8/layout/radial3"/>
    <dgm:cxn modelId="{BBF361CE-5D1F-448F-9274-4E2F91C841DF}" type="presOf" srcId="{2779D74B-E6EC-404F-9846-16B12B8FF578}" destId="{957A97DD-016F-4667-BB6C-E222D7943AEA}" srcOrd="0" destOrd="0" presId="urn:microsoft.com/office/officeart/2005/8/layout/radial3"/>
    <dgm:cxn modelId="{7422FFE4-1705-42C8-85AD-A0160782E2DB}" srcId="{C649ADF9-24F6-4815-8E80-5C6A54865E06}" destId="{F01D2FE0-B8C6-4C82-A5EC-B1F2D09FC8F7}" srcOrd="6" destOrd="0" parTransId="{6C780CB8-63BB-44F1-A4E1-EB63714A5441}" sibTransId="{1986FD62-6C6D-446F-AA06-BD7D7A862718}"/>
    <dgm:cxn modelId="{5AB797F8-CCED-46AA-A825-81DB74FF7B54}" srcId="{C649ADF9-24F6-4815-8E80-5C6A54865E06}" destId="{2DE26DDE-4038-4EA3-A989-5E371F2F093F}" srcOrd="5" destOrd="0" parTransId="{8CE0CAF6-F6B7-4DF5-935A-F9456A48FBCC}" sibTransId="{B2318DE4-1D34-4BF8-8C4A-6D85CF391994}"/>
    <dgm:cxn modelId="{54C69ECF-C55C-4FA7-9392-5A4E9AF840A2}" type="presParOf" srcId="{957A97DD-016F-4667-BB6C-E222D7943AEA}" destId="{20188356-47B9-4080-B69B-5885A9D50BFD}" srcOrd="0" destOrd="0" presId="urn:microsoft.com/office/officeart/2005/8/layout/radial3"/>
    <dgm:cxn modelId="{807D01B4-2D98-4D05-B4D1-1910B8CEA769}" type="presParOf" srcId="{20188356-47B9-4080-B69B-5885A9D50BFD}" destId="{60DD7353-0344-4AB4-9941-39CBF290C3BC}" srcOrd="0" destOrd="0" presId="urn:microsoft.com/office/officeart/2005/8/layout/radial3"/>
    <dgm:cxn modelId="{C285521E-1239-4CFB-A42B-815EDD1D3AF0}" type="presParOf" srcId="{20188356-47B9-4080-B69B-5885A9D50BFD}" destId="{CA58D45C-0A0A-42D8-BAD3-536DE9EF6CF1}" srcOrd="1" destOrd="0" presId="urn:microsoft.com/office/officeart/2005/8/layout/radial3"/>
    <dgm:cxn modelId="{21906731-3A92-4F7A-AF7A-7C74D052AF9F}" type="presParOf" srcId="{20188356-47B9-4080-B69B-5885A9D50BFD}" destId="{6AD1338F-0A65-46CE-8B07-32607017B2C1}" srcOrd="2" destOrd="0" presId="urn:microsoft.com/office/officeart/2005/8/layout/radial3"/>
    <dgm:cxn modelId="{B2F38B69-C78B-4BDC-B45F-7DB168D550CF}" type="presParOf" srcId="{20188356-47B9-4080-B69B-5885A9D50BFD}" destId="{F8229CB6-337D-4115-A4DE-1C8E8392B3A4}" srcOrd="3" destOrd="0" presId="urn:microsoft.com/office/officeart/2005/8/layout/radial3"/>
    <dgm:cxn modelId="{4F48FD5C-E4AF-4F97-9B5A-3D49E25262D6}" type="presParOf" srcId="{20188356-47B9-4080-B69B-5885A9D50BFD}" destId="{B1ACA78E-DA20-43C9-A6F9-EECB581BD537}" srcOrd="4" destOrd="0" presId="urn:microsoft.com/office/officeart/2005/8/layout/radial3"/>
    <dgm:cxn modelId="{FFB234F9-A7C8-46E2-83E3-34756405D6D8}" type="presParOf" srcId="{20188356-47B9-4080-B69B-5885A9D50BFD}" destId="{84377792-BA04-4648-83DA-300DBE454695}" srcOrd="5" destOrd="0" presId="urn:microsoft.com/office/officeart/2005/8/layout/radial3"/>
    <dgm:cxn modelId="{E9BD228F-B356-483E-A767-8D5D72323783}" type="presParOf" srcId="{20188356-47B9-4080-B69B-5885A9D50BFD}" destId="{3A53407A-C7F5-4C0C-B88D-A610085982EE}" srcOrd="6" destOrd="0" presId="urn:microsoft.com/office/officeart/2005/8/layout/radial3"/>
    <dgm:cxn modelId="{F240E6EE-A021-41E1-96C3-BA9E9995B989}" type="presParOf" srcId="{20188356-47B9-4080-B69B-5885A9D50BFD}" destId="{5C102AA2-B77F-4E5D-AD7E-72AAFCADE84D}" srcOrd="7" destOrd="0" presId="urn:microsoft.com/office/officeart/2005/8/layout/radial3"/>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E6ED0-266C-46AF-A472-26C32908712C}"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l-NL"/>
        </a:p>
      </dgm:t>
    </dgm:pt>
    <dgm:pt modelId="{FA41209D-12E9-405D-9A1F-52235C952B71}">
      <dgm:prSet phldrT="[Text]"/>
      <dgm:spPr/>
      <dgm:t>
        <a:bodyPr/>
        <a:lstStyle/>
        <a:p>
          <a:r>
            <a:rPr lang="nl-NL" dirty="0" err="1"/>
            <a:t>Location</a:t>
          </a:r>
          <a:endParaRPr lang="nl-NL" dirty="0"/>
        </a:p>
      </dgm:t>
    </dgm:pt>
    <dgm:pt modelId="{BCBC644F-C3DE-4DD9-9820-083761C9BCFC}" type="parTrans" cxnId="{11B9E508-B050-405B-A5FB-7A576330C94E}">
      <dgm:prSet/>
      <dgm:spPr/>
      <dgm:t>
        <a:bodyPr/>
        <a:lstStyle/>
        <a:p>
          <a:endParaRPr lang="nl-NL"/>
        </a:p>
      </dgm:t>
    </dgm:pt>
    <dgm:pt modelId="{C9D903F8-FEA4-4047-B31F-B34D9BB0C071}" type="sibTrans" cxnId="{11B9E508-B050-405B-A5FB-7A576330C94E}">
      <dgm:prSet/>
      <dgm:spPr/>
      <dgm:t>
        <a:bodyPr/>
        <a:lstStyle/>
        <a:p>
          <a:endParaRPr lang="nl-NL"/>
        </a:p>
      </dgm:t>
    </dgm:pt>
    <dgm:pt modelId="{CE725FB6-A464-4196-BEAB-CB60216B3F42}">
      <dgm:prSet phldrT="[Text]"/>
      <dgm:spPr/>
      <dgm:t>
        <a:bodyPr/>
        <a:lstStyle/>
        <a:p>
          <a:r>
            <a:rPr lang="nl-NL" dirty="0" err="1"/>
            <a:t>Department</a:t>
          </a:r>
          <a:endParaRPr lang="nl-NL" dirty="0"/>
        </a:p>
      </dgm:t>
    </dgm:pt>
    <dgm:pt modelId="{E0BBA6A5-D7B9-4C0A-9873-BF8D7A0D983C}" type="parTrans" cxnId="{903C8884-C5FD-4FDD-AB3B-D98CC9D2FC18}">
      <dgm:prSet/>
      <dgm:spPr/>
      <dgm:t>
        <a:bodyPr/>
        <a:lstStyle/>
        <a:p>
          <a:endParaRPr lang="nl-NL"/>
        </a:p>
      </dgm:t>
    </dgm:pt>
    <dgm:pt modelId="{0E316717-A6E5-46AE-BF79-D760DA9F9445}" type="sibTrans" cxnId="{903C8884-C5FD-4FDD-AB3B-D98CC9D2FC18}">
      <dgm:prSet/>
      <dgm:spPr/>
      <dgm:t>
        <a:bodyPr/>
        <a:lstStyle/>
        <a:p>
          <a:endParaRPr lang="nl-NL"/>
        </a:p>
      </dgm:t>
    </dgm:pt>
    <dgm:pt modelId="{8E83D269-CC93-446A-AC04-01EE5FF5D880}">
      <dgm:prSet phldrT="[Text]"/>
      <dgm:spPr/>
      <dgm:t>
        <a:bodyPr/>
        <a:lstStyle/>
        <a:p>
          <a:r>
            <a:rPr lang="nl-NL" dirty="0" err="1"/>
            <a:t>Languages</a:t>
          </a:r>
          <a:endParaRPr lang="nl-NL" dirty="0"/>
        </a:p>
      </dgm:t>
    </dgm:pt>
    <dgm:pt modelId="{061F8F14-7556-485E-8177-25247F6C3928}" type="parTrans" cxnId="{892BAED5-2B73-49E4-AB1B-E4E46A1FE48D}">
      <dgm:prSet/>
      <dgm:spPr/>
      <dgm:t>
        <a:bodyPr/>
        <a:lstStyle/>
        <a:p>
          <a:endParaRPr lang="nl-NL"/>
        </a:p>
      </dgm:t>
    </dgm:pt>
    <dgm:pt modelId="{5862E6FE-432E-48B0-B13E-0F33D0EBB86A}" type="sibTrans" cxnId="{892BAED5-2B73-49E4-AB1B-E4E46A1FE48D}">
      <dgm:prSet/>
      <dgm:spPr/>
      <dgm:t>
        <a:bodyPr/>
        <a:lstStyle/>
        <a:p>
          <a:endParaRPr lang="nl-NL"/>
        </a:p>
      </dgm:t>
    </dgm:pt>
    <dgm:pt modelId="{23390708-125F-4B2E-9668-C625985A9A76}">
      <dgm:prSet phldrT="[Text]"/>
      <dgm:spPr/>
      <dgm:t>
        <a:bodyPr/>
        <a:lstStyle/>
        <a:p>
          <a:r>
            <a:rPr lang="nl-NL" dirty="0" err="1"/>
            <a:t>German</a:t>
          </a:r>
          <a:endParaRPr lang="nl-NL" dirty="0"/>
        </a:p>
      </dgm:t>
    </dgm:pt>
    <dgm:pt modelId="{CE58219A-BF5D-4240-842E-49AD268E168C}" type="parTrans" cxnId="{BBF37685-B352-4006-AF6C-BE57388ED648}">
      <dgm:prSet/>
      <dgm:spPr/>
      <dgm:t>
        <a:bodyPr/>
        <a:lstStyle/>
        <a:p>
          <a:endParaRPr lang="nl-NL"/>
        </a:p>
      </dgm:t>
    </dgm:pt>
    <dgm:pt modelId="{FAACBEBA-D0D8-4CD2-9E03-B3DF4C69AD26}" type="sibTrans" cxnId="{BBF37685-B352-4006-AF6C-BE57388ED648}">
      <dgm:prSet/>
      <dgm:spPr/>
      <dgm:t>
        <a:bodyPr/>
        <a:lstStyle/>
        <a:p>
          <a:endParaRPr lang="nl-NL"/>
        </a:p>
      </dgm:t>
    </dgm:pt>
    <dgm:pt modelId="{B3BE698F-99E7-4890-980C-2418A78E0541}">
      <dgm:prSet phldrT="[Text]"/>
      <dgm:spPr/>
      <dgm:t>
        <a:bodyPr/>
        <a:lstStyle/>
        <a:p>
          <a:r>
            <a:rPr lang="nl-NL" dirty="0"/>
            <a:t>Dutch</a:t>
          </a:r>
        </a:p>
      </dgm:t>
    </dgm:pt>
    <dgm:pt modelId="{107FC70E-DCE1-4BBC-974A-B028FF5A9D14}" type="parTrans" cxnId="{89CF3898-ADFA-439A-B798-B73470131CE0}">
      <dgm:prSet/>
      <dgm:spPr/>
      <dgm:t>
        <a:bodyPr/>
        <a:lstStyle/>
        <a:p>
          <a:endParaRPr lang="nl-NL"/>
        </a:p>
      </dgm:t>
    </dgm:pt>
    <dgm:pt modelId="{75336CEA-BFD9-406C-A71A-6301A7585415}" type="sibTrans" cxnId="{89CF3898-ADFA-439A-B798-B73470131CE0}">
      <dgm:prSet/>
      <dgm:spPr/>
      <dgm:t>
        <a:bodyPr/>
        <a:lstStyle/>
        <a:p>
          <a:endParaRPr lang="nl-NL"/>
        </a:p>
      </dgm:t>
    </dgm:pt>
    <dgm:pt modelId="{B37A0AD9-C241-4145-955B-B256DEA33FF8}">
      <dgm:prSet phldrT="[Text]"/>
      <dgm:spPr/>
      <dgm:t>
        <a:bodyPr/>
        <a:lstStyle/>
        <a:p>
          <a:r>
            <a:rPr lang="nl-NL" dirty="0"/>
            <a:t>English</a:t>
          </a:r>
        </a:p>
      </dgm:t>
    </dgm:pt>
    <dgm:pt modelId="{9A42AFFB-39D9-478F-8EB8-863DBC8AB4BD}" type="parTrans" cxnId="{82BD0200-4D03-4B2D-BA26-7180D0F08950}">
      <dgm:prSet/>
      <dgm:spPr/>
      <dgm:t>
        <a:bodyPr/>
        <a:lstStyle/>
        <a:p>
          <a:endParaRPr lang="nl-NL"/>
        </a:p>
      </dgm:t>
    </dgm:pt>
    <dgm:pt modelId="{369EE384-D9FC-4FC1-B5C4-D3BD2AD7FBCA}" type="sibTrans" cxnId="{82BD0200-4D03-4B2D-BA26-7180D0F08950}">
      <dgm:prSet/>
      <dgm:spPr/>
      <dgm:t>
        <a:bodyPr/>
        <a:lstStyle/>
        <a:p>
          <a:endParaRPr lang="nl-NL"/>
        </a:p>
      </dgm:t>
    </dgm:pt>
    <dgm:pt modelId="{1C8F0116-3F6F-422C-A50F-28497C20609B}">
      <dgm:prSet phldrT="[Text]"/>
      <dgm:spPr/>
      <dgm:t>
        <a:bodyPr/>
        <a:lstStyle/>
        <a:p>
          <a:r>
            <a:rPr lang="nl-NL" dirty="0"/>
            <a:t>Luxemburg</a:t>
          </a:r>
        </a:p>
      </dgm:t>
    </dgm:pt>
    <dgm:pt modelId="{453F7AA2-FC28-45BF-BC49-DF1EF1B3781F}" type="parTrans" cxnId="{86361A5C-FC6A-429C-BA01-22781E70B2A6}">
      <dgm:prSet/>
      <dgm:spPr/>
      <dgm:t>
        <a:bodyPr/>
        <a:lstStyle/>
        <a:p>
          <a:endParaRPr lang="nl-NL"/>
        </a:p>
      </dgm:t>
    </dgm:pt>
    <dgm:pt modelId="{31D3187C-E917-435B-A423-27C2FE9395F1}" type="sibTrans" cxnId="{86361A5C-FC6A-429C-BA01-22781E70B2A6}">
      <dgm:prSet/>
      <dgm:spPr/>
      <dgm:t>
        <a:bodyPr/>
        <a:lstStyle/>
        <a:p>
          <a:endParaRPr lang="nl-NL"/>
        </a:p>
      </dgm:t>
    </dgm:pt>
    <dgm:pt modelId="{4D1FFD34-F8A5-4151-BC03-0B4661898FBF}">
      <dgm:prSet phldrT="[Text]"/>
      <dgm:spPr/>
      <dgm:t>
        <a:bodyPr/>
        <a:lstStyle/>
        <a:p>
          <a:r>
            <a:rPr lang="nl-NL" dirty="0"/>
            <a:t>Engineering</a:t>
          </a:r>
        </a:p>
        <a:p>
          <a:r>
            <a:rPr lang="nl-NL" dirty="0" err="1"/>
            <a:t>Department</a:t>
          </a:r>
          <a:endParaRPr lang="nl-NL" dirty="0"/>
        </a:p>
      </dgm:t>
    </dgm:pt>
    <dgm:pt modelId="{493EA5CA-4CF3-40DD-A5FD-92FB1A9C6551}" type="parTrans" cxnId="{5E350124-1991-4A1E-B4F8-4C34FA6818B2}">
      <dgm:prSet/>
      <dgm:spPr/>
      <dgm:t>
        <a:bodyPr/>
        <a:lstStyle/>
        <a:p>
          <a:endParaRPr lang="nl-NL"/>
        </a:p>
      </dgm:t>
    </dgm:pt>
    <dgm:pt modelId="{688214B0-5D16-4EB1-9184-64CC90618C97}" type="sibTrans" cxnId="{5E350124-1991-4A1E-B4F8-4C34FA6818B2}">
      <dgm:prSet/>
      <dgm:spPr/>
      <dgm:t>
        <a:bodyPr/>
        <a:lstStyle/>
        <a:p>
          <a:endParaRPr lang="nl-NL"/>
        </a:p>
      </dgm:t>
    </dgm:pt>
    <dgm:pt modelId="{A86A8AE2-3129-4583-BF36-ED388D97943D}" type="pres">
      <dgm:prSet presAssocID="{42DE6ED0-266C-46AF-A472-26C32908712C}" presName="diagram" presStyleCnt="0">
        <dgm:presLayoutVars>
          <dgm:chPref val="1"/>
          <dgm:dir/>
          <dgm:animOne val="branch"/>
          <dgm:animLvl val="lvl"/>
          <dgm:resizeHandles/>
        </dgm:presLayoutVars>
      </dgm:prSet>
      <dgm:spPr/>
    </dgm:pt>
    <dgm:pt modelId="{3BA28075-753A-4FB1-BFC2-3474A8FA98B7}" type="pres">
      <dgm:prSet presAssocID="{FA41209D-12E9-405D-9A1F-52235C952B71}" presName="root" presStyleCnt="0"/>
      <dgm:spPr/>
    </dgm:pt>
    <dgm:pt modelId="{33AFCC90-C28A-480B-8D64-B0001B239076}" type="pres">
      <dgm:prSet presAssocID="{FA41209D-12E9-405D-9A1F-52235C952B71}" presName="rootComposite" presStyleCnt="0"/>
      <dgm:spPr/>
    </dgm:pt>
    <dgm:pt modelId="{BC3D0649-197A-49D0-BABE-5EFDF71A6055}" type="pres">
      <dgm:prSet presAssocID="{FA41209D-12E9-405D-9A1F-52235C952B71}" presName="rootText" presStyleLbl="node1" presStyleIdx="0" presStyleCnt="3"/>
      <dgm:spPr/>
    </dgm:pt>
    <dgm:pt modelId="{E7FFB4B5-5E8C-408A-9815-78ED6C79A9F5}" type="pres">
      <dgm:prSet presAssocID="{FA41209D-12E9-405D-9A1F-52235C952B71}" presName="rootConnector" presStyleLbl="node1" presStyleIdx="0" presStyleCnt="3"/>
      <dgm:spPr/>
    </dgm:pt>
    <dgm:pt modelId="{FD987147-2216-4FD6-8A99-C4A76513D9A4}" type="pres">
      <dgm:prSet presAssocID="{FA41209D-12E9-405D-9A1F-52235C952B71}" presName="childShape" presStyleCnt="0"/>
      <dgm:spPr/>
    </dgm:pt>
    <dgm:pt modelId="{B449D955-FDE5-49D4-835A-E0DB530C92B5}" type="pres">
      <dgm:prSet presAssocID="{453F7AA2-FC28-45BF-BC49-DF1EF1B3781F}" presName="Name13" presStyleLbl="parChTrans1D2" presStyleIdx="0" presStyleCnt="5"/>
      <dgm:spPr/>
    </dgm:pt>
    <dgm:pt modelId="{64DEC730-B3ED-4776-8ABC-68358D50813C}" type="pres">
      <dgm:prSet presAssocID="{1C8F0116-3F6F-422C-A50F-28497C20609B}" presName="childText" presStyleLbl="bgAcc1" presStyleIdx="0" presStyleCnt="5">
        <dgm:presLayoutVars>
          <dgm:bulletEnabled val="1"/>
        </dgm:presLayoutVars>
      </dgm:prSet>
      <dgm:spPr/>
    </dgm:pt>
    <dgm:pt modelId="{5380EFEA-D5F5-4A2B-B0D2-3359B66568E3}" type="pres">
      <dgm:prSet presAssocID="{CE725FB6-A464-4196-BEAB-CB60216B3F42}" presName="root" presStyleCnt="0"/>
      <dgm:spPr/>
    </dgm:pt>
    <dgm:pt modelId="{C4431A4B-E13A-462A-A954-91531EEC692D}" type="pres">
      <dgm:prSet presAssocID="{CE725FB6-A464-4196-BEAB-CB60216B3F42}" presName="rootComposite" presStyleCnt="0"/>
      <dgm:spPr/>
    </dgm:pt>
    <dgm:pt modelId="{717972B8-8AED-4B46-9EC3-FF150C3A5C40}" type="pres">
      <dgm:prSet presAssocID="{CE725FB6-A464-4196-BEAB-CB60216B3F42}" presName="rootText" presStyleLbl="node1" presStyleIdx="1" presStyleCnt="3"/>
      <dgm:spPr/>
    </dgm:pt>
    <dgm:pt modelId="{893BD8BA-8B3C-4291-A341-BBD93114DFD5}" type="pres">
      <dgm:prSet presAssocID="{CE725FB6-A464-4196-BEAB-CB60216B3F42}" presName="rootConnector" presStyleLbl="node1" presStyleIdx="1" presStyleCnt="3"/>
      <dgm:spPr/>
    </dgm:pt>
    <dgm:pt modelId="{45F3F615-3AA7-4457-BD8D-8CACEBB22D5D}" type="pres">
      <dgm:prSet presAssocID="{CE725FB6-A464-4196-BEAB-CB60216B3F42}" presName="childShape" presStyleCnt="0"/>
      <dgm:spPr/>
    </dgm:pt>
    <dgm:pt modelId="{79EAFB67-1633-4427-AE6C-A0C9888F115C}" type="pres">
      <dgm:prSet presAssocID="{493EA5CA-4CF3-40DD-A5FD-92FB1A9C6551}" presName="Name13" presStyleLbl="parChTrans1D2" presStyleIdx="1" presStyleCnt="5"/>
      <dgm:spPr/>
    </dgm:pt>
    <dgm:pt modelId="{7372D298-9D20-4D2F-B943-27627B9CF2ED}" type="pres">
      <dgm:prSet presAssocID="{4D1FFD34-F8A5-4151-BC03-0B4661898FBF}" presName="childText" presStyleLbl="bgAcc1" presStyleIdx="1" presStyleCnt="5">
        <dgm:presLayoutVars>
          <dgm:bulletEnabled val="1"/>
        </dgm:presLayoutVars>
      </dgm:prSet>
      <dgm:spPr/>
    </dgm:pt>
    <dgm:pt modelId="{AD1AA276-2B94-4965-9120-C04EE80A052B}" type="pres">
      <dgm:prSet presAssocID="{8E83D269-CC93-446A-AC04-01EE5FF5D880}" presName="root" presStyleCnt="0"/>
      <dgm:spPr/>
    </dgm:pt>
    <dgm:pt modelId="{C1350EBD-F736-404C-A09C-531A4CC7410A}" type="pres">
      <dgm:prSet presAssocID="{8E83D269-CC93-446A-AC04-01EE5FF5D880}" presName="rootComposite" presStyleCnt="0"/>
      <dgm:spPr/>
    </dgm:pt>
    <dgm:pt modelId="{627CDC88-16A4-4F34-ABE6-48D026DCA4A0}" type="pres">
      <dgm:prSet presAssocID="{8E83D269-CC93-446A-AC04-01EE5FF5D880}" presName="rootText" presStyleLbl="node1" presStyleIdx="2" presStyleCnt="3"/>
      <dgm:spPr/>
    </dgm:pt>
    <dgm:pt modelId="{81DE6BCB-02AD-4BEF-8330-010E96E5088D}" type="pres">
      <dgm:prSet presAssocID="{8E83D269-CC93-446A-AC04-01EE5FF5D880}" presName="rootConnector" presStyleLbl="node1" presStyleIdx="2" presStyleCnt="3"/>
      <dgm:spPr/>
    </dgm:pt>
    <dgm:pt modelId="{02EA9674-FBE3-4350-A184-803A320A0D0B}" type="pres">
      <dgm:prSet presAssocID="{8E83D269-CC93-446A-AC04-01EE5FF5D880}" presName="childShape" presStyleCnt="0"/>
      <dgm:spPr/>
    </dgm:pt>
    <dgm:pt modelId="{36B6B92D-E16F-4714-AA18-62E966BE6926}" type="pres">
      <dgm:prSet presAssocID="{CE58219A-BF5D-4240-842E-49AD268E168C}" presName="Name13" presStyleLbl="parChTrans1D2" presStyleIdx="2" presStyleCnt="5"/>
      <dgm:spPr/>
    </dgm:pt>
    <dgm:pt modelId="{CC6A8D83-CDE2-4CC8-908F-64086367A9D0}" type="pres">
      <dgm:prSet presAssocID="{23390708-125F-4B2E-9668-C625985A9A76}" presName="childText" presStyleLbl="bgAcc1" presStyleIdx="2" presStyleCnt="5">
        <dgm:presLayoutVars>
          <dgm:bulletEnabled val="1"/>
        </dgm:presLayoutVars>
      </dgm:prSet>
      <dgm:spPr/>
    </dgm:pt>
    <dgm:pt modelId="{2B6DED54-50AA-4E31-AC08-A92233BCDC1F}" type="pres">
      <dgm:prSet presAssocID="{107FC70E-DCE1-4BBC-974A-B028FF5A9D14}" presName="Name13" presStyleLbl="parChTrans1D2" presStyleIdx="3" presStyleCnt="5"/>
      <dgm:spPr/>
    </dgm:pt>
    <dgm:pt modelId="{85A87A89-ED52-4778-9C98-1FC92942280B}" type="pres">
      <dgm:prSet presAssocID="{B3BE698F-99E7-4890-980C-2418A78E0541}" presName="childText" presStyleLbl="bgAcc1" presStyleIdx="3" presStyleCnt="5">
        <dgm:presLayoutVars>
          <dgm:bulletEnabled val="1"/>
        </dgm:presLayoutVars>
      </dgm:prSet>
      <dgm:spPr/>
    </dgm:pt>
    <dgm:pt modelId="{C106305B-E0DC-4DBC-A971-7DF2DBF18CF2}" type="pres">
      <dgm:prSet presAssocID="{9A42AFFB-39D9-478F-8EB8-863DBC8AB4BD}" presName="Name13" presStyleLbl="parChTrans1D2" presStyleIdx="4" presStyleCnt="5"/>
      <dgm:spPr/>
    </dgm:pt>
    <dgm:pt modelId="{8FFDFA43-967B-441F-AE26-35712997ABDD}" type="pres">
      <dgm:prSet presAssocID="{B37A0AD9-C241-4145-955B-B256DEA33FF8}" presName="childText" presStyleLbl="bgAcc1" presStyleIdx="4" presStyleCnt="5">
        <dgm:presLayoutVars>
          <dgm:bulletEnabled val="1"/>
        </dgm:presLayoutVars>
      </dgm:prSet>
      <dgm:spPr/>
    </dgm:pt>
  </dgm:ptLst>
  <dgm:cxnLst>
    <dgm:cxn modelId="{82BD0200-4D03-4B2D-BA26-7180D0F08950}" srcId="{8E83D269-CC93-446A-AC04-01EE5FF5D880}" destId="{B37A0AD9-C241-4145-955B-B256DEA33FF8}" srcOrd="2" destOrd="0" parTransId="{9A42AFFB-39D9-478F-8EB8-863DBC8AB4BD}" sibTransId="{369EE384-D9FC-4FC1-B5C4-D3BD2AD7FBCA}"/>
    <dgm:cxn modelId="{11B9E508-B050-405B-A5FB-7A576330C94E}" srcId="{42DE6ED0-266C-46AF-A472-26C32908712C}" destId="{FA41209D-12E9-405D-9A1F-52235C952B71}" srcOrd="0" destOrd="0" parTransId="{BCBC644F-C3DE-4DD9-9820-083761C9BCFC}" sibTransId="{C9D903F8-FEA4-4047-B31F-B34D9BB0C071}"/>
    <dgm:cxn modelId="{A08B790A-7CBC-4617-9D04-D8FB53B2B5A5}" type="presOf" srcId="{4D1FFD34-F8A5-4151-BC03-0B4661898FBF}" destId="{7372D298-9D20-4D2F-B943-27627B9CF2ED}" srcOrd="0" destOrd="0" presId="urn:microsoft.com/office/officeart/2005/8/layout/hierarchy3"/>
    <dgm:cxn modelId="{32F12412-8863-4E5C-9A50-DFDEAA0CFF66}" type="presOf" srcId="{23390708-125F-4B2E-9668-C625985A9A76}" destId="{CC6A8D83-CDE2-4CC8-908F-64086367A9D0}" srcOrd="0" destOrd="0" presId="urn:microsoft.com/office/officeart/2005/8/layout/hierarchy3"/>
    <dgm:cxn modelId="{5E350124-1991-4A1E-B4F8-4C34FA6818B2}" srcId="{CE725FB6-A464-4196-BEAB-CB60216B3F42}" destId="{4D1FFD34-F8A5-4151-BC03-0B4661898FBF}" srcOrd="0" destOrd="0" parTransId="{493EA5CA-4CF3-40DD-A5FD-92FB1A9C6551}" sibTransId="{688214B0-5D16-4EB1-9184-64CC90618C97}"/>
    <dgm:cxn modelId="{01889F27-26DC-4329-897C-F914980BAD83}" type="presOf" srcId="{453F7AA2-FC28-45BF-BC49-DF1EF1B3781F}" destId="{B449D955-FDE5-49D4-835A-E0DB530C92B5}" srcOrd="0" destOrd="0" presId="urn:microsoft.com/office/officeart/2005/8/layout/hierarchy3"/>
    <dgm:cxn modelId="{18330831-E051-4E53-A22D-5F47D10954AE}" type="presOf" srcId="{1C8F0116-3F6F-422C-A50F-28497C20609B}" destId="{64DEC730-B3ED-4776-8ABC-68358D50813C}" srcOrd="0" destOrd="0" presId="urn:microsoft.com/office/officeart/2005/8/layout/hierarchy3"/>
    <dgm:cxn modelId="{F919773B-2DCF-423B-BEC1-0EAF9A6FB419}" type="presOf" srcId="{8E83D269-CC93-446A-AC04-01EE5FF5D880}" destId="{81DE6BCB-02AD-4BEF-8330-010E96E5088D}" srcOrd="1" destOrd="0" presId="urn:microsoft.com/office/officeart/2005/8/layout/hierarchy3"/>
    <dgm:cxn modelId="{D2E1D93F-20B5-471A-AF2B-31FA52F08A32}" type="presOf" srcId="{CE725FB6-A464-4196-BEAB-CB60216B3F42}" destId="{893BD8BA-8B3C-4291-A341-BBD93114DFD5}" srcOrd="1" destOrd="0" presId="urn:microsoft.com/office/officeart/2005/8/layout/hierarchy3"/>
    <dgm:cxn modelId="{86361A5C-FC6A-429C-BA01-22781E70B2A6}" srcId="{FA41209D-12E9-405D-9A1F-52235C952B71}" destId="{1C8F0116-3F6F-422C-A50F-28497C20609B}" srcOrd="0" destOrd="0" parTransId="{453F7AA2-FC28-45BF-BC49-DF1EF1B3781F}" sibTransId="{31D3187C-E917-435B-A423-27C2FE9395F1}"/>
    <dgm:cxn modelId="{4D507C42-39D3-41E5-A3EA-ECC129419258}" type="presOf" srcId="{493EA5CA-4CF3-40DD-A5FD-92FB1A9C6551}" destId="{79EAFB67-1633-4427-AE6C-A0C9888F115C}" srcOrd="0" destOrd="0" presId="urn:microsoft.com/office/officeart/2005/8/layout/hierarchy3"/>
    <dgm:cxn modelId="{8F7CFE44-59D8-4485-AD48-0A337F30EE49}" type="presOf" srcId="{FA41209D-12E9-405D-9A1F-52235C952B71}" destId="{BC3D0649-197A-49D0-BABE-5EFDF71A6055}" srcOrd="0" destOrd="0" presId="urn:microsoft.com/office/officeart/2005/8/layout/hierarchy3"/>
    <dgm:cxn modelId="{C4E9EC4A-1D8B-4D5E-8C71-AC7F842B4686}" type="presOf" srcId="{8E83D269-CC93-446A-AC04-01EE5FF5D880}" destId="{627CDC88-16A4-4F34-ABE6-48D026DCA4A0}" srcOrd="0" destOrd="0" presId="urn:microsoft.com/office/officeart/2005/8/layout/hierarchy3"/>
    <dgm:cxn modelId="{0221EA77-F425-4727-8F0B-587D2E1F8FB3}" type="presOf" srcId="{B37A0AD9-C241-4145-955B-B256DEA33FF8}" destId="{8FFDFA43-967B-441F-AE26-35712997ABDD}" srcOrd="0" destOrd="0" presId="urn:microsoft.com/office/officeart/2005/8/layout/hierarchy3"/>
    <dgm:cxn modelId="{05FB037F-1AD5-45D3-97E8-2DC460744E7C}" type="presOf" srcId="{9A42AFFB-39D9-478F-8EB8-863DBC8AB4BD}" destId="{C106305B-E0DC-4DBC-A971-7DF2DBF18CF2}" srcOrd="0" destOrd="0" presId="urn:microsoft.com/office/officeart/2005/8/layout/hierarchy3"/>
    <dgm:cxn modelId="{903C8884-C5FD-4FDD-AB3B-D98CC9D2FC18}" srcId="{42DE6ED0-266C-46AF-A472-26C32908712C}" destId="{CE725FB6-A464-4196-BEAB-CB60216B3F42}" srcOrd="1" destOrd="0" parTransId="{E0BBA6A5-D7B9-4C0A-9873-BF8D7A0D983C}" sibTransId="{0E316717-A6E5-46AE-BF79-D760DA9F9445}"/>
    <dgm:cxn modelId="{BBF37685-B352-4006-AF6C-BE57388ED648}" srcId="{8E83D269-CC93-446A-AC04-01EE5FF5D880}" destId="{23390708-125F-4B2E-9668-C625985A9A76}" srcOrd="0" destOrd="0" parTransId="{CE58219A-BF5D-4240-842E-49AD268E168C}" sibTransId="{FAACBEBA-D0D8-4CD2-9E03-B3DF4C69AD26}"/>
    <dgm:cxn modelId="{89CF3898-ADFA-439A-B798-B73470131CE0}" srcId="{8E83D269-CC93-446A-AC04-01EE5FF5D880}" destId="{B3BE698F-99E7-4890-980C-2418A78E0541}" srcOrd="1" destOrd="0" parTransId="{107FC70E-DCE1-4BBC-974A-B028FF5A9D14}" sibTransId="{75336CEA-BFD9-406C-A71A-6301A7585415}"/>
    <dgm:cxn modelId="{F50250AC-CA82-4EF7-85C6-DD885786DE05}" type="presOf" srcId="{B3BE698F-99E7-4890-980C-2418A78E0541}" destId="{85A87A89-ED52-4778-9C98-1FC92942280B}" srcOrd="0" destOrd="0" presId="urn:microsoft.com/office/officeart/2005/8/layout/hierarchy3"/>
    <dgm:cxn modelId="{BDE120AF-2317-410F-B3D9-80AE28B9567C}" type="presOf" srcId="{CE725FB6-A464-4196-BEAB-CB60216B3F42}" destId="{717972B8-8AED-4B46-9EC3-FF150C3A5C40}" srcOrd="0" destOrd="0" presId="urn:microsoft.com/office/officeart/2005/8/layout/hierarchy3"/>
    <dgm:cxn modelId="{5F30E2C7-4D4E-438F-A2D7-B10E02345F31}" type="presOf" srcId="{42DE6ED0-266C-46AF-A472-26C32908712C}" destId="{A86A8AE2-3129-4583-BF36-ED388D97943D}" srcOrd="0" destOrd="0" presId="urn:microsoft.com/office/officeart/2005/8/layout/hierarchy3"/>
    <dgm:cxn modelId="{892BAED5-2B73-49E4-AB1B-E4E46A1FE48D}" srcId="{42DE6ED0-266C-46AF-A472-26C32908712C}" destId="{8E83D269-CC93-446A-AC04-01EE5FF5D880}" srcOrd="2" destOrd="0" parTransId="{061F8F14-7556-485E-8177-25247F6C3928}" sibTransId="{5862E6FE-432E-48B0-B13E-0F33D0EBB86A}"/>
    <dgm:cxn modelId="{0B8556D8-A9A5-4D78-818A-B4868473CE6A}" type="presOf" srcId="{107FC70E-DCE1-4BBC-974A-B028FF5A9D14}" destId="{2B6DED54-50AA-4E31-AC08-A92233BCDC1F}" srcOrd="0" destOrd="0" presId="urn:microsoft.com/office/officeart/2005/8/layout/hierarchy3"/>
    <dgm:cxn modelId="{3A66C7DB-F071-45BB-877C-0D9381A9A76C}" type="presOf" srcId="{CE58219A-BF5D-4240-842E-49AD268E168C}" destId="{36B6B92D-E16F-4714-AA18-62E966BE6926}" srcOrd="0" destOrd="0" presId="urn:microsoft.com/office/officeart/2005/8/layout/hierarchy3"/>
    <dgm:cxn modelId="{099B24F1-B722-424F-93D5-727BAFBCBDB1}" type="presOf" srcId="{FA41209D-12E9-405D-9A1F-52235C952B71}" destId="{E7FFB4B5-5E8C-408A-9815-78ED6C79A9F5}" srcOrd="1" destOrd="0" presId="urn:microsoft.com/office/officeart/2005/8/layout/hierarchy3"/>
    <dgm:cxn modelId="{AE17F46B-1A1E-4481-B672-945AA0F2F870}" type="presParOf" srcId="{A86A8AE2-3129-4583-BF36-ED388D97943D}" destId="{3BA28075-753A-4FB1-BFC2-3474A8FA98B7}" srcOrd="0" destOrd="0" presId="urn:microsoft.com/office/officeart/2005/8/layout/hierarchy3"/>
    <dgm:cxn modelId="{71FF394E-5B7B-41B1-ABA1-663FB00C780B}" type="presParOf" srcId="{3BA28075-753A-4FB1-BFC2-3474A8FA98B7}" destId="{33AFCC90-C28A-480B-8D64-B0001B239076}" srcOrd="0" destOrd="0" presId="urn:microsoft.com/office/officeart/2005/8/layout/hierarchy3"/>
    <dgm:cxn modelId="{A42F569D-50B0-4B81-9D7C-264F2BB360C1}" type="presParOf" srcId="{33AFCC90-C28A-480B-8D64-B0001B239076}" destId="{BC3D0649-197A-49D0-BABE-5EFDF71A6055}" srcOrd="0" destOrd="0" presId="urn:microsoft.com/office/officeart/2005/8/layout/hierarchy3"/>
    <dgm:cxn modelId="{84AA6045-4AC2-46B3-8B61-E3C6012FCD25}" type="presParOf" srcId="{33AFCC90-C28A-480B-8D64-B0001B239076}" destId="{E7FFB4B5-5E8C-408A-9815-78ED6C79A9F5}" srcOrd="1" destOrd="0" presId="urn:microsoft.com/office/officeart/2005/8/layout/hierarchy3"/>
    <dgm:cxn modelId="{ACD933E3-835C-4FE6-BC0D-9226606CBD29}" type="presParOf" srcId="{3BA28075-753A-4FB1-BFC2-3474A8FA98B7}" destId="{FD987147-2216-4FD6-8A99-C4A76513D9A4}" srcOrd="1" destOrd="0" presId="urn:microsoft.com/office/officeart/2005/8/layout/hierarchy3"/>
    <dgm:cxn modelId="{B60C53A5-251B-4FD1-BD27-132AE84E62DD}" type="presParOf" srcId="{FD987147-2216-4FD6-8A99-C4A76513D9A4}" destId="{B449D955-FDE5-49D4-835A-E0DB530C92B5}" srcOrd="0" destOrd="0" presId="urn:microsoft.com/office/officeart/2005/8/layout/hierarchy3"/>
    <dgm:cxn modelId="{C09178E2-E613-497F-9CA7-97276C3E21AF}" type="presParOf" srcId="{FD987147-2216-4FD6-8A99-C4A76513D9A4}" destId="{64DEC730-B3ED-4776-8ABC-68358D50813C}" srcOrd="1" destOrd="0" presId="urn:microsoft.com/office/officeart/2005/8/layout/hierarchy3"/>
    <dgm:cxn modelId="{E78B674B-2735-4D69-9113-9B959AB3F28C}" type="presParOf" srcId="{A86A8AE2-3129-4583-BF36-ED388D97943D}" destId="{5380EFEA-D5F5-4A2B-B0D2-3359B66568E3}" srcOrd="1" destOrd="0" presId="urn:microsoft.com/office/officeart/2005/8/layout/hierarchy3"/>
    <dgm:cxn modelId="{79C56E74-EFFF-452C-8B95-A15054026B88}" type="presParOf" srcId="{5380EFEA-D5F5-4A2B-B0D2-3359B66568E3}" destId="{C4431A4B-E13A-462A-A954-91531EEC692D}" srcOrd="0" destOrd="0" presId="urn:microsoft.com/office/officeart/2005/8/layout/hierarchy3"/>
    <dgm:cxn modelId="{D27F3209-2758-43FB-A993-CAE173723D76}" type="presParOf" srcId="{C4431A4B-E13A-462A-A954-91531EEC692D}" destId="{717972B8-8AED-4B46-9EC3-FF150C3A5C40}" srcOrd="0" destOrd="0" presId="urn:microsoft.com/office/officeart/2005/8/layout/hierarchy3"/>
    <dgm:cxn modelId="{E57BA696-618C-4E81-9233-6E804AE28F40}" type="presParOf" srcId="{C4431A4B-E13A-462A-A954-91531EEC692D}" destId="{893BD8BA-8B3C-4291-A341-BBD93114DFD5}" srcOrd="1" destOrd="0" presId="urn:microsoft.com/office/officeart/2005/8/layout/hierarchy3"/>
    <dgm:cxn modelId="{D0FCD68F-DC25-4A81-8DD4-31677E131B0F}" type="presParOf" srcId="{5380EFEA-D5F5-4A2B-B0D2-3359B66568E3}" destId="{45F3F615-3AA7-4457-BD8D-8CACEBB22D5D}" srcOrd="1" destOrd="0" presId="urn:microsoft.com/office/officeart/2005/8/layout/hierarchy3"/>
    <dgm:cxn modelId="{8A108880-85D8-475D-AD6B-56196EA304AC}" type="presParOf" srcId="{45F3F615-3AA7-4457-BD8D-8CACEBB22D5D}" destId="{79EAFB67-1633-4427-AE6C-A0C9888F115C}" srcOrd="0" destOrd="0" presId="urn:microsoft.com/office/officeart/2005/8/layout/hierarchy3"/>
    <dgm:cxn modelId="{8D131F10-E98F-4C4D-8845-C8EA02A2B4E3}" type="presParOf" srcId="{45F3F615-3AA7-4457-BD8D-8CACEBB22D5D}" destId="{7372D298-9D20-4D2F-B943-27627B9CF2ED}" srcOrd="1" destOrd="0" presId="urn:microsoft.com/office/officeart/2005/8/layout/hierarchy3"/>
    <dgm:cxn modelId="{634CE26A-D829-4CF3-9B90-EFDD6CDAC97E}" type="presParOf" srcId="{A86A8AE2-3129-4583-BF36-ED388D97943D}" destId="{AD1AA276-2B94-4965-9120-C04EE80A052B}" srcOrd="2" destOrd="0" presId="urn:microsoft.com/office/officeart/2005/8/layout/hierarchy3"/>
    <dgm:cxn modelId="{C44D6D89-1585-42E7-A350-8B9123254BAF}" type="presParOf" srcId="{AD1AA276-2B94-4965-9120-C04EE80A052B}" destId="{C1350EBD-F736-404C-A09C-531A4CC7410A}" srcOrd="0" destOrd="0" presId="urn:microsoft.com/office/officeart/2005/8/layout/hierarchy3"/>
    <dgm:cxn modelId="{B09560CA-EEE7-4E1B-AECB-3EB6297367C1}" type="presParOf" srcId="{C1350EBD-F736-404C-A09C-531A4CC7410A}" destId="{627CDC88-16A4-4F34-ABE6-48D026DCA4A0}" srcOrd="0" destOrd="0" presId="urn:microsoft.com/office/officeart/2005/8/layout/hierarchy3"/>
    <dgm:cxn modelId="{F0B47081-4B5E-417D-9204-24A88F3E6620}" type="presParOf" srcId="{C1350EBD-F736-404C-A09C-531A4CC7410A}" destId="{81DE6BCB-02AD-4BEF-8330-010E96E5088D}" srcOrd="1" destOrd="0" presId="urn:microsoft.com/office/officeart/2005/8/layout/hierarchy3"/>
    <dgm:cxn modelId="{C807E34C-5DA1-4121-9868-46B4BD2E3D75}" type="presParOf" srcId="{AD1AA276-2B94-4965-9120-C04EE80A052B}" destId="{02EA9674-FBE3-4350-A184-803A320A0D0B}" srcOrd="1" destOrd="0" presId="urn:microsoft.com/office/officeart/2005/8/layout/hierarchy3"/>
    <dgm:cxn modelId="{C69C6E1E-4EA4-4281-BC8D-C77A956B79AF}" type="presParOf" srcId="{02EA9674-FBE3-4350-A184-803A320A0D0B}" destId="{36B6B92D-E16F-4714-AA18-62E966BE6926}" srcOrd="0" destOrd="0" presId="urn:microsoft.com/office/officeart/2005/8/layout/hierarchy3"/>
    <dgm:cxn modelId="{C849E81A-B3BC-4B5F-81B7-8BA9117E76F3}" type="presParOf" srcId="{02EA9674-FBE3-4350-A184-803A320A0D0B}" destId="{CC6A8D83-CDE2-4CC8-908F-64086367A9D0}" srcOrd="1" destOrd="0" presId="urn:microsoft.com/office/officeart/2005/8/layout/hierarchy3"/>
    <dgm:cxn modelId="{AF7FD700-E1DB-42AF-BF75-C112F803CCA4}" type="presParOf" srcId="{02EA9674-FBE3-4350-A184-803A320A0D0B}" destId="{2B6DED54-50AA-4E31-AC08-A92233BCDC1F}" srcOrd="2" destOrd="0" presId="urn:microsoft.com/office/officeart/2005/8/layout/hierarchy3"/>
    <dgm:cxn modelId="{D86CEF3B-2F9C-4C93-94B0-199B7A8811D2}" type="presParOf" srcId="{02EA9674-FBE3-4350-A184-803A320A0D0B}" destId="{85A87A89-ED52-4778-9C98-1FC92942280B}" srcOrd="3" destOrd="0" presId="urn:microsoft.com/office/officeart/2005/8/layout/hierarchy3"/>
    <dgm:cxn modelId="{C60DCA39-5807-4128-8077-16D01198AD0E}" type="presParOf" srcId="{02EA9674-FBE3-4350-A184-803A320A0D0B}" destId="{C106305B-E0DC-4DBC-A971-7DF2DBF18CF2}" srcOrd="4" destOrd="0" presId="urn:microsoft.com/office/officeart/2005/8/layout/hierarchy3"/>
    <dgm:cxn modelId="{5C03B122-4FEA-4A73-B6EF-41E6DCFC5968}" type="presParOf" srcId="{02EA9674-FBE3-4350-A184-803A320A0D0B}" destId="{8FFDFA43-967B-441F-AE26-35712997ABDD}"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1C78F-9909-47F9-A8B8-C7E4D40D20D5}" type="doc">
      <dgm:prSet loTypeId="urn:microsoft.com/office/officeart/2005/8/layout/list1" loCatId="list" qsTypeId="urn:microsoft.com/office/officeart/2005/8/quickstyle/simple1" qsCatId="simple" csTypeId="urn:microsoft.com/office/officeart/2005/8/colors/accent1_2" csCatId="accent1" phldr="1"/>
      <dgm:spPr/>
    </dgm:pt>
    <dgm:pt modelId="{2A507BD9-7871-44B9-8F6F-67BB48CF363B}">
      <dgm:prSet phldrT="[Text]" custT="1"/>
      <dgm:spPr>
        <a:solidFill>
          <a:srgbClr val="FFFF00"/>
        </a:solidFill>
      </dgm:spPr>
      <dgm:t>
        <a:bodyPr/>
        <a:lstStyle/>
        <a:p>
          <a:pPr algn="ctr">
            <a:spcAft>
              <a:spcPts val="0"/>
            </a:spcAft>
          </a:pPr>
          <a:r>
            <a:rPr lang="en-US" sz="1600" dirty="0">
              <a:solidFill>
                <a:schemeClr val="tx1">
                  <a:lumMod val="95000"/>
                  <a:lumOff val="5000"/>
                </a:schemeClr>
              </a:solidFill>
            </a:rPr>
            <a:t>A phase</a:t>
          </a:r>
        </a:p>
        <a:p>
          <a:pPr algn="ctr">
            <a:spcAft>
              <a:spcPts val="0"/>
            </a:spcAft>
          </a:pPr>
          <a:r>
            <a:rPr lang="en-US" sz="1600" dirty="0">
              <a:solidFill>
                <a:schemeClr val="tx1">
                  <a:lumMod val="95000"/>
                  <a:lumOff val="5000"/>
                </a:schemeClr>
              </a:solidFill>
            </a:rPr>
            <a:t>(integration)</a:t>
          </a:r>
        </a:p>
      </dgm:t>
    </dgm:pt>
    <dgm:pt modelId="{72010C7D-5F2D-42F9-8454-9661CCB50298}" type="parTrans" cxnId="{B8BFEAF2-3AA0-49FF-8736-198386E21156}">
      <dgm:prSet/>
      <dgm:spPr/>
      <dgm:t>
        <a:bodyPr/>
        <a:lstStyle/>
        <a:p>
          <a:endParaRPr lang="en-US" sz="800">
            <a:solidFill>
              <a:schemeClr val="bg1"/>
            </a:solidFill>
          </a:endParaRPr>
        </a:p>
      </dgm:t>
    </dgm:pt>
    <dgm:pt modelId="{A4D919D6-1B3F-4A1E-8D69-A46377AF0422}" type="sibTrans" cxnId="{B8BFEAF2-3AA0-49FF-8736-198386E21156}">
      <dgm:prSet/>
      <dgm:spPr/>
      <dgm:t>
        <a:bodyPr/>
        <a:lstStyle/>
        <a:p>
          <a:endParaRPr lang="en-US" sz="800">
            <a:solidFill>
              <a:schemeClr val="bg1"/>
            </a:solidFill>
          </a:endParaRPr>
        </a:p>
      </dgm:t>
    </dgm:pt>
    <dgm:pt modelId="{F9C70E66-913F-4436-A2DC-87DFC927B4E6}">
      <dgm:prSet phldrT="[Text]" custT="1"/>
      <dgm:spPr>
        <a:solidFill>
          <a:srgbClr val="FFC000"/>
        </a:solidFill>
      </dgm:spPr>
      <dgm:t>
        <a:bodyPr/>
        <a:lstStyle/>
        <a:p>
          <a:r>
            <a:rPr lang="en-US" sz="1600" dirty="0">
              <a:solidFill>
                <a:schemeClr val="bg1"/>
              </a:solidFill>
            </a:rPr>
            <a:t>A team</a:t>
          </a:r>
        </a:p>
      </dgm:t>
    </dgm:pt>
    <dgm:pt modelId="{92DEDE7B-7582-4CF6-BB39-E9AF5523CCCE}" type="parTrans" cxnId="{7E261F12-11D1-468C-AA05-EBBD48109DE8}">
      <dgm:prSet/>
      <dgm:spPr/>
      <dgm:t>
        <a:bodyPr/>
        <a:lstStyle/>
        <a:p>
          <a:endParaRPr lang="en-US" sz="800">
            <a:solidFill>
              <a:schemeClr val="bg1"/>
            </a:solidFill>
          </a:endParaRPr>
        </a:p>
      </dgm:t>
    </dgm:pt>
    <dgm:pt modelId="{767DBA51-E24B-4C4F-8E0E-D581011D66E0}" type="sibTrans" cxnId="{7E261F12-11D1-468C-AA05-EBBD48109DE8}">
      <dgm:prSet/>
      <dgm:spPr/>
      <dgm:t>
        <a:bodyPr/>
        <a:lstStyle/>
        <a:p>
          <a:endParaRPr lang="en-US" sz="800">
            <a:solidFill>
              <a:schemeClr val="bg1"/>
            </a:solidFill>
          </a:endParaRPr>
        </a:p>
      </dgm:t>
    </dgm:pt>
    <dgm:pt modelId="{A18501D5-07D7-4AC5-B84C-757F74A0893F}">
      <dgm:prSet phldrT="[Text]" custT="1"/>
      <dgm:spPr>
        <a:solidFill>
          <a:schemeClr val="bg2">
            <a:lumMod val="75000"/>
          </a:schemeClr>
        </a:solidFill>
      </dgm:spPr>
      <dgm:t>
        <a:bodyPr/>
        <a:lstStyle/>
        <a:p>
          <a:r>
            <a:rPr lang="en-US" sz="1600" dirty="0">
              <a:solidFill>
                <a:schemeClr val="bg1"/>
              </a:solidFill>
            </a:rPr>
            <a:t>A specialist</a:t>
          </a:r>
        </a:p>
      </dgm:t>
    </dgm:pt>
    <dgm:pt modelId="{53C24689-6EB3-4557-A396-8C5CB0097E2C}" type="parTrans" cxnId="{DE55F8D9-223E-4764-A1D6-B7973986E5D8}">
      <dgm:prSet/>
      <dgm:spPr/>
      <dgm:t>
        <a:bodyPr/>
        <a:lstStyle/>
        <a:p>
          <a:endParaRPr lang="en-US" sz="800">
            <a:solidFill>
              <a:schemeClr val="bg1"/>
            </a:solidFill>
          </a:endParaRPr>
        </a:p>
      </dgm:t>
    </dgm:pt>
    <dgm:pt modelId="{3087261D-6CD8-4071-9D53-DA5DE654A0BA}" type="sibTrans" cxnId="{DE55F8D9-223E-4764-A1D6-B7973986E5D8}">
      <dgm:prSet/>
      <dgm:spPr/>
      <dgm:t>
        <a:bodyPr/>
        <a:lstStyle/>
        <a:p>
          <a:endParaRPr lang="en-US" sz="800">
            <a:solidFill>
              <a:schemeClr val="bg1"/>
            </a:solidFill>
          </a:endParaRPr>
        </a:p>
      </dgm:t>
    </dgm:pt>
    <dgm:pt modelId="{E1A406DA-075A-4EC0-8CA3-B478D0E4E097}">
      <dgm:prSet phldrT="[Text]" custT="1"/>
      <dgm:spPr>
        <a:solidFill>
          <a:schemeClr val="bg2">
            <a:lumMod val="75000"/>
          </a:schemeClr>
        </a:solidFill>
      </dgm:spPr>
      <dgm:t>
        <a:bodyPr/>
        <a:lstStyle/>
        <a:p>
          <a:r>
            <a:rPr lang="en-US" sz="1600" dirty="0">
              <a:solidFill>
                <a:schemeClr val="bg1"/>
              </a:solidFill>
            </a:rPr>
            <a:t>The Market</a:t>
          </a:r>
        </a:p>
      </dgm:t>
    </dgm:pt>
    <dgm:pt modelId="{B6516A8E-56A5-4BB7-BBA7-CEAEDC74046B}" type="parTrans" cxnId="{EB55EC48-D8BE-4A10-99F7-43878B364F7F}">
      <dgm:prSet/>
      <dgm:spPr/>
      <dgm:t>
        <a:bodyPr/>
        <a:lstStyle/>
        <a:p>
          <a:endParaRPr lang="en-US" sz="800">
            <a:solidFill>
              <a:schemeClr val="bg1"/>
            </a:solidFill>
          </a:endParaRPr>
        </a:p>
      </dgm:t>
    </dgm:pt>
    <dgm:pt modelId="{EF27C2A6-0EE3-4367-B365-7B7A5DBD0963}" type="sibTrans" cxnId="{EB55EC48-D8BE-4A10-99F7-43878B364F7F}">
      <dgm:prSet/>
      <dgm:spPr/>
      <dgm:t>
        <a:bodyPr/>
        <a:lstStyle/>
        <a:p>
          <a:endParaRPr lang="en-US" sz="800">
            <a:solidFill>
              <a:schemeClr val="bg1"/>
            </a:solidFill>
          </a:endParaRPr>
        </a:p>
      </dgm:t>
    </dgm:pt>
    <dgm:pt modelId="{98B55E85-F118-4104-9C52-DD5D41B191B1}" type="pres">
      <dgm:prSet presAssocID="{2F81C78F-9909-47F9-A8B8-C7E4D40D20D5}" presName="linear" presStyleCnt="0">
        <dgm:presLayoutVars>
          <dgm:dir/>
          <dgm:animLvl val="lvl"/>
          <dgm:resizeHandles val="exact"/>
        </dgm:presLayoutVars>
      </dgm:prSet>
      <dgm:spPr/>
    </dgm:pt>
    <dgm:pt modelId="{F7D44E60-837E-4255-A23B-4D1F3C159D7E}" type="pres">
      <dgm:prSet presAssocID="{E1A406DA-075A-4EC0-8CA3-B478D0E4E097}" presName="parentLin" presStyleCnt="0"/>
      <dgm:spPr/>
    </dgm:pt>
    <dgm:pt modelId="{A8D0308F-C304-44C4-BDDF-0B1E10726FF8}" type="pres">
      <dgm:prSet presAssocID="{E1A406DA-075A-4EC0-8CA3-B478D0E4E097}" presName="parentLeftMargin" presStyleLbl="node1" presStyleIdx="0" presStyleCnt="4"/>
      <dgm:spPr/>
    </dgm:pt>
    <dgm:pt modelId="{E502832F-32C4-442A-872B-C77D63E36882}" type="pres">
      <dgm:prSet presAssocID="{E1A406DA-075A-4EC0-8CA3-B478D0E4E097}" presName="parentText" presStyleLbl="node1" presStyleIdx="0" presStyleCnt="4">
        <dgm:presLayoutVars>
          <dgm:chMax val="0"/>
          <dgm:bulletEnabled val="1"/>
        </dgm:presLayoutVars>
      </dgm:prSet>
      <dgm:spPr/>
    </dgm:pt>
    <dgm:pt modelId="{198A9FFD-CDB2-4B0C-A9E5-86FB43E0EEC2}" type="pres">
      <dgm:prSet presAssocID="{E1A406DA-075A-4EC0-8CA3-B478D0E4E097}" presName="negativeSpace" presStyleCnt="0"/>
      <dgm:spPr/>
    </dgm:pt>
    <dgm:pt modelId="{2D57D2A3-CC68-487C-86C1-006B318DA9F5}" type="pres">
      <dgm:prSet presAssocID="{E1A406DA-075A-4EC0-8CA3-B478D0E4E097}" presName="childText" presStyleLbl="conFgAcc1" presStyleIdx="0" presStyleCnt="4">
        <dgm:presLayoutVars>
          <dgm:bulletEnabled val="1"/>
        </dgm:presLayoutVars>
      </dgm:prSet>
      <dgm:spPr/>
    </dgm:pt>
    <dgm:pt modelId="{8E9FDDD3-9CDA-4984-AB27-C0D3040A9BDF}" type="pres">
      <dgm:prSet presAssocID="{EF27C2A6-0EE3-4367-B365-7B7A5DBD0963}" presName="spaceBetweenRectangles" presStyleCnt="0"/>
      <dgm:spPr/>
    </dgm:pt>
    <dgm:pt modelId="{12C772FB-CF31-4F9F-A8F7-24AD19E993A7}" type="pres">
      <dgm:prSet presAssocID="{2A507BD9-7871-44B9-8F6F-67BB48CF363B}" presName="parentLin" presStyleCnt="0"/>
      <dgm:spPr/>
    </dgm:pt>
    <dgm:pt modelId="{ADE2A6D5-5545-4755-B51B-1CFB1F165344}" type="pres">
      <dgm:prSet presAssocID="{2A507BD9-7871-44B9-8F6F-67BB48CF363B}" presName="parentLeftMargin" presStyleLbl="node1" presStyleIdx="0" presStyleCnt="4"/>
      <dgm:spPr/>
    </dgm:pt>
    <dgm:pt modelId="{F6976105-3319-442F-9D86-BEE5B3ABE671}" type="pres">
      <dgm:prSet presAssocID="{2A507BD9-7871-44B9-8F6F-67BB48CF363B}" presName="parentText" presStyleLbl="node1" presStyleIdx="1" presStyleCnt="4">
        <dgm:presLayoutVars>
          <dgm:chMax val="0"/>
          <dgm:bulletEnabled val="1"/>
        </dgm:presLayoutVars>
      </dgm:prSet>
      <dgm:spPr/>
    </dgm:pt>
    <dgm:pt modelId="{BDBFC280-472E-4C2F-B4FD-A530A5EF2376}" type="pres">
      <dgm:prSet presAssocID="{2A507BD9-7871-44B9-8F6F-67BB48CF363B}" presName="negativeSpace" presStyleCnt="0"/>
      <dgm:spPr/>
    </dgm:pt>
    <dgm:pt modelId="{9BEE9192-EFD0-4B11-AA80-68E8E3ACCB8C}" type="pres">
      <dgm:prSet presAssocID="{2A507BD9-7871-44B9-8F6F-67BB48CF363B}" presName="childText" presStyleLbl="conFgAcc1" presStyleIdx="1" presStyleCnt="4">
        <dgm:presLayoutVars>
          <dgm:bulletEnabled val="1"/>
        </dgm:presLayoutVars>
      </dgm:prSet>
      <dgm:spPr/>
    </dgm:pt>
    <dgm:pt modelId="{B7A70D15-C423-41C4-9147-020049668AB7}" type="pres">
      <dgm:prSet presAssocID="{A4D919D6-1B3F-4A1E-8D69-A46377AF0422}" presName="spaceBetweenRectangles" presStyleCnt="0"/>
      <dgm:spPr/>
    </dgm:pt>
    <dgm:pt modelId="{C8EBE9FE-BE0D-40DB-99FC-29DB4748A3D6}" type="pres">
      <dgm:prSet presAssocID="{F9C70E66-913F-4436-A2DC-87DFC927B4E6}" presName="parentLin" presStyleCnt="0"/>
      <dgm:spPr/>
    </dgm:pt>
    <dgm:pt modelId="{33CAE745-FC8C-432A-809A-D1E3E4C7CF7E}" type="pres">
      <dgm:prSet presAssocID="{F9C70E66-913F-4436-A2DC-87DFC927B4E6}" presName="parentLeftMargin" presStyleLbl="node1" presStyleIdx="1" presStyleCnt="4"/>
      <dgm:spPr/>
    </dgm:pt>
    <dgm:pt modelId="{4BE68E58-52CB-4F3E-92A6-86F16653D395}" type="pres">
      <dgm:prSet presAssocID="{F9C70E66-913F-4436-A2DC-87DFC927B4E6}" presName="parentText" presStyleLbl="node1" presStyleIdx="2" presStyleCnt="4">
        <dgm:presLayoutVars>
          <dgm:chMax val="0"/>
          <dgm:bulletEnabled val="1"/>
        </dgm:presLayoutVars>
      </dgm:prSet>
      <dgm:spPr/>
    </dgm:pt>
    <dgm:pt modelId="{71B0538A-9786-45AF-8510-9D0BF26E3700}" type="pres">
      <dgm:prSet presAssocID="{F9C70E66-913F-4436-A2DC-87DFC927B4E6}" presName="negativeSpace" presStyleCnt="0"/>
      <dgm:spPr/>
    </dgm:pt>
    <dgm:pt modelId="{77E0E9AE-1C58-465F-B1C9-E05DB5BBC2E1}" type="pres">
      <dgm:prSet presAssocID="{F9C70E66-913F-4436-A2DC-87DFC927B4E6}" presName="childText" presStyleLbl="conFgAcc1" presStyleIdx="2" presStyleCnt="4">
        <dgm:presLayoutVars>
          <dgm:bulletEnabled val="1"/>
        </dgm:presLayoutVars>
      </dgm:prSet>
      <dgm:spPr/>
    </dgm:pt>
    <dgm:pt modelId="{9CE6E1D0-5A93-41FE-80D1-BF7A3E149A36}" type="pres">
      <dgm:prSet presAssocID="{767DBA51-E24B-4C4F-8E0E-D581011D66E0}" presName="spaceBetweenRectangles" presStyleCnt="0"/>
      <dgm:spPr/>
    </dgm:pt>
    <dgm:pt modelId="{5D988D54-248A-48CD-A347-E4AA4DEDAB8A}" type="pres">
      <dgm:prSet presAssocID="{A18501D5-07D7-4AC5-B84C-757F74A0893F}" presName="parentLin" presStyleCnt="0"/>
      <dgm:spPr/>
    </dgm:pt>
    <dgm:pt modelId="{78F26E0C-AE3C-4F07-959C-C83073280505}" type="pres">
      <dgm:prSet presAssocID="{A18501D5-07D7-4AC5-B84C-757F74A0893F}" presName="parentLeftMargin" presStyleLbl="node1" presStyleIdx="2" presStyleCnt="4"/>
      <dgm:spPr/>
    </dgm:pt>
    <dgm:pt modelId="{42235CE2-96A8-4C3F-9D61-D800A8ABFAAF}" type="pres">
      <dgm:prSet presAssocID="{A18501D5-07D7-4AC5-B84C-757F74A0893F}" presName="parentText" presStyleLbl="node1" presStyleIdx="3" presStyleCnt="4">
        <dgm:presLayoutVars>
          <dgm:chMax val="0"/>
          <dgm:bulletEnabled val="1"/>
        </dgm:presLayoutVars>
      </dgm:prSet>
      <dgm:spPr/>
    </dgm:pt>
    <dgm:pt modelId="{9D106729-9825-4B44-8B1C-C3AC940C009D}" type="pres">
      <dgm:prSet presAssocID="{A18501D5-07D7-4AC5-B84C-757F74A0893F}" presName="negativeSpace" presStyleCnt="0"/>
      <dgm:spPr/>
    </dgm:pt>
    <dgm:pt modelId="{E943C64F-5550-4665-9B10-2C9BA70684A3}" type="pres">
      <dgm:prSet presAssocID="{A18501D5-07D7-4AC5-B84C-757F74A0893F}" presName="childText" presStyleLbl="conFgAcc1" presStyleIdx="3" presStyleCnt="4">
        <dgm:presLayoutVars>
          <dgm:bulletEnabled val="1"/>
        </dgm:presLayoutVars>
      </dgm:prSet>
      <dgm:spPr/>
    </dgm:pt>
  </dgm:ptLst>
  <dgm:cxnLst>
    <dgm:cxn modelId="{7E261F12-11D1-468C-AA05-EBBD48109DE8}" srcId="{2F81C78F-9909-47F9-A8B8-C7E4D40D20D5}" destId="{F9C70E66-913F-4436-A2DC-87DFC927B4E6}" srcOrd="2" destOrd="0" parTransId="{92DEDE7B-7582-4CF6-BB39-E9AF5523CCCE}" sibTransId="{767DBA51-E24B-4C4F-8E0E-D581011D66E0}"/>
    <dgm:cxn modelId="{05A5E82A-E5BB-4D06-B187-4015C0FA99D6}" type="presOf" srcId="{A18501D5-07D7-4AC5-B84C-757F74A0893F}" destId="{78F26E0C-AE3C-4F07-959C-C83073280505}" srcOrd="0" destOrd="0" presId="urn:microsoft.com/office/officeart/2005/8/layout/list1"/>
    <dgm:cxn modelId="{52473C3A-0C94-4DC8-B063-1C4CBAD3B816}" type="presOf" srcId="{2F81C78F-9909-47F9-A8B8-C7E4D40D20D5}" destId="{98B55E85-F118-4104-9C52-DD5D41B191B1}" srcOrd="0" destOrd="0" presId="urn:microsoft.com/office/officeart/2005/8/layout/list1"/>
    <dgm:cxn modelId="{26EA253E-7E25-4994-95C0-B30D0543BD48}" type="presOf" srcId="{E1A406DA-075A-4EC0-8CA3-B478D0E4E097}" destId="{E502832F-32C4-442A-872B-C77D63E36882}" srcOrd="1" destOrd="0" presId="urn:microsoft.com/office/officeart/2005/8/layout/list1"/>
    <dgm:cxn modelId="{EB55EC48-D8BE-4A10-99F7-43878B364F7F}" srcId="{2F81C78F-9909-47F9-A8B8-C7E4D40D20D5}" destId="{E1A406DA-075A-4EC0-8CA3-B478D0E4E097}" srcOrd="0" destOrd="0" parTransId="{B6516A8E-56A5-4BB7-BBA7-CEAEDC74046B}" sibTransId="{EF27C2A6-0EE3-4367-B365-7B7A5DBD0963}"/>
    <dgm:cxn modelId="{D822577B-1382-4DD7-BAD1-1D5C1E331ABD}" type="presOf" srcId="{F9C70E66-913F-4436-A2DC-87DFC927B4E6}" destId="{4BE68E58-52CB-4F3E-92A6-86F16653D395}" srcOrd="1" destOrd="0" presId="urn:microsoft.com/office/officeart/2005/8/layout/list1"/>
    <dgm:cxn modelId="{ADDDE1AD-1A09-4A61-B30D-FC29FBA40BA9}" type="presOf" srcId="{F9C70E66-913F-4436-A2DC-87DFC927B4E6}" destId="{33CAE745-FC8C-432A-809A-D1E3E4C7CF7E}" srcOrd="0" destOrd="0" presId="urn:microsoft.com/office/officeart/2005/8/layout/list1"/>
    <dgm:cxn modelId="{C923C8BD-9B51-47DE-B79D-904C30F98C7D}" type="presOf" srcId="{E1A406DA-075A-4EC0-8CA3-B478D0E4E097}" destId="{A8D0308F-C304-44C4-BDDF-0B1E10726FF8}" srcOrd="0" destOrd="0" presId="urn:microsoft.com/office/officeart/2005/8/layout/list1"/>
    <dgm:cxn modelId="{64799DC8-DD17-44A6-B8D4-101D0C0A1F23}" type="presOf" srcId="{A18501D5-07D7-4AC5-B84C-757F74A0893F}" destId="{42235CE2-96A8-4C3F-9D61-D800A8ABFAAF}" srcOrd="1" destOrd="0" presId="urn:microsoft.com/office/officeart/2005/8/layout/list1"/>
    <dgm:cxn modelId="{02A949CC-6EBD-4DE6-AF7E-B9E7EA73B8BF}" type="presOf" srcId="{2A507BD9-7871-44B9-8F6F-67BB48CF363B}" destId="{F6976105-3319-442F-9D86-BEE5B3ABE671}" srcOrd="1" destOrd="0" presId="urn:microsoft.com/office/officeart/2005/8/layout/list1"/>
    <dgm:cxn modelId="{DE55F8D9-223E-4764-A1D6-B7973986E5D8}" srcId="{2F81C78F-9909-47F9-A8B8-C7E4D40D20D5}" destId="{A18501D5-07D7-4AC5-B84C-757F74A0893F}" srcOrd="3" destOrd="0" parTransId="{53C24689-6EB3-4557-A396-8C5CB0097E2C}" sibTransId="{3087261D-6CD8-4071-9D53-DA5DE654A0BA}"/>
    <dgm:cxn modelId="{740BEBDC-62D9-46A6-9B5D-AEB36A9C0451}" type="presOf" srcId="{2A507BD9-7871-44B9-8F6F-67BB48CF363B}" destId="{ADE2A6D5-5545-4755-B51B-1CFB1F165344}" srcOrd="0" destOrd="0" presId="urn:microsoft.com/office/officeart/2005/8/layout/list1"/>
    <dgm:cxn modelId="{B8BFEAF2-3AA0-49FF-8736-198386E21156}" srcId="{2F81C78F-9909-47F9-A8B8-C7E4D40D20D5}" destId="{2A507BD9-7871-44B9-8F6F-67BB48CF363B}" srcOrd="1" destOrd="0" parTransId="{72010C7D-5F2D-42F9-8454-9661CCB50298}" sibTransId="{A4D919D6-1B3F-4A1E-8D69-A46377AF0422}"/>
    <dgm:cxn modelId="{708C5B4A-CF14-4C89-9705-445EA0D88CB1}" type="presParOf" srcId="{98B55E85-F118-4104-9C52-DD5D41B191B1}" destId="{F7D44E60-837E-4255-A23B-4D1F3C159D7E}" srcOrd="0" destOrd="0" presId="urn:microsoft.com/office/officeart/2005/8/layout/list1"/>
    <dgm:cxn modelId="{5495ABD2-3AD5-40F4-B641-FA1C60BB0B4C}" type="presParOf" srcId="{F7D44E60-837E-4255-A23B-4D1F3C159D7E}" destId="{A8D0308F-C304-44C4-BDDF-0B1E10726FF8}" srcOrd="0" destOrd="0" presId="urn:microsoft.com/office/officeart/2005/8/layout/list1"/>
    <dgm:cxn modelId="{5B197F33-43B3-495C-ABD7-C10A49EABD4C}" type="presParOf" srcId="{F7D44E60-837E-4255-A23B-4D1F3C159D7E}" destId="{E502832F-32C4-442A-872B-C77D63E36882}" srcOrd="1" destOrd="0" presId="urn:microsoft.com/office/officeart/2005/8/layout/list1"/>
    <dgm:cxn modelId="{FF20C053-854E-4429-A211-52CA90A22101}" type="presParOf" srcId="{98B55E85-F118-4104-9C52-DD5D41B191B1}" destId="{198A9FFD-CDB2-4B0C-A9E5-86FB43E0EEC2}" srcOrd="1" destOrd="0" presId="urn:microsoft.com/office/officeart/2005/8/layout/list1"/>
    <dgm:cxn modelId="{4EA3E93A-932A-46DF-9E92-777AC5A1091F}" type="presParOf" srcId="{98B55E85-F118-4104-9C52-DD5D41B191B1}" destId="{2D57D2A3-CC68-487C-86C1-006B318DA9F5}" srcOrd="2" destOrd="0" presId="urn:microsoft.com/office/officeart/2005/8/layout/list1"/>
    <dgm:cxn modelId="{26C21A0B-CBD5-4455-82DC-515C1D146C34}" type="presParOf" srcId="{98B55E85-F118-4104-9C52-DD5D41B191B1}" destId="{8E9FDDD3-9CDA-4984-AB27-C0D3040A9BDF}" srcOrd="3" destOrd="0" presId="urn:microsoft.com/office/officeart/2005/8/layout/list1"/>
    <dgm:cxn modelId="{A3B3F5F1-C060-4269-839D-216404450D09}" type="presParOf" srcId="{98B55E85-F118-4104-9C52-DD5D41B191B1}" destId="{12C772FB-CF31-4F9F-A8F7-24AD19E993A7}" srcOrd="4" destOrd="0" presId="urn:microsoft.com/office/officeart/2005/8/layout/list1"/>
    <dgm:cxn modelId="{FE3F1C9C-F8F6-4363-9744-E49048B3CF54}" type="presParOf" srcId="{12C772FB-CF31-4F9F-A8F7-24AD19E993A7}" destId="{ADE2A6D5-5545-4755-B51B-1CFB1F165344}" srcOrd="0" destOrd="0" presId="urn:microsoft.com/office/officeart/2005/8/layout/list1"/>
    <dgm:cxn modelId="{8D954476-9669-412D-B96F-524CA6298A78}" type="presParOf" srcId="{12C772FB-CF31-4F9F-A8F7-24AD19E993A7}" destId="{F6976105-3319-442F-9D86-BEE5B3ABE671}" srcOrd="1" destOrd="0" presId="urn:microsoft.com/office/officeart/2005/8/layout/list1"/>
    <dgm:cxn modelId="{72C44FBE-44CC-4BAF-8575-A57ADDFF29BB}" type="presParOf" srcId="{98B55E85-F118-4104-9C52-DD5D41B191B1}" destId="{BDBFC280-472E-4C2F-B4FD-A530A5EF2376}" srcOrd="5" destOrd="0" presId="urn:microsoft.com/office/officeart/2005/8/layout/list1"/>
    <dgm:cxn modelId="{F3781EED-E8E3-4E7F-8E81-BBE15A46278E}" type="presParOf" srcId="{98B55E85-F118-4104-9C52-DD5D41B191B1}" destId="{9BEE9192-EFD0-4B11-AA80-68E8E3ACCB8C}" srcOrd="6" destOrd="0" presId="urn:microsoft.com/office/officeart/2005/8/layout/list1"/>
    <dgm:cxn modelId="{6CA50699-5A27-4C4F-8B40-39302184D1A3}" type="presParOf" srcId="{98B55E85-F118-4104-9C52-DD5D41B191B1}" destId="{B7A70D15-C423-41C4-9147-020049668AB7}" srcOrd="7" destOrd="0" presId="urn:microsoft.com/office/officeart/2005/8/layout/list1"/>
    <dgm:cxn modelId="{023A731F-8F8E-4FA0-B29A-272DAC837994}" type="presParOf" srcId="{98B55E85-F118-4104-9C52-DD5D41B191B1}" destId="{C8EBE9FE-BE0D-40DB-99FC-29DB4748A3D6}" srcOrd="8" destOrd="0" presId="urn:microsoft.com/office/officeart/2005/8/layout/list1"/>
    <dgm:cxn modelId="{CBD7EDE9-52A1-4C2C-BF79-00AFCAF9E6F3}" type="presParOf" srcId="{C8EBE9FE-BE0D-40DB-99FC-29DB4748A3D6}" destId="{33CAE745-FC8C-432A-809A-D1E3E4C7CF7E}" srcOrd="0" destOrd="0" presId="urn:microsoft.com/office/officeart/2005/8/layout/list1"/>
    <dgm:cxn modelId="{914D9E1C-34FA-451A-AF1A-9AC97A295734}" type="presParOf" srcId="{C8EBE9FE-BE0D-40DB-99FC-29DB4748A3D6}" destId="{4BE68E58-52CB-4F3E-92A6-86F16653D395}" srcOrd="1" destOrd="0" presId="urn:microsoft.com/office/officeart/2005/8/layout/list1"/>
    <dgm:cxn modelId="{B2EF7F29-C2BC-4CD6-ABD3-AF7CC800E6F0}" type="presParOf" srcId="{98B55E85-F118-4104-9C52-DD5D41B191B1}" destId="{71B0538A-9786-45AF-8510-9D0BF26E3700}" srcOrd="9" destOrd="0" presId="urn:microsoft.com/office/officeart/2005/8/layout/list1"/>
    <dgm:cxn modelId="{254EEE75-EFDF-407A-B230-ED81EF6118FF}" type="presParOf" srcId="{98B55E85-F118-4104-9C52-DD5D41B191B1}" destId="{77E0E9AE-1C58-465F-B1C9-E05DB5BBC2E1}" srcOrd="10" destOrd="0" presId="urn:microsoft.com/office/officeart/2005/8/layout/list1"/>
    <dgm:cxn modelId="{0159E6DE-5920-4AC5-8665-621858336C67}" type="presParOf" srcId="{98B55E85-F118-4104-9C52-DD5D41B191B1}" destId="{9CE6E1D0-5A93-41FE-80D1-BF7A3E149A36}" srcOrd="11" destOrd="0" presId="urn:microsoft.com/office/officeart/2005/8/layout/list1"/>
    <dgm:cxn modelId="{2B0070F0-8A11-4D9F-B8B0-2DF1F358A651}" type="presParOf" srcId="{98B55E85-F118-4104-9C52-DD5D41B191B1}" destId="{5D988D54-248A-48CD-A347-E4AA4DEDAB8A}" srcOrd="12" destOrd="0" presId="urn:microsoft.com/office/officeart/2005/8/layout/list1"/>
    <dgm:cxn modelId="{45DA917C-A9D7-42B5-8585-D42EDB21156B}" type="presParOf" srcId="{5D988D54-248A-48CD-A347-E4AA4DEDAB8A}" destId="{78F26E0C-AE3C-4F07-959C-C83073280505}" srcOrd="0" destOrd="0" presId="urn:microsoft.com/office/officeart/2005/8/layout/list1"/>
    <dgm:cxn modelId="{DB015DCB-43E4-4896-B64A-192E8FF44753}" type="presParOf" srcId="{5D988D54-248A-48CD-A347-E4AA4DEDAB8A}" destId="{42235CE2-96A8-4C3F-9D61-D800A8ABFAAF}" srcOrd="1" destOrd="0" presId="urn:microsoft.com/office/officeart/2005/8/layout/list1"/>
    <dgm:cxn modelId="{1FD76F42-C415-40CB-92C6-3FBC7CEB3CAE}" type="presParOf" srcId="{98B55E85-F118-4104-9C52-DD5D41B191B1}" destId="{9D106729-9825-4B44-8B1C-C3AC940C009D}" srcOrd="13" destOrd="0" presId="urn:microsoft.com/office/officeart/2005/8/layout/list1"/>
    <dgm:cxn modelId="{4A4E389F-3392-4FD3-89B1-FDF6AF6D0743}" type="presParOf" srcId="{98B55E85-F118-4104-9C52-DD5D41B191B1}" destId="{E943C64F-5550-4665-9B10-2C9BA70684A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094031-4D10-4B63-8F7F-58AC684BAB2A}"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GB"/>
        </a:p>
      </dgm:t>
    </dgm:pt>
    <dgm:pt modelId="{A9F3FA20-0670-488A-8965-1B360752FA03}">
      <dgm:prSet phldrT="[Text]" custT="1"/>
      <dgm:spPr>
        <a:solidFill>
          <a:srgbClr val="FF9933"/>
        </a:solidFill>
        <a:ln>
          <a:solidFill>
            <a:schemeClr val="bg1">
              <a:lumMod val="65000"/>
            </a:schemeClr>
          </a:solidFill>
        </a:ln>
      </dgm:spPr>
      <dgm:t>
        <a:bodyPr/>
        <a:lstStyle/>
        <a:p>
          <a:r>
            <a:rPr lang="en-US" sz="2000" noProof="0" dirty="0"/>
            <a:t>Resource Load</a:t>
          </a:r>
        </a:p>
      </dgm:t>
    </dgm:pt>
    <dgm:pt modelId="{3E54E781-F9D2-4998-A1F2-7314D8A19268}" type="parTrans" cxnId="{8975350A-B15E-4D82-A576-EBB6841045AC}">
      <dgm:prSet/>
      <dgm:spPr/>
      <dgm:t>
        <a:bodyPr/>
        <a:lstStyle/>
        <a:p>
          <a:endParaRPr lang="en-GB" sz="1100"/>
        </a:p>
      </dgm:t>
    </dgm:pt>
    <dgm:pt modelId="{20BDE643-FEF1-4C30-8D1E-9117750DDD37}" type="sibTrans" cxnId="{8975350A-B15E-4D82-A576-EBB6841045AC}">
      <dgm:prSet/>
      <dgm:spPr/>
      <dgm:t>
        <a:bodyPr/>
        <a:lstStyle/>
        <a:p>
          <a:endParaRPr lang="en-GB" sz="1100"/>
        </a:p>
      </dgm:t>
    </dgm:pt>
    <dgm:pt modelId="{D301814A-3B8B-43C0-92CA-1785CCAFD7B7}">
      <dgm:prSet phldrT="[Text]" custT="1"/>
      <dgm:spPr>
        <a:solidFill>
          <a:srgbClr val="C9D7F3"/>
        </a:solidFill>
        <a:ln>
          <a:solidFill>
            <a:schemeClr val="bg1">
              <a:lumMod val="65000"/>
            </a:schemeClr>
          </a:solidFill>
        </a:ln>
      </dgm:spPr>
      <dgm:t>
        <a:bodyPr/>
        <a:lstStyle/>
        <a:p>
          <a:r>
            <a:rPr lang="en-GB" sz="2000" dirty="0">
              <a:solidFill>
                <a:schemeClr val="tx1">
                  <a:lumMod val="85000"/>
                  <a:lumOff val="15000"/>
                </a:schemeClr>
              </a:solidFill>
            </a:rPr>
            <a:t>Skills</a:t>
          </a:r>
        </a:p>
      </dgm:t>
    </dgm:pt>
    <dgm:pt modelId="{D1DF326F-ACFA-4921-976A-0FBEACDC12A8}" type="parTrans" cxnId="{3DE6E5F9-6F69-4369-9992-7FC8FBA57778}">
      <dgm:prSet/>
      <dgm:spPr/>
      <dgm:t>
        <a:bodyPr/>
        <a:lstStyle/>
        <a:p>
          <a:endParaRPr lang="en-GB" sz="1100"/>
        </a:p>
      </dgm:t>
    </dgm:pt>
    <dgm:pt modelId="{9B23B329-27E1-4FD7-952E-A5724A463DC7}" type="sibTrans" cxnId="{3DE6E5F9-6F69-4369-9992-7FC8FBA57778}">
      <dgm:prSet/>
      <dgm:spPr/>
      <dgm:t>
        <a:bodyPr/>
        <a:lstStyle/>
        <a:p>
          <a:endParaRPr lang="en-GB" sz="1100"/>
        </a:p>
      </dgm:t>
    </dgm:pt>
    <dgm:pt modelId="{575FF186-3FFE-4AC7-9919-5A6380C10172}">
      <dgm:prSet phldrT="[Text]" custT="1"/>
      <dgm:spPr>
        <a:solidFill>
          <a:srgbClr val="C9D7F3"/>
        </a:solidFill>
        <a:ln>
          <a:solidFill>
            <a:schemeClr val="bg1">
              <a:lumMod val="65000"/>
            </a:schemeClr>
          </a:solidFill>
        </a:ln>
      </dgm:spPr>
      <dgm:t>
        <a:bodyPr/>
        <a:lstStyle/>
        <a:p>
          <a:r>
            <a:rPr lang="en-GB" sz="2000" noProof="0" dirty="0">
              <a:solidFill>
                <a:schemeClr val="tx1">
                  <a:lumMod val="85000"/>
                  <a:lumOff val="15000"/>
                </a:schemeClr>
              </a:solidFill>
            </a:rPr>
            <a:t>Resources</a:t>
          </a:r>
        </a:p>
      </dgm:t>
    </dgm:pt>
    <dgm:pt modelId="{C0A7350E-7BC0-4029-AA0F-C489B798A7F1}" type="parTrans" cxnId="{F56F567D-DF19-4056-8875-08CBBE4AE867}">
      <dgm:prSet/>
      <dgm:spPr/>
      <dgm:t>
        <a:bodyPr/>
        <a:lstStyle/>
        <a:p>
          <a:endParaRPr lang="en-GB" sz="1100"/>
        </a:p>
      </dgm:t>
    </dgm:pt>
    <dgm:pt modelId="{4A3FA6DA-9263-4E24-8839-11F951849DE7}" type="sibTrans" cxnId="{F56F567D-DF19-4056-8875-08CBBE4AE867}">
      <dgm:prSet/>
      <dgm:spPr/>
      <dgm:t>
        <a:bodyPr/>
        <a:lstStyle/>
        <a:p>
          <a:endParaRPr lang="en-GB" sz="1100"/>
        </a:p>
      </dgm:t>
    </dgm:pt>
    <dgm:pt modelId="{0F0D03EF-83F3-412A-9465-51B27FBA96DE}">
      <dgm:prSet phldrT="[Text]" custT="1"/>
      <dgm:spPr>
        <a:solidFill>
          <a:srgbClr val="C9D7F3"/>
        </a:solidFill>
        <a:ln>
          <a:solidFill>
            <a:schemeClr val="bg1">
              <a:lumMod val="65000"/>
            </a:schemeClr>
          </a:solidFill>
        </a:ln>
      </dgm:spPr>
      <dgm:t>
        <a:bodyPr/>
        <a:lstStyle/>
        <a:p>
          <a:r>
            <a:rPr lang="en-GB" sz="2000" noProof="0" dirty="0">
              <a:solidFill>
                <a:schemeClr val="tx1">
                  <a:lumMod val="85000"/>
                  <a:lumOff val="15000"/>
                </a:schemeClr>
              </a:solidFill>
            </a:rPr>
            <a:t>Availability</a:t>
          </a:r>
        </a:p>
      </dgm:t>
    </dgm:pt>
    <dgm:pt modelId="{9D11A231-6531-4095-890D-FCAA892707DA}" type="parTrans" cxnId="{962B9697-6A89-4BAD-ABD2-94FF1AA2F3A3}">
      <dgm:prSet/>
      <dgm:spPr/>
      <dgm:t>
        <a:bodyPr/>
        <a:lstStyle/>
        <a:p>
          <a:endParaRPr lang="en-GB" sz="1100"/>
        </a:p>
      </dgm:t>
    </dgm:pt>
    <dgm:pt modelId="{5A9297CD-3FE9-4240-BA6B-6F78CF6070CA}" type="sibTrans" cxnId="{962B9697-6A89-4BAD-ABD2-94FF1AA2F3A3}">
      <dgm:prSet/>
      <dgm:spPr/>
      <dgm:t>
        <a:bodyPr/>
        <a:lstStyle/>
        <a:p>
          <a:endParaRPr lang="en-GB" sz="1100"/>
        </a:p>
      </dgm:t>
    </dgm:pt>
    <dgm:pt modelId="{F01F2240-B90D-4C9A-A57E-39AFBB451352}" type="pres">
      <dgm:prSet presAssocID="{13094031-4D10-4B63-8F7F-58AC684BAB2A}" presName="Name0" presStyleCnt="0">
        <dgm:presLayoutVars>
          <dgm:chPref val="1"/>
          <dgm:dir/>
          <dgm:animOne val="branch"/>
          <dgm:animLvl val="lvl"/>
          <dgm:resizeHandles/>
        </dgm:presLayoutVars>
      </dgm:prSet>
      <dgm:spPr/>
    </dgm:pt>
    <dgm:pt modelId="{7A3AD153-071C-4CEB-9D2A-54FE4CC4800E}" type="pres">
      <dgm:prSet presAssocID="{A9F3FA20-0670-488A-8965-1B360752FA03}" presName="vertOne" presStyleCnt="0"/>
      <dgm:spPr/>
    </dgm:pt>
    <dgm:pt modelId="{8F541F5E-41EE-4C34-8FB0-1059D2839BEB}" type="pres">
      <dgm:prSet presAssocID="{A9F3FA20-0670-488A-8965-1B360752FA03}" presName="txOne" presStyleLbl="node0" presStyleIdx="0" presStyleCnt="1" custScaleX="100072" custLinFactY="-11792" custLinFactNeighborX="-36" custLinFactNeighborY="-100000">
        <dgm:presLayoutVars>
          <dgm:chPref val="3"/>
        </dgm:presLayoutVars>
      </dgm:prSet>
      <dgm:spPr/>
    </dgm:pt>
    <dgm:pt modelId="{C93C1D90-E286-41F4-96D6-C625A1E464BE}" type="pres">
      <dgm:prSet presAssocID="{A9F3FA20-0670-488A-8965-1B360752FA03}" presName="parTransOne" presStyleCnt="0"/>
      <dgm:spPr/>
    </dgm:pt>
    <dgm:pt modelId="{C0F67452-DC79-4871-B9B0-B224813EA5FE}" type="pres">
      <dgm:prSet presAssocID="{A9F3FA20-0670-488A-8965-1B360752FA03}" presName="horzOne" presStyleCnt="0"/>
      <dgm:spPr/>
    </dgm:pt>
    <dgm:pt modelId="{64AAD342-8EA9-43DA-86F4-3F4F789008D1}" type="pres">
      <dgm:prSet presAssocID="{D301814A-3B8B-43C0-92CA-1785CCAFD7B7}" presName="vertTwo" presStyleCnt="0"/>
      <dgm:spPr/>
    </dgm:pt>
    <dgm:pt modelId="{95E403AE-3A41-4085-A3C9-B3F8C32CAB22}" type="pres">
      <dgm:prSet presAssocID="{D301814A-3B8B-43C0-92CA-1785CCAFD7B7}" presName="txTwo" presStyleLbl="node2" presStyleIdx="0" presStyleCnt="3">
        <dgm:presLayoutVars>
          <dgm:chPref val="3"/>
        </dgm:presLayoutVars>
      </dgm:prSet>
      <dgm:spPr/>
    </dgm:pt>
    <dgm:pt modelId="{215BD44A-9E80-43B6-8CC7-9F707288F826}" type="pres">
      <dgm:prSet presAssocID="{D301814A-3B8B-43C0-92CA-1785CCAFD7B7}" presName="horzTwo" presStyleCnt="0"/>
      <dgm:spPr/>
    </dgm:pt>
    <dgm:pt modelId="{A7170157-4517-4F66-A234-41D389A9EB10}" type="pres">
      <dgm:prSet presAssocID="{9B23B329-27E1-4FD7-952E-A5724A463DC7}" presName="sibSpaceTwo" presStyleCnt="0"/>
      <dgm:spPr/>
    </dgm:pt>
    <dgm:pt modelId="{EF7309D1-68C6-435C-9400-901C73D466E2}" type="pres">
      <dgm:prSet presAssocID="{575FF186-3FFE-4AC7-9919-5A6380C10172}" presName="vertTwo" presStyleCnt="0"/>
      <dgm:spPr/>
    </dgm:pt>
    <dgm:pt modelId="{23F8BE87-6C7B-46F9-A73A-ACDCEE5EE4A6}" type="pres">
      <dgm:prSet presAssocID="{575FF186-3FFE-4AC7-9919-5A6380C10172}" presName="txTwo" presStyleLbl="node2" presStyleIdx="1" presStyleCnt="3">
        <dgm:presLayoutVars>
          <dgm:chPref val="3"/>
        </dgm:presLayoutVars>
      </dgm:prSet>
      <dgm:spPr/>
    </dgm:pt>
    <dgm:pt modelId="{D1323212-1800-46AD-976B-7D3EB6422076}" type="pres">
      <dgm:prSet presAssocID="{575FF186-3FFE-4AC7-9919-5A6380C10172}" presName="horzTwo" presStyleCnt="0"/>
      <dgm:spPr/>
    </dgm:pt>
    <dgm:pt modelId="{C0FC1C86-47E9-4212-AFD3-BEB07C4413BE}" type="pres">
      <dgm:prSet presAssocID="{4A3FA6DA-9263-4E24-8839-11F951849DE7}" presName="sibSpaceTwo" presStyleCnt="0"/>
      <dgm:spPr/>
    </dgm:pt>
    <dgm:pt modelId="{C6ED617B-E354-41F6-B4C0-6859FF1B93E8}" type="pres">
      <dgm:prSet presAssocID="{0F0D03EF-83F3-412A-9465-51B27FBA96DE}" presName="vertTwo" presStyleCnt="0"/>
      <dgm:spPr/>
    </dgm:pt>
    <dgm:pt modelId="{8616B8F8-F2A4-4E43-B022-1295FD27587B}" type="pres">
      <dgm:prSet presAssocID="{0F0D03EF-83F3-412A-9465-51B27FBA96DE}" presName="txTwo" presStyleLbl="node2" presStyleIdx="2" presStyleCnt="3">
        <dgm:presLayoutVars>
          <dgm:chPref val="3"/>
        </dgm:presLayoutVars>
      </dgm:prSet>
      <dgm:spPr/>
    </dgm:pt>
    <dgm:pt modelId="{808B74EE-7D6C-426F-AE96-D4A991114319}" type="pres">
      <dgm:prSet presAssocID="{0F0D03EF-83F3-412A-9465-51B27FBA96DE}" presName="horzTwo" presStyleCnt="0"/>
      <dgm:spPr/>
    </dgm:pt>
  </dgm:ptLst>
  <dgm:cxnLst>
    <dgm:cxn modelId="{8975350A-B15E-4D82-A576-EBB6841045AC}" srcId="{13094031-4D10-4B63-8F7F-58AC684BAB2A}" destId="{A9F3FA20-0670-488A-8965-1B360752FA03}" srcOrd="0" destOrd="0" parTransId="{3E54E781-F9D2-4998-A1F2-7314D8A19268}" sibTransId="{20BDE643-FEF1-4C30-8D1E-9117750DDD37}"/>
    <dgm:cxn modelId="{F7294F61-1AE9-4538-8EDA-68D5453FF47A}" type="presOf" srcId="{D301814A-3B8B-43C0-92CA-1785CCAFD7B7}" destId="{95E403AE-3A41-4085-A3C9-B3F8C32CAB22}" srcOrd="0" destOrd="0" presId="urn:microsoft.com/office/officeart/2005/8/layout/hierarchy4"/>
    <dgm:cxn modelId="{33796B55-7E4D-4158-8092-4FD5245EA11D}" type="presOf" srcId="{A9F3FA20-0670-488A-8965-1B360752FA03}" destId="{8F541F5E-41EE-4C34-8FB0-1059D2839BEB}" srcOrd="0" destOrd="0" presId="urn:microsoft.com/office/officeart/2005/8/layout/hierarchy4"/>
    <dgm:cxn modelId="{F56F567D-DF19-4056-8875-08CBBE4AE867}" srcId="{A9F3FA20-0670-488A-8965-1B360752FA03}" destId="{575FF186-3FFE-4AC7-9919-5A6380C10172}" srcOrd="1" destOrd="0" parTransId="{C0A7350E-7BC0-4029-AA0F-C489B798A7F1}" sibTransId="{4A3FA6DA-9263-4E24-8839-11F951849DE7}"/>
    <dgm:cxn modelId="{0FDF8388-D79E-48D2-BD73-E3A93AD56A82}" type="presOf" srcId="{0F0D03EF-83F3-412A-9465-51B27FBA96DE}" destId="{8616B8F8-F2A4-4E43-B022-1295FD27587B}" srcOrd="0" destOrd="0" presId="urn:microsoft.com/office/officeart/2005/8/layout/hierarchy4"/>
    <dgm:cxn modelId="{962B9697-6A89-4BAD-ABD2-94FF1AA2F3A3}" srcId="{A9F3FA20-0670-488A-8965-1B360752FA03}" destId="{0F0D03EF-83F3-412A-9465-51B27FBA96DE}" srcOrd="2" destOrd="0" parTransId="{9D11A231-6531-4095-890D-FCAA892707DA}" sibTransId="{5A9297CD-3FE9-4240-BA6B-6F78CF6070CA}"/>
    <dgm:cxn modelId="{89AB02A5-A7B2-42A1-B760-C3F50CB64F55}" type="presOf" srcId="{575FF186-3FFE-4AC7-9919-5A6380C10172}" destId="{23F8BE87-6C7B-46F9-A73A-ACDCEE5EE4A6}" srcOrd="0" destOrd="0" presId="urn:microsoft.com/office/officeart/2005/8/layout/hierarchy4"/>
    <dgm:cxn modelId="{F9EFBEA8-925A-4CAC-9BC0-AEB689EF33BA}" type="presOf" srcId="{13094031-4D10-4B63-8F7F-58AC684BAB2A}" destId="{F01F2240-B90D-4C9A-A57E-39AFBB451352}" srcOrd="0" destOrd="0" presId="urn:microsoft.com/office/officeart/2005/8/layout/hierarchy4"/>
    <dgm:cxn modelId="{3DE6E5F9-6F69-4369-9992-7FC8FBA57778}" srcId="{A9F3FA20-0670-488A-8965-1B360752FA03}" destId="{D301814A-3B8B-43C0-92CA-1785CCAFD7B7}" srcOrd="0" destOrd="0" parTransId="{D1DF326F-ACFA-4921-976A-0FBEACDC12A8}" sibTransId="{9B23B329-27E1-4FD7-952E-A5724A463DC7}"/>
    <dgm:cxn modelId="{D0D862CC-6480-4B87-9DC4-0581CC199FCB}" type="presParOf" srcId="{F01F2240-B90D-4C9A-A57E-39AFBB451352}" destId="{7A3AD153-071C-4CEB-9D2A-54FE4CC4800E}" srcOrd="0" destOrd="0" presId="urn:microsoft.com/office/officeart/2005/8/layout/hierarchy4"/>
    <dgm:cxn modelId="{86D2E927-197E-4DD5-B0B0-F73D3FA39496}" type="presParOf" srcId="{7A3AD153-071C-4CEB-9D2A-54FE4CC4800E}" destId="{8F541F5E-41EE-4C34-8FB0-1059D2839BEB}" srcOrd="0" destOrd="0" presId="urn:microsoft.com/office/officeart/2005/8/layout/hierarchy4"/>
    <dgm:cxn modelId="{81D58224-C33A-467E-89B2-7F2B71CD417F}" type="presParOf" srcId="{7A3AD153-071C-4CEB-9D2A-54FE4CC4800E}" destId="{C93C1D90-E286-41F4-96D6-C625A1E464BE}" srcOrd="1" destOrd="0" presId="urn:microsoft.com/office/officeart/2005/8/layout/hierarchy4"/>
    <dgm:cxn modelId="{9354F9C3-79D5-47E8-AD0B-98965B887429}" type="presParOf" srcId="{7A3AD153-071C-4CEB-9D2A-54FE4CC4800E}" destId="{C0F67452-DC79-4871-B9B0-B224813EA5FE}" srcOrd="2" destOrd="0" presId="urn:microsoft.com/office/officeart/2005/8/layout/hierarchy4"/>
    <dgm:cxn modelId="{6CC0E1C0-62C3-4CA6-880E-8BA9D7CD5CBB}" type="presParOf" srcId="{C0F67452-DC79-4871-B9B0-B224813EA5FE}" destId="{64AAD342-8EA9-43DA-86F4-3F4F789008D1}" srcOrd="0" destOrd="0" presId="urn:microsoft.com/office/officeart/2005/8/layout/hierarchy4"/>
    <dgm:cxn modelId="{1475A90E-A38B-4BE2-AFF3-F8155F2717AD}" type="presParOf" srcId="{64AAD342-8EA9-43DA-86F4-3F4F789008D1}" destId="{95E403AE-3A41-4085-A3C9-B3F8C32CAB22}" srcOrd="0" destOrd="0" presId="urn:microsoft.com/office/officeart/2005/8/layout/hierarchy4"/>
    <dgm:cxn modelId="{DB34923F-1D92-45EB-9790-884C7F1E7543}" type="presParOf" srcId="{64AAD342-8EA9-43DA-86F4-3F4F789008D1}" destId="{215BD44A-9E80-43B6-8CC7-9F707288F826}" srcOrd="1" destOrd="0" presId="urn:microsoft.com/office/officeart/2005/8/layout/hierarchy4"/>
    <dgm:cxn modelId="{111D8FF2-6E0B-4B74-A94E-BF8A637CCF12}" type="presParOf" srcId="{C0F67452-DC79-4871-B9B0-B224813EA5FE}" destId="{A7170157-4517-4F66-A234-41D389A9EB10}" srcOrd="1" destOrd="0" presId="urn:microsoft.com/office/officeart/2005/8/layout/hierarchy4"/>
    <dgm:cxn modelId="{1D4D742A-3D26-42B0-A0FA-23F4EF077B88}" type="presParOf" srcId="{C0F67452-DC79-4871-B9B0-B224813EA5FE}" destId="{EF7309D1-68C6-435C-9400-901C73D466E2}" srcOrd="2" destOrd="0" presId="urn:microsoft.com/office/officeart/2005/8/layout/hierarchy4"/>
    <dgm:cxn modelId="{AEEF628D-3203-4021-9DC9-912441BF7F68}" type="presParOf" srcId="{EF7309D1-68C6-435C-9400-901C73D466E2}" destId="{23F8BE87-6C7B-46F9-A73A-ACDCEE5EE4A6}" srcOrd="0" destOrd="0" presId="urn:microsoft.com/office/officeart/2005/8/layout/hierarchy4"/>
    <dgm:cxn modelId="{801805AF-1A9D-4FE9-B7DF-90ABDB8619E5}" type="presParOf" srcId="{EF7309D1-68C6-435C-9400-901C73D466E2}" destId="{D1323212-1800-46AD-976B-7D3EB6422076}" srcOrd="1" destOrd="0" presId="urn:microsoft.com/office/officeart/2005/8/layout/hierarchy4"/>
    <dgm:cxn modelId="{EE9EC417-DBB4-4D4F-8618-B2A1FE682EEF}" type="presParOf" srcId="{C0F67452-DC79-4871-B9B0-B224813EA5FE}" destId="{C0FC1C86-47E9-4212-AFD3-BEB07C4413BE}" srcOrd="3" destOrd="0" presId="urn:microsoft.com/office/officeart/2005/8/layout/hierarchy4"/>
    <dgm:cxn modelId="{49371DCD-FC75-408E-B0B4-8899B7B53A74}" type="presParOf" srcId="{C0F67452-DC79-4871-B9B0-B224813EA5FE}" destId="{C6ED617B-E354-41F6-B4C0-6859FF1B93E8}" srcOrd="4" destOrd="0" presId="urn:microsoft.com/office/officeart/2005/8/layout/hierarchy4"/>
    <dgm:cxn modelId="{8D27757A-D676-49B2-B087-1E44CF7A75C9}" type="presParOf" srcId="{C6ED617B-E354-41F6-B4C0-6859FF1B93E8}" destId="{8616B8F8-F2A4-4E43-B022-1295FD27587B}" srcOrd="0" destOrd="0" presId="urn:microsoft.com/office/officeart/2005/8/layout/hierarchy4"/>
    <dgm:cxn modelId="{5E774360-1B6A-4CEC-A355-E31D9397873A}" type="presParOf" srcId="{C6ED617B-E354-41F6-B4C0-6859FF1B93E8}" destId="{808B74EE-7D6C-426F-AE96-D4A99111431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EA32A5-558F-4D3E-ADFF-D78B634BAE4A}"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GB"/>
        </a:p>
      </dgm:t>
    </dgm:pt>
    <dgm:pt modelId="{12C4A748-039B-48BC-9475-9C29D9EE6DFB}">
      <dgm:prSet phldrT="[Text]"/>
      <dgm:spPr/>
      <dgm:t>
        <a:bodyPr/>
        <a:lstStyle/>
        <a:p>
          <a:endParaRPr lang="en-GB" dirty="0"/>
        </a:p>
      </dgm:t>
    </dgm:pt>
    <dgm:pt modelId="{1F71D292-1F88-438D-8E85-CDD9944006EA}" type="sibTrans" cxnId="{3024D4F0-E54D-48DA-96E9-202DEB8BDAAB}">
      <dgm:prSet/>
      <dgm:spPr/>
      <dgm:t>
        <a:bodyPr/>
        <a:lstStyle/>
        <a:p>
          <a:endParaRPr lang="en-GB"/>
        </a:p>
      </dgm:t>
    </dgm:pt>
    <dgm:pt modelId="{779C7242-B2C7-4DD3-93B5-9E9247EDA51B}" type="parTrans" cxnId="{3024D4F0-E54D-48DA-96E9-202DEB8BDAAB}">
      <dgm:prSet/>
      <dgm:spPr/>
      <dgm:t>
        <a:bodyPr/>
        <a:lstStyle/>
        <a:p>
          <a:endParaRPr lang="en-GB"/>
        </a:p>
      </dgm:t>
    </dgm:pt>
    <dgm:pt modelId="{7C490358-3CBB-4DC1-92AE-FB86DF83C06E}" type="pres">
      <dgm:prSet presAssocID="{0DEA32A5-558F-4D3E-ADFF-D78B634BAE4A}" presName="Name0" presStyleCnt="0">
        <dgm:presLayoutVars>
          <dgm:chMax val="4"/>
          <dgm:resizeHandles val="exact"/>
        </dgm:presLayoutVars>
      </dgm:prSet>
      <dgm:spPr/>
    </dgm:pt>
    <dgm:pt modelId="{EB0C3F61-3D51-49A1-95F3-D1F0FC8C992C}" type="pres">
      <dgm:prSet presAssocID="{0DEA32A5-558F-4D3E-ADFF-D78B634BAE4A}" presName="ellipse" presStyleLbl="trBgShp" presStyleIdx="0" presStyleCnt="1" custAng="16200000" custLinFactY="35619" custLinFactNeighborX="-63360" custLinFactNeighborY="100000"/>
      <dgm:spPr/>
    </dgm:pt>
    <dgm:pt modelId="{368AE0F3-C5FD-4D89-AC91-C9012E661A48}" type="pres">
      <dgm:prSet presAssocID="{0DEA32A5-558F-4D3E-ADFF-D78B634BAE4A}" presName="arrow1" presStyleLbl="fgShp" presStyleIdx="0" presStyleCnt="1" custAng="16200000" custLinFactY="-100000" custLinFactNeighborX="43340" custLinFactNeighborY="-115843"/>
      <dgm:spPr/>
    </dgm:pt>
    <dgm:pt modelId="{9967CB05-8839-477C-969B-73E3E6CBCEF9}" type="pres">
      <dgm:prSet presAssocID="{0DEA32A5-558F-4D3E-ADFF-D78B634BAE4A}" presName="rectangle" presStyleLbl="revTx" presStyleIdx="0" presStyleCnt="1">
        <dgm:presLayoutVars>
          <dgm:bulletEnabled val="1"/>
        </dgm:presLayoutVars>
      </dgm:prSet>
      <dgm:spPr/>
    </dgm:pt>
    <dgm:pt modelId="{0E36C100-E279-49F2-BCFA-DCE5BCA0EC58}" type="pres">
      <dgm:prSet presAssocID="{0DEA32A5-558F-4D3E-ADFF-D78B634BAE4A}" presName="funnel" presStyleLbl="trAlignAcc1" presStyleIdx="0" presStyleCnt="1" custAng="16200000" custLinFactNeighborX="-38974" custLinFactNeighborY="27349"/>
      <dgm:spPr>
        <a:solidFill>
          <a:schemeClr val="accent1">
            <a:lumMod val="50000"/>
            <a:alpha val="40000"/>
          </a:schemeClr>
        </a:solidFill>
      </dgm:spPr>
    </dgm:pt>
  </dgm:ptLst>
  <dgm:cxnLst>
    <dgm:cxn modelId="{62EBE729-EC40-4E4B-B04A-E6B56AB64E52}" type="presOf" srcId="{12C4A748-039B-48BC-9475-9C29D9EE6DFB}" destId="{9967CB05-8839-477C-969B-73E3E6CBCEF9}" srcOrd="0" destOrd="0" presId="urn:microsoft.com/office/officeart/2005/8/layout/funnel1"/>
    <dgm:cxn modelId="{3CCF6159-76DE-438B-85E2-66DAFEFBD8FE}" type="presOf" srcId="{0DEA32A5-558F-4D3E-ADFF-D78B634BAE4A}" destId="{7C490358-3CBB-4DC1-92AE-FB86DF83C06E}" srcOrd="0" destOrd="0" presId="urn:microsoft.com/office/officeart/2005/8/layout/funnel1"/>
    <dgm:cxn modelId="{3024D4F0-E54D-48DA-96E9-202DEB8BDAAB}" srcId="{0DEA32A5-558F-4D3E-ADFF-D78B634BAE4A}" destId="{12C4A748-039B-48BC-9475-9C29D9EE6DFB}" srcOrd="0" destOrd="0" parTransId="{779C7242-B2C7-4DD3-93B5-9E9247EDA51B}" sibTransId="{1F71D292-1F88-438D-8E85-CDD9944006EA}"/>
    <dgm:cxn modelId="{A9239B65-AFFD-4136-BD0D-163D7AD0E498}" type="presParOf" srcId="{7C490358-3CBB-4DC1-92AE-FB86DF83C06E}" destId="{EB0C3F61-3D51-49A1-95F3-D1F0FC8C992C}" srcOrd="0" destOrd="0" presId="urn:microsoft.com/office/officeart/2005/8/layout/funnel1"/>
    <dgm:cxn modelId="{B4DAB656-D320-4299-9119-7D8BE6FF0210}" type="presParOf" srcId="{7C490358-3CBB-4DC1-92AE-FB86DF83C06E}" destId="{368AE0F3-C5FD-4D89-AC91-C9012E661A48}" srcOrd="1" destOrd="0" presId="urn:microsoft.com/office/officeart/2005/8/layout/funnel1"/>
    <dgm:cxn modelId="{D8745DB8-2C59-4FED-B18E-BD371CC865E6}" type="presParOf" srcId="{7C490358-3CBB-4DC1-92AE-FB86DF83C06E}" destId="{9967CB05-8839-477C-969B-73E3E6CBCEF9}" srcOrd="2" destOrd="0" presId="urn:microsoft.com/office/officeart/2005/8/layout/funnel1"/>
    <dgm:cxn modelId="{7946E436-3823-4825-8A8D-A8502E843DEE}" type="presParOf" srcId="{7C490358-3CBB-4DC1-92AE-FB86DF83C06E}" destId="{0E36C100-E279-49F2-BCFA-DCE5BCA0EC58}" srcOrd="3"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094031-4D10-4B63-8F7F-58AC684BAB2A}"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GB"/>
        </a:p>
      </dgm:t>
    </dgm:pt>
    <dgm:pt modelId="{A9F3FA20-0670-488A-8965-1B360752FA03}">
      <dgm:prSet phldrT="[Text]"/>
      <dgm:spPr>
        <a:solidFill>
          <a:srgbClr val="FF9933"/>
        </a:solidFill>
        <a:ln>
          <a:solidFill>
            <a:schemeClr val="bg1">
              <a:lumMod val="65000"/>
            </a:schemeClr>
          </a:solidFill>
        </a:ln>
      </dgm:spPr>
      <dgm:t>
        <a:bodyPr/>
        <a:lstStyle/>
        <a:p>
          <a:r>
            <a:rPr lang="en-US" noProof="0" dirty="0"/>
            <a:t>Resource Load Analysis </a:t>
          </a:r>
        </a:p>
        <a:p>
          <a:r>
            <a:rPr lang="en-US" noProof="0" dirty="0"/>
            <a:t>Constraint(s) Detection</a:t>
          </a:r>
        </a:p>
      </dgm:t>
    </dgm:pt>
    <dgm:pt modelId="{3E54E781-F9D2-4998-A1F2-7314D8A19268}" type="parTrans" cxnId="{8975350A-B15E-4D82-A576-EBB6841045AC}">
      <dgm:prSet/>
      <dgm:spPr/>
      <dgm:t>
        <a:bodyPr/>
        <a:lstStyle/>
        <a:p>
          <a:endParaRPr lang="en-GB"/>
        </a:p>
      </dgm:t>
    </dgm:pt>
    <dgm:pt modelId="{20BDE643-FEF1-4C30-8D1E-9117750DDD37}" type="sibTrans" cxnId="{8975350A-B15E-4D82-A576-EBB6841045AC}">
      <dgm:prSet/>
      <dgm:spPr/>
      <dgm:t>
        <a:bodyPr/>
        <a:lstStyle/>
        <a:p>
          <a:endParaRPr lang="en-GB"/>
        </a:p>
      </dgm:t>
    </dgm:pt>
    <dgm:pt modelId="{D301814A-3B8B-43C0-92CA-1785CCAFD7B7}">
      <dgm:prSet phldrT="[Text]"/>
      <dgm:spPr>
        <a:solidFill>
          <a:srgbClr val="FFFF00"/>
        </a:solidFill>
        <a:ln>
          <a:solidFill>
            <a:schemeClr val="bg1">
              <a:lumMod val="65000"/>
            </a:schemeClr>
          </a:solidFill>
        </a:ln>
      </dgm:spPr>
      <dgm:t>
        <a:bodyPr/>
        <a:lstStyle/>
        <a:p>
          <a:r>
            <a:rPr lang="en-GB" dirty="0">
              <a:solidFill>
                <a:schemeClr val="tx1">
                  <a:lumMod val="85000"/>
                  <a:lumOff val="15000"/>
                </a:schemeClr>
              </a:solidFill>
            </a:rPr>
            <a:t>System engineer</a:t>
          </a:r>
        </a:p>
      </dgm:t>
    </dgm:pt>
    <dgm:pt modelId="{D1DF326F-ACFA-4921-976A-0FBEACDC12A8}" type="parTrans" cxnId="{3DE6E5F9-6F69-4369-9992-7FC8FBA57778}">
      <dgm:prSet/>
      <dgm:spPr/>
      <dgm:t>
        <a:bodyPr/>
        <a:lstStyle/>
        <a:p>
          <a:endParaRPr lang="en-GB"/>
        </a:p>
      </dgm:t>
    </dgm:pt>
    <dgm:pt modelId="{9B23B329-27E1-4FD7-952E-A5724A463DC7}" type="sibTrans" cxnId="{3DE6E5F9-6F69-4369-9992-7FC8FBA57778}">
      <dgm:prSet/>
      <dgm:spPr/>
      <dgm:t>
        <a:bodyPr/>
        <a:lstStyle/>
        <a:p>
          <a:endParaRPr lang="en-GB"/>
        </a:p>
      </dgm:t>
    </dgm:pt>
    <dgm:pt modelId="{575FF186-3FFE-4AC7-9919-5A6380C10172}">
      <dgm:prSet phldrT="[Text]"/>
      <dgm:spPr>
        <a:solidFill>
          <a:srgbClr val="C9D7F3"/>
        </a:solidFill>
        <a:ln>
          <a:solidFill>
            <a:schemeClr val="bg1">
              <a:lumMod val="65000"/>
            </a:schemeClr>
          </a:solidFill>
        </a:ln>
      </dgm:spPr>
      <dgm:t>
        <a:bodyPr/>
        <a:lstStyle/>
        <a:p>
          <a:r>
            <a:rPr lang="en-GB" noProof="0" dirty="0">
              <a:solidFill>
                <a:schemeClr val="tx1">
                  <a:lumMod val="85000"/>
                  <a:lumOff val="15000"/>
                </a:schemeClr>
              </a:solidFill>
            </a:rPr>
            <a:t>Resources</a:t>
          </a:r>
        </a:p>
      </dgm:t>
    </dgm:pt>
    <dgm:pt modelId="{C0A7350E-7BC0-4029-AA0F-C489B798A7F1}" type="parTrans" cxnId="{F56F567D-DF19-4056-8875-08CBBE4AE867}">
      <dgm:prSet/>
      <dgm:spPr/>
      <dgm:t>
        <a:bodyPr/>
        <a:lstStyle/>
        <a:p>
          <a:endParaRPr lang="en-GB"/>
        </a:p>
      </dgm:t>
    </dgm:pt>
    <dgm:pt modelId="{4A3FA6DA-9263-4E24-8839-11F951849DE7}" type="sibTrans" cxnId="{F56F567D-DF19-4056-8875-08CBBE4AE867}">
      <dgm:prSet/>
      <dgm:spPr/>
      <dgm:t>
        <a:bodyPr/>
        <a:lstStyle/>
        <a:p>
          <a:endParaRPr lang="en-GB"/>
        </a:p>
      </dgm:t>
    </dgm:pt>
    <dgm:pt modelId="{0F0D03EF-83F3-412A-9465-51B27FBA96DE}">
      <dgm:prSet phldrT="[Text]"/>
      <dgm:spPr>
        <a:solidFill>
          <a:srgbClr val="C9D7F3"/>
        </a:solidFill>
        <a:ln>
          <a:solidFill>
            <a:schemeClr val="bg1">
              <a:lumMod val="65000"/>
            </a:schemeClr>
          </a:solidFill>
        </a:ln>
      </dgm:spPr>
      <dgm:t>
        <a:bodyPr/>
        <a:lstStyle/>
        <a:p>
          <a:r>
            <a:rPr lang="en-GB" noProof="0" dirty="0">
              <a:solidFill>
                <a:schemeClr val="tx1">
                  <a:lumMod val="85000"/>
                  <a:lumOff val="15000"/>
                </a:schemeClr>
              </a:solidFill>
            </a:rPr>
            <a:t>Availability</a:t>
          </a:r>
        </a:p>
      </dgm:t>
    </dgm:pt>
    <dgm:pt modelId="{9D11A231-6531-4095-890D-FCAA892707DA}" type="parTrans" cxnId="{962B9697-6A89-4BAD-ABD2-94FF1AA2F3A3}">
      <dgm:prSet/>
      <dgm:spPr/>
      <dgm:t>
        <a:bodyPr/>
        <a:lstStyle/>
        <a:p>
          <a:endParaRPr lang="en-GB"/>
        </a:p>
      </dgm:t>
    </dgm:pt>
    <dgm:pt modelId="{5A9297CD-3FE9-4240-BA6B-6F78CF6070CA}" type="sibTrans" cxnId="{962B9697-6A89-4BAD-ABD2-94FF1AA2F3A3}">
      <dgm:prSet/>
      <dgm:spPr/>
      <dgm:t>
        <a:bodyPr/>
        <a:lstStyle/>
        <a:p>
          <a:endParaRPr lang="en-GB"/>
        </a:p>
      </dgm:t>
    </dgm:pt>
    <dgm:pt modelId="{F01F2240-B90D-4C9A-A57E-39AFBB451352}" type="pres">
      <dgm:prSet presAssocID="{13094031-4D10-4B63-8F7F-58AC684BAB2A}" presName="Name0" presStyleCnt="0">
        <dgm:presLayoutVars>
          <dgm:chPref val="1"/>
          <dgm:dir/>
          <dgm:animOne val="branch"/>
          <dgm:animLvl val="lvl"/>
          <dgm:resizeHandles/>
        </dgm:presLayoutVars>
      </dgm:prSet>
      <dgm:spPr/>
    </dgm:pt>
    <dgm:pt modelId="{7A3AD153-071C-4CEB-9D2A-54FE4CC4800E}" type="pres">
      <dgm:prSet presAssocID="{A9F3FA20-0670-488A-8965-1B360752FA03}" presName="vertOne" presStyleCnt="0"/>
      <dgm:spPr/>
    </dgm:pt>
    <dgm:pt modelId="{8F541F5E-41EE-4C34-8FB0-1059D2839BEB}" type="pres">
      <dgm:prSet presAssocID="{A9F3FA20-0670-488A-8965-1B360752FA03}" presName="txOne" presStyleLbl="node0" presStyleIdx="0" presStyleCnt="1" custScaleX="100072" custLinFactY="-11792" custLinFactNeighborX="-36" custLinFactNeighborY="-100000">
        <dgm:presLayoutVars>
          <dgm:chPref val="3"/>
        </dgm:presLayoutVars>
      </dgm:prSet>
      <dgm:spPr/>
    </dgm:pt>
    <dgm:pt modelId="{C93C1D90-E286-41F4-96D6-C625A1E464BE}" type="pres">
      <dgm:prSet presAssocID="{A9F3FA20-0670-488A-8965-1B360752FA03}" presName="parTransOne" presStyleCnt="0"/>
      <dgm:spPr/>
    </dgm:pt>
    <dgm:pt modelId="{C0F67452-DC79-4871-B9B0-B224813EA5FE}" type="pres">
      <dgm:prSet presAssocID="{A9F3FA20-0670-488A-8965-1B360752FA03}" presName="horzOne" presStyleCnt="0"/>
      <dgm:spPr/>
    </dgm:pt>
    <dgm:pt modelId="{64AAD342-8EA9-43DA-86F4-3F4F789008D1}" type="pres">
      <dgm:prSet presAssocID="{D301814A-3B8B-43C0-92CA-1785CCAFD7B7}" presName="vertTwo" presStyleCnt="0"/>
      <dgm:spPr/>
    </dgm:pt>
    <dgm:pt modelId="{95E403AE-3A41-4085-A3C9-B3F8C32CAB22}" type="pres">
      <dgm:prSet presAssocID="{D301814A-3B8B-43C0-92CA-1785CCAFD7B7}" presName="txTwo" presStyleLbl="node2" presStyleIdx="0" presStyleCnt="3">
        <dgm:presLayoutVars>
          <dgm:chPref val="3"/>
        </dgm:presLayoutVars>
      </dgm:prSet>
      <dgm:spPr/>
    </dgm:pt>
    <dgm:pt modelId="{215BD44A-9E80-43B6-8CC7-9F707288F826}" type="pres">
      <dgm:prSet presAssocID="{D301814A-3B8B-43C0-92CA-1785CCAFD7B7}" presName="horzTwo" presStyleCnt="0"/>
      <dgm:spPr/>
    </dgm:pt>
    <dgm:pt modelId="{A7170157-4517-4F66-A234-41D389A9EB10}" type="pres">
      <dgm:prSet presAssocID="{9B23B329-27E1-4FD7-952E-A5724A463DC7}" presName="sibSpaceTwo" presStyleCnt="0"/>
      <dgm:spPr/>
    </dgm:pt>
    <dgm:pt modelId="{EF7309D1-68C6-435C-9400-901C73D466E2}" type="pres">
      <dgm:prSet presAssocID="{575FF186-3FFE-4AC7-9919-5A6380C10172}" presName="vertTwo" presStyleCnt="0"/>
      <dgm:spPr/>
    </dgm:pt>
    <dgm:pt modelId="{23F8BE87-6C7B-46F9-A73A-ACDCEE5EE4A6}" type="pres">
      <dgm:prSet presAssocID="{575FF186-3FFE-4AC7-9919-5A6380C10172}" presName="txTwo" presStyleLbl="node2" presStyleIdx="1" presStyleCnt="3">
        <dgm:presLayoutVars>
          <dgm:chPref val="3"/>
        </dgm:presLayoutVars>
      </dgm:prSet>
      <dgm:spPr/>
    </dgm:pt>
    <dgm:pt modelId="{D1323212-1800-46AD-976B-7D3EB6422076}" type="pres">
      <dgm:prSet presAssocID="{575FF186-3FFE-4AC7-9919-5A6380C10172}" presName="horzTwo" presStyleCnt="0"/>
      <dgm:spPr/>
    </dgm:pt>
    <dgm:pt modelId="{C0FC1C86-47E9-4212-AFD3-BEB07C4413BE}" type="pres">
      <dgm:prSet presAssocID="{4A3FA6DA-9263-4E24-8839-11F951849DE7}" presName="sibSpaceTwo" presStyleCnt="0"/>
      <dgm:spPr/>
    </dgm:pt>
    <dgm:pt modelId="{C6ED617B-E354-41F6-B4C0-6859FF1B93E8}" type="pres">
      <dgm:prSet presAssocID="{0F0D03EF-83F3-412A-9465-51B27FBA96DE}" presName="vertTwo" presStyleCnt="0"/>
      <dgm:spPr/>
    </dgm:pt>
    <dgm:pt modelId="{8616B8F8-F2A4-4E43-B022-1295FD27587B}" type="pres">
      <dgm:prSet presAssocID="{0F0D03EF-83F3-412A-9465-51B27FBA96DE}" presName="txTwo" presStyleLbl="node2" presStyleIdx="2" presStyleCnt="3">
        <dgm:presLayoutVars>
          <dgm:chPref val="3"/>
        </dgm:presLayoutVars>
      </dgm:prSet>
      <dgm:spPr/>
    </dgm:pt>
    <dgm:pt modelId="{808B74EE-7D6C-426F-AE96-D4A991114319}" type="pres">
      <dgm:prSet presAssocID="{0F0D03EF-83F3-412A-9465-51B27FBA96DE}" presName="horzTwo" presStyleCnt="0"/>
      <dgm:spPr/>
    </dgm:pt>
  </dgm:ptLst>
  <dgm:cxnLst>
    <dgm:cxn modelId="{8975350A-B15E-4D82-A576-EBB6841045AC}" srcId="{13094031-4D10-4B63-8F7F-58AC684BAB2A}" destId="{A9F3FA20-0670-488A-8965-1B360752FA03}" srcOrd="0" destOrd="0" parTransId="{3E54E781-F9D2-4998-A1F2-7314D8A19268}" sibTransId="{20BDE643-FEF1-4C30-8D1E-9117750DDD37}"/>
    <dgm:cxn modelId="{F7294F61-1AE9-4538-8EDA-68D5453FF47A}" type="presOf" srcId="{D301814A-3B8B-43C0-92CA-1785CCAFD7B7}" destId="{95E403AE-3A41-4085-A3C9-B3F8C32CAB22}" srcOrd="0" destOrd="0" presId="urn:microsoft.com/office/officeart/2005/8/layout/hierarchy4"/>
    <dgm:cxn modelId="{33796B55-7E4D-4158-8092-4FD5245EA11D}" type="presOf" srcId="{A9F3FA20-0670-488A-8965-1B360752FA03}" destId="{8F541F5E-41EE-4C34-8FB0-1059D2839BEB}" srcOrd="0" destOrd="0" presId="urn:microsoft.com/office/officeart/2005/8/layout/hierarchy4"/>
    <dgm:cxn modelId="{F56F567D-DF19-4056-8875-08CBBE4AE867}" srcId="{A9F3FA20-0670-488A-8965-1B360752FA03}" destId="{575FF186-3FFE-4AC7-9919-5A6380C10172}" srcOrd="1" destOrd="0" parTransId="{C0A7350E-7BC0-4029-AA0F-C489B798A7F1}" sibTransId="{4A3FA6DA-9263-4E24-8839-11F951849DE7}"/>
    <dgm:cxn modelId="{0FDF8388-D79E-48D2-BD73-E3A93AD56A82}" type="presOf" srcId="{0F0D03EF-83F3-412A-9465-51B27FBA96DE}" destId="{8616B8F8-F2A4-4E43-B022-1295FD27587B}" srcOrd="0" destOrd="0" presId="urn:microsoft.com/office/officeart/2005/8/layout/hierarchy4"/>
    <dgm:cxn modelId="{962B9697-6A89-4BAD-ABD2-94FF1AA2F3A3}" srcId="{A9F3FA20-0670-488A-8965-1B360752FA03}" destId="{0F0D03EF-83F3-412A-9465-51B27FBA96DE}" srcOrd="2" destOrd="0" parTransId="{9D11A231-6531-4095-890D-FCAA892707DA}" sibTransId="{5A9297CD-3FE9-4240-BA6B-6F78CF6070CA}"/>
    <dgm:cxn modelId="{89AB02A5-A7B2-42A1-B760-C3F50CB64F55}" type="presOf" srcId="{575FF186-3FFE-4AC7-9919-5A6380C10172}" destId="{23F8BE87-6C7B-46F9-A73A-ACDCEE5EE4A6}" srcOrd="0" destOrd="0" presId="urn:microsoft.com/office/officeart/2005/8/layout/hierarchy4"/>
    <dgm:cxn modelId="{F9EFBEA8-925A-4CAC-9BC0-AEB689EF33BA}" type="presOf" srcId="{13094031-4D10-4B63-8F7F-58AC684BAB2A}" destId="{F01F2240-B90D-4C9A-A57E-39AFBB451352}" srcOrd="0" destOrd="0" presId="urn:microsoft.com/office/officeart/2005/8/layout/hierarchy4"/>
    <dgm:cxn modelId="{3DE6E5F9-6F69-4369-9992-7FC8FBA57778}" srcId="{A9F3FA20-0670-488A-8965-1B360752FA03}" destId="{D301814A-3B8B-43C0-92CA-1785CCAFD7B7}" srcOrd="0" destOrd="0" parTransId="{D1DF326F-ACFA-4921-976A-0FBEACDC12A8}" sibTransId="{9B23B329-27E1-4FD7-952E-A5724A463DC7}"/>
    <dgm:cxn modelId="{D0D862CC-6480-4B87-9DC4-0581CC199FCB}" type="presParOf" srcId="{F01F2240-B90D-4C9A-A57E-39AFBB451352}" destId="{7A3AD153-071C-4CEB-9D2A-54FE4CC4800E}" srcOrd="0" destOrd="0" presId="urn:microsoft.com/office/officeart/2005/8/layout/hierarchy4"/>
    <dgm:cxn modelId="{86D2E927-197E-4DD5-B0B0-F73D3FA39496}" type="presParOf" srcId="{7A3AD153-071C-4CEB-9D2A-54FE4CC4800E}" destId="{8F541F5E-41EE-4C34-8FB0-1059D2839BEB}" srcOrd="0" destOrd="0" presId="urn:microsoft.com/office/officeart/2005/8/layout/hierarchy4"/>
    <dgm:cxn modelId="{81D58224-C33A-467E-89B2-7F2B71CD417F}" type="presParOf" srcId="{7A3AD153-071C-4CEB-9D2A-54FE4CC4800E}" destId="{C93C1D90-E286-41F4-96D6-C625A1E464BE}" srcOrd="1" destOrd="0" presId="urn:microsoft.com/office/officeart/2005/8/layout/hierarchy4"/>
    <dgm:cxn modelId="{9354F9C3-79D5-47E8-AD0B-98965B887429}" type="presParOf" srcId="{7A3AD153-071C-4CEB-9D2A-54FE4CC4800E}" destId="{C0F67452-DC79-4871-B9B0-B224813EA5FE}" srcOrd="2" destOrd="0" presId="urn:microsoft.com/office/officeart/2005/8/layout/hierarchy4"/>
    <dgm:cxn modelId="{6CC0E1C0-62C3-4CA6-880E-8BA9D7CD5CBB}" type="presParOf" srcId="{C0F67452-DC79-4871-B9B0-B224813EA5FE}" destId="{64AAD342-8EA9-43DA-86F4-3F4F789008D1}" srcOrd="0" destOrd="0" presId="urn:microsoft.com/office/officeart/2005/8/layout/hierarchy4"/>
    <dgm:cxn modelId="{1475A90E-A38B-4BE2-AFF3-F8155F2717AD}" type="presParOf" srcId="{64AAD342-8EA9-43DA-86F4-3F4F789008D1}" destId="{95E403AE-3A41-4085-A3C9-B3F8C32CAB22}" srcOrd="0" destOrd="0" presId="urn:microsoft.com/office/officeart/2005/8/layout/hierarchy4"/>
    <dgm:cxn modelId="{DB34923F-1D92-45EB-9790-884C7F1E7543}" type="presParOf" srcId="{64AAD342-8EA9-43DA-86F4-3F4F789008D1}" destId="{215BD44A-9E80-43B6-8CC7-9F707288F826}" srcOrd="1" destOrd="0" presId="urn:microsoft.com/office/officeart/2005/8/layout/hierarchy4"/>
    <dgm:cxn modelId="{111D8FF2-6E0B-4B74-A94E-BF8A637CCF12}" type="presParOf" srcId="{C0F67452-DC79-4871-B9B0-B224813EA5FE}" destId="{A7170157-4517-4F66-A234-41D389A9EB10}" srcOrd="1" destOrd="0" presId="urn:microsoft.com/office/officeart/2005/8/layout/hierarchy4"/>
    <dgm:cxn modelId="{1D4D742A-3D26-42B0-A0FA-23F4EF077B88}" type="presParOf" srcId="{C0F67452-DC79-4871-B9B0-B224813EA5FE}" destId="{EF7309D1-68C6-435C-9400-901C73D466E2}" srcOrd="2" destOrd="0" presId="urn:microsoft.com/office/officeart/2005/8/layout/hierarchy4"/>
    <dgm:cxn modelId="{AEEF628D-3203-4021-9DC9-912441BF7F68}" type="presParOf" srcId="{EF7309D1-68C6-435C-9400-901C73D466E2}" destId="{23F8BE87-6C7B-46F9-A73A-ACDCEE5EE4A6}" srcOrd="0" destOrd="0" presId="urn:microsoft.com/office/officeart/2005/8/layout/hierarchy4"/>
    <dgm:cxn modelId="{801805AF-1A9D-4FE9-B7DF-90ABDB8619E5}" type="presParOf" srcId="{EF7309D1-68C6-435C-9400-901C73D466E2}" destId="{D1323212-1800-46AD-976B-7D3EB6422076}" srcOrd="1" destOrd="0" presId="urn:microsoft.com/office/officeart/2005/8/layout/hierarchy4"/>
    <dgm:cxn modelId="{EE9EC417-DBB4-4D4F-8618-B2A1FE682EEF}" type="presParOf" srcId="{C0F67452-DC79-4871-B9B0-B224813EA5FE}" destId="{C0FC1C86-47E9-4212-AFD3-BEB07C4413BE}" srcOrd="3" destOrd="0" presId="urn:microsoft.com/office/officeart/2005/8/layout/hierarchy4"/>
    <dgm:cxn modelId="{49371DCD-FC75-408E-B0B4-8899B7B53A74}" type="presParOf" srcId="{C0F67452-DC79-4871-B9B0-B224813EA5FE}" destId="{C6ED617B-E354-41F6-B4C0-6859FF1B93E8}" srcOrd="4" destOrd="0" presId="urn:microsoft.com/office/officeart/2005/8/layout/hierarchy4"/>
    <dgm:cxn modelId="{8D27757A-D676-49B2-B087-1E44CF7A75C9}" type="presParOf" srcId="{C6ED617B-E354-41F6-B4C0-6859FF1B93E8}" destId="{8616B8F8-F2A4-4E43-B022-1295FD27587B}" srcOrd="0" destOrd="0" presId="urn:microsoft.com/office/officeart/2005/8/layout/hierarchy4"/>
    <dgm:cxn modelId="{5E774360-1B6A-4CEC-A355-E31D9397873A}" type="presParOf" srcId="{C6ED617B-E354-41F6-B4C0-6859FF1B93E8}" destId="{808B74EE-7D6C-426F-AE96-D4A99111431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7353-0344-4AB4-9941-39CBF290C3BC}">
      <dsp:nvSpPr>
        <dsp:cNvPr id="0" name=""/>
        <dsp:cNvSpPr/>
      </dsp:nvSpPr>
      <dsp:spPr>
        <a:xfrm>
          <a:off x="1952589" y="986460"/>
          <a:ext cx="2359516" cy="2359516"/>
        </a:xfrm>
        <a:prstGeom prst="ellipse">
          <a:avLst/>
        </a:prstGeom>
        <a:solidFill>
          <a:schemeClr val="bg2">
            <a:lumMod val="60000"/>
            <a:lumOff val="4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Projects, tasks, sub-tasks, cards</a:t>
          </a:r>
        </a:p>
      </dsp:txBody>
      <dsp:txXfrm>
        <a:off x="2298132" y="1332003"/>
        <a:ext cx="1668430" cy="1668430"/>
      </dsp:txXfrm>
    </dsp:sp>
    <dsp:sp modelId="{CA58D45C-0A0A-42D8-BAD3-536DE9EF6CF1}">
      <dsp:nvSpPr>
        <dsp:cNvPr id="0" name=""/>
        <dsp:cNvSpPr/>
      </dsp:nvSpPr>
      <dsp:spPr>
        <a:xfrm>
          <a:off x="2542468" y="38884"/>
          <a:ext cx="1179758" cy="1179758"/>
        </a:xfrm>
        <a:prstGeom prst="ellipse">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Portfolio manager</a:t>
          </a:r>
        </a:p>
      </dsp:txBody>
      <dsp:txXfrm>
        <a:off x="2715240" y="211656"/>
        <a:ext cx="834214" cy="834214"/>
      </dsp:txXfrm>
    </dsp:sp>
    <dsp:sp modelId="{6AD1338F-0A65-46CE-8B07-32607017B2C1}">
      <dsp:nvSpPr>
        <dsp:cNvPr id="0" name=""/>
        <dsp:cNvSpPr/>
      </dsp:nvSpPr>
      <dsp:spPr>
        <a:xfrm>
          <a:off x="3744499" y="617752"/>
          <a:ext cx="1179758" cy="1179758"/>
        </a:xfrm>
        <a:prstGeom prst="ellipse">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Project manager</a:t>
          </a:r>
        </a:p>
      </dsp:txBody>
      <dsp:txXfrm>
        <a:off x="3917271" y="790524"/>
        <a:ext cx="834214" cy="834214"/>
      </dsp:txXfrm>
    </dsp:sp>
    <dsp:sp modelId="{F8229CB6-337D-4115-A4DE-1C8E8392B3A4}">
      <dsp:nvSpPr>
        <dsp:cNvPr id="0" name=""/>
        <dsp:cNvSpPr/>
      </dsp:nvSpPr>
      <dsp:spPr>
        <a:xfrm>
          <a:off x="4041376" y="1918455"/>
          <a:ext cx="1179758" cy="1179758"/>
        </a:xfrm>
        <a:prstGeom prst="ellipse">
          <a:avLst/>
        </a:prstGeom>
        <a:solidFill>
          <a:srgbClr val="FF9933"/>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Resource manager</a:t>
          </a:r>
        </a:p>
      </dsp:txBody>
      <dsp:txXfrm>
        <a:off x="4214148" y="2091227"/>
        <a:ext cx="834214" cy="834214"/>
      </dsp:txXfrm>
    </dsp:sp>
    <dsp:sp modelId="{B1ACA78E-DA20-43C9-A6F9-EECB581BD537}">
      <dsp:nvSpPr>
        <dsp:cNvPr id="0" name=""/>
        <dsp:cNvSpPr/>
      </dsp:nvSpPr>
      <dsp:spPr>
        <a:xfrm>
          <a:off x="3209545" y="2961538"/>
          <a:ext cx="1179758" cy="1179758"/>
        </a:xfrm>
        <a:prstGeom prst="ellipse">
          <a:avLst/>
        </a:prstGeom>
        <a:solidFill>
          <a:srgbClr val="92D05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Team manager</a:t>
          </a:r>
        </a:p>
      </dsp:txBody>
      <dsp:txXfrm>
        <a:off x="3382317" y="3134310"/>
        <a:ext cx="834214" cy="834214"/>
      </dsp:txXfrm>
    </dsp:sp>
    <dsp:sp modelId="{84377792-BA04-4648-83DA-300DBE454695}">
      <dsp:nvSpPr>
        <dsp:cNvPr id="0" name=""/>
        <dsp:cNvSpPr/>
      </dsp:nvSpPr>
      <dsp:spPr>
        <a:xfrm>
          <a:off x="1875392" y="2961538"/>
          <a:ext cx="1179758" cy="1179758"/>
        </a:xfrm>
        <a:prstGeom prst="ellipse">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Task manager </a:t>
          </a:r>
        </a:p>
      </dsp:txBody>
      <dsp:txXfrm>
        <a:off x="2048164" y="3134310"/>
        <a:ext cx="834214" cy="834214"/>
      </dsp:txXfrm>
    </dsp:sp>
    <dsp:sp modelId="{3A53407A-C7F5-4C0C-B88D-A610085982EE}">
      <dsp:nvSpPr>
        <dsp:cNvPr id="0" name=""/>
        <dsp:cNvSpPr/>
      </dsp:nvSpPr>
      <dsp:spPr>
        <a:xfrm>
          <a:off x="1043560" y="1918455"/>
          <a:ext cx="1179758" cy="1179758"/>
        </a:xfrm>
        <a:prstGeom prst="ellipse">
          <a:avLst/>
        </a:prstGeom>
        <a:solidFill>
          <a:srgbClr val="FF9933"/>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Skill/ Resource</a:t>
          </a:r>
        </a:p>
      </dsp:txBody>
      <dsp:txXfrm>
        <a:off x="1216332" y="2091227"/>
        <a:ext cx="834214" cy="834214"/>
      </dsp:txXfrm>
    </dsp:sp>
    <dsp:sp modelId="{5C102AA2-B77F-4E5D-AD7E-72AAFCADE84D}">
      <dsp:nvSpPr>
        <dsp:cNvPr id="0" name=""/>
        <dsp:cNvSpPr/>
      </dsp:nvSpPr>
      <dsp:spPr>
        <a:xfrm>
          <a:off x="1340438" y="617752"/>
          <a:ext cx="1179758" cy="1179758"/>
        </a:xfrm>
        <a:prstGeom prst="ellipse">
          <a:avLst/>
        </a:prstGeom>
        <a:solidFill>
          <a:srgbClr val="0070C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Team member</a:t>
          </a:r>
        </a:p>
      </dsp:txBody>
      <dsp:txXfrm>
        <a:off x="1513210" y="790524"/>
        <a:ext cx="834214" cy="834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D0649-197A-49D0-BABE-5EFDF71A6055}">
      <dsp:nvSpPr>
        <dsp:cNvPr id="0" name=""/>
        <dsp:cNvSpPr/>
      </dsp:nvSpPr>
      <dsp:spPr>
        <a:xfrm>
          <a:off x="35588" y="1901"/>
          <a:ext cx="1047574" cy="5237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nl-NL" sz="1500" kern="1200" dirty="0" err="1"/>
            <a:t>Location</a:t>
          </a:r>
          <a:endParaRPr lang="nl-NL" sz="1500" kern="1200" dirty="0"/>
        </a:p>
      </dsp:txBody>
      <dsp:txXfrm>
        <a:off x="50929" y="17242"/>
        <a:ext cx="1016892" cy="493105"/>
      </dsp:txXfrm>
    </dsp:sp>
    <dsp:sp modelId="{B449D955-FDE5-49D4-835A-E0DB530C92B5}">
      <dsp:nvSpPr>
        <dsp:cNvPr id="0" name=""/>
        <dsp:cNvSpPr/>
      </dsp:nvSpPr>
      <dsp:spPr>
        <a:xfrm>
          <a:off x="140345" y="525688"/>
          <a:ext cx="104757" cy="392840"/>
        </a:xfrm>
        <a:custGeom>
          <a:avLst/>
          <a:gdLst/>
          <a:ahLst/>
          <a:cxnLst/>
          <a:rect l="0" t="0" r="0" b="0"/>
          <a:pathLst>
            <a:path>
              <a:moveTo>
                <a:pt x="0" y="0"/>
              </a:moveTo>
              <a:lnTo>
                <a:pt x="0" y="392840"/>
              </a:lnTo>
              <a:lnTo>
                <a:pt x="104757" y="39284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EC730-B3ED-4776-8ABC-68358D50813C}">
      <dsp:nvSpPr>
        <dsp:cNvPr id="0" name=""/>
        <dsp:cNvSpPr/>
      </dsp:nvSpPr>
      <dsp:spPr>
        <a:xfrm>
          <a:off x="245103" y="656635"/>
          <a:ext cx="838059" cy="52378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nl-NL" sz="1200" kern="1200" dirty="0"/>
            <a:t>Luxemburg</a:t>
          </a:r>
        </a:p>
      </dsp:txBody>
      <dsp:txXfrm>
        <a:off x="260444" y="671976"/>
        <a:ext cx="807377" cy="493105"/>
      </dsp:txXfrm>
    </dsp:sp>
    <dsp:sp modelId="{717972B8-8AED-4B46-9EC3-FF150C3A5C40}">
      <dsp:nvSpPr>
        <dsp:cNvPr id="0" name=""/>
        <dsp:cNvSpPr/>
      </dsp:nvSpPr>
      <dsp:spPr>
        <a:xfrm>
          <a:off x="1345057" y="1901"/>
          <a:ext cx="1047574" cy="5237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nl-NL" sz="1500" kern="1200" dirty="0" err="1"/>
            <a:t>Department</a:t>
          </a:r>
          <a:endParaRPr lang="nl-NL" sz="1500" kern="1200" dirty="0"/>
        </a:p>
      </dsp:txBody>
      <dsp:txXfrm>
        <a:off x="1360398" y="17242"/>
        <a:ext cx="1016892" cy="493105"/>
      </dsp:txXfrm>
    </dsp:sp>
    <dsp:sp modelId="{79EAFB67-1633-4427-AE6C-A0C9888F115C}">
      <dsp:nvSpPr>
        <dsp:cNvPr id="0" name=""/>
        <dsp:cNvSpPr/>
      </dsp:nvSpPr>
      <dsp:spPr>
        <a:xfrm>
          <a:off x="1449814" y="525688"/>
          <a:ext cx="104757" cy="392840"/>
        </a:xfrm>
        <a:custGeom>
          <a:avLst/>
          <a:gdLst/>
          <a:ahLst/>
          <a:cxnLst/>
          <a:rect l="0" t="0" r="0" b="0"/>
          <a:pathLst>
            <a:path>
              <a:moveTo>
                <a:pt x="0" y="0"/>
              </a:moveTo>
              <a:lnTo>
                <a:pt x="0" y="392840"/>
              </a:lnTo>
              <a:lnTo>
                <a:pt x="104757" y="39284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72D298-9D20-4D2F-B943-27627B9CF2ED}">
      <dsp:nvSpPr>
        <dsp:cNvPr id="0" name=""/>
        <dsp:cNvSpPr/>
      </dsp:nvSpPr>
      <dsp:spPr>
        <a:xfrm>
          <a:off x="1554572" y="656635"/>
          <a:ext cx="838059" cy="52378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nl-NL" sz="1200" kern="1200" dirty="0"/>
            <a:t>Engineering</a:t>
          </a:r>
        </a:p>
        <a:p>
          <a:pPr marL="0" lvl="0" indent="0" algn="ctr" defTabSz="533400">
            <a:lnSpc>
              <a:spcPct val="90000"/>
            </a:lnSpc>
            <a:spcBef>
              <a:spcPct val="0"/>
            </a:spcBef>
            <a:spcAft>
              <a:spcPct val="35000"/>
            </a:spcAft>
            <a:buNone/>
          </a:pPr>
          <a:r>
            <a:rPr lang="nl-NL" sz="1200" kern="1200" dirty="0" err="1"/>
            <a:t>Department</a:t>
          </a:r>
          <a:endParaRPr lang="nl-NL" sz="1200" kern="1200" dirty="0"/>
        </a:p>
      </dsp:txBody>
      <dsp:txXfrm>
        <a:off x="1569913" y="671976"/>
        <a:ext cx="807377" cy="493105"/>
      </dsp:txXfrm>
    </dsp:sp>
    <dsp:sp modelId="{627CDC88-16A4-4F34-ABE6-48D026DCA4A0}">
      <dsp:nvSpPr>
        <dsp:cNvPr id="0" name=""/>
        <dsp:cNvSpPr/>
      </dsp:nvSpPr>
      <dsp:spPr>
        <a:xfrm>
          <a:off x="2654525" y="1901"/>
          <a:ext cx="1047574" cy="52378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nl-NL" sz="1500" kern="1200" dirty="0" err="1"/>
            <a:t>Languages</a:t>
          </a:r>
          <a:endParaRPr lang="nl-NL" sz="1500" kern="1200" dirty="0"/>
        </a:p>
      </dsp:txBody>
      <dsp:txXfrm>
        <a:off x="2669866" y="17242"/>
        <a:ext cx="1016892" cy="493105"/>
      </dsp:txXfrm>
    </dsp:sp>
    <dsp:sp modelId="{36B6B92D-E16F-4714-AA18-62E966BE6926}">
      <dsp:nvSpPr>
        <dsp:cNvPr id="0" name=""/>
        <dsp:cNvSpPr/>
      </dsp:nvSpPr>
      <dsp:spPr>
        <a:xfrm>
          <a:off x="2759283" y="525688"/>
          <a:ext cx="104757" cy="392840"/>
        </a:xfrm>
        <a:custGeom>
          <a:avLst/>
          <a:gdLst/>
          <a:ahLst/>
          <a:cxnLst/>
          <a:rect l="0" t="0" r="0" b="0"/>
          <a:pathLst>
            <a:path>
              <a:moveTo>
                <a:pt x="0" y="0"/>
              </a:moveTo>
              <a:lnTo>
                <a:pt x="0" y="392840"/>
              </a:lnTo>
              <a:lnTo>
                <a:pt x="104757" y="39284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6A8D83-CDE2-4CC8-908F-64086367A9D0}">
      <dsp:nvSpPr>
        <dsp:cNvPr id="0" name=""/>
        <dsp:cNvSpPr/>
      </dsp:nvSpPr>
      <dsp:spPr>
        <a:xfrm>
          <a:off x="2864040" y="656635"/>
          <a:ext cx="838059" cy="52378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nl-NL" sz="1200" kern="1200" dirty="0" err="1"/>
            <a:t>German</a:t>
          </a:r>
          <a:endParaRPr lang="nl-NL" sz="1200" kern="1200" dirty="0"/>
        </a:p>
      </dsp:txBody>
      <dsp:txXfrm>
        <a:off x="2879381" y="671976"/>
        <a:ext cx="807377" cy="493105"/>
      </dsp:txXfrm>
    </dsp:sp>
    <dsp:sp modelId="{2B6DED54-50AA-4E31-AC08-A92233BCDC1F}">
      <dsp:nvSpPr>
        <dsp:cNvPr id="0" name=""/>
        <dsp:cNvSpPr/>
      </dsp:nvSpPr>
      <dsp:spPr>
        <a:xfrm>
          <a:off x="2759283" y="525688"/>
          <a:ext cx="104757" cy="1047574"/>
        </a:xfrm>
        <a:custGeom>
          <a:avLst/>
          <a:gdLst/>
          <a:ahLst/>
          <a:cxnLst/>
          <a:rect l="0" t="0" r="0" b="0"/>
          <a:pathLst>
            <a:path>
              <a:moveTo>
                <a:pt x="0" y="0"/>
              </a:moveTo>
              <a:lnTo>
                <a:pt x="0" y="1047574"/>
              </a:lnTo>
              <a:lnTo>
                <a:pt x="104757" y="1047574"/>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A87A89-ED52-4778-9C98-1FC92942280B}">
      <dsp:nvSpPr>
        <dsp:cNvPr id="0" name=""/>
        <dsp:cNvSpPr/>
      </dsp:nvSpPr>
      <dsp:spPr>
        <a:xfrm>
          <a:off x="2864040" y="1311369"/>
          <a:ext cx="838059" cy="52378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nl-NL" sz="1200" kern="1200" dirty="0"/>
            <a:t>Dutch</a:t>
          </a:r>
        </a:p>
      </dsp:txBody>
      <dsp:txXfrm>
        <a:off x="2879381" y="1326710"/>
        <a:ext cx="807377" cy="493105"/>
      </dsp:txXfrm>
    </dsp:sp>
    <dsp:sp modelId="{C106305B-E0DC-4DBC-A971-7DF2DBF18CF2}">
      <dsp:nvSpPr>
        <dsp:cNvPr id="0" name=""/>
        <dsp:cNvSpPr/>
      </dsp:nvSpPr>
      <dsp:spPr>
        <a:xfrm>
          <a:off x="2759283" y="525688"/>
          <a:ext cx="104757" cy="1702309"/>
        </a:xfrm>
        <a:custGeom>
          <a:avLst/>
          <a:gdLst/>
          <a:ahLst/>
          <a:cxnLst/>
          <a:rect l="0" t="0" r="0" b="0"/>
          <a:pathLst>
            <a:path>
              <a:moveTo>
                <a:pt x="0" y="0"/>
              </a:moveTo>
              <a:lnTo>
                <a:pt x="0" y="1702309"/>
              </a:lnTo>
              <a:lnTo>
                <a:pt x="104757" y="1702309"/>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FDFA43-967B-441F-AE26-35712997ABDD}">
      <dsp:nvSpPr>
        <dsp:cNvPr id="0" name=""/>
        <dsp:cNvSpPr/>
      </dsp:nvSpPr>
      <dsp:spPr>
        <a:xfrm>
          <a:off x="2864040" y="1966104"/>
          <a:ext cx="838059" cy="52378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nl-NL" sz="1200" kern="1200" dirty="0"/>
            <a:t>English</a:t>
          </a:r>
        </a:p>
      </dsp:txBody>
      <dsp:txXfrm>
        <a:off x="2879381" y="1981445"/>
        <a:ext cx="807377" cy="493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7D2A3-CC68-487C-86C1-006B318DA9F5}">
      <dsp:nvSpPr>
        <dsp:cNvPr id="0" name=""/>
        <dsp:cNvSpPr/>
      </dsp:nvSpPr>
      <dsp:spPr>
        <a:xfrm>
          <a:off x="0" y="323860"/>
          <a:ext cx="1855552" cy="403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2832F-32C4-442A-872B-C77D63E36882}">
      <dsp:nvSpPr>
        <dsp:cNvPr id="0" name=""/>
        <dsp:cNvSpPr/>
      </dsp:nvSpPr>
      <dsp:spPr>
        <a:xfrm>
          <a:off x="92777" y="87700"/>
          <a:ext cx="1298886" cy="472320"/>
        </a:xfrm>
        <a:prstGeom prst="roundRect">
          <a:avLst/>
        </a:prstGeom>
        <a:solidFill>
          <a:schemeClr val="bg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95" tIns="0" rIns="49095"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The Market</a:t>
          </a:r>
        </a:p>
      </dsp:txBody>
      <dsp:txXfrm>
        <a:off x="115834" y="110757"/>
        <a:ext cx="1252772" cy="426206"/>
      </dsp:txXfrm>
    </dsp:sp>
    <dsp:sp modelId="{9BEE9192-EFD0-4B11-AA80-68E8E3ACCB8C}">
      <dsp:nvSpPr>
        <dsp:cNvPr id="0" name=""/>
        <dsp:cNvSpPr/>
      </dsp:nvSpPr>
      <dsp:spPr>
        <a:xfrm>
          <a:off x="0" y="1049620"/>
          <a:ext cx="1855552" cy="403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976105-3319-442F-9D86-BEE5B3ABE671}">
      <dsp:nvSpPr>
        <dsp:cNvPr id="0" name=""/>
        <dsp:cNvSpPr/>
      </dsp:nvSpPr>
      <dsp:spPr>
        <a:xfrm>
          <a:off x="92777" y="813460"/>
          <a:ext cx="1298886" cy="472320"/>
        </a:xfrm>
        <a:prstGeom prst="roundRect">
          <a:avLst/>
        </a:prstGeom>
        <a:solidFill>
          <a:srgbClr val="FFFF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95" tIns="0" rIns="49095" bIns="0" numCol="1" spcCol="1270" anchor="ctr" anchorCtr="0">
          <a:noAutofit/>
        </a:bodyPr>
        <a:lstStyle/>
        <a:p>
          <a:pPr marL="0" lvl="0" indent="0" algn="ctr" defTabSz="711200">
            <a:lnSpc>
              <a:spcPct val="90000"/>
            </a:lnSpc>
            <a:spcBef>
              <a:spcPct val="0"/>
            </a:spcBef>
            <a:spcAft>
              <a:spcPts val="0"/>
            </a:spcAft>
            <a:buNone/>
          </a:pPr>
          <a:r>
            <a:rPr lang="en-US" sz="1600" kern="1200" dirty="0">
              <a:solidFill>
                <a:schemeClr val="tx1">
                  <a:lumMod val="95000"/>
                  <a:lumOff val="5000"/>
                </a:schemeClr>
              </a:solidFill>
            </a:rPr>
            <a:t>A phase</a:t>
          </a:r>
        </a:p>
        <a:p>
          <a:pPr marL="0" lvl="0" indent="0" algn="ctr" defTabSz="711200">
            <a:lnSpc>
              <a:spcPct val="90000"/>
            </a:lnSpc>
            <a:spcBef>
              <a:spcPct val="0"/>
            </a:spcBef>
            <a:spcAft>
              <a:spcPts val="0"/>
            </a:spcAft>
            <a:buNone/>
          </a:pPr>
          <a:r>
            <a:rPr lang="en-US" sz="1600" kern="1200" dirty="0">
              <a:solidFill>
                <a:schemeClr val="tx1">
                  <a:lumMod val="95000"/>
                  <a:lumOff val="5000"/>
                </a:schemeClr>
              </a:solidFill>
            </a:rPr>
            <a:t>(integration)</a:t>
          </a:r>
        </a:p>
      </dsp:txBody>
      <dsp:txXfrm>
        <a:off x="115834" y="836517"/>
        <a:ext cx="1252772" cy="426206"/>
      </dsp:txXfrm>
    </dsp:sp>
    <dsp:sp modelId="{77E0E9AE-1C58-465F-B1C9-E05DB5BBC2E1}">
      <dsp:nvSpPr>
        <dsp:cNvPr id="0" name=""/>
        <dsp:cNvSpPr/>
      </dsp:nvSpPr>
      <dsp:spPr>
        <a:xfrm>
          <a:off x="0" y="1775380"/>
          <a:ext cx="1855552" cy="403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E68E58-52CB-4F3E-92A6-86F16653D395}">
      <dsp:nvSpPr>
        <dsp:cNvPr id="0" name=""/>
        <dsp:cNvSpPr/>
      </dsp:nvSpPr>
      <dsp:spPr>
        <a:xfrm>
          <a:off x="92777" y="1539220"/>
          <a:ext cx="1298886" cy="472320"/>
        </a:xfrm>
        <a:prstGeom prst="roundRect">
          <a:avLst/>
        </a:prstGeom>
        <a:solidFill>
          <a:srgbClr val="FFC000"/>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95" tIns="0" rIns="49095"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A team</a:t>
          </a:r>
        </a:p>
      </dsp:txBody>
      <dsp:txXfrm>
        <a:off x="115834" y="1562277"/>
        <a:ext cx="1252772" cy="426206"/>
      </dsp:txXfrm>
    </dsp:sp>
    <dsp:sp modelId="{E943C64F-5550-4665-9B10-2C9BA70684A3}">
      <dsp:nvSpPr>
        <dsp:cNvPr id="0" name=""/>
        <dsp:cNvSpPr/>
      </dsp:nvSpPr>
      <dsp:spPr>
        <a:xfrm>
          <a:off x="0" y="2501140"/>
          <a:ext cx="1855552" cy="403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235CE2-96A8-4C3F-9D61-D800A8ABFAAF}">
      <dsp:nvSpPr>
        <dsp:cNvPr id="0" name=""/>
        <dsp:cNvSpPr/>
      </dsp:nvSpPr>
      <dsp:spPr>
        <a:xfrm>
          <a:off x="92777" y="2264980"/>
          <a:ext cx="1298886" cy="472320"/>
        </a:xfrm>
        <a:prstGeom prst="roundRect">
          <a:avLst/>
        </a:prstGeom>
        <a:solidFill>
          <a:schemeClr val="bg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95" tIns="0" rIns="49095"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A specialist</a:t>
          </a:r>
        </a:p>
      </dsp:txBody>
      <dsp:txXfrm>
        <a:off x="115834" y="2288037"/>
        <a:ext cx="1252772"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41F5E-41EE-4C34-8FB0-1059D2839BEB}">
      <dsp:nvSpPr>
        <dsp:cNvPr id="0" name=""/>
        <dsp:cNvSpPr/>
      </dsp:nvSpPr>
      <dsp:spPr>
        <a:xfrm>
          <a:off x="3282" y="0"/>
          <a:ext cx="7908624" cy="748621"/>
        </a:xfrm>
        <a:prstGeom prst="roundRect">
          <a:avLst>
            <a:gd name="adj" fmla="val 10000"/>
          </a:avLst>
        </a:prstGeom>
        <a:solidFill>
          <a:srgbClr val="FF993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noProof="0" dirty="0"/>
            <a:t>Resource Load</a:t>
          </a:r>
        </a:p>
      </dsp:txBody>
      <dsp:txXfrm>
        <a:off x="25208" y="21926"/>
        <a:ext cx="7864772" cy="704769"/>
      </dsp:txXfrm>
    </dsp:sp>
    <dsp:sp modelId="{95E403AE-3A41-4085-A3C9-B3F8C32CAB22}">
      <dsp:nvSpPr>
        <dsp:cNvPr id="0" name=""/>
        <dsp:cNvSpPr/>
      </dsp:nvSpPr>
      <dsp:spPr>
        <a:xfrm>
          <a:off x="8972" y="945063"/>
          <a:ext cx="2494613" cy="748621"/>
        </a:xfrm>
        <a:prstGeom prst="roundRect">
          <a:avLst>
            <a:gd name="adj" fmla="val 10000"/>
          </a:avLst>
        </a:prstGeom>
        <a:solidFill>
          <a:srgbClr val="C9D7F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lumMod val="85000"/>
                  <a:lumOff val="15000"/>
                </a:schemeClr>
              </a:solidFill>
            </a:rPr>
            <a:t>Skills</a:t>
          </a:r>
        </a:p>
      </dsp:txBody>
      <dsp:txXfrm>
        <a:off x="30898" y="966989"/>
        <a:ext cx="2450761" cy="704769"/>
      </dsp:txXfrm>
    </dsp:sp>
    <dsp:sp modelId="{23F8BE87-6C7B-46F9-A73A-ACDCEE5EE4A6}">
      <dsp:nvSpPr>
        <dsp:cNvPr id="0" name=""/>
        <dsp:cNvSpPr/>
      </dsp:nvSpPr>
      <dsp:spPr>
        <a:xfrm>
          <a:off x="2713133" y="945063"/>
          <a:ext cx="2494613" cy="748621"/>
        </a:xfrm>
        <a:prstGeom prst="roundRect">
          <a:avLst>
            <a:gd name="adj" fmla="val 10000"/>
          </a:avLst>
        </a:prstGeom>
        <a:solidFill>
          <a:srgbClr val="C9D7F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solidFill>
                <a:schemeClr val="tx1">
                  <a:lumMod val="85000"/>
                  <a:lumOff val="15000"/>
                </a:schemeClr>
              </a:solidFill>
            </a:rPr>
            <a:t>Resources</a:t>
          </a:r>
        </a:p>
      </dsp:txBody>
      <dsp:txXfrm>
        <a:off x="2735059" y="966989"/>
        <a:ext cx="2450761" cy="704769"/>
      </dsp:txXfrm>
    </dsp:sp>
    <dsp:sp modelId="{8616B8F8-F2A4-4E43-B022-1295FD27587B}">
      <dsp:nvSpPr>
        <dsp:cNvPr id="0" name=""/>
        <dsp:cNvSpPr/>
      </dsp:nvSpPr>
      <dsp:spPr>
        <a:xfrm>
          <a:off x="5417294" y="945063"/>
          <a:ext cx="2494613" cy="748621"/>
        </a:xfrm>
        <a:prstGeom prst="roundRect">
          <a:avLst>
            <a:gd name="adj" fmla="val 10000"/>
          </a:avLst>
        </a:prstGeom>
        <a:solidFill>
          <a:srgbClr val="C9D7F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noProof="0" dirty="0">
              <a:solidFill>
                <a:schemeClr val="tx1">
                  <a:lumMod val="85000"/>
                  <a:lumOff val="15000"/>
                </a:schemeClr>
              </a:solidFill>
            </a:rPr>
            <a:t>Availability</a:t>
          </a:r>
        </a:p>
      </dsp:txBody>
      <dsp:txXfrm>
        <a:off x="5439220" y="966989"/>
        <a:ext cx="2450761" cy="7047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C3F61-3D51-49A1-95F3-D1F0FC8C992C}">
      <dsp:nvSpPr>
        <dsp:cNvPr id="0" name=""/>
        <dsp:cNvSpPr/>
      </dsp:nvSpPr>
      <dsp:spPr>
        <a:xfrm rot="16200000">
          <a:off x="-671433" y="1708335"/>
          <a:ext cx="3276600" cy="113792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AE0F3-C5FD-4D89-AC91-C9012E661A48}">
      <dsp:nvSpPr>
        <dsp:cNvPr id="0" name=""/>
        <dsp:cNvSpPr/>
      </dsp:nvSpPr>
      <dsp:spPr>
        <a:xfrm rot="16200000">
          <a:off x="3005709" y="2074294"/>
          <a:ext cx="635000" cy="406400"/>
        </a:xfrm>
        <a:prstGeom prst="down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67CB05-8839-477C-969B-73E3E6CBCEF9}">
      <dsp:nvSpPr>
        <dsp:cNvPr id="0" name=""/>
        <dsp:cNvSpPr/>
      </dsp:nvSpPr>
      <dsp:spPr>
        <a:xfrm>
          <a:off x="1524000" y="3276600"/>
          <a:ext cx="3048000" cy="76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p>
      </dsp:txBody>
      <dsp:txXfrm>
        <a:off x="1524000" y="3276600"/>
        <a:ext cx="3048000" cy="762000"/>
      </dsp:txXfrm>
    </dsp:sp>
    <dsp:sp modelId="{0E36C100-E279-49F2-BCFA-DCE5BCA0EC58}">
      <dsp:nvSpPr>
        <dsp:cNvPr id="0" name=""/>
        <dsp:cNvSpPr/>
      </dsp:nvSpPr>
      <dsp:spPr>
        <a:xfrm rot="16200000">
          <a:off x="-115915" y="803424"/>
          <a:ext cx="3556000" cy="2844800"/>
        </a:xfrm>
        <a:prstGeom prst="funnel">
          <a:avLst/>
        </a:prstGeom>
        <a:solidFill>
          <a:schemeClr val="accent1">
            <a:lumMod val="50000"/>
            <a:alpha val="40000"/>
          </a:schemeClr>
        </a:solidFill>
        <a:ln w="100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41F5E-41EE-4C34-8FB0-1059D2839BEB}">
      <dsp:nvSpPr>
        <dsp:cNvPr id="0" name=""/>
        <dsp:cNvSpPr/>
      </dsp:nvSpPr>
      <dsp:spPr>
        <a:xfrm>
          <a:off x="3282" y="0"/>
          <a:ext cx="7908624" cy="748621"/>
        </a:xfrm>
        <a:prstGeom prst="roundRect">
          <a:avLst>
            <a:gd name="adj" fmla="val 10000"/>
          </a:avLst>
        </a:prstGeom>
        <a:solidFill>
          <a:srgbClr val="FF993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noProof="0" dirty="0"/>
            <a:t>Resource Load Analysis </a:t>
          </a:r>
        </a:p>
        <a:p>
          <a:pPr marL="0" lvl="0" indent="0" algn="ctr" defTabSz="800100">
            <a:lnSpc>
              <a:spcPct val="90000"/>
            </a:lnSpc>
            <a:spcBef>
              <a:spcPct val="0"/>
            </a:spcBef>
            <a:spcAft>
              <a:spcPct val="35000"/>
            </a:spcAft>
            <a:buNone/>
          </a:pPr>
          <a:r>
            <a:rPr lang="en-US" sz="1800" kern="1200" noProof="0" dirty="0"/>
            <a:t>Constraint(s) Detection</a:t>
          </a:r>
        </a:p>
      </dsp:txBody>
      <dsp:txXfrm>
        <a:off x="25208" y="21926"/>
        <a:ext cx="7864772" cy="704769"/>
      </dsp:txXfrm>
    </dsp:sp>
    <dsp:sp modelId="{95E403AE-3A41-4085-A3C9-B3F8C32CAB22}">
      <dsp:nvSpPr>
        <dsp:cNvPr id="0" name=""/>
        <dsp:cNvSpPr/>
      </dsp:nvSpPr>
      <dsp:spPr>
        <a:xfrm>
          <a:off x="8972" y="945063"/>
          <a:ext cx="2494613" cy="748621"/>
        </a:xfrm>
        <a:prstGeom prst="roundRect">
          <a:avLst>
            <a:gd name="adj" fmla="val 10000"/>
          </a:avLst>
        </a:prstGeom>
        <a:solidFill>
          <a:srgbClr val="FFFF00"/>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lumMod val="85000"/>
                  <a:lumOff val="15000"/>
                </a:schemeClr>
              </a:solidFill>
            </a:rPr>
            <a:t>System engineer</a:t>
          </a:r>
        </a:p>
      </dsp:txBody>
      <dsp:txXfrm>
        <a:off x="30898" y="966989"/>
        <a:ext cx="2450761" cy="704769"/>
      </dsp:txXfrm>
    </dsp:sp>
    <dsp:sp modelId="{23F8BE87-6C7B-46F9-A73A-ACDCEE5EE4A6}">
      <dsp:nvSpPr>
        <dsp:cNvPr id="0" name=""/>
        <dsp:cNvSpPr/>
      </dsp:nvSpPr>
      <dsp:spPr>
        <a:xfrm>
          <a:off x="2713133" y="945063"/>
          <a:ext cx="2494613" cy="748621"/>
        </a:xfrm>
        <a:prstGeom prst="roundRect">
          <a:avLst>
            <a:gd name="adj" fmla="val 10000"/>
          </a:avLst>
        </a:prstGeom>
        <a:solidFill>
          <a:srgbClr val="C9D7F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dirty="0">
              <a:solidFill>
                <a:schemeClr val="tx1">
                  <a:lumMod val="85000"/>
                  <a:lumOff val="15000"/>
                </a:schemeClr>
              </a:solidFill>
            </a:rPr>
            <a:t>Resources</a:t>
          </a:r>
        </a:p>
      </dsp:txBody>
      <dsp:txXfrm>
        <a:off x="2735059" y="966989"/>
        <a:ext cx="2450761" cy="704769"/>
      </dsp:txXfrm>
    </dsp:sp>
    <dsp:sp modelId="{8616B8F8-F2A4-4E43-B022-1295FD27587B}">
      <dsp:nvSpPr>
        <dsp:cNvPr id="0" name=""/>
        <dsp:cNvSpPr/>
      </dsp:nvSpPr>
      <dsp:spPr>
        <a:xfrm>
          <a:off x="5417294" y="945063"/>
          <a:ext cx="2494613" cy="748621"/>
        </a:xfrm>
        <a:prstGeom prst="roundRect">
          <a:avLst>
            <a:gd name="adj" fmla="val 10000"/>
          </a:avLst>
        </a:prstGeom>
        <a:solidFill>
          <a:srgbClr val="C9D7F3"/>
        </a:solidFill>
        <a:ln w="19050" cap="flat" cmpd="sng" algn="ctr">
          <a:solidFill>
            <a:schemeClr val="bg1">
              <a:lumMod val="6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noProof="0" dirty="0">
              <a:solidFill>
                <a:schemeClr val="tx1">
                  <a:lumMod val="85000"/>
                  <a:lumOff val="15000"/>
                </a:schemeClr>
              </a:solidFill>
            </a:rPr>
            <a:t>Availability</a:t>
          </a:r>
        </a:p>
      </dsp:txBody>
      <dsp:txXfrm>
        <a:off x="5439220" y="966989"/>
        <a:ext cx="2450761" cy="704769"/>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0C6C2-214C-40DE-BEEB-6A147C77C80F}" type="datetimeFigureOut">
              <a:rPr lang="nl-NL" smtClean="0"/>
              <a:pPr/>
              <a:t>20-3-2020</a:t>
            </a:fld>
            <a:endParaRPr lang="nl-N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4CE34C-4E61-4093-B4B7-3C2A5824329F}" type="slidenum">
              <a:rPr lang="nl-NL" smtClean="0"/>
              <a:pPr/>
              <a:t>‹#›</a:t>
            </a:fld>
            <a:endParaRPr lang="nl-NL"/>
          </a:p>
        </p:txBody>
      </p:sp>
    </p:spTree>
    <p:extLst>
      <p:ext uri="{BB962C8B-B14F-4D97-AF65-F5344CB8AC3E}">
        <p14:creationId xmlns:p14="http://schemas.microsoft.com/office/powerpoint/2010/main" val="1222366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4413" cy="3429000"/>
          </a:xfrm>
        </p:spPr>
      </p:sp>
      <p:sp>
        <p:nvSpPr>
          <p:cNvPr id="3" name="Notes Placeholder 2"/>
          <p:cNvSpPr>
            <a:spLocks noGrp="1"/>
          </p:cNvSpPr>
          <p:nvPr>
            <p:ph type="body" idx="1"/>
          </p:nvPr>
        </p:nvSpPr>
        <p:spPr/>
        <p:txBody>
          <a:bodyPr>
            <a:normAutofit/>
          </a:bodyPr>
          <a:lstStyle/>
          <a:p>
            <a:r>
              <a:rPr lang="nl-NL" dirty="0"/>
              <a:t>Als</a:t>
            </a:r>
            <a:r>
              <a:rPr lang="nl-NL" baseline="0" dirty="0"/>
              <a:t> we het hebben over projecten dan zien wij dat bedrijven en projectorganisaties zich op zich voorbereiden voor de realisatie van een project.  Scope wordt beschreven, rollen en verantwoordelijkheden, risico analyse, </a:t>
            </a:r>
            <a:r>
              <a:rPr lang="nl-NL" baseline="0" dirty="0" err="1"/>
              <a:t>governance</a:t>
            </a:r>
            <a:r>
              <a:rPr lang="nl-NL" baseline="0" dirty="0"/>
              <a:t> structuur, etc.  Dus je kan zeggen dat organisaties goed voorbereid voor de praktijk / avontuur ingaan.  Zo volwassen is men geworden.  </a:t>
            </a:r>
          </a:p>
          <a:p>
            <a:endParaRPr lang="nl-NL" baseline="0" dirty="0"/>
          </a:p>
          <a:p>
            <a:r>
              <a:rPr lang="nl-NL" baseline="0" dirty="0"/>
              <a:t>Het punt is het blijft een avontuur. Dus alle risico’s die van te voren benoemd waren komen voor.  En ook </a:t>
            </a:r>
            <a:r>
              <a:rPr lang="nl-NL" baseline="0" dirty="0" err="1"/>
              <a:t>Murphy</a:t>
            </a:r>
            <a:r>
              <a:rPr lang="nl-NL" baseline="0" dirty="0"/>
              <a:t> komt om de hoek kijken.  En daar sta je dan.  Onze boodschap is: als je dan het avontuur ingaat zorg dat je de juiste instrumenten bij je hebt.  Een kompas en GPS, zodat je tijdens je avontuur de juiste beslissing kan nemen en controle over je bestemming kan houden. </a:t>
            </a:r>
            <a:endParaRPr lang="nl-NL" dirty="0"/>
          </a:p>
          <a:p>
            <a:endParaRPr lang="nl-NL"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1</a:t>
            </a:fld>
            <a:endParaRPr lang="nl-NL"/>
          </a:p>
        </p:txBody>
      </p:sp>
    </p:spTree>
    <p:extLst>
      <p:ext uri="{BB962C8B-B14F-4D97-AF65-F5344CB8AC3E}">
        <p14:creationId xmlns:p14="http://schemas.microsoft.com/office/powerpoint/2010/main" val="965407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Overlay met</a:t>
            </a:r>
            <a:r>
              <a:rPr lang="en-US" baseline="0" dirty="0"/>
              <a:t> euro </a:t>
            </a:r>
            <a:r>
              <a:rPr lang="en-US" baseline="0" dirty="0" err="1"/>
              <a:t>tekens</a:t>
            </a:r>
            <a:r>
              <a:rPr lang="en-US" baseline="0" dirty="0"/>
              <a:t>, </a:t>
            </a:r>
            <a:r>
              <a:rPr lang="en-US" baseline="0" dirty="0" err="1"/>
              <a:t>waar</a:t>
            </a:r>
            <a:r>
              <a:rPr lang="en-US" baseline="0" dirty="0"/>
              <a:t> </a:t>
            </a:r>
            <a:r>
              <a:rPr lang="en-US" baseline="0" dirty="0" err="1"/>
              <a:t>zet</a:t>
            </a:r>
            <a:r>
              <a:rPr lang="en-US" baseline="0" dirty="0"/>
              <a:t> je geld op in?  </a:t>
            </a:r>
            <a:r>
              <a:rPr lang="en-US" baseline="0" dirty="0">
                <a:sym typeface="Wingdings" panose="05000000000000000000" pitchFamily="2" charset="2"/>
              </a:rPr>
              <a:t> </a:t>
            </a:r>
            <a:r>
              <a:rPr lang="en-US" baseline="0" dirty="0" err="1">
                <a:sym typeface="Wingdings" panose="05000000000000000000" pitchFamily="2" charset="2"/>
              </a:rPr>
              <a:t>groen</a:t>
            </a:r>
            <a:r>
              <a:rPr lang="en-US" baseline="0" dirty="0">
                <a:sym typeface="Wingdings" panose="05000000000000000000" pitchFamily="2" charset="2"/>
              </a:rPr>
              <a:t> </a:t>
            </a:r>
            <a:r>
              <a:rPr lang="en-US" baseline="0" dirty="0" err="1">
                <a:sym typeface="Wingdings" panose="05000000000000000000" pitchFamily="2" charset="2"/>
              </a:rPr>
              <a:t>kost</a:t>
            </a:r>
            <a:r>
              <a:rPr lang="en-US" baseline="0" dirty="0">
                <a:sym typeface="Wingdings" panose="05000000000000000000" pitchFamily="2" charset="2"/>
              </a:rPr>
              <a:t> heel </a:t>
            </a:r>
            <a:r>
              <a:rPr lang="en-US" baseline="0" dirty="0" err="1">
                <a:sym typeface="Wingdings" panose="05000000000000000000" pitchFamily="2" charset="2"/>
              </a:rPr>
              <a:t>veel</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38</a:t>
            </a:fld>
            <a:endParaRPr lang="nl-NL"/>
          </a:p>
        </p:txBody>
      </p:sp>
    </p:spTree>
    <p:extLst>
      <p:ext uri="{BB962C8B-B14F-4D97-AF65-F5344CB8AC3E}">
        <p14:creationId xmlns:p14="http://schemas.microsoft.com/office/powerpoint/2010/main" val="3395867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1413"/>
            <a:ext cx="5486400" cy="3087687"/>
          </a:xfrm>
        </p:spPr>
      </p:sp>
      <p:sp>
        <p:nvSpPr>
          <p:cNvPr id="3" name="Notizenplatzhalter 2"/>
          <p:cNvSpPr>
            <a:spLocks noGrp="1"/>
          </p:cNvSpPr>
          <p:nvPr>
            <p:ph type="body" idx="1"/>
          </p:nvPr>
        </p:nvSpPr>
        <p:spPr/>
        <p:txBody>
          <a:bodyPr>
            <a:normAutofit/>
          </a:bodyPr>
          <a:lstStyle/>
          <a:p>
            <a:r>
              <a:rPr lang="de-DE" dirty="0"/>
              <a:t>SPI Index</a:t>
            </a:r>
            <a:r>
              <a:rPr lang="de-DE" baseline="0" dirty="0"/>
              <a:t> </a:t>
            </a:r>
            <a:r>
              <a:rPr lang="de-DE" baseline="0" dirty="0" err="1"/>
              <a:t>bij</a:t>
            </a:r>
            <a:r>
              <a:rPr lang="de-DE" baseline="0" dirty="0"/>
              <a:t> Honeywell (Schedule Performance Index)</a:t>
            </a:r>
            <a:endParaRPr lang="de-DE" dirty="0"/>
          </a:p>
        </p:txBody>
      </p:sp>
      <p:sp>
        <p:nvSpPr>
          <p:cNvPr id="4" name="Foliennummernplatzhalter 3"/>
          <p:cNvSpPr>
            <a:spLocks noGrp="1"/>
          </p:cNvSpPr>
          <p:nvPr>
            <p:ph type="sldNum" sz="quarter" idx="10"/>
          </p:nvPr>
        </p:nvSpPr>
        <p:spPr/>
        <p:txBody>
          <a:bodyPr/>
          <a:lstStyle/>
          <a:p>
            <a:pPr>
              <a:defRPr/>
            </a:pPr>
            <a:fld id="{872AF6BB-3B4C-4BA2-ACFF-BBD4D16FC1E7}" type="slidenum">
              <a:rPr lang="de-DE" smtClean="0"/>
              <a:pPr>
                <a:defRPr/>
              </a:pPr>
              <a:t>42</a:t>
            </a:fld>
            <a:endParaRPr lang="de-DE"/>
          </a:p>
        </p:txBody>
      </p:sp>
    </p:spTree>
    <p:extLst>
      <p:ext uri="{BB962C8B-B14F-4D97-AF65-F5344CB8AC3E}">
        <p14:creationId xmlns:p14="http://schemas.microsoft.com/office/powerpoint/2010/main" val="219036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0C2FE006-840A-479F-A6D3-CF22EE209442}" type="slidenum">
              <a:rPr lang="en-US" smtClean="0">
                <a:ea typeface="MS PGothic" pitchFamily="34" charset="-128"/>
              </a:rPr>
              <a:pPr/>
              <a:t>43</a:t>
            </a:fld>
            <a:endParaRPr lang="en-US">
              <a:ea typeface="MS PGothic" pitchFamily="34" charset="-128"/>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r>
              <a:rPr lang="nl-NL" dirty="0">
                <a:latin typeface="Arial" charset="0"/>
              </a:rPr>
              <a:t>Van een normaal plan naar een goed plan – kan allen als dus de taaktijden verkoren en buffer toevoegen. </a:t>
            </a:r>
          </a:p>
        </p:txBody>
      </p:sp>
    </p:spTree>
    <p:extLst>
      <p:ext uri="{BB962C8B-B14F-4D97-AF65-F5344CB8AC3E}">
        <p14:creationId xmlns:p14="http://schemas.microsoft.com/office/powerpoint/2010/main" val="157641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44</a:t>
            </a:fld>
            <a:endParaRPr lang="nl-NL"/>
          </a:p>
        </p:txBody>
      </p:sp>
      <p:sp>
        <p:nvSpPr>
          <p:cNvPr id="81922" name="Rectangle 2"/>
          <p:cNvSpPr>
            <a:spLocks noGrp="1" noRot="1" noChangeAspect="1" noChangeArrowheads="1" noTextEdit="1"/>
          </p:cNvSpPr>
          <p:nvPr>
            <p:ph type="sldImg"/>
          </p:nvPr>
        </p:nvSpPr>
        <p:spPr bwMode="auto">
          <a:xfrm>
            <a:off x="100013" y="747713"/>
            <a:ext cx="6684962" cy="3760787"/>
          </a:xfrm>
          <a:noFill/>
          <a:ln>
            <a:solidFill>
              <a:srgbClr val="000000"/>
            </a:solidFill>
            <a:miter lim="800000"/>
            <a:headEnd/>
            <a:tailEnd/>
          </a:ln>
        </p:spPr>
      </p:sp>
      <p:sp>
        <p:nvSpPr>
          <p:cNvPr id="81923" name="Rectangle 3"/>
          <p:cNvSpPr>
            <a:spLocks noGrp="1" noChangeArrowheads="1"/>
          </p:cNvSpPr>
          <p:nvPr>
            <p:ph type="body" idx="1"/>
          </p:nvPr>
        </p:nvSpPr>
        <p:spPr bwMode="auto">
          <a:xfrm>
            <a:off x="918314" y="4759575"/>
            <a:ext cx="5048367" cy="450979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125702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45</a:t>
            </a:fld>
            <a:endParaRPr lang="nl-NL"/>
          </a:p>
        </p:txBody>
      </p:sp>
      <p:sp>
        <p:nvSpPr>
          <p:cNvPr id="81922" name="Rectangle 2"/>
          <p:cNvSpPr>
            <a:spLocks noGrp="1" noRot="1" noChangeAspect="1" noChangeArrowheads="1" noTextEdit="1"/>
          </p:cNvSpPr>
          <p:nvPr>
            <p:ph type="sldImg"/>
          </p:nvPr>
        </p:nvSpPr>
        <p:spPr bwMode="auto">
          <a:xfrm>
            <a:off x="100013" y="747713"/>
            <a:ext cx="6684962" cy="3760787"/>
          </a:xfrm>
          <a:noFill/>
          <a:ln>
            <a:solidFill>
              <a:srgbClr val="000000"/>
            </a:solidFill>
            <a:miter lim="800000"/>
            <a:headEnd/>
            <a:tailEnd/>
          </a:ln>
        </p:spPr>
      </p:sp>
      <p:sp>
        <p:nvSpPr>
          <p:cNvPr id="81923" name="Rectangle 3"/>
          <p:cNvSpPr>
            <a:spLocks noGrp="1" noChangeArrowheads="1"/>
          </p:cNvSpPr>
          <p:nvPr>
            <p:ph type="body" idx="1"/>
          </p:nvPr>
        </p:nvSpPr>
        <p:spPr bwMode="auto">
          <a:xfrm>
            <a:off x="918314" y="4759575"/>
            <a:ext cx="5048367" cy="4509792"/>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3300712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46</a:t>
            </a:fld>
            <a:endParaRPr lang="nl-NL"/>
          </a:p>
        </p:txBody>
      </p:sp>
      <p:sp>
        <p:nvSpPr>
          <p:cNvPr id="81922" name="Rectangle 2"/>
          <p:cNvSpPr>
            <a:spLocks noGrp="1" noRot="1" noChangeAspect="1" noChangeArrowheads="1" noTextEdit="1"/>
          </p:cNvSpPr>
          <p:nvPr>
            <p:ph type="sldImg"/>
          </p:nvPr>
        </p:nvSpPr>
        <p:spPr bwMode="auto">
          <a:xfrm>
            <a:off x="377825" y="682625"/>
            <a:ext cx="6100763" cy="3432175"/>
          </a:xfrm>
          <a:noFill/>
          <a:ln>
            <a:solidFill>
              <a:srgbClr val="000000"/>
            </a:solidFill>
            <a:miter lim="800000"/>
            <a:headEnd/>
            <a:tailEnd/>
          </a:ln>
        </p:spPr>
      </p:sp>
      <p:sp>
        <p:nvSpPr>
          <p:cNvPr id="81923" name="Rectangle 3"/>
          <p:cNvSpPr>
            <a:spLocks noGrp="1" noChangeArrowheads="1"/>
          </p:cNvSpPr>
          <p:nvPr>
            <p:ph type="body" idx="1"/>
          </p:nvPr>
        </p:nvSpPr>
        <p:spPr bwMode="auto">
          <a:xfrm>
            <a:off x="914715" y="4344026"/>
            <a:ext cx="5028578" cy="4116051"/>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2756702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47</a:t>
            </a:fld>
            <a:endParaRPr lang="nl-NL"/>
          </a:p>
        </p:txBody>
      </p:sp>
      <p:sp>
        <p:nvSpPr>
          <p:cNvPr id="81922" name="Rectangle 2"/>
          <p:cNvSpPr>
            <a:spLocks noGrp="1" noRot="1" noChangeAspect="1" noChangeArrowheads="1" noTextEdit="1"/>
          </p:cNvSpPr>
          <p:nvPr>
            <p:ph type="sldImg"/>
          </p:nvPr>
        </p:nvSpPr>
        <p:spPr bwMode="auto">
          <a:xfrm>
            <a:off x="377825" y="682625"/>
            <a:ext cx="6100763" cy="3432175"/>
          </a:xfrm>
          <a:noFill/>
          <a:ln>
            <a:solidFill>
              <a:srgbClr val="000000"/>
            </a:solidFill>
            <a:miter lim="800000"/>
            <a:headEnd/>
            <a:tailEnd/>
          </a:ln>
        </p:spPr>
      </p:sp>
      <p:sp>
        <p:nvSpPr>
          <p:cNvPr id="81923" name="Rectangle 3"/>
          <p:cNvSpPr>
            <a:spLocks noGrp="1" noChangeArrowheads="1"/>
          </p:cNvSpPr>
          <p:nvPr>
            <p:ph type="body" idx="1"/>
          </p:nvPr>
        </p:nvSpPr>
        <p:spPr bwMode="auto">
          <a:xfrm>
            <a:off x="914715" y="4344026"/>
            <a:ext cx="5028578" cy="4116051"/>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2681890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1C3C9-EAA5-4F93-8D48-2420BFA16345}" type="slidenum">
              <a:rPr lang="nl-NL"/>
              <a:pPr fontAlgn="base">
                <a:spcBef>
                  <a:spcPct val="0"/>
                </a:spcBef>
                <a:spcAft>
                  <a:spcPct val="0"/>
                </a:spcAft>
                <a:defRPr/>
              </a:pPr>
              <a:t>48</a:t>
            </a:fld>
            <a:endParaRPr lang="nl-NL"/>
          </a:p>
        </p:txBody>
      </p:sp>
      <p:sp>
        <p:nvSpPr>
          <p:cNvPr id="81922" name="Rectangle 2"/>
          <p:cNvSpPr>
            <a:spLocks noGrp="1" noRot="1" noChangeAspect="1" noChangeArrowheads="1" noTextEdit="1"/>
          </p:cNvSpPr>
          <p:nvPr>
            <p:ph type="sldImg"/>
          </p:nvPr>
        </p:nvSpPr>
        <p:spPr bwMode="auto">
          <a:xfrm>
            <a:off x="377825" y="682625"/>
            <a:ext cx="6100763" cy="3432175"/>
          </a:xfrm>
          <a:noFill/>
          <a:ln>
            <a:solidFill>
              <a:srgbClr val="000000"/>
            </a:solidFill>
            <a:miter lim="800000"/>
            <a:headEnd/>
            <a:tailEnd/>
          </a:ln>
        </p:spPr>
      </p:sp>
      <p:sp>
        <p:nvSpPr>
          <p:cNvPr id="81923" name="Rectangle 3"/>
          <p:cNvSpPr>
            <a:spLocks noGrp="1" noChangeArrowheads="1"/>
          </p:cNvSpPr>
          <p:nvPr>
            <p:ph type="body" idx="1"/>
          </p:nvPr>
        </p:nvSpPr>
        <p:spPr bwMode="auto">
          <a:xfrm>
            <a:off x="914715" y="4344026"/>
            <a:ext cx="5028578" cy="4116051"/>
          </a:xfrm>
          <a:noFill/>
        </p:spPr>
        <p:txBody>
          <a:bodyPr wrap="square" numCol="1" anchor="t" anchorCtr="0" compatLnSpc="1">
            <a:prstTxWarp prst="textNoShape">
              <a:avLst/>
            </a:prstTxWarp>
          </a:bodyPr>
          <a:lstStyle/>
          <a:p>
            <a:pPr eaLnBrk="1" hangingPunct="1">
              <a:spcBef>
                <a:spcPct val="0"/>
              </a:spcBef>
            </a:pPr>
            <a:r>
              <a:rPr lang="en-GB"/>
              <a:t>Laat zien hoe buffer naar achteren wordt geplaatst en ingekort. Om dit te bewaken heb je een goede projectmanagement tool nodig, want: hoe weet je of en hoeveel je al van die centrale projectbuffert hebt gebruikt?</a:t>
            </a:r>
          </a:p>
        </p:txBody>
      </p:sp>
    </p:spTree>
    <p:extLst>
      <p:ext uri="{BB962C8B-B14F-4D97-AF65-F5344CB8AC3E}">
        <p14:creationId xmlns:p14="http://schemas.microsoft.com/office/powerpoint/2010/main" val="917410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2FAE7-8720-4070-AAB8-F4690E7AC8CD}" type="slidenum">
              <a:rPr lang="en-US"/>
              <a:pPr/>
              <a:t>51</a:t>
            </a:fld>
            <a:endParaRPr lang="en-US"/>
          </a:p>
        </p:txBody>
      </p:sp>
      <p:sp>
        <p:nvSpPr>
          <p:cNvPr id="84994" name="Rectangle 2"/>
          <p:cNvSpPr>
            <a:spLocks noGrp="1" noRot="1" noChangeAspect="1" noChangeArrowheads="1" noTextEdit="1"/>
          </p:cNvSpPr>
          <p:nvPr>
            <p:ph type="sldImg"/>
          </p:nvPr>
        </p:nvSpPr>
        <p:spPr>
          <a:xfrm>
            <a:off x="382588" y="684213"/>
            <a:ext cx="6096000" cy="3430587"/>
          </a:xfrm>
          <a:ln/>
        </p:spPr>
      </p:sp>
      <p:sp>
        <p:nvSpPr>
          <p:cNvPr id="84995" name="Rectangle 3"/>
          <p:cNvSpPr>
            <a:spLocks noGrp="1" noChangeArrowheads="1"/>
          </p:cNvSpPr>
          <p:nvPr>
            <p:ph type="body" idx="1"/>
          </p:nvPr>
        </p:nvSpPr>
        <p:spPr>
          <a:xfrm>
            <a:off x="914400" y="4343400"/>
            <a:ext cx="5029200" cy="4116388"/>
          </a:xfrm>
        </p:spPr>
        <p:txBody>
          <a:bodyPr/>
          <a:lstStyle/>
          <a:p>
            <a:r>
              <a:rPr lang="en-US"/>
              <a:t>SHOW</a:t>
            </a:r>
          </a:p>
          <a:p>
            <a:endParaRPr lang="en-US"/>
          </a:p>
          <a:p>
            <a:r>
              <a:rPr lang="en-US"/>
              <a:t>We know now what we should not do but what do we need to do?</a:t>
            </a:r>
          </a:p>
        </p:txBody>
      </p:sp>
    </p:spTree>
    <p:extLst>
      <p:ext uri="{BB962C8B-B14F-4D97-AF65-F5344CB8AC3E}">
        <p14:creationId xmlns:p14="http://schemas.microsoft.com/office/powerpoint/2010/main" val="1458784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nl-NL" sz="1200" kern="1200" dirty="0">
                <a:solidFill>
                  <a:schemeClr val="tx1"/>
                </a:solidFill>
                <a:effectLst/>
                <a:latin typeface="+mn-lt"/>
                <a:ea typeface="+mn-ea"/>
                <a:cs typeface="+mn-cs"/>
              </a:rPr>
              <a:t>1. Doorlooptijd van elke taak – er gaat meer dan 30 % verloren aan verstoringen, andere zaken</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2. </a:t>
            </a:r>
            <a:r>
              <a:rPr lang="nl-NL" sz="1200" kern="1200" dirty="0" err="1">
                <a:solidFill>
                  <a:schemeClr val="tx1"/>
                </a:solidFill>
                <a:effectLst/>
                <a:latin typeface="+mn-lt"/>
                <a:ea typeface="+mn-ea"/>
                <a:cs typeface="+mn-cs"/>
              </a:rPr>
              <a:t>Weniger</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Projekte</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geleichzeitig</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3. Stoppen met </a:t>
            </a:r>
            <a:r>
              <a:rPr lang="nl-NL" sz="1200" kern="1200" dirty="0" err="1">
                <a:solidFill>
                  <a:schemeClr val="tx1"/>
                </a:solidFill>
                <a:effectLst/>
                <a:latin typeface="+mn-lt"/>
                <a:ea typeface="+mn-ea"/>
                <a:cs typeface="+mn-cs"/>
              </a:rPr>
              <a:t>Teiltermine</a:t>
            </a:r>
            <a:r>
              <a:rPr lang="nl-NL" sz="1200" kern="1200" dirty="0">
                <a:solidFill>
                  <a:schemeClr val="tx1"/>
                </a:solidFill>
                <a:effectLst/>
                <a:latin typeface="+mn-lt"/>
                <a:ea typeface="+mn-ea"/>
                <a:cs typeface="+mn-cs"/>
              </a:rPr>
              <a:t>, focus op </a:t>
            </a:r>
            <a:r>
              <a:rPr lang="nl-NL" sz="1200" kern="1200" dirty="0" err="1">
                <a:solidFill>
                  <a:schemeClr val="tx1"/>
                </a:solidFill>
                <a:effectLst/>
                <a:latin typeface="+mn-lt"/>
                <a:ea typeface="+mn-ea"/>
                <a:cs typeface="+mn-cs"/>
              </a:rPr>
              <a:t>endtermine</a:t>
            </a:r>
            <a:r>
              <a:rPr lang="nl-NL" sz="1200" kern="1200" dirty="0">
                <a:solidFill>
                  <a:schemeClr val="tx1"/>
                </a:solidFill>
                <a:effectLst/>
                <a:latin typeface="+mn-lt"/>
                <a:ea typeface="+mn-ea"/>
                <a:cs typeface="+mn-cs"/>
              </a:rPr>
              <a:t> en een prioriteit</a:t>
            </a:r>
            <a:endParaRPr lang="en-US" sz="1200" kern="1200" dirty="0">
              <a:solidFill>
                <a:schemeClr val="tx1"/>
              </a:solidFill>
              <a:effectLst/>
              <a:latin typeface="+mn-lt"/>
              <a:ea typeface="+mn-ea"/>
              <a:cs typeface="+mn-cs"/>
            </a:endParaRPr>
          </a:p>
          <a:p>
            <a:pPr lvl="2"/>
            <a:r>
              <a:rPr lang="nl-NL" sz="1200" kern="1200" dirty="0">
                <a:solidFill>
                  <a:schemeClr val="tx1"/>
                </a:solidFill>
                <a:effectLst/>
                <a:latin typeface="+mn-lt"/>
                <a:ea typeface="+mn-ea"/>
                <a:cs typeface="+mn-cs"/>
              </a:rPr>
              <a:t>4. Focus op </a:t>
            </a:r>
            <a:r>
              <a:rPr lang="nl-NL" sz="1200" kern="1200" dirty="0" err="1">
                <a:solidFill>
                  <a:schemeClr val="tx1"/>
                </a:solidFill>
                <a:effectLst/>
                <a:latin typeface="+mn-lt"/>
                <a:ea typeface="+mn-ea"/>
                <a:cs typeface="+mn-cs"/>
              </a:rPr>
              <a:t>fertig</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machen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52</a:t>
            </a:fld>
            <a:endParaRPr lang="nl-NL"/>
          </a:p>
        </p:txBody>
      </p:sp>
    </p:spTree>
    <p:extLst>
      <p:ext uri="{BB962C8B-B14F-4D97-AF65-F5344CB8AC3E}">
        <p14:creationId xmlns:p14="http://schemas.microsoft.com/office/powerpoint/2010/main" val="252267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2</a:t>
            </a:fld>
            <a:endParaRPr lang="nl-NL"/>
          </a:p>
        </p:txBody>
      </p:sp>
    </p:spTree>
    <p:extLst>
      <p:ext uri="{BB962C8B-B14F-4D97-AF65-F5344CB8AC3E}">
        <p14:creationId xmlns:p14="http://schemas.microsoft.com/office/powerpoint/2010/main" val="3078359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0880144E-5530-4C59-AFBC-D81DD26253EB}" type="slidenum">
              <a:rPr lang="en-US" smtClean="0"/>
              <a:pPr/>
              <a:t>53</a:t>
            </a:fld>
            <a:endParaRPr lang="en-US" dirty="0"/>
          </a:p>
        </p:txBody>
      </p:sp>
    </p:spTree>
    <p:extLst>
      <p:ext uri="{BB962C8B-B14F-4D97-AF65-F5344CB8AC3E}">
        <p14:creationId xmlns:p14="http://schemas.microsoft.com/office/powerpoint/2010/main" val="1908134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982A5F07-1FEF-4C67-AFFC-E92B5A7017B0}" type="slidenum">
              <a:rPr lang="en-US"/>
              <a:pPr/>
              <a:t>54</a:t>
            </a:fld>
            <a:endParaRPr lang="en-US"/>
          </a:p>
        </p:txBody>
      </p:sp>
      <p:sp>
        <p:nvSpPr>
          <p:cNvPr id="308226" name="Rectangle 2"/>
          <p:cNvSpPr>
            <a:spLocks noGrp="1" noRot="1" noChangeAspect="1" noChangeArrowheads="1" noTextEdit="1"/>
          </p:cNvSpPr>
          <p:nvPr>
            <p:ph type="sldImg"/>
          </p:nvPr>
        </p:nvSpPr>
        <p:spPr>
          <a:xfrm>
            <a:off x="619125" y="1049338"/>
            <a:ext cx="5592763" cy="3146425"/>
          </a:xfrm>
          <a:ln/>
        </p:spPr>
      </p:sp>
    </p:spTree>
    <p:extLst>
      <p:ext uri="{BB962C8B-B14F-4D97-AF65-F5344CB8AC3E}">
        <p14:creationId xmlns:p14="http://schemas.microsoft.com/office/powerpoint/2010/main" val="3392975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69</a:t>
            </a:fld>
            <a:endParaRPr lang="nl-NL"/>
          </a:p>
        </p:txBody>
      </p:sp>
    </p:spTree>
    <p:extLst>
      <p:ext uri="{BB962C8B-B14F-4D97-AF65-F5344CB8AC3E}">
        <p14:creationId xmlns:p14="http://schemas.microsoft.com/office/powerpoint/2010/main" val="2085130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75</a:t>
            </a:fld>
            <a:endParaRPr lang="nl-NL"/>
          </a:p>
        </p:txBody>
      </p:sp>
    </p:spTree>
    <p:extLst>
      <p:ext uri="{BB962C8B-B14F-4D97-AF65-F5344CB8AC3E}">
        <p14:creationId xmlns:p14="http://schemas.microsoft.com/office/powerpoint/2010/main" val="4206388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21D6C-54A8-4505-8A87-15DE83D896B9}" type="slidenum">
              <a:rPr lang="en-US"/>
              <a:pPr/>
              <a:t>82</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53640926-AAD7-44D8-BBD7-CCE9431645EC}">
              <a14:shadowObscured xmlns:a14="http://schemas.microsoft.com/office/drawing/2010/main" val="1"/>
            </a:ext>
          </a:extLst>
        </p:spPr>
        <p:txBody>
          <a:bodyPr/>
          <a:lstStyle/>
          <a:p>
            <a:pPr marL="43589">
              <a:spcBef>
                <a:spcPts val="475"/>
              </a:spcBef>
            </a:pPr>
            <a:r>
              <a:rPr lang="en-US" dirty="0">
                <a:solidFill>
                  <a:srgbClr val="000000"/>
                </a:solidFill>
                <a:cs typeface="Times New Roman" pitchFamily="18" charset="0"/>
                <a:sym typeface="Times New Roman" pitchFamily="18" charset="0"/>
              </a:rPr>
              <a:t>SHOW</a:t>
            </a:r>
          </a:p>
        </p:txBody>
      </p:sp>
    </p:spTree>
    <p:extLst>
      <p:ext uri="{BB962C8B-B14F-4D97-AF65-F5344CB8AC3E}">
        <p14:creationId xmlns:p14="http://schemas.microsoft.com/office/powerpoint/2010/main" val="37891501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90</a:t>
            </a:fld>
            <a:endParaRPr lang="nl-NL"/>
          </a:p>
        </p:txBody>
      </p:sp>
    </p:spTree>
    <p:extLst>
      <p:ext uri="{BB962C8B-B14F-4D97-AF65-F5344CB8AC3E}">
        <p14:creationId xmlns:p14="http://schemas.microsoft.com/office/powerpoint/2010/main" val="2795206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100</a:t>
            </a:fld>
            <a:endParaRPr lang="nl-NL"/>
          </a:p>
        </p:txBody>
      </p:sp>
    </p:spTree>
    <p:extLst>
      <p:ext uri="{BB962C8B-B14F-4D97-AF65-F5344CB8AC3E}">
        <p14:creationId xmlns:p14="http://schemas.microsoft.com/office/powerpoint/2010/main" val="2734790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3 lagen model. – wat is dan</a:t>
            </a:r>
            <a:r>
              <a:rPr lang="nl-NL" baseline="0" dirty="0"/>
              <a:t> nog een missing link?  </a:t>
            </a:r>
            <a:r>
              <a:rPr lang="nl-NL" baseline="0" dirty="0">
                <a:sym typeface="Wingdings" panose="05000000000000000000" pitchFamily="2" charset="2"/>
              </a:rPr>
              <a:t> kenniswerk.   Agile </a:t>
            </a:r>
            <a:r>
              <a:rPr lang="nl-NL" baseline="0" dirty="0" err="1">
                <a:sym typeface="Wingdings" panose="05000000000000000000" pitchFamily="2" charset="2"/>
              </a:rPr>
              <a:t>and</a:t>
            </a:r>
            <a:r>
              <a:rPr lang="nl-NL" baseline="0" dirty="0">
                <a:sym typeface="Wingdings" panose="05000000000000000000" pitchFamily="2" charset="2"/>
              </a:rPr>
              <a:t> </a:t>
            </a:r>
            <a:r>
              <a:rPr lang="nl-NL" baseline="0" dirty="0" err="1">
                <a:sym typeface="Wingdings" panose="05000000000000000000" pitchFamily="2" charset="2"/>
              </a:rPr>
              <a:t>everything</a:t>
            </a:r>
            <a:r>
              <a:rPr lang="nl-NL" baseline="0" dirty="0">
                <a:sym typeface="Wingdings" panose="05000000000000000000" pitchFamily="2" charset="2"/>
              </a:rPr>
              <a:t> is </a:t>
            </a:r>
            <a:r>
              <a:rPr lang="nl-NL" baseline="0" dirty="0" err="1">
                <a:sym typeface="Wingdings" panose="05000000000000000000" pitchFamily="2" charset="2"/>
              </a:rPr>
              <a:t>good</a:t>
            </a:r>
            <a:r>
              <a:rPr lang="nl-NL" baseline="0" dirty="0">
                <a:sym typeface="Wingdings" panose="05000000000000000000" pitchFamily="2" charset="2"/>
              </a:rPr>
              <a:t>. </a:t>
            </a:r>
            <a:endParaRPr lang="en-GB" dirty="0"/>
          </a:p>
        </p:txBody>
      </p:sp>
      <p:sp>
        <p:nvSpPr>
          <p:cNvPr id="4" name="Slide Number Placeholder 3"/>
          <p:cNvSpPr>
            <a:spLocks noGrp="1"/>
          </p:cNvSpPr>
          <p:nvPr>
            <p:ph type="sldNum" sz="quarter" idx="10"/>
          </p:nvPr>
        </p:nvSpPr>
        <p:spPr/>
        <p:txBody>
          <a:bodyPr/>
          <a:lstStyle/>
          <a:p>
            <a:pPr>
              <a:defRPr/>
            </a:pPr>
            <a:fld id="{DCDDEC87-6E36-4546-9190-C0A3B5421C8C}" type="slidenum">
              <a:rPr lang="nl-NL" altLang="en-US" smtClean="0"/>
              <a:pPr>
                <a:defRPr/>
              </a:pPr>
              <a:t>111</a:t>
            </a:fld>
            <a:endParaRPr lang="nl-NL" altLang="en-US"/>
          </a:p>
        </p:txBody>
      </p:sp>
    </p:spTree>
    <p:extLst>
      <p:ext uri="{BB962C8B-B14F-4D97-AF65-F5344CB8AC3E}">
        <p14:creationId xmlns:p14="http://schemas.microsoft.com/office/powerpoint/2010/main" val="159457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4CE34C-4E61-4093-B4B7-3C2A5824329F}" type="slidenum">
              <a:rPr lang="nl-NL" smtClean="0"/>
              <a:pPr/>
              <a:t>10</a:t>
            </a:fld>
            <a:endParaRPr lang="nl-NL"/>
          </a:p>
        </p:txBody>
      </p:sp>
    </p:spTree>
    <p:extLst>
      <p:ext uri="{BB962C8B-B14F-4D97-AF65-F5344CB8AC3E}">
        <p14:creationId xmlns:p14="http://schemas.microsoft.com/office/powerpoint/2010/main" val="321522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3 lagen model. – wat is dan</a:t>
            </a:r>
            <a:r>
              <a:rPr lang="nl-NL" baseline="0" dirty="0"/>
              <a:t> nog een missing link?  </a:t>
            </a:r>
            <a:r>
              <a:rPr lang="nl-NL" baseline="0" dirty="0">
                <a:sym typeface="Wingdings" panose="05000000000000000000" pitchFamily="2" charset="2"/>
              </a:rPr>
              <a:t> kenniswerk.   Agile </a:t>
            </a:r>
            <a:r>
              <a:rPr lang="nl-NL" baseline="0" dirty="0" err="1">
                <a:sym typeface="Wingdings" panose="05000000000000000000" pitchFamily="2" charset="2"/>
              </a:rPr>
              <a:t>and</a:t>
            </a:r>
            <a:r>
              <a:rPr lang="nl-NL" baseline="0" dirty="0">
                <a:sym typeface="Wingdings" panose="05000000000000000000" pitchFamily="2" charset="2"/>
              </a:rPr>
              <a:t> </a:t>
            </a:r>
            <a:r>
              <a:rPr lang="nl-NL" baseline="0" dirty="0" err="1">
                <a:sym typeface="Wingdings" panose="05000000000000000000" pitchFamily="2" charset="2"/>
              </a:rPr>
              <a:t>everything</a:t>
            </a:r>
            <a:r>
              <a:rPr lang="nl-NL" baseline="0" dirty="0">
                <a:sym typeface="Wingdings" panose="05000000000000000000" pitchFamily="2" charset="2"/>
              </a:rPr>
              <a:t> is </a:t>
            </a:r>
            <a:r>
              <a:rPr lang="nl-NL" baseline="0" dirty="0" err="1">
                <a:sym typeface="Wingdings" panose="05000000000000000000" pitchFamily="2" charset="2"/>
              </a:rPr>
              <a:t>good</a:t>
            </a:r>
            <a:r>
              <a:rPr lang="nl-NL" baseline="0" dirty="0">
                <a:sym typeface="Wingdings" panose="05000000000000000000" pitchFamily="2" charset="2"/>
              </a:rPr>
              <a:t>. </a:t>
            </a:r>
            <a:endParaRPr lang="en-GB" dirty="0"/>
          </a:p>
        </p:txBody>
      </p:sp>
      <p:sp>
        <p:nvSpPr>
          <p:cNvPr id="4" name="Slide Number Placeholder 3"/>
          <p:cNvSpPr>
            <a:spLocks noGrp="1"/>
          </p:cNvSpPr>
          <p:nvPr>
            <p:ph type="sldNum" sz="quarter" idx="10"/>
          </p:nvPr>
        </p:nvSpPr>
        <p:spPr/>
        <p:txBody>
          <a:bodyPr/>
          <a:lstStyle/>
          <a:p>
            <a:pPr>
              <a:defRPr/>
            </a:pPr>
            <a:fld id="{DCDDEC87-6E36-4546-9190-C0A3B5421C8C}" type="slidenum">
              <a:rPr lang="nl-NL" altLang="en-US" smtClean="0"/>
              <a:pPr>
                <a:defRPr/>
              </a:pPr>
              <a:t>21</a:t>
            </a:fld>
            <a:endParaRPr lang="nl-NL" altLang="en-US"/>
          </a:p>
        </p:txBody>
      </p:sp>
    </p:spTree>
    <p:extLst>
      <p:ext uri="{BB962C8B-B14F-4D97-AF65-F5344CB8AC3E}">
        <p14:creationId xmlns:p14="http://schemas.microsoft.com/office/powerpoint/2010/main" val="332836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Vaak</a:t>
            </a:r>
            <a:r>
              <a:rPr lang="en-US" dirty="0"/>
              <a:t> </a:t>
            </a:r>
            <a:r>
              <a:rPr lang="en-US" dirty="0" err="1"/>
              <a:t>niet</a:t>
            </a:r>
            <a:r>
              <a:rPr lang="en-US" dirty="0"/>
              <a:t> </a:t>
            </a:r>
            <a:r>
              <a:rPr lang="en-US" dirty="0" err="1"/>
              <a:t>boeven</a:t>
            </a:r>
            <a:r>
              <a:rPr lang="en-US" baseline="0" dirty="0"/>
              <a:t> 20 % - EERDER ROND DE 5 </a:t>
            </a:r>
          </a:p>
          <a:p>
            <a:r>
              <a:rPr lang="en-US" baseline="0" dirty="0"/>
              <a:t>Zin is </a:t>
            </a:r>
            <a:r>
              <a:rPr lang="en-US" baseline="0" dirty="0" err="1"/>
              <a:t>krom</a:t>
            </a:r>
            <a:r>
              <a:rPr lang="en-US" baseline="0" dirty="0"/>
              <a:t>. </a:t>
            </a:r>
            <a:r>
              <a:rPr lang="en-US" baseline="0" dirty="0">
                <a:sym typeface="Wingdings" panose="05000000000000000000" pitchFamily="2" charset="2"/>
              </a:rPr>
              <a:t> om </a:t>
            </a:r>
            <a:r>
              <a:rPr lang="en-US" baseline="0" dirty="0" err="1">
                <a:sym typeface="Wingdings" panose="05000000000000000000" pitchFamily="2" charset="2"/>
              </a:rPr>
              <a:t>echtt</a:t>
            </a:r>
            <a:r>
              <a:rPr lang="en-US" baseline="0" dirty="0">
                <a:sym typeface="Wingdings" panose="05000000000000000000" pitchFamily="2" charset="2"/>
              </a:rPr>
              <a:t> </a:t>
            </a:r>
            <a:r>
              <a:rPr lang="en-US" baseline="0" dirty="0" err="1">
                <a:sym typeface="Wingdings" panose="05000000000000000000" pitchFamily="2" charset="2"/>
              </a:rPr>
              <a:t>te</a:t>
            </a:r>
            <a:r>
              <a:rPr lang="en-US" baseline="0" dirty="0">
                <a:sym typeface="Wingdings" panose="05000000000000000000" pitchFamily="2" charset="2"/>
              </a:rPr>
              <a:t> </a:t>
            </a:r>
            <a:r>
              <a:rPr lang="en-US" baseline="0" dirty="0" err="1">
                <a:sym typeface="Wingdings" panose="05000000000000000000" pitchFamily="2" charset="2"/>
              </a:rPr>
              <a:t>verbeteren</a:t>
            </a:r>
            <a:r>
              <a:rPr lang="en-US" baseline="0" dirty="0">
                <a:sym typeface="Wingdings" panose="05000000000000000000" pitchFamily="2" charset="2"/>
              </a:rPr>
              <a:t> </a:t>
            </a:r>
            <a:r>
              <a:rPr lang="en-US" baseline="0" dirty="0" err="1">
                <a:sym typeface="Wingdings" panose="05000000000000000000" pitchFamily="2" charset="2"/>
              </a:rPr>
              <a:t>kan</a:t>
            </a:r>
            <a:r>
              <a:rPr lang="en-US" baseline="0" dirty="0">
                <a:sym typeface="Wingdings" panose="05000000000000000000" pitchFamily="2" charset="2"/>
              </a:rPr>
              <a:t> je </a:t>
            </a:r>
            <a:r>
              <a:rPr lang="en-US" baseline="0" dirty="0" err="1">
                <a:sym typeface="Wingdings" panose="05000000000000000000" pitchFamily="2" charset="2"/>
              </a:rPr>
              <a:t>veel</a:t>
            </a:r>
            <a:r>
              <a:rPr lang="en-US" baseline="0" dirty="0">
                <a:sym typeface="Wingdings" panose="05000000000000000000" pitchFamily="2" charset="2"/>
              </a:rPr>
              <a:t> </a:t>
            </a:r>
            <a:r>
              <a:rPr lang="en-US" baseline="0" dirty="0" err="1">
                <a:sym typeface="Wingdings" panose="05000000000000000000" pitchFamily="2" charset="2"/>
              </a:rPr>
              <a:t>nbeter</a:t>
            </a:r>
            <a:r>
              <a:rPr lang="en-US" baseline="0" dirty="0">
                <a:sym typeface="Wingdings" panose="05000000000000000000" pitchFamily="2" charset="2"/>
              </a:rPr>
              <a:t> </a:t>
            </a:r>
            <a:r>
              <a:rPr lang="en-US" baseline="0" dirty="0" err="1">
                <a:sym typeface="Wingdings" panose="05000000000000000000" pitchFamily="2" charset="2"/>
              </a:rPr>
              <a:t>richten</a:t>
            </a:r>
            <a:r>
              <a:rPr lang="en-US" baseline="0" dirty="0">
                <a:sym typeface="Wingdings" panose="05000000000000000000" pitchFamily="2" charset="2"/>
              </a:rPr>
              <a:t> op </a:t>
            </a:r>
            <a:r>
              <a:rPr lang="en-US" baseline="0" dirty="0" err="1">
                <a:sym typeface="Wingdings" panose="05000000000000000000" pitchFamily="2" charset="2"/>
              </a:rPr>
              <a:t>verminderen</a:t>
            </a:r>
            <a:r>
              <a:rPr lang="en-US" baseline="0" dirty="0">
                <a:sym typeface="Wingdings" panose="05000000000000000000" pitchFamily="2" charset="2"/>
              </a:rPr>
              <a:t> van de </a:t>
            </a:r>
            <a:r>
              <a:rPr lang="en-US" baseline="0" dirty="0" err="1">
                <a:sym typeface="Wingdings" panose="05000000000000000000" pitchFamily="2" charset="2"/>
              </a:rPr>
              <a:t>wachttijden</a:t>
            </a:r>
            <a:r>
              <a:rPr lang="en-US" baseline="0" dirty="0">
                <a:sym typeface="Wingdings" panose="05000000000000000000" pitchFamily="2" charset="2"/>
              </a:rPr>
              <a:t> </a:t>
            </a:r>
            <a:r>
              <a:rPr lang="en-US" baseline="0" dirty="0"/>
              <a:t>	</a:t>
            </a:r>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28</a:t>
            </a:fld>
            <a:endParaRPr lang="nl-NL"/>
          </a:p>
        </p:txBody>
      </p:sp>
    </p:spTree>
    <p:extLst>
      <p:ext uri="{BB962C8B-B14F-4D97-AF65-F5344CB8AC3E}">
        <p14:creationId xmlns:p14="http://schemas.microsoft.com/office/powerpoint/2010/main" val="249499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E34C-4E61-4093-B4B7-3C2A5824329F}" type="slidenum">
              <a:rPr kumimoji="0" lang="nl-NL"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18745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CE34C-4E61-4093-B4B7-3C2A5824329F}" type="slidenum">
              <a:rPr kumimoji="0" lang="nl-NL" sz="1200" b="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4979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Multi-Task</a:t>
            </a:r>
            <a:r>
              <a:rPr lang="en-GB" baseline="0" dirty="0"/>
              <a:t> </a:t>
            </a:r>
            <a:r>
              <a:rPr lang="en-GB" baseline="0" dirty="0" err="1"/>
              <a:t>oefening</a:t>
            </a:r>
            <a:r>
              <a:rPr lang="en-GB" baseline="0" dirty="0"/>
              <a:t>. </a:t>
            </a:r>
          </a:p>
          <a:p>
            <a:r>
              <a:rPr lang="en-GB" baseline="0" dirty="0"/>
              <a:t>Single task order:  8 to 12 seconds. </a:t>
            </a:r>
          </a:p>
          <a:p>
            <a:r>
              <a:rPr lang="en-GB" baseline="0" dirty="0"/>
              <a:t>Multi-task:  12 tot 20 seconds. </a:t>
            </a:r>
          </a:p>
          <a:p>
            <a:endParaRPr lang="en-GB" baseline="0" dirty="0"/>
          </a:p>
          <a:p>
            <a:r>
              <a:rPr lang="en-GB" baseline="0" dirty="0"/>
              <a:t>If you have done it </a:t>
            </a:r>
            <a:r>
              <a:rPr lang="en-GB" baseline="0" dirty="0" err="1"/>
              <a:t>richt</a:t>
            </a:r>
            <a:r>
              <a:rPr lang="en-GB" baseline="0" dirty="0"/>
              <a:t>, there was also an element of quality coming in. What is the next letter to right.  A struggle to maintain the quality. </a:t>
            </a:r>
          </a:p>
          <a:p>
            <a:endParaRPr lang="en-GB" baseline="0" dirty="0"/>
          </a:p>
          <a:p>
            <a:r>
              <a:rPr lang="en-GB" baseline="0" dirty="0"/>
              <a:t>What are the effects:</a:t>
            </a:r>
          </a:p>
          <a:p>
            <a:pPr>
              <a:buFontTx/>
              <a:buChar char="-"/>
            </a:pPr>
            <a:r>
              <a:rPr lang="en-GB" baseline="0" dirty="0"/>
              <a:t>It took 8 seconds in the first, 12 seconds in the second – that is a 50 % impact on speed and </a:t>
            </a:r>
            <a:r>
              <a:rPr lang="en-GB" baseline="0" dirty="0" err="1"/>
              <a:t>productivy</a:t>
            </a:r>
            <a:r>
              <a:rPr lang="en-GB" baseline="0" dirty="0"/>
              <a:t> in which we could do the </a:t>
            </a:r>
            <a:r>
              <a:rPr lang="en-GB" baseline="0" dirty="0" err="1"/>
              <a:t>taks</a:t>
            </a:r>
            <a:r>
              <a:rPr lang="en-GB" baseline="0" dirty="0"/>
              <a:t> done</a:t>
            </a:r>
          </a:p>
          <a:p>
            <a:pPr>
              <a:buFontTx/>
              <a:buChar char="-"/>
            </a:pPr>
            <a:r>
              <a:rPr lang="en-GB" baseline="0" dirty="0"/>
              <a:t> quality issue. A struggle to maintain the quality. </a:t>
            </a:r>
          </a:p>
          <a:p>
            <a:pPr>
              <a:buFontTx/>
              <a:buChar char="-"/>
            </a:pPr>
            <a:r>
              <a:rPr lang="en-GB" baseline="0" dirty="0"/>
              <a:t>  the first task </a:t>
            </a:r>
            <a:r>
              <a:rPr lang="en-GB" baseline="0" dirty="0" err="1"/>
              <a:t>finsihed</a:t>
            </a:r>
            <a:r>
              <a:rPr lang="en-GB" baseline="0" dirty="0"/>
              <a:t> after 4 seconds in the first approach, but only after 12 seconds in the second approach. So the duration that took me to do that task, extended dramatically. </a:t>
            </a:r>
          </a:p>
          <a:p>
            <a:pPr>
              <a:buFontTx/>
              <a:buChar char="-"/>
            </a:pPr>
            <a:endParaRPr lang="en-GB" baseline="0" dirty="0"/>
          </a:p>
          <a:p>
            <a:pPr>
              <a:buFontTx/>
              <a:buNone/>
            </a:pPr>
            <a:r>
              <a:rPr lang="en-GB" baseline="0" dirty="0"/>
              <a:t>So those are the losses: we have a 40 to 50 % loss of productivity, we struggle with the quality and there is certain level of stress that happens, and there is a 2 X or 3 X extension in durations. </a:t>
            </a:r>
            <a:endParaRPr lang="en-US"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32</a:t>
            </a:fld>
            <a:endParaRPr lang="nl-NL"/>
          </a:p>
        </p:txBody>
      </p:sp>
    </p:spTree>
    <p:extLst>
      <p:ext uri="{BB962C8B-B14F-4D97-AF65-F5344CB8AC3E}">
        <p14:creationId xmlns:p14="http://schemas.microsoft.com/office/powerpoint/2010/main" val="4133742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noProof="0" dirty="0"/>
          </a:p>
        </p:txBody>
      </p:sp>
      <p:sp>
        <p:nvSpPr>
          <p:cNvPr id="4" name="Slide Number Placeholder 3"/>
          <p:cNvSpPr>
            <a:spLocks noGrp="1"/>
          </p:cNvSpPr>
          <p:nvPr>
            <p:ph type="sldNum" sz="quarter" idx="10"/>
          </p:nvPr>
        </p:nvSpPr>
        <p:spPr/>
        <p:txBody>
          <a:bodyPr/>
          <a:lstStyle/>
          <a:p>
            <a:fld id="{A94CE34C-4E61-4093-B4B7-3C2A5824329F}" type="slidenum">
              <a:rPr lang="nl-NL" smtClean="0"/>
              <a:pPr/>
              <a:t>34</a:t>
            </a:fld>
            <a:endParaRPr lang="nl-NL"/>
          </a:p>
        </p:txBody>
      </p:sp>
    </p:spTree>
    <p:extLst>
      <p:ext uri="{BB962C8B-B14F-4D97-AF65-F5344CB8AC3E}">
        <p14:creationId xmlns:p14="http://schemas.microsoft.com/office/powerpoint/2010/main" val="3681749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8" name="Title 7"/>
          <p:cNvSpPr>
            <a:spLocks noGrp="1"/>
          </p:cNvSpPr>
          <p:nvPr>
            <p:ph type="ctrTitle"/>
          </p:nvPr>
        </p:nvSpPr>
        <p:spPr>
          <a:xfrm>
            <a:off x="3143672" y="2894303"/>
            <a:ext cx="8636000" cy="1828800"/>
          </a:xfrm>
        </p:spPr>
        <p:txBody>
          <a:bodyPr anchor="b"/>
          <a:lstStyle>
            <a:lvl1pPr>
              <a:defRPr cap="all" baseline="0">
                <a:solidFill>
                  <a:schemeClr val="bg2">
                    <a:lumMod val="90000"/>
                    <a:lumOff val="10000"/>
                  </a:schemeClr>
                </a:solidFill>
              </a:defRPr>
            </a:lvl1pPr>
          </a:lstStyle>
          <a:p>
            <a:r>
              <a:rPr kumimoji="0" lang="en-US"/>
              <a:t>Click to edit Master title style</a:t>
            </a:r>
            <a:endParaRPr kumimoji="0" lang="en-US" dirty="0"/>
          </a:p>
        </p:txBody>
      </p:sp>
      <p:sp>
        <p:nvSpPr>
          <p:cNvPr id="9" name="Subtitle 8"/>
          <p:cNvSpPr>
            <a:spLocks noGrp="1"/>
          </p:cNvSpPr>
          <p:nvPr>
            <p:ph type="subTitle" idx="1"/>
          </p:nvPr>
        </p:nvSpPr>
        <p:spPr>
          <a:xfrm>
            <a:off x="3143672" y="4869160"/>
            <a:ext cx="8636000" cy="685800"/>
          </a:xfrm>
        </p:spPr>
        <p:txBody>
          <a:bodyPr anchor="ctr">
            <a:normAutofit/>
          </a:bodyPr>
          <a:lstStyle>
            <a:lvl1pPr marL="0" indent="0" algn="l">
              <a:buNone/>
              <a:defRPr sz="2600">
                <a:solidFill>
                  <a:schemeClr val="tx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0" y="5877272"/>
            <a:ext cx="1674112" cy="836712"/>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07568" y="6015494"/>
            <a:ext cx="1440160" cy="698490"/>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2464" y="5877272"/>
            <a:ext cx="1601774" cy="800558"/>
          </a:xfrm>
          <a:prstGeom prst="rect">
            <a:avLst/>
          </a:prstGeom>
        </p:spPr>
      </p:pic>
      <p:pic>
        <p:nvPicPr>
          <p:cNvPr id="2" name="Picture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99722" y="188640"/>
            <a:ext cx="2497624" cy="2497624"/>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91CC4D-554D-4BBE-8B55-1A391B8BF9AB}" type="datetimeFigureOut">
              <a:rPr lang="nl-NL" smtClean="0"/>
              <a:pPr/>
              <a:t>20-3-2020</a:t>
            </a:fld>
            <a:endParaRPr lang="nl-NL"/>
          </a:p>
        </p:txBody>
      </p:sp>
      <p:sp>
        <p:nvSpPr>
          <p:cNvPr id="3" name="Footer Placeholder 2"/>
          <p:cNvSpPr>
            <a:spLocks noGrp="1"/>
          </p:cNvSpPr>
          <p:nvPr>
            <p:ph type="ftr" sz="quarter" idx="11"/>
          </p:nvPr>
        </p:nvSpPr>
        <p:spPr/>
        <p:txBody>
          <a:bodyPr/>
          <a:lstStyle/>
          <a:p>
            <a:endParaRPr lang="nl-NL"/>
          </a:p>
        </p:txBody>
      </p:sp>
      <p:sp>
        <p:nvSpPr>
          <p:cNvPr id="5" name="Slide Number Placeholder 5"/>
          <p:cNvSpPr txBox="1">
            <a:spLocks/>
          </p:cNvSpPr>
          <p:nvPr userDrawn="1"/>
        </p:nvSpPr>
        <p:spPr>
          <a:xfrm>
            <a:off x="169974" y="1275630"/>
            <a:ext cx="480000" cy="288032"/>
          </a:xfrm>
          <a:prstGeom prst="rect">
            <a:avLst/>
          </a:prstGeom>
        </p:spPr>
        <p:txBody>
          <a:bodyPr/>
          <a:lstStyle>
            <a:lvl1pPr algn="ctr">
              <a:defRPr sz="12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6499B70-49A0-4519-9B09-62EDDB406EFA}" type="slidenum">
              <a:rPr kumimoji="0" lang="nl-NL"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nl-NL" sz="1200" b="0" i="0" u="none" strike="noStrike" kern="1200" cap="none" spc="0" normalizeH="0" baseline="0" noProof="0" dirty="0">
              <a:ln>
                <a:noFill/>
              </a:ln>
              <a:solidFill>
                <a:srgbClr val="FFFFFF"/>
              </a:solidFill>
              <a:effectLst/>
              <a:uLnTx/>
              <a:uFillTx/>
              <a:latin typeface="+mn-lt"/>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tandard Inhalte">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hasCustomPrompt="1"/>
          </p:nvPr>
        </p:nvSpPr>
        <p:spPr>
          <a:noFill/>
        </p:spPr>
        <p:txBody>
          <a:bodyPr/>
          <a:lstStyle>
            <a:lvl1pPr>
              <a:defRPr sz="2800"/>
            </a:lvl1pPr>
          </a:lstStyle>
          <a:p>
            <a:r>
              <a:rPr lang="de-DE" dirty="0"/>
              <a:t>Mastertitelformat bearbeiten</a:t>
            </a:r>
          </a:p>
        </p:txBody>
      </p:sp>
      <p:sp>
        <p:nvSpPr>
          <p:cNvPr id="10" name="Date Placeholder 5"/>
          <p:cNvSpPr>
            <a:spLocks noGrp="1"/>
          </p:cNvSpPr>
          <p:nvPr>
            <p:ph type="dt" sz="half" idx="2"/>
          </p:nvPr>
        </p:nvSpPr>
        <p:spPr>
          <a:xfrm>
            <a:off x="9346571" y="6448253"/>
            <a:ext cx="1440160"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fld id="{B7735B26-9D15-4BBC-9978-D820DC17B543}" type="datetime1">
              <a:rPr lang="de-DE" smtClean="0"/>
              <a:t>20.03.2020</a:t>
            </a:fld>
            <a:endParaRPr lang="en-GB"/>
          </a:p>
        </p:txBody>
      </p:sp>
      <p:sp>
        <p:nvSpPr>
          <p:cNvPr id="11" name="Footer Placeholder 8"/>
          <p:cNvSpPr>
            <a:spLocks noGrp="1"/>
          </p:cNvSpPr>
          <p:nvPr>
            <p:ph type="ftr" sz="quarter" idx="3"/>
          </p:nvPr>
        </p:nvSpPr>
        <p:spPr>
          <a:xfrm>
            <a:off x="4271797" y="6448253"/>
            <a:ext cx="3860800" cy="365125"/>
          </a:xfrm>
          <a:prstGeom prst="rect">
            <a:avLst/>
          </a:prstGeom>
        </p:spPr>
        <p:txBody>
          <a:bodyPr vert="horz" lIns="91440" tIns="45720" rIns="91440" bIns="45720" rtlCol="0" anchor="ctr"/>
          <a:lstStyle>
            <a:lvl1pPr algn="ctr">
              <a:defRPr sz="1000">
                <a:solidFill>
                  <a:schemeClr val="tx1">
                    <a:tint val="75000"/>
                  </a:schemeClr>
                </a:solidFill>
                <a:latin typeface="Calibri" panose="020F0502020204030204" pitchFamily="34" charset="0"/>
              </a:defRPr>
            </a:lvl1pPr>
          </a:lstStyle>
          <a:p>
            <a:endParaRPr lang="en-GB" dirty="0"/>
          </a:p>
        </p:txBody>
      </p:sp>
      <p:sp>
        <p:nvSpPr>
          <p:cNvPr id="12" name="Slide Number Placeholder 10"/>
          <p:cNvSpPr>
            <a:spLocks noGrp="1"/>
          </p:cNvSpPr>
          <p:nvPr>
            <p:ph type="sldNum" sz="quarter" idx="4"/>
          </p:nvPr>
        </p:nvSpPr>
        <p:spPr>
          <a:xfrm>
            <a:off x="11362795" y="6448253"/>
            <a:ext cx="589856"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83EDA516-3F9A-45DD-BDC8-09A44E160DE9}" type="slidenum">
              <a:rPr lang="en-GB" smtClean="0"/>
              <a:pPr/>
              <a:t>‹#›</a:t>
            </a:fld>
            <a:endParaRPr lang="en-GB" dirty="0"/>
          </a:p>
        </p:txBody>
      </p:sp>
    </p:spTree>
    <p:extLst>
      <p:ext uri="{BB962C8B-B14F-4D97-AF65-F5344CB8AC3E}">
        <p14:creationId xmlns:p14="http://schemas.microsoft.com/office/powerpoint/2010/main" val="215309944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4" name="Date Placeholder 3"/>
          <p:cNvSpPr>
            <a:spLocks noGrp="1"/>
          </p:cNvSpPr>
          <p:nvPr>
            <p:ph type="dt" sz="half" idx="10"/>
          </p:nvPr>
        </p:nvSpPr>
        <p:spPr/>
        <p:txBody>
          <a:bodyPr/>
          <a:lstStyle/>
          <a:p>
            <a:fld id="{5391CC4D-554D-4BBE-8B55-1A391B8BF9AB}" type="datetimeFigureOut">
              <a:rPr lang="nl-NL" smtClean="0"/>
              <a:pPr/>
              <a:t>20-3-2020</a:t>
            </a:fld>
            <a:endParaRPr lang="nl-NL"/>
          </a:p>
        </p:txBody>
      </p:sp>
      <p:sp>
        <p:nvSpPr>
          <p:cNvPr id="5" name="Footer Placeholder 4"/>
          <p:cNvSpPr>
            <a:spLocks noGrp="1"/>
          </p:cNvSpPr>
          <p:nvPr>
            <p:ph type="ftr" sz="quarter" idx="11"/>
          </p:nvPr>
        </p:nvSpPr>
        <p:spPr/>
        <p:txBody>
          <a:bodyPr/>
          <a:lstStyle/>
          <a:p>
            <a:endParaRPr lang="nl-NL" dirty="0"/>
          </a:p>
        </p:txBody>
      </p:sp>
      <p:sp>
        <p:nvSpPr>
          <p:cNvPr id="8" name="Content Placeholder 7"/>
          <p:cNvSpPr>
            <a:spLocks noGrp="1"/>
          </p:cNvSpPr>
          <p:nvPr>
            <p:ph sz="quarter" idx="1"/>
          </p:nvPr>
        </p:nvSpPr>
        <p:spPr>
          <a:xfrm>
            <a:off x="816864" y="1600200"/>
            <a:ext cx="10871200" cy="4495800"/>
          </a:xfrm>
        </p:spPr>
        <p:txBody>
          <a:bodyPr>
            <a:normAutofit/>
          </a:bodyPr>
          <a:lstStyle>
            <a:lvl1pPr>
              <a:buSzPct val="70000"/>
              <a:buFont typeface="Wingdings 2" pitchFamily="18" charset="2"/>
              <a:buChar cha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Slide Number Placeholder 5"/>
          <p:cNvSpPr>
            <a:spLocks noGrp="1"/>
          </p:cNvSpPr>
          <p:nvPr>
            <p:ph type="sldNum" sz="quarter" idx="4"/>
          </p:nvPr>
        </p:nvSpPr>
        <p:spPr>
          <a:xfrm>
            <a:off x="169973"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2 foto's: liggend, met bijschriften">
    <p:spTree>
      <p:nvGrpSpPr>
        <p:cNvPr id="1" name=""/>
        <p:cNvGrpSpPr/>
        <p:nvPr/>
      </p:nvGrpSpPr>
      <p:grpSpPr>
        <a:xfrm>
          <a:off x="0" y="0"/>
          <a:ext cx="0" cy="0"/>
          <a:chOff x="0" y="0"/>
          <a:chExt cx="0" cy="0"/>
        </a:xfrm>
      </p:grpSpPr>
      <p:sp>
        <p:nvSpPr>
          <p:cNvPr id="31" name="Picture Placeholder 30"/>
          <p:cNvSpPr>
            <a:spLocks noGrp="1"/>
          </p:cNvSpPr>
          <p:nvPr>
            <p:ph type="pic" sz="quarter" idx="13"/>
          </p:nvPr>
        </p:nvSpPr>
        <p:spPr>
          <a:xfrm>
            <a:off x="6279819" y="1805472"/>
            <a:ext cx="5384800" cy="2271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8" name="Picture Placeholder 7"/>
          <p:cNvSpPr>
            <a:spLocks noGrp="1"/>
          </p:cNvSpPr>
          <p:nvPr>
            <p:ph type="pic" sz="quarter" idx="14"/>
          </p:nvPr>
        </p:nvSpPr>
        <p:spPr>
          <a:xfrm>
            <a:off x="691819" y="1805472"/>
            <a:ext cx="5384800" cy="2271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24" name="Text Placeholder 23"/>
          <p:cNvSpPr>
            <a:spLocks noGrp="1"/>
          </p:cNvSpPr>
          <p:nvPr>
            <p:ph type="body" sz="quarter" idx="16" hasCustomPrompt="1"/>
          </p:nvPr>
        </p:nvSpPr>
        <p:spPr>
          <a:xfrm>
            <a:off x="691819" y="4267200"/>
            <a:ext cx="5384800" cy="1066800"/>
          </a:xfrm>
        </p:spPr>
        <p:txBody>
          <a:bodyPr anchor="t">
            <a:normAutofit/>
          </a:bodyPr>
          <a:lstStyle>
            <a:lvl1pPr marL="0" marR="0" indent="0" algn="r" eaLnBrk="1" latinLnBrk="0" hangingPunct="1">
              <a:buFontTx/>
              <a:buNone/>
              <a:defRPr kumimoji="0" lang="nl-NL" sz="1800" kern="1200" baseline="0" dirty="0">
                <a:solidFill>
                  <a:schemeClr val="tx1"/>
                </a:solidFill>
                <a:latin typeface="Arial" pitchFamily="34" charset="0"/>
                <a:ea typeface="+mn-ea"/>
                <a:cs typeface="Arial" pitchFamily="34" charset="0"/>
              </a:defRPr>
            </a:lvl1pPr>
            <a:extLst/>
          </a:lstStyle>
          <a:p>
            <a:pPr lvl="0"/>
            <a:r>
              <a:rPr kumimoji="0" lang="nl-NL" dirty="0"/>
              <a:t>Klik om een bijschrift toe te voegen</a:t>
            </a:r>
          </a:p>
        </p:txBody>
      </p:sp>
      <p:sp>
        <p:nvSpPr>
          <p:cNvPr id="2" name="Text Placeholder 1"/>
          <p:cNvSpPr>
            <a:spLocks noGrp="1"/>
          </p:cNvSpPr>
          <p:nvPr>
            <p:ph type="body" sz="quarter" idx="17" hasCustomPrompt="1"/>
          </p:nvPr>
        </p:nvSpPr>
        <p:spPr>
          <a:xfrm>
            <a:off x="6279819" y="4267200"/>
            <a:ext cx="5384800" cy="1066800"/>
          </a:xfrm>
        </p:spPr>
        <p:txBody>
          <a:bodyPr anchor="t"/>
          <a:lstStyle>
            <a:lvl1pPr marL="0" marR="0" indent="0" algn="r" eaLnBrk="1" latinLnBrk="0" hangingPunct="1">
              <a:buFontTx/>
              <a:buNone/>
              <a:defRPr kumimoji="0" lang="nl-NL" sz="1800" baseline="0"/>
            </a:lvl1pPr>
            <a:extLst/>
          </a:lstStyle>
          <a:p>
            <a:pPr lvl="0"/>
            <a:r>
              <a:rPr kumimoji="0" lang="nl-NL" dirty="0"/>
              <a:t>Klik om een bijschrift toe te voegen</a:t>
            </a:r>
          </a:p>
        </p:txBody>
      </p:sp>
      <p:sp>
        <p:nvSpPr>
          <p:cNvPr id="6" name="Rectangle 5"/>
          <p:cNvSpPr>
            <a:spLocks noGrp="1"/>
          </p:cNvSpPr>
          <p:nvPr>
            <p:ph type="dt" sz="half" idx="18"/>
          </p:nvPr>
        </p:nvSpPr>
        <p:spPr/>
        <p:txBody>
          <a:bodyPr/>
          <a:lstStyle/>
          <a:p>
            <a:fld id="{5391CC4D-554D-4BBE-8B55-1A391B8BF9AB}" type="datetimeFigureOut">
              <a:rPr lang="nl-NL" smtClean="0"/>
              <a:pPr/>
              <a:t>20-3-2020</a:t>
            </a:fld>
            <a:endParaRPr lang="nl-NL"/>
          </a:p>
        </p:txBody>
      </p:sp>
      <p:sp>
        <p:nvSpPr>
          <p:cNvPr id="9" name="Rectangle 8"/>
          <p:cNvSpPr>
            <a:spLocks noGrp="1"/>
          </p:cNvSpPr>
          <p:nvPr>
            <p:ph type="ftr" sz="quarter" idx="20"/>
          </p:nvPr>
        </p:nvSpPr>
        <p:spPr/>
        <p:txBody>
          <a:bodyPr/>
          <a:lstStyle/>
          <a:p>
            <a:endParaRPr lang="nl-NL"/>
          </a:p>
        </p:txBody>
      </p:sp>
      <p:sp>
        <p:nvSpPr>
          <p:cNvPr id="10"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11" name="Slide Number Placeholder 5"/>
          <p:cNvSpPr>
            <a:spLocks noGrp="1"/>
          </p:cNvSpPr>
          <p:nvPr>
            <p:ph type="sldNum" sz="quarter" idx="4"/>
          </p:nvPr>
        </p:nvSpPr>
        <p:spPr>
          <a:xfrm>
            <a:off x="152220"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4 foto's: liggend, met bijschriften">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1329366" y="1993032"/>
            <a:ext cx="4871063"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27" name="Text Placeholder 26"/>
          <p:cNvSpPr>
            <a:spLocks noGrp="1"/>
          </p:cNvSpPr>
          <p:nvPr>
            <p:ph type="body" sz="quarter" idx="16" hasCustomPrompt="1"/>
          </p:nvPr>
        </p:nvSpPr>
        <p:spPr>
          <a:xfrm>
            <a:off x="1329365" y="6436568"/>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3" name="Picture Placeholder 2"/>
          <p:cNvSpPr>
            <a:spLocks noGrp="1"/>
          </p:cNvSpPr>
          <p:nvPr>
            <p:ph type="pic" sz="quarter" idx="17"/>
          </p:nvPr>
        </p:nvSpPr>
        <p:spPr>
          <a:xfrm>
            <a:off x="6307765" y="1993032"/>
            <a:ext cx="4876800"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21" name="Picture Placeholder 20"/>
          <p:cNvSpPr>
            <a:spLocks noGrp="1"/>
          </p:cNvSpPr>
          <p:nvPr>
            <p:ph type="pic" sz="quarter" idx="18"/>
          </p:nvPr>
        </p:nvSpPr>
        <p:spPr>
          <a:xfrm>
            <a:off x="1329365" y="4280520"/>
            <a:ext cx="4876800"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6" name="Picture Placeholder 5"/>
          <p:cNvSpPr>
            <a:spLocks noGrp="1"/>
          </p:cNvSpPr>
          <p:nvPr>
            <p:ph type="pic" sz="quarter" idx="19"/>
          </p:nvPr>
        </p:nvSpPr>
        <p:spPr>
          <a:xfrm>
            <a:off x="6307765" y="4280520"/>
            <a:ext cx="4876800" cy="20556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eaLnBrk="1" latinLnBrk="0" hangingPunct="1">
              <a:spcBef>
                <a:spcPct val="20000"/>
              </a:spcBef>
              <a:defRPr kumimoji="0" lang="nl-NL" sz="2000">
                <a:solidFill>
                  <a:schemeClr val="tx2"/>
                </a:solidFill>
                <a:latin typeface="+mn-lt"/>
                <a:ea typeface="+mn-ea"/>
                <a:cs typeface="+mn-cs"/>
              </a:defRPr>
            </a:lvl1pPr>
            <a:extLst/>
          </a:lstStyle>
          <a:p>
            <a:pPr marL="342900" indent="-342900" algn="ctr" eaLnBrk="1" latinLnBrk="0" hangingPunct="1"/>
            <a:r>
              <a:rPr lang="en-US"/>
              <a:t>Click icon to add picture</a:t>
            </a:r>
            <a:endParaRPr/>
          </a:p>
        </p:txBody>
      </p:sp>
      <p:sp>
        <p:nvSpPr>
          <p:cNvPr id="18" name="Text Placeholder 17"/>
          <p:cNvSpPr>
            <a:spLocks noGrp="1"/>
          </p:cNvSpPr>
          <p:nvPr>
            <p:ph type="body" sz="quarter" idx="22" hasCustomPrompt="1"/>
          </p:nvPr>
        </p:nvSpPr>
        <p:spPr>
          <a:xfrm>
            <a:off x="1329365" y="1612032"/>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5" name="Text Placeholder 4"/>
          <p:cNvSpPr>
            <a:spLocks noGrp="1"/>
          </p:cNvSpPr>
          <p:nvPr>
            <p:ph type="body" sz="quarter" idx="23" hasCustomPrompt="1"/>
          </p:nvPr>
        </p:nvSpPr>
        <p:spPr>
          <a:xfrm>
            <a:off x="6307765" y="6436568"/>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4" name="Text Placeholder 3"/>
          <p:cNvSpPr>
            <a:spLocks noGrp="1"/>
          </p:cNvSpPr>
          <p:nvPr>
            <p:ph type="body" sz="quarter" idx="24" hasCustomPrompt="1"/>
          </p:nvPr>
        </p:nvSpPr>
        <p:spPr>
          <a:xfrm>
            <a:off x="6307765" y="1612032"/>
            <a:ext cx="4876800" cy="304800"/>
          </a:xfrm>
        </p:spPr>
        <p:txBody>
          <a:bodyPr anchor="t" anchorCtr="0"/>
          <a:lstStyle>
            <a:lvl1pPr marL="0" marR="0" indent="0" algn="l" eaLnBrk="1" latinLnBrk="0" hangingPunct="1">
              <a:buFontTx/>
              <a:buNone/>
              <a:defRPr kumimoji="0" lang="nl-NL" sz="1600" baseline="0"/>
            </a:lvl1pPr>
            <a:extLst/>
          </a:lstStyle>
          <a:p>
            <a:pPr lvl="0"/>
            <a:r>
              <a:rPr kumimoji="0" lang="nl-NL"/>
              <a:t>Klik om een bijschrift toe te voegen</a:t>
            </a:r>
          </a:p>
        </p:txBody>
      </p:sp>
      <p:sp>
        <p:nvSpPr>
          <p:cNvPr id="13"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12" name="Slide Number Placeholder 5"/>
          <p:cNvSpPr>
            <a:spLocks noGrp="1"/>
          </p:cNvSpPr>
          <p:nvPr>
            <p:ph type="sldNum" sz="quarter" idx="4"/>
          </p:nvPr>
        </p:nvSpPr>
        <p:spPr>
          <a:xfrm>
            <a:off x="152226" y="128750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yout voor video 16 x 9 formaat">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hasCustomPrompt="1"/>
          </p:nvPr>
        </p:nvSpPr>
        <p:spPr>
          <a:xfrm>
            <a:off x="2351584" y="1844825"/>
            <a:ext cx="7104789" cy="299733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eaLnBrk="1" latinLnBrk="0" hangingPunct="1">
              <a:spcBef>
                <a:spcPct val="20000"/>
              </a:spcBef>
              <a:buFontTx/>
              <a:buNone/>
              <a:defRPr kumimoji="0" lang="nl-NL" sz="2000" i="0" baseline="0">
                <a:solidFill>
                  <a:schemeClr val="tx1">
                    <a:lumMod val="65000"/>
                    <a:lumOff val="35000"/>
                  </a:schemeClr>
                </a:solidFill>
                <a:latin typeface="+mn-lt"/>
                <a:ea typeface="+mn-ea"/>
                <a:cs typeface="+mn-cs"/>
              </a:defRPr>
            </a:lvl1pPr>
            <a:extLst/>
          </a:lstStyle>
          <a:p>
            <a:pPr marL="0" marR="0" indent="1588" algn="ctr" eaLnBrk="1" latinLnBrk="0" hangingPunct="1"/>
            <a:r>
              <a:rPr lang="en-US" dirty="0"/>
              <a:t>Layout </a:t>
            </a:r>
            <a:r>
              <a:rPr lang="en-US" dirty="0" err="1"/>
              <a:t>voor</a:t>
            </a:r>
            <a:r>
              <a:rPr lang="en-US" dirty="0"/>
              <a:t> </a:t>
            </a:r>
            <a:r>
              <a:rPr lang="en-US" dirty="0" err="1"/>
              <a:t>plaatsen</a:t>
            </a:r>
            <a:r>
              <a:rPr lang="en-US" dirty="0"/>
              <a:t> van </a:t>
            </a:r>
            <a:r>
              <a:rPr lang="en-US" dirty="0" err="1"/>
              <a:t>een</a:t>
            </a:r>
            <a:r>
              <a:rPr lang="en-US" dirty="0"/>
              <a:t> video. </a:t>
            </a:r>
            <a:r>
              <a:rPr lang="en-US" dirty="0" err="1"/>
              <a:t>Hou</a:t>
            </a:r>
            <a:r>
              <a:rPr lang="en-US" dirty="0"/>
              <a:t> </a:t>
            </a:r>
            <a:r>
              <a:rPr lang="en-US" dirty="0" err="1"/>
              <a:t>rekening</a:t>
            </a:r>
            <a:r>
              <a:rPr lang="en-US" dirty="0"/>
              <a:t> met het </a:t>
            </a:r>
            <a:r>
              <a:rPr lang="en-US" dirty="0" err="1"/>
              <a:t>formaat</a:t>
            </a:r>
            <a:r>
              <a:rPr lang="en-US" dirty="0"/>
              <a:t> van de video.  16 X 9 (widescreen) is het </a:t>
            </a:r>
            <a:r>
              <a:rPr lang="en-US" dirty="0" err="1"/>
              <a:t>meest</a:t>
            </a:r>
            <a:r>
              <a:rPr lang="en-US" dirty="0"/>
              <a:t> </a:t>
            </a:r>
            <a:r>
              <a:rPr lang="en-US" dirty="0" err="1"/>
              <a:t>gangbaar</a:t>
            </a:r>
            <a:r>
              <a:rPr lang="en-US" dirty="0"/>
              <a:t>. </a:t>
            </a:r>
            <a:r>
              <a:rPr lang="en-US" dirty="0" err="1"/>
              <a:t>Dit</a:t>
            </a:r>
            <a:r>
              <a:rPr lang="en-US" dirty="0"/>
              <a:t> </a:t>
            </a:r>
            <a:r>
              <a:rPr lang="en-US" dirty="0" err="1"/>
              <a:t>wordt</a:t>
            </a:r>
            <a:r>
              <a:rPr lang="en-US" dirty="0"/>
              <a:t> </a:t>
            </a:r>
            <a:r>
              <a:rPr lang="en-US" dirty="0" err="1"/>
              <a:t>ook</a:t>
            </a:r>
            <a:r>
              <a:rPr lang="en-US" dirty="0"/>
              <a:t> op YouTube </a:t>
            </a:r>
            <a:r>
              <a:rPr lang="en-US" dirty="0" err="1"/>
              <a:t>gebruikt</a:t>
            </a:r>
            <a:r>
              <a:rPr lang="en-US" dirty="0"/>
              <a:t>. </a:t>
            </a:r>
            <a:endParaRPr dirty="0"/>
          </a:p>
        </p:txBody>
      </p:sp>
      <p:sp>
        <p:nvSpPr>
          <p:cNvPr id="7" name="Text Placeholder 6"/>
          <p:cNvSpPr>
            <a:spLocks noGrp="1"/>
          </p:cNvSpPr>
          <p:nvPr>
            <p:ph type="body" sz="quarter" idx="15" hasCustomPrompt="1"/>
          </p:nvPr>
        </p:nvSpPr>
        <p:spPr>
          <a:xfrm>
            <a:off x="1775520" y="5085184"/>
            <a:ext cx="8064896" cy="838200"/>
          </a:xfrm>
        </p:spPr>
        <p:txBody>
          <a:bodyPr tIns="91440" rIns="9144" bIns="91440" anchor="t"/>
          <a:lstStyle>
            <a:lvl1pPr marL="0" marR="0" indent="0" algn="ctr" eaLnBrk="1" latinLnBrk="0" hangingPunct="1">
              <a:buFontTx/>
              <a:buNone/>
              <a:defRPr kumimoji="0" lang="nl-NL" sz="2000" i="0"/>
            </a:lvl1pPr>
            <a:extLst/>
          </a:lstStyle>
          <a:p>
            <a:pPr lvl="0"/>
            <a:r>
              <a:rPr kumimoji="0" lang="nl-NL" dirty="0"/>
              <a:t>Klik om een bijschrift toe te voegen</a:t>
            </a:r>
          </a:p>
        </p:txBody>
      </p:sp>
      <p:sp>
        <p:nvSpPr>
          <p:cNvPr id="8" name="Rectangle 7"/>
          <p:cNvSpPr>
            <a:spLocks noGrp="1"/>
          </p:cNvSpPr>
          <p:nvPr>
            <p:ph type="dt" sz="half" idx="16"/>
          </p:nvPr>
        </p:nvSpPr>
        <p:spPr/>
        <p:txBody>
          <a:bodyPr/>
          <a:lstStyle/>
          <a:p>
            <a:fld id="{5391CC4D-554D-4BBE-8B55-1A391B8BF9AB}" type="datetimeFigureOut">
              <a:rPr lang="nl-NL" smtClean="0"/>
              <a:pPr/>
              <a:t>20-3-2020</a:t>
            </a:fld>
            <a:endParaRPr lang="nl-NL"/>
          </a:p>
        </p:txBody>
      </p:sp>
      <p:sp>
        <p:nvSpPr>
          <p:cNvPr id="10" name="Rectangle 9"/>
          <p:cNvSpPr>
            <a:spLocks noGrp="1"/>
          </p:cNvSpPr>
          <p:nvPr>
            <p:ph type="ftr" sz="quarter" idx="18"/>
          </p:nvPr>
        </p:nvSpPr>
        <p:spPr/>
        <p:txBody>
          <a:bodyPr/>
          <a:lstStyle/>
          <a:p>
            <a:endParaRPr lang="nl-NL"/>
          </a:p>
        </p:txBody>
      </p:sp>
      <p:sp>
        <p:nvSpPr>
          <p:cNvPr id="11" name="Title 1"/>
          <p:cNvSpPr>
            <a:spLocks noGrp="1"/>
          </p:cNvSpPr>
          <p:nvPr>
            <p:ph type="title"/>
          </p:nvPr>
        </p:nvSpPr>
        <p:spPr>
          <a:xfrm>
            <a:off x="816864" y="228600"/>
            <a:ext cx="10871200" cy="990600"/>
          </a:xfrm>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12" name="Slide Number Placeholder 5"/>
          <p:cNvSpPr>
            <a:spLocks noGrp="1"/>
          </p:cNvSpPr>
          <p:nvPr>
            <p:ph type="sldNum" sz="quarter" idx="4"/>
          </p:nvPr>
        </p:nvSpPr>
        <p:spPr>
          <a:xfrm>
            <a:off x="152219" y="1284508"/>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3">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7" y="1217630"/>
            <a:ext cx="12189023" cy="1365170"/>
          </a:xfrm>
          <a:prstGeom prst="rect">
            <a:avLst/>
          </a:prstGeom>
        </p:spPr>
      </p:pic>
      <p:sp>
        <p:nvSpPr>
          <p:cNvPr id="3" name="Text Placeholder 2"/>
          <p:cNvSpPr>
            <a:spLocks noGrp="1"/>
          </p:cNvSpPr>
          <p:nvPr>
            <p:ph type="body" idx="1"/>
          </p:nvPr>
        </p:nvSpPr>
        <p:spPr>
          <a:xfrm>
            <a:off x="1828801" y="2743200"/>
            <a:ext cx="9497484" cy="1673225"/>
          </a:xfrm>
        </p:spPr>
        <p:txBody>
          <a:bodyPr anchor="t">
            <a:normAutofit/>
          </a:bodyPr>
          <a:lstStyle>
            <a:lvl1pPr marL="0" indent="0">
              <a:buNone/>
              <a:defRPr sz="2400">
                <a:solidFill>
                  <a:schemeClr val="tx2"/>
                </a:solidFill>
                <a:latin typeface="Arial" pitchFamily="34" charset="0"/>
                <a:cs typeface="Arial"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Edit Master text styles</a:t>
            </a:r>
          </a:p>
        </p:txBody>
      </p:sp>
      <p:sp>
        <p:nvSpPr>
          <p:cNvPr id="2" name="Title 1"/>
          <p:cNvSpPr>
            <a:spLocks noGrp="1"/>
          </p:cNvSpPr>
          <p:nvPr>
            <p:ph type="title"/>
          </p:nvPr>
        </p:nvSpPr>
        <p:spPr>
          <a:xfrm>
            <a:off x="1828801" y="1396414"/>
            <a:ext cx="10160000" cy="990600"/>
          </a:xfrm>
        </p:spPr>
        <p:txBody>
          <a:bodyPr/>
          <a:lstStyle>
            <a:lvl1pPr algn="l">
              <a:buNone/>
              <a:defRPr sz="4400" b="0" cap="none">
                <a:solidFill>
                  <a:srgbClr val="FFFFFF"/>
                </a:solidFill>
                <a:latin typeface="Arial" pitchFamily="34" charset="0"/>
                <a:cs typeface="Arial" pitchFamily="34" charset="0"/>
              </a:defRPr>
            </a:lvl1pPr>
          </a:lstStyle>
          <a:p>
            <a:r>
              <a:rPr kumimoji="0" lang="en-US"/>
              <a:t>Click to edit Master title style</a:t>
            </a:r>
            <a:endParaRPr kumimoji="0" lang="en-US" dirty="0"/>
          </a:p>
        </p:txBody>
      </p:sp>
      <p:sp>
        <p:nvSpPr>
          <p:cNvPr id="12" name="Date Placeholder 11"/>
          <p:cNvSpPr>
            <a:spLocks noGrp="1"/>
          </p:cNvSpPr>
          <p:nvPr>
            <p:ph type="dt" sz="half" idx="10"/>
          </p:nvPr>
        </p:nvSpPr>
        <p:spPr/>
        <p:txBody>
          <a:bodyPr/>
          <a:lstStyle/>
          <a:p>
            <a:fld id="{5391CC4D-554D-4BBE-8B55-1A391B8BF9AB}" type="datetimeFigureOut">
              <a:rPr lang="nl-NL" smtClean="0"/>
              <a:pPr/>
              <a:t>20-3-2020</a:t>
            </a:fld>
            <a:endParaRPr lang="nl-NL"/>
          </a:p>
        </p:txBody>
      </p:sp>
      <p:sp>
        <p:nvSpPr>
          <p:cNvPr id="13" name="Slide Number Placeholder 12"/>
          <p:cNvSpPr>
            <a:spLocks noGrp="1"/>
          </p:cNvSpPr>
          <p:nvPr>
            <p:ph type="sldNum" sz="quarter" idx="11"/>
          </p:nvPr>
        </p:nvSpPr>
        <p:spPr>
          <a:xfrm>
            <a:off x="2977" y="1540876"/>
            <a:ext cx="911424" cy="701676"/>
          </a:xfrm>
          <a:prstGeom prst="rect">
            <a:avLst/>
          </a:prstGeom>
        </p:spPr>
        <p:txBody>
          <a:bodyPr anchor="ctr">
            <a:noAutofit/>
          </a:bodyPr>
          <a:lstStyle>
            <a:lvl1pPr algn="ctr">
              <a:defRPr sz="2400">
                <a:solidFill>
                  <a:srgbClr val="FFFFFF"/>
                </a:solidFill>
              </a:defRPr>
            </a:lvl1pPr>
          </a:lstStyle>
          <a:p>
            <a:fld id="{26D19333-19E5-41F3-9BAB-CE8431C616E6}" type="slidenum">
              <a:rPr lang="nl-NL" smtClean="0"/>
              <a:pPr/>
              <a:t>‹#›</a:t>
            </a:fld>
            <a:endParaRPr lang="nl-NL" dirty="0"/>
          </a:p>
        </p:txBody>
      </p:sp>
      <p:sp>
        <p:nvSpPr>
          <p:cNvPr id="14" name="Footer Placeholder 13"/>
          <p:cNvSpPr>
            <a:spLocks noGrp="1"/>
          </p:cNvSpPr>
          <p:nvPr>
            <p:ph type="ftr" sz="quarter" idx="12"/>
          </p:nvPr>
        </p:nvSpPr>
        <p:spPr/>
        <p:txBody>
          <a:bodyPr/>
          <a:lstStyle/>
          <a:p>
            <a:endParaRPr lang="nl-NL"/>
          </a:p>
        </p:txBody>
      </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pitchFamily="34" charset="0"/>
                <a:cs typeface="Arial" pitchFamily="34" charset="0"/>
              </a:defRPr>
            </a:lvl1pPr>
          </a:lstStyle>
          <a:p>
            <a:r>
              <a:rPr kumimoji="0" lang="en-US"/>
              <a:t>Click to edit Master title style</a:t>
            </a:r>
            <a:endParaRPr kumimoji="0" lang="en-US" dirty="0"/>
          </a:p>
        </p:txBody>
      </p:sp>
      <p:sp>
        <p:nvSpPr>
          <p:cNvPr id="9" name="Content Placeholder 8"/>
          <p:cNvSpPr>
            <a:spLocks noGrp="1"/>
          </p:cNvSpPr>
          <p:nvPr>
            <p:ph sz="quarter" idx="1"/>
          </p:nvPr>
        </p:nvSpPr>
        <p:spPr>
          <a:xfrm>
            <a:off x="812800" y="1589567"/>
            <a:ext cx="5181600" cy="45720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8" name="Date Placeholder 7"/>
          <p:cNvSpPr>
            <a:spLocks noGrp="1"/>
          </p:cNvSpPr>
          <p:nvPr>
            <p:ph type="dt" sz="half" idx="15"/>
          </p:nvPr>
        </p:nvSpPr>
        <p:spPr/>
        <p:txBody>
          <a:bodyPr rtlCol="0"/>
          <a:lstStyle/>
          <a:p>
            <a:fld id="{5391CC4D-554D-4BBE-8B55-1A391B8BF9AB}" type="datetimeFigureOut">
              <a:rPr lang="nl-NL" smtClean="0"/>
              <a:pPr/>
              <a:t>20-3-2020</a:t>
            </a:fld>
            <a:endParaRPr lang="nl-NL"/>
          </a:p>
        </p:txBody>
      </p:sp>
      <p:sp>
        <p:nvSpPr>
          <p:cNvPr id="12" name="Footer Placeholder 11"/>
          <p:cNvSpPr>
            <a:spLocks noGrp="1"/>
          </p:cNvSpPr>
          <p:nvPr>
            <p:ph type="ftr" sz="quarter" idx="17"/>
          </p:nvPr>
        </p:nvSpPr>
        <p:spPr/>
        <p:txBody>
          <a:bodyPr rtlCol="0"/>
          <a:lstStyle/>
          <a:p>
            <a:endParaRPr lang="nl-NL"/>
          </a:p>
        </p:txBody>
      </p:sp>
      <p:sp>
        <p:nvSpPr>
          <p:cNvPr id="13" name="Slide Number Placeholder 5"/>
          <p:cNvSpPr>
            <a:spLocks noGrp="1"/>
          </p:cNvSpPr>
          <p:nvPr>
            <p:ph type="sldNum" sz="quarter" idx="4"/>
          </p:nvPr>
        </p:nvSpPr>
        <p:spPr>
          <a:xfrm>
            <a:off x="134464" y="1277638"/>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normAutofit/>
          </a:bodyPr>
          <a:lstStyle>
            <a:lvl1pPr>
              <a:defRPr sz="3600"/>
            </a:lvl1pPr>
          </a:lstStyle>
          <a:p>
            <a:r>
              <a:rPr kumimoji="0" lang="en-US"/>
              <a:t>Click to edit Master title style</a:t>
            </a:r>
            <a:endParaRPr kumimoji="0" lang="en-US" dirty="0"/>
          </a:p>
        </p:txBody>
      </p:sp>
      <p:sp>
        <p:nvSpPr>
          <p:cNvPr id="11" name="Content Placeholder 10"/>
          <p:cNvSpPr>
            <a:spLocks noGrp="1"/>
          </p:cNvSpPr>
          <p:nvPr>
            <p:ph sz="quarter" idx="2"/>
          </p:nvPr>
        </p:nvSpPr>
        <p:spPr>
          <a:xfrm>
            <a:off x="812800" y="2438400"/>
            <a:ext cx="5181600" cy="3581400"/>
          </a:xfrm>
        </p:spPr>
        <p:txBody>
          <a:bodyPr>
            <a:normAutofit/>
          </a:bodyPr>
          <a:lstStyle>
            <a:lvl1pPr>
              <a:defRPr sz="2000"/>
            </a:lvl1pPr>
            <a:lvl2pPr>
              <a:defRPr sz="1800"/>
            </a:lvl2pPr>
            <a:lvl3pPr>
              <a:defRPr sz="1600"/>
            </a:lvl3pPr>
            <a:lvl4pPr>
              <a:defRPr sz="1400"/>
            </a:lvl4pPr>
            <a:lvl5pPr>
              <a:defRPr sz="1400"/>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3" name="Content Placeholder 12"/>
          <p:cNvSpPr>
            <a:spLocks noGrp="1"/>
          </p:cNvSpPr>
          <p:nvPr>
            <p:ph sz="quarter" idx="4"/>
          </p:nvPr>
        </p:nvSpPr>
        <p:spPr>
          <a:xfrm>
            <a:off x="6400800" y="2438400"/>
            <a:ext cx="5181600" cy="3581400"/>
          </a:xfrm>
        </p:spPr>
        <p:txBody>
          <a:bodyPr>
            <a:normAutofit/>
          </a:bodyPr>
          <a:lstStyle>
            <a:lvl1pPr algn="l" rtl="0" eaLnBrk="1" latinLnBrk="0" hangingPunct="1">
              <a:defRPr kumimoji="0" lang="en-US" sz="2000" kern="1200" dirty="0" smtClean="0">
                <a:solidFill>
                  <a:schemeClr val="tx1"/>
                </a:solidFill>
                <a:latin typeface="Arial" pitchFamily="34" charset="0"/>
                <a:ea typeface="+mn-ea"/>
                <a:cs typeface="Arial" pitchFamily="34" charset="0"/>
              </a:defRPr>
            </a:lvl1pPr>
            <a:lvl2pPr algn="l" rtl="0" eaLnBrk="1" latinLnBrk="0" hangingPunct="1">
              <a:defRPr kumimoji="0" lang="en-US" sz="1800" kern="1200" dirty="0" smtClean="0">
                <a:solidFill>
                  <a:schemeClr val="tx1"/>
                </a:solidFill>
                <a:latin typeface="Arial" pitchFamily="34" charset="0"/>
                <a:ea typeface="+mn-ea"/>
                <a:cs typeface="Arial" pitchFamily="34" charset="0"/>
              </a:defRPr>
            </a:lvl2pPr>
            <a:lvl3pPr algn="l" rtl="0" eaLnBrk="1" latinLnBrk="0" hangingPunct="1">
              <a:defRPr kumimoji="0" lang="en-US" sz="1600" kern="1200" dirty="0" smtClean="0">
                <a:solidFill>
                  <a:schemeClr val="tx1"/>
                </a:solidFill>
                <a:latin typeface="Arial" pitchFamily="34" charset="0"/>
                <a:ea typeface="+mn-ea"/>
                <a:cs typeface="Arial" pitchFamily="34" charset="0"/>
              </a:defRPr>
            </a:lvl3pPr>
            <a:lvl4pPr algn="l" rtl="0" eaLnBrk="1" latinLnBrk="0" hangingPunct="1">
              <a:defRPr kumimoji="0" lang="en-US" sz="1600" kern="1200" dirty="0" smtClean="0">
                <a:solidFill>
                  <a:schemeClr val="tx1"/>
                </a:solidFill>
                <a:latin typeface="Arial" pitchFamily="34" charset="0"/>
                <a:ea typeface="+mn-ea"/>
                <a:cs typeface="Arial" pitchFamily="34" charset="0"/>
              </a:defRPr>
            </a:lvl4pPr>
            <a:lvl5pPr algn="l" rtl="0" eaLnBrk="1" latinLnBrk="0" hangingPunct="1">
              <a:defRPr kumimoji="0" lang="en-US" sz="1600" kern="1200" dirty="0">
                <a:solidFill>
                  <a:schemeClr val="tx1"/>
                </a:solidFill>
                <a:latin typeface="Arial" pitchFamily="34" charset="0"/>
                <a:ea typeface="+mn-ea"/>
                <a:cs typeface="Arial" pitchFamily="34" charset="0"/>
              </a:defRPr>
            </a:lvl5p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10" name="Date Placeholder 9"/>
          <p:cNvSpPr>
            <a:spLocks noGrp="1"/>
          </p:cNvSpPr>
          <p:nvPr>
            <p:ph type="dt" sz="half" idx="15"/>
          </p:nvPr>
        </p:nvSpPr>
        <p:spPr/>
        <p:txBody>
          <a:bodyPr rtlCol="0"/>
          <a:lstStyle/>
          <a:p>
            <a:fld id="{5391CC4D-554D-4BBE-8B55-1A391B8BF9AB}" type="datetimeFigureOut">
              <a:rPr lang="nl-NL" smtClean="0"/>
              <a:pPr/>
              <a:t>20-3-2020</a:t>
            </a:fld>
            <a:endParaRPr lang="nl-NL"/>
          </a:p>
        </p:txBody>
      </p:sp>
      <p:sp>
        <p:nvSpPr>
          <p:cNvPr id="14" name="Footer Placeholder 13"/>
          <p:cNvSpPr>
            <a:spLocks noGrp="1"/>
          </p:cNvSpPr>
          <p:nvPr>
            <p:ph type="ftr" sz="quarter" idx="17"/>
          </p:nvPr>
        </p:nvSpPr>
        <p:spPr/>
        <p:txBody>
          <a:bodyPr rtlCol="0"/>
          <a:lstStyle/>
          <a:p>
            <a:endParaRPr lang="nl-NL"/>
          </a:p>
        </p:txBody>
      </p:sp>
      <p:sp>
        <p:nvSpPr>
          <p:cNvPr id="16" name="Text Placeholder 15"/>
          <p:cNvSpPr>
            <a:spLocks noGrp="1"/>
          </p:cNvSpPr>
          <p:nvPr>
            <p:ph type="body" sz="quarter" idx="1"/>
          </p:nvPr>
        </p:nvSpPr>
        <p:spPr>
          <a:xfrm>
            <a:off x="812800" y="1752600"/>
            <a:ext cx="5181600" cy="640080"/>
          </a:xfrm>
          <a:solidFill>
            <a:srgbClr val="212437"/>
          </a:solidFill>
        </p:spPr>
        <p:txBody>
          <a:bodyPr rtlCol="0" anchor="ctr"/>
          <a:lstStyle>
            <a:lvl1pPr marL="0" indent="0">
              <a:buFontTx/>
              <a:buNone/>
              <a:defRPr sz="2000" b="1">
                <a:solidFill>
                  <a:srgbClr val="FFFFFF"/>
                </a:solidFill>
              </a:defRPr>
            </a:lvl1pPr>
          </a:lstStyle>
          <a:p>
            <a:pPr lvl="0" eaLnBrk="1" latinLnBrk="0" hangingPunct="1"/>
            <a:r>
              <a:rPr kumimoji="0" lang="en-US"/>
              <a:t>Edit Master text styles</a:t>
            </a:r>
          </a:p>
        </p:txBody>
      </p:sp>
      <p:sp>
        <p:nvSpPr>
          <p:cNvPr id="15" name="Text Placeholder 14"/>
          <p:cNvSpPr>
            <a:spLocks noGrp="1"/>
          </p:cNvSpPr>
          <p:nvPr>
            <p:ph type="body" sz="quarter" idx="3"/>
          </p:nvPr>
        </p:nvSpPr>
        <p:spPr>
          <a:xfrm>
            <a:off x="6400800" y="1752600"/>
            <a:ext cx="5181600" cy="640080"/>
          </a:xfrm>
          <a:solidFill>
            <a:srgbClr val="212437"/>
          </a:solidFill>
        </p:spPr>
        <p:txBody>
          <a:bodyPr vert="horz" rtlCol="0" anchor="ctr">
            <a:normAutofit/>
          </a:bodyPr>
          <a:lstStyle>
            <a:lvl1pPr marL="0" indent="0">
              <a:buFontTx/>
              <a:buNone/>
              <a:defRPr kumimoji="0" lang="en-US" sz="2000" b="1" kern="1200" smtClean="0">
                <a:solidFill>
                  <a:srgbClr val="FFFFFF"/>
                </a:solidFill>
                <a:latin typeface="Arial" pitchFamily="34" charset="0"/>
                <a:ea typeface="+mn-ea"/>
                <a:cs typeface="Arial" pitchFamily="34" charset="0"/>
              </a:defRPr>
            </a:lvl1pPr>
          </a:lstStyle>
          <a:p>
            <a:pPr marL="0" lvl="0" indent="0" algn="l" rtl="0" eaLnBrk="1" latinLnBrk="0" hangingPunct="1">
              <a:spcBef>
                <a:spcPts val="700"/>
              </a:spcBef>
              <a:buClr>
                <a:srgbClr val="212437"/>
              </a:buClr>
              <a:buSzPct val="70000"/>
              <a:buFontTx/>
              <a:buNone/>
            </a:pPr>
            <a:r>
              <a:rPr kumimoji="0" lang="en-US"/>
              <a:t>Edit Master text styles</a:t>
            </a:r>
          </a:p>
        </p:txBody>
      </p:sp>
      <p:sp>
        <p:nvSpPr>
          <p:cNvPr id="17" name="Slide Number Placeholder 5"/>
          <p:cNvSpPr>
            <a:spLocks noGrp="1"/>
          </p:cNvSpPr>
          <p:nvPr>
            <p:ph type="sldNum" sz="quarter" idx="18"/>
          </p:nvPr>
        </p:nvSpPr>
        <p:spPr>
          <a:xfrm>
            <a:off x="169978" y="1284508"/>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391CC4D-554D-4BBE-8B55-1A391B8BF9AB}" type="datetimeFigureOut">
              <a:rPr lang="nl-NL" smtClean="0"/>
              <a:pPr/>
              <a:t>20-3-2020</a:t>
            </a:fld>
            <a:endParaRPr lang="nl-NL"/>
          </a:p>
        </p:txBody>
      </p:sp>
      <p:sp>
        <p:nvSpPr>
          <p:cNvPr id="4" name="Footer Placeholder 3"/>
          <p:cNvSpPr>
            <a:spLocks noGrp="1"/>
          </p:cNvSpPr>
          <p:nvPr>
            <p:ph type="ftr" sz="quarter" idx="11"/>
          </p:nvPr>
        </p:nvSpPr>
        <p:spPr/>
        <p:txBody>
          <a:bodyPr/>
          <a:lstStyle/>
          <a:p>
            <a:endParaRPr lang="nl-NL"/>
          </a:p>
        </p:txBody>
      </p:sp>
      <p:sp>
        <p:nvSpPr>
          <p:cNvPr id="6" name="Slide Number Placeholder 5"/>
          <p:cNvSpPr>
            <a:spLocks noGrp="1"/>
          </p:cNvSpPr>
          <p:nvPr>
            <p:ph type="sldNum" sz="quarter" idx="4"/>
          </p:nvPr>
        </p:nvSpPr>
        <p:spPr>
          <a:xfrm>
            <a:off x="169975"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nl-NL" dirty="0"/>
              <a:t>Klik om de stijl te bewerken</a:t>
            </a:r>
            <a:endParaRPr kumimoji="0" lang="en-US" dirty="0"/>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nl-NL" dirty="0"/>
              <a:t>Klik om de modelstijlen te bewerken</a:t>
            </a:r>
          </a:p>
          <a:p>
            <a:pPr lvl="1" eaLnBrk="1" latinLnBrk="0" hangingPunct="1"/>
            <a:r>
              <a:rPr kumimoji="0" lang="nl-NL" dirty="0"/>
              <a:t>Tweede niveau</a:t>
            </a:r>
          </a:p>
          <a:p>
            <a:pPr lvl="2" eaLnBrk="1" latinLnBrk="0" hangingPunct="1"/>
            <a:r>
              <a:rPr kumimoji="0" lang="nl-NL" dirty="0"/>
              <a:t>Derde niveau</a:t>
            </a:r>
          </a:p>
          <a:p>
            <a:pPr lvl="3" eaLnBrk="1" latinLnBrk="0" hangingPunct="1"/>
            <a:r>
              <a:rPr kumimoji="0" lang="nl-NL" dirty="0"/>
              <a:t>Vierde niveau</a:t>
            </a:r>
          </a:p>
          <a:p>
            <a:pPr lvl="4" eaLnBrk="1" latinLnBrk="0" hangingPunct="1"/>
            <a:r>
              <a:rPr kumimoji="0" lang="nl-NL" dirty="0"/>
              <a:t>Vijfde niveau</a:t>
            </a:r>
            <a:endParaRPr kumimoji="0" lang="en-US" dirty="0"/>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5391CC4D-554D-4BBE-8B55-1A391B8BF9AB}" type="datetimeFigureOut">
              <a:rPr lang="nl-NL" smtClean="0"/>
              <a:pPr/>
              <a:t>20-3-2020</a:t>
            </a:fld>
            <a:endParaRPr lang="nl-NL"/>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nl-NL"/>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99215" y="6183600"/>
            <a:ext cx="1402697" cy="701060"/>
          </a:xfrm>
          <a:prstGeom prst="rect">
            <a:avLst/>
          </a:prstGeom>
        </p:spPr>
      </p:pic>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280563"/>
            <a:ext cx="12192000" cy="286512"/>
          </a:xfrm>
          <a:prstGeom prst="rect">
            <a:avLst/>
          </a:prstGeom>
        </p:spPr>
      </p:pic>
      <p:sp>
        <p:nvSpPr>
          <p:cNvPr id="10" name="Slide Number Placeholder 5"/>
          <p:cNvSpPr>
            <a:spLocks noGrp="1"/>
          </p:cNvSpPr>
          <p:nvPr>
            <p:ph type="sldNum" sz="quarter" idx="4"/>
          </p:nvPr>
        </p:nvSpPr>
        <p:spPr>
          <a:xfrm>
            <a:off x="169973" y="1275630"/>
            <a:ext cx="480000" cy="288032"/>
          </a:xfrm>
          <a:prstGeom prst="rect">
            <a:avLst/>
          </a:prstGeom>
        </p:spPr>
        <p:txBody>
          <a:bodyPr/>
          <a:lstStyle>
            <a:lvl1pPr algn="ctr">
              <a:defRPr sz="1200">
                <a:solidFill>
                  <a:srgbClr val="FFFFFF"/>
                </a:solidFill>
              </a:defRPr>
            </a:lvl1pPr>
          </a:lstStyle>
          <a:p>
            <a:fld id="{96499B70-49A0-4519-9B09-62EDDB406EFA}" type="slidenum">
              <a:rPr lang="nl-NL" smtClean="0"/>
              <a:pPr/>
              <a:t>‹#›</a:t>
            </a:fld>
            <a:endParaRPr lang="nl-NL"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000" kern="1200">
          <a:solidFill>
            <a:schemeClr val="tx2"/>
          </a:solidFill>
          <a:latin typeface="Arial" pitchFamily="34" charset="0"/>
          <a:ea typeface="+mj-ea"/>
          <a:cs typeface="Arial" pitchFamily="34" charset="0"/>
        </a:defRPr>
      </a:lvl1pPr>
    </p:titleStyle>
    <p:bodyStyle>
      <a:lvl1pPr marL="320040" indent="-320040" algn="l" rtl="0" eaLnBrk="1" latinLnBrk="0" hangingPunct="1">
        <a:spcBef>
          <a:spcPts val="700"/>
        </a:spcBef>
        <a:buClr>
          <a:srgbClr val="1080BE"/>
        </a:buClr>
        <a:buSzPct val="70000"/>
        <a:buFont typeface="Wingdings 2" pitchFamily="18" charset="2"/>
        <a:buChar char=""/>
        <a:defRPr kumimoji="0" sz="2800" kern="1200">
          <a:solidFill>
            <a:schemeClr val="tx1"/>
          </a:solidFill>
          <a:latin typeface="Arial" pitchFamily="34" charset="0"/>
          <a:ea typeface="+mn-ea"/>
          <a:cs typeface="Arial" pitchFamily="34" charset="0"/>
        </a:defRPr>
      </a:lvl1pPr>
      <a:lvl2pPr marL="640080" indent="-274320" algn="l" rtl="0" eaLnBrk="1" latinLnBrk="0" hangingPunct="1">
        <a:spcBef>
          <a:spcPts val="550"/>
        </a:spcBef>
        <a:buClr>
          <a:srgbClr val="B5D02E"/>
        </a:buClr>
        <a:buSzPct val="70000"/>
        <a:buFont typeface="Wingdings 2"/>
        <a:buChar char=""/>
        <a:defRPr kumimoji="0" sz="2400" kern="1200">
          <a:solidFill>
            <a:schemeClr val="tx1"/>
          </a:solidFill>
          <a:latin typeface="Arial" pitchFamily="34" charset="0"/>
          <a:ea typeface="+mn-ea"/>
          <a:cs typeface="Arial" pitchFamily="34" charset="0"/>
        </a:defRPr>
      </a:lvl2pPr>
      <a:lvl3pPr marL="914400" indent="-228600" algn="l" rtl="0" eaLnBrk="1" latinLnBrk="0" hangingPunct="1">
        <a:spcBef>
          <a:spcPts val="500"/>
        </a:spcBef>
        <a:buClr>
          <a:srgbClr val="70BE73"/>
        </a:buClr>
        <a:buSzPct val="75000"/>
        <a:buFont typeface="Wingdings"/>
        <a:buChar char=""/>
        <a:defRPr kumimoji="0" sz="2000" kern="1200">
          <a:solidFill>
            <a:schemeClr val="tx1"/>
          </a:solidFill>
          <a:latin typeface="Arial" pitchFamily="34" charset="0"/>
          <a:ea typeface="+mn-ea"/>
          <a:cs typeface="Arial" pitchFamily="34" charset="0"/>
        </a:defRPr>
      </a:lvl3pPr>
      <a:lvl4pPr marL="1371600" indent="-228600" algn="l" rtl="0" eaLnBrk="1" latinLnBrk="0" hangingPunct="1">
        <a:spcBef>
          <a:spcPts val="400"/>
        </a:spcBef>
        <a:buClr>
          <a:srgbClr val="1080BE"/>
        </a:buClr>
        <a:buSzPct val="75000"/>
        <a:buFont typeface="Wingdings"/>
        <a:buChar char=""/>
        <a:defRPr kumimoji="0" sz="1800" kern="1200">
          <a:solidFill>
            <a:schemeClr val="tx1"/>
          </a:solidFill>
          <a:latin typeface="Arial" pitchFamily="34" charset="0"/>
          <a:ea typeface="+mn-ea"/>
          <a:cs typeface="Arial" pitchFamily="34" charset="0"/>
        </a:defRPr>
      </a:lvl4pPr>
      <a:lvl5pPr marL="1828800" indent="-228600" algn="l" rtl="0" eaLnBrk="1" latinLnBrk="0" hangingPunct="1">
        <a:spcBef>
          <a:spcPts val="400"/>
        </a:spcBef>
        <a:buClr>
          <a:srgbClr val="B5D02E"/>
        </a:buClr>
        <a:buSzPct val="65000"/>
        <a:buFont typeface="Wingdings"/>
        <a:buChar char=""/>
        <a:defRPr kumimoji="0" sz="1800" kern="1200">
          <a:solidFill>
            <a:schemeClr val="tx1"/>
          </a:solidFill>
          <a:latin typeface="Arial" pitchFamily="34" charset="0"/>
          <a:ea typeface="+mn-ea"/>
          <a:cs typeface="Arial"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0.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52.png"/></Relationships>
</file>

<file path=ppt/slides/_rels/slide1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49.png"/></Relationships>
</file>

<file path=ppt/slides/_rels/slide1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9.xml"/><Relationship Id="rId6" Type="http://schemas.openxmlformats.org/officeDocument/2006/relationships/image" Target="../media/image124.png"/><Relationship Id="rId5" Type="http://schemas.openxmlformats.org/officeDocument/2006/relationships/image" Target="../media/image50.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7.png"/><Relationship Id="rId12"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42.png"/><Relationship Id="rId5" Type="http://schemas.openxmlformats.org/officeDocument/2006/relationships/image" Target="../media/image7.pn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pn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8.jpe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9.xml"/><Relationship Id="rId7" Type="http://schemas.openxmlformats.org/officeDocument/2006/relationships/image" Target="../media/image60.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9.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9.xml"/><Relationship Id="rId7" Type="http://schemas.openxmlformats.org/officeDocument/2006/relationships/image" Target="../media/image60.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9.emf"/><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vmlDrawing" Target="../drawings/vmlDrawing3.vml"/><Relationship Id="rId5" Type="http://schemas.openxmlformats.org/officeDocument/2006/relationships/image" Target="../media/image69.w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slideLayout" Target="../slideLayouts/slideLayout9.xml"/><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59.emf"/><Relationship Id="rId11" Type="http://schemas.openxmlformats.org/officeDocument/2006/relationships/image" Target="../media/image80.png"/><Relationship Id="rId5" Type="http://schemas.openxmlformats.org/officeDocument/2006/relationships/oleObject" Target="../embeddings/oleObject3.bin"/><Relationship Id="rId10" Type="http://schemas.openxmlformats.org/officeDocument/2006/relationships/image" Target="../media/image79.svg"/><Relationship Id="rId4" Type="http://schemas.openxmlformats.org/officeDocument/2006/relationships/notesSlide" Target="../notesSlides/notesSlide20.xml"/><Relationship Id="rId9" Type="http://schemas.openxmlformats.org/officeDocument/2006/relationships/image" Target="../media/image78.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82.png"/></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 Id="rId5" Type="http://schemas.openxmlformats.org/officeDocument/2006/relationships/image" Target="../media/image87.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90.png"/><Relationship Id="rId4" Type="http://schemas.openxmlformats.org/officeDocument/2006/relationships/image" Target="../media/image89.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image" Target="../media/image93.pn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9.xml"/><Relationship Id="rId5" Type="http://schemas.openxmlformats.org/officeDocument/2006/relationships/hyperlink" Target="https://inform.tmforum.org/digital-transformation-and-maturity/2019/04/andre-kriger-cio-telefonica-reveals-mix-critical-chain-lean-agile-techniques-aggressively-double-rate-project-deliveries/" TargetMode="External"/><Relationship Id="rId4" Type="http://schemas.openxmlformats.org/officeDocument/2006/relationships/image" Target="../media/image22.sv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9.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pPr algn="r"/>
            <a:r>
              <a:rPr lang="en-GB" sz="3600" dirty="0"/>
              <a:t>LYNX </a:t>
            </a:r>
            <a:r>
              <a:rPr lang="en-GB" sz="3600" cap="none" dirty="0"/>
              <a:t>Project and Portfolio Management</a:t>
            </a:r>
            <a:br>
              <a:rPr lang="en-GB" sz="3600" cap="none" dirty="0"/>
            </a:br>
            <a:r>
              <a:rPr lang="en-GB" sz="2800" i="1" cap="none" dirty="0"/>
              <a:t>Critical Chain Project Management</a:t>
            </a:r>
            <a:endParaRPr lang="en-GB" sz="3600" dirty="0"/>
          </a:p>
        </p:txBody>
      </p:sp>
      <p:sp>
        <p:nvSpPr>
          <p:cNvPr id="6" name="Subtitle 5"/>
          <p:cNvSpPr>
            <a:spLocks noGrp="1"/>
          </p:cNvSpPr>
          <p:nvPr>
            <p:ph type="subTitle" idx="1"/>
          </p:nvPr>
        </p:nvSpPr>
        <p:spPr/>
        <p:txBody>
          <a:bodyPr>
            <a:normAutofit/>
          </a:bodyPr>
          <a:lstStyle/>
          <a:p>
            <a:pPr algn="r"/>
            <a:r>
              <a:rPr lang="en-US" sz="2400" dirty="0"/>
              <a:t>Integration of Agile and Kanban Workflows – Agile CCPM</a:t>
            </a:r>
          </a:p>
        </p:txBody>
      </p:sp>
      <p:sp>
        <p:nvSpPr>
          <p:cNvPr id="18" name="Subtitle 13"/>
          <p:cNvSpPr txBox="1">
            <a:spLocks/>
          </p:cNvSpPr>
          <p:nvPr/>
        </p:nvSpPr>
        <p:spPr>
          <a:xfrm>
            <a:off x="9840416" y="0"/>
            <a:ext cx="504056" cy="6858000"/>
          </a:xfrm>
          <a:prstGeom prst="rect">
            <a:avLst/>
          </a:prstGeom>
        </p:spPr>
        <p:txBody>
          <a:bodyPr vert="wordArtVert" anchor="ctr">
            <a:normAutofit fontScale="85000" lnSpcReduction="20000"/>
          </a:bodyPr>
          <a:lstStyle/>
          <a:p>
            <a:pPr algn="ctr">
              <a:spcBef>
                <a:spcPts val="700"/>
              </a:spcBef>
              <a:buClr>
                <a:schemeClr val="accent2"/>
              </a:buClr>
              <a:buSzPct val="70000"/>
              <a:defRPr/>
            </a:pPr>
            <a:endParaRPr lang="en-GB" sz="2600"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033054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6499B70-49A0-4519-9B09-62EDDB406EFA}" type="slidenum">
              <a:rPr lang="nl-NL" smtClean="0"/>
              <a:pPr/>
              <a:t>10</a:t>
            </a:fld>
            <a:endParaRPr lang="nl-NL" dirty="0"/>
          </a:p>
        </p:txBody>
      </p:sp>
      <p:pic>
        <p:nvPicPr>
          <p:cNvPr id="4" name="Picture 3"/>
          <p:cNvPicPr>
            <a:picLocks noChangeAspect="1"/>
          </p:cNvPicPr>
          <p:nvPr/>
        </p:nvPicPr>
        <p:blipFill>
          <a:blip r:embed="rId3"/>
          <a:stretch>
            <a:fillRect/>
          </a:stretch>
        </p:blipFill>
        <p:spPr>
          <a:xfrm>
            <a:off x="407368" y="4013031"/>
            <a:ext cx="11144125" cy="1640597"/>
          </a:xfrm>
          <a:prstGeom prst="rect">
            <a:avLst/>
          </a:prstGeom>
        </p:spPr>
      </p:pic>
      <p:pic>
        <p:nvPicPr>
          <p:cNvPr id="5" name="Picture 4"/>
          <p:cNvPicPr>
            <a:picLocks noChangeAspect="1"/>
          </p:cNvPicPr>
          <p:nvPr/>
        </p:nvPicPr>
        <p:blipFill>
          <a:blip r:embed="rId4"/>
          <a:stretch>
            <a:fillRect/>
          </a:stretch>
        </p:blipFill>
        <p:spPr>
          <a:xfrm>
            <a:off x="407368" y="1958105"/>
            <a:ext cx="11104772" cy="165618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424" y="116632"/>
            <a:ext cx="1761431" cy="953641"/>
          </a:xfrm>
          <a:prstGeom prst="rect">
            <a:avLst/>
          </a:prstGeom>
        </p:spPr>
      </p:pic>
    </p:spTree>
    <p:extLst>
      <p:ext uri="{BB962C8B-B14F-4D97-AF65-F5344CB8AC3E}">
        <p14:creationId xmlns:p14="http://schemas.microsoft.com/office/powerpoint/2010/main" val="24652464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1384" y="1556792"/>
            <a:ext cx="9361040" cy="5083022"/>
          </a:xfrm>
          <a:prstGeom prst="rect">
            <a:avLst/>
          </a:prstGeom>
        </p:spPr>
      </p:pic>
      <p:sp>
        <p:nvSpPr>
          <p:cNvPr id="3" name="Title 2"/>
          <p:cNvSpPr>
            <a:spLocks noGrp="1"/>
          </p:cNvSpPr>
          <p:nvPr>
            <p:ph type="title"/>
          </p:nvPr>
        </p:nvSpPr>
        <p:spPr/>
        <p:txBody>
          <a:bodyPr>
            <a:normAutofit/>
          </a:bodyPr>
          <a:lstStyle/>
          <a:p>
            <a:r>
              <a:rPr lang="en-US" sz="3200" dirty="0"/>
              <a:t>C. Flow Reports</a:t>
            </a:r>
            <a:br>
              <a:rPr lang="en-US" sz="3200" dirty="0"/>
            </a:br>
            <a:r>
              <a:rPr lang="en-US" sz="2400" i="1" dirty="0"/>
              <a:t>Cumulative Flow Diagram</a:t>
            </a:r>
          </a:p>
        </p:txBody>
      </p:sp>
      <p:sp>
        <p:nvSpPr>
          <p:cNvPr id="4" name="Left-Right Arrow 3"/>
          <p:cNvSpPr/>
          <p:nvPr/>
        </p:nvSpPr>
        <p:spPr>
          <a:xfrm rot="5400000">
            <a:off x="7051091" y="2552064"/>
            <a:ext cx="406368" cy="144016"/>
          </a:xfrm>
          <a:prstGeom prst="leftRightArrow">
            <a:avLst/>
          </a:prstGeom>
          <a:solidFill>
            <a:schemeClr val="accent2">
              <a:lumMod val="60000"/>
              <a:lumOff val="4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Right Arrow 4"/>
          <p:cNvSpPr/>
          <p:nvPr/>
        </p:nvSpPr>
        <p:spPr>
          <a:xfrm>
            <a:off x="6466686" y="3119678"/>
            <a:ext cx="360041" cy="113333"/>
          </a:xfrm>
          <a:prstGeom prst="leftRightArrow">
            <a:avLst/>
          </a:prstGeom>
          <a:solidFill>
            <a:schemeClr val="accent2">
              <a:lumMod val="60000"/>
              <a:lumOff val="4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5"/>
          <p:cNvSpPr/>
          <p:nvPr/>
        </p:nvSpPr>
        <p:spPr>
          <a:xfrm rot="5400000">
            <a:off x="7387400" y="2875384"/>
            <a:ext cx="297521" cy="144016"/>
          </a:xfrm>
          <a:prstGeom prst="leftRightArrow">
            <a:avLst/>
          </a:prstGeom>
          <a:solidFill>
            <a:schemeClr val="accent2">
              <a:lumMod val="60000"/>
              <a:lumOff val="4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p:cNvSpPr/>
          <p:nvPr/>
        </p:nvSpPr>
        <p:spPr>
          <a:xfrm>
            <a:off x="5581640" y="3342665"/>
            <a:ext cx="871297" cy="144016"/>
          </a:xfrm>
          <a:prstGeom prst="leftRightArrow">
            <a:avLst/>
          </a:prstGeom>
          <a:solidFill>
            <a:schemeClr val="accent2">
              <a:lumMod val="60000"/>
              <a:lumOff val="4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28248" y="2762726"/>
            <a:ext cx="582211" cy="369332"/>
          </a:xfrm>
          <a:prstGeom prst="rect">
            <a:avLst/>
          </a:prstGeom>
        </p:spPr>
        <p:txBody>
          <a:bodyPr wrap="none">
            <a:spAutoFit/>
          </a:bodyPr>
          <a:lstStyle/>
          <a:p>
            <a:r>
              <a:rPr lang="en-US" dirty="0"/>
              <a:t>WIP</a:t>
            </a:r>
          </a:p>
        </p:txBody>
      </p:sp>
      <p:cxnSp>
        <p:nvCxnSpPr>
          <p:cNvPr id="10" name="Straight Arrow Connector 9"/>
          <p:cNvCxnSpPr/>
          <p:nvPr/>
        </p:nvCxnSpPr>
        <p:spPr>
          <a:xfrm flipH="1">
            <a:off x="7608169" y="2947392"/>
            <a:ext cx="720079" cy="0"/>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45112" y="2863679"/>
            <a:ext cx="1127232" cy="369332"/>
          </a:xfrm>
          <a:prstGeom prst="rect">
            <a:avLst/>
          </a:prstGeom>
        </p:spPr>
        <p:txBody>
          <a:bodyPr wrap="none">
            <a:spAutoFit/>
          </a:bodyPr>
          <a:lstStyle/>
          <a:p>
            <a:r>
              <a:rPr lang="en-US" dirty="0"/>
              <a:t>Lead Time</a:t>
            </a:r>
          </a:p>
        </p:txBody>
      </p:sp>
      <p:cxnSp>
        <p:nvCxnSpPr>
          <p:cNvPr id="13" name="Straight Arrow Connector 12"/>
          <p:cNvCxnSpPr>
            <a:endCxn id="7" idx="1"/>
          </p:cNvCxnSpPr>
          <p:nvPr/>
        </p:nvCxnSpPr>
        <p:spPr>
          <a:xfrm>
            <a:off x="4946016" y="3225842"/>
            <a:ext cx="1071273" cy="152827"/>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824192" y="3501008"/>
            <a:ext cx="1173270" cy="369332"/>
          </a:xfrm>
          <a:prstGeom prst="rect">
            <a:avLst/>
          </a:prstGeom>
        </p:spPr>
        <p:txBody>
          <a:bodyPr wrap="none">
            <a:spAutoFit/>
          </a:bodyPr>
          <a:lstStyle/>
          <a:p>
            <a:r>
              <a:rPr lang="en-US" dirty="0"/>
              <a:t>Cycle Time</a:t>
            </a:r>
          </a:p>
        </p:txBody>
      </p:sp>
      <p:cxnSp>
        <p:nvCxnSpPr>
          <p:cNvPr id="16" name="Straight Arrow Connector 15"/>
          <p:cNvCxnSpPr/>
          <p:nvPr/>
        </p:nvCxnSpPr>
        <p:spPr>
          <a:xfrm flipH="1" flipV="1">
            <a:off x="6679265" y="3212976"/>
            <a:ext cx="1144927" cy="504056"/>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723382" y="2116118"/>
            <a:ext cx="913840" cy="369332"/>
          </a:xfrm>
          <a:prstGeom prst="rect">
            <a:avLst/>
          </a:prstGeom>
        </p:spPr>
        <p:txBody>
          <a:bodyPr wrap="none">
            <a:spAutoFit/>
          </a:bodyPr>
          <a:lstStyle/>
          <a:p>
            <a:r>
              <a:rPr lang="en-US" dirty="0"/>
              <a:t>Backlog</a:t>
            </a:r>
          </a:p>
        </p:txBody>
      </p:sp>
      <p:cxnSp>
        <p:nvCxnSpPr>
          <p:cNvPr id="19" name="Straight Arrow Connector 18"/>
          <p:cNvCxnSpPr/>
          <p:nvPr/>
        </p:nvCxnSpPr>
        <p:spPr>
          <a:xfrm>
            <a:off x="6646706" y="2265063"/>
            <a:ext cx="535561" cy="370594"/>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157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9BCEC-78FD-49FD-A2E4-0D12653A8058}"/>
              </a:ext>
            </a:extLst>
          </p:cNvPr>
          <p:cNvSpPr>
            <a:spLocks noGrp="1"/>
          </p:cNvSpPr>
          <p:nvPr>
            <p:ph type="title"/>
          </p:nvPr>
        </p:nvSpPr>
        <p:spPr/>
        <p:txBody>
          <a:bodyPr>
            <a:noAutofit/>
          </a:bodyPr>
          <a:lstStyle/>
          <a:p>
            <a:r>
              <a:rPr lang="en-US" sz="2800" dirty="0"/>
              <a:t>Multi-project Resource Management </a:t>
            </a:r>
            <a:endParaRPr lang="en-US" sz="2800" b="1" dirty="0"/>
          </a:p>
        </p:txBody>
      </p:sp>
      <p:sp>
        <p:nvSpPr>
          <p:cNvPr id="3" name="Slide Number Placeholder 2">
            <a:extLst>
              <a:ext uri="{FF2B5EF4-FFF2-40B4-BE49-F238E27FC236}">
                <a16:creationId xmlns:a16="http://schemas.microsoft.com/office/drawing/2014/main" id="{5B5A1DB6-C448-40F2-A039-E7503803F7E8}"/>
              </a:ext>
            </a:extLst>
          </p:cNvPr>
          <p:cNvSpPr>
            <a:spLocks noGrp="1"/>
          </p:cNvSpPr>
          <p:nvPr>
            <p:ph type="sldNum" sz="quarter" idx="4"/>
          </p:nvPr>
        </p:nvSpPr>
        <p:spPr/>
        <p:txBody>
          <a:bodyPr/>
          <a:lstStyle/>
          <a:p>
            <a:fld id="{96499B70-49A0-4519-9B09-62EDDB406EFA}" type="slidenum">
              <a:rPr lang="nl-NL" smtClean="0"/>
              <a:pPr/>
              <a:t>101</a:t>
            </a:fld>
            <a:endParaRPr lang="nl-NL" dirty="0"/>
          </a:p>
        </p:txBody>
      </p:sp>
      <p:pic>
        <p:nvPicPr>
          <p:cNvPr id="4" name="Picture 3">
            <a:extLst>
              <a:ext uri="{FF2B5EF4-FFF2-40B4-BE49-F238E27FC236}">
                <a16:creationId xmlns:a16="http://schemas.microsoft.com/office/drawing/2014/main" id="{046B3769-6E97-4B06-84D3-C9B0E99FB47A}"/>
              </a:ext>
            </a:extLst>
          </p:cNvPr>
          <p:cNvPicPr>
            <a:picLocks noChangeAspect="1"/>
          </p:cNvPicPr>
          <p:nvPr/>
        </p:nvPicPr>
        <p:blipFill>
          <a:blip r:embed="rId2"/>
          <a:stretch>
            <a:fillRect/>
          </a:stretch>
        </p:blipFill>
        <p:spPr>
          <a:xfrm>
            <a:off x="742607" y="2060848"/>
            <a:ext cx="7214995" cy="4337072"/>
          </a:xfrm>
          <a:prstGeom prst="rect">
            <a:avLst/>
          </a:prstGeom>
          <a:ln>
            <a:solidFill>
              <a:schemeClr val="bg2">
                <a:lumMod val="40000"/>
                <a:lumOff val="60000"/>
              </a:schemeClr>
            </a:solidFill>
          </a:ln>
        </p:spPr>
      </p:pic>
      <p:pic>
        <p:nvPicPr>
          <p:cNvPr id="5" name="Picture 4">
            <a:extLst>
              <a:ext uri="{FF2B5EF4-FFF2-40B4-BE49-F238E27FC236}">
                <a16:creationId xmlns:a16="http://schemas.microsoft.com/office/drawing/2014/main" id="{64A0B408-89D2-4644-AC2B-919CFAB7CC7D}"/>
              </a:ext>
            </a:extLst>
          </p:cNvPr>
          <p:cNvPicPr>
            <a:picLocks noChangeAspect="1"/>
          </p:cNvPicPr>
          <p:nvPr/>
        </p:nvPicPr>
        <p:blipFill>
          <a:blip r:embed="rId3"/>
          <a:stretch>
            <a:fillRect/>
          </a:stretch>
        </p:blipFill>
        <p:spPr>
          <a:xfrm>
            <a:off x="4617120" y="1772816"/>
            <a:ext cx="6841655" cy="3940834"/>
          </a:xfrm>
          <a:prstGeom prst="rect">
            <a:avLst/>
          </a:prstGeom>
          <a:ln>
            <a:solidFill>
              <a:schemeClr val="bg2">
                <a:lumMod val="40000"/>
                <a:lumOff val="60000"/>
              </a:schemeClr>
            </a:solidFill>
          </a:ln>
        </p:spPr>
      </p:pic>
    </p:spTree>
    <p:extLst>
      <p:ext uri="{BB962C8B-B14F-4D97-AF65-F5344CB8AC3E}">
        <p14:creationId xmlns:p14="http://schemas.microsoft.com/office/powerpoint/2010/main" val="41355689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79503" y="47178"/>
            <a:ext cx="10935648" cy="1562235"/>
          </a:xfrm>
          <a:prstGeom prst="rect">
            <a:avLst/>
          </a:prstGeom>
        </p:spPr>
      </p:pic>
      <p:pic>
        <p:nvPicPr>
          <p:cNvPr id="6" name="Picture 5"/>
          <p:cNvPicPr>
            <a:picLocks noChangeAspect="1"/>
          </p:cNvPicPr>
          <p:nvPr/>
        </p:nvPicPr>
        <p:blipFill rotWithShape="1">
          <a:blip r:embed="rId3"/>
          <a:srcRect b="26285"/>
          <a:stretch/>
        </p:blipFill>
        <p:spPr>
          <a:xfrm>
            <a:off x="809024" y="1606859"/>
            <a:ext cx="10920406" cy="1174069"/>
          </a:xfrm>
          <a:prstGeom prst="rect">
            <a:avLst/>
          </a:prstGeom>
        </p:spPr>
      </p:pic>
      <p:pic>
        <p:nvPicPr>
          <p:cNvPr id="8" name="Picture 7"/>
          <p:cNvPicPr>
            <a:picLocks noChangeAspect="1"/>
          </p:cNvPicPr>
          <p:nvPr/>
        </p:nvPicPr>
        <p:blipFill>
          <a:blip r:embed="rId4"/>
          <a:stretch>
            <a:fillRect/>
          </a:stretch>
        </p:blipFill>
        <p:spPr>
          <a:xfrm>
            <a:off x="839295" y="2780640"/>
            <a:ext cx="11408129" cy="640135"/>
          </a:xfrm>
          <a:prstGeom prst="rect">
            <a:avLst/>
          </a:prstGeom>
        </p:spPr>
      </p:pic>
      <p:pic>
        <p:nvPicPr>
          <p:cNvPr id="9" name="Picture 8"/>
          <p:cNvPicPr>
            <a:picLocks noChangeAspect="1"/>
          </p:cNvPicPr>
          <p:nvPr/>
        </p:nvPicPr>
        <p:blipFill>
          <a:blip r:embed="rId5"/>
          <a:stretch>
            <a:fillRect/>
          </a:stretch>
        </p:blipFill>
        <p:spPr>
          <a:xfrm>
            <a:off x="876669" y="3420035"/>
            <a:ext cx="11209991" cy="1661304"/>
          </a:xfrm>
          <a:prstGeom prst="rect">
            <a:avLst/>
          </a:prstGeom>
        </p:spPr>
      </p:pic>
      <p:pic>
        <p:nvPicPr>
          <p:cNvPr id="10" name="Picture 9"/>
          <p:cNvPicPr>
            <a:picLocks noChangeAspect="1"/>
          </p:cNvPicPr>
          <p:nvPr/>
        </p:nvPicPr>
        <p:blipFill>
          <a:blip r:embed="rId6"/>
          <a:stretch>
            <a:fillRect/>
          </a:stretch>
        </p:blipFill>
        <p:spPr>
          <a:xfrm>
            <a:off x="756196" y="5079395"/>
            <a:ext cx="10803600" cy="639614"/>
          </a:xfrm>
          <a:prstGeom prst="rect">
            <a:avLst/>
          </a:prstGeom>
        </p:spPr>
      </p:pic>
      <p:pic>
        <p:nvPicPr>
          <p:cNvPr id="11" name="Picture 10"/>
          <p:cNvPicPr>
            <a:picLocks noChangeAspect="1"/>
          </p:cNvPicPr>
          <p:nvPr/>
        </p:nvPicPr>
        <p:blipFill>
          <a:blip r:embed="rId7"/>
          <a:stretch>
            <a:fillRect/>
          </a:stretch>
        </p:blipFill>
        <p:spPr>
          <a:xfrm>
            <a:off x="916032" y="5688489"/>
            <a:ext cx="11461473" cy="800169"/>
          </a:xfrm>
          <a:prstGeom prst="rect">
            <a:avLst/>
          </a:prstGeom>
        </p:spPr>
      </p:pic>
    </p:spTree>
    <p:extLst>
      <p:ext uri="{BB962C8B-B14F-4D97-AF65-F5344CB8AC3E}">
        <p14:creationId xmlns:p14="http://schemas.microsoft.com/office/powerpoint/2010/main" val="4113437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2017" y="188640"/>
            <a:ext cx="11619983" cy="6437934"/>
          </a:xfrm>
          <a:prstGeom prst="rect">
            <a:avLst/>
          </a:prstGeom>
        </p:spPr>
      </p:pic>
    </p:spTree>
    <p:extLst>
      <p:ext uri="{BB962C8B-B14F-4D97-AF65-F5344CB8AC3E}">
        <p14:creationId xmlns:p14="http://schemas.microsoft.com/office/powerpoint/2010/main" val="1120947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021B3-6A07-4D29-A78F-8EB6BAADCEB7}"/>
              </a:ext>
            </a:extLst>
          </p:cNvPr>
          <p:cNvSpPr>
            <a:spLocks noGrp="1"/>
          </p:cNvSpPr>
          <p:nvPr>
            <p:ph type="title"/>
          </p:nvPr>
        </p:nvSpPr>
        <p:spPr/>
        <p:txBody>
          <a:bodyPr/>
          <a:lstStyle/>
          <a:p>
            <a:r>
              <a:rPr lang="en-US" dirty="0"/>
              <a:t>Flow diagram by skill</a:t>
            </a:r>
          </a:p>
        </p:txBody>
      </p:sp>
      <p:sp>
        <p:nvSpPr>
          <p:cNvPr id="3" name="Slide Number Placeholder 2">
            <a:extLst>
              <a:ext uri="{FF2B5EF4-FFF2-40B4-BE49-F238E27FC236}">
                <a16:creationId xmlns:a16="http://schemas.microsoft.com/office/drawing/2014/main" id="{5628FE1C-D6B8-4D22-87AF-17E2754C0D7B}"/>
              </a:ext>
            </a:extLst>
          </p:cNvPr>
          <p:cNvSpPr>
            <a:spLocks noGrp="1"/>
          </p:cNvSpPr>
          <p:nvPr>
            <p:ph type="sldNum" sz="quarter" idx="4"/>
          </p:nvPr>
        </p:nvSpPr>
        <p:spPr/>
        <p:txBody>
          <a:bodyPr/>
          <a:lstStyle/>
          <a:p>
            <a:fld id="{96499B70-49A0-4519-9B09-62EDDB406EFA}" type="slidenum">
              <a:rPr lang="nl-NL" smtClean="0"/>
              <a:pPr/>
              <a:t>104</a:t>
            </a:fld>
            <a:endParaRPr lang="nl-NL" dirty="0"/>
          </a:p>
        </p:txBody>
      </p:sp>
      <p:pic>
        <p:nvPicPr>
          <p:cNvPr id="4" name="Picture 3">
            <a:extLst>
              <a:ext uri="{FF2B5EF4-FFF2-40B4-BE49-F238E27FC236}">
                <a16:creationId xmlns:a16="http://schemas.microsoft.com/office/drawing/2014/main" id="{DC7E9465-879E-4B1A-B520-9FE398942F47}"/>
              </a:ext>
            </a:extLst>
          </p:cNvPr>
          <p:cNvPicPr>
            <a:picLocks noChangeAspect="1"/>
          </p:cNvPicPr>
          <p:nvPr/>
        </p:nvPicPr>
        <p:blipFill>
          <a:blip r:embed="rId2"/>
          <a:stretch>
            <a:fillRect/>
          </a:stretch>
        </p:blipFill>
        <p:spPr>
          <a:xfrm>
            <a:off x="682370" y="1772816"/>
            <a:ext cx="7606265" cy="4718825"/>
          </a:xfrm>
          <a:prstGeom prst="rect">
            <a:avLst/>
          </a:prstGeom>
        </p:spPr>
      </p:pic>
    </p:spTree>
    <p:extLst>
      <p:ext uri="{BB962C8B-B14F-4D97-AF65-F5344CB8AC3E}">
        <p14:creationId xmlns:p14="http://schemas.microsoft.com/office/powerpoint/2010/main" val="28653463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Flow Trends </a:t>
            </a:r>
            <a:r>
              <a:rPr lang="nl-NL" dirty="0" err="1"/>
              <a:t>KPI’s</a:t>
            </a:r>
            <a:br>
              <a:rPr lang="nl-NL" dirty="0"/>
            </a:br>
            <a:r>
              <a:rPr lang="nl-NL" sz="3100" i="1" dirty="0"/>
              <a:t>Queue Management</a:t>
            </a:r>
          </a:p>
        </p:txBody>
      </p:sp>
      <p:sp>
        <p:nvSpPr>
          <p:cNvPr id="3" name="Slide Number Placeholder 2"/>
          <p:cNvSpPr>
            <a:spLocks noGrp="1"/>
          </p:cNvSpPr>
          <p:nvPr>
            <p:ph type="sldNum" sz="quarter" idx="4"/>
          </p:nvPr>
        </p:nvSpPr>
        <p:spPr/>
        <p:txBody>
          <a:bodyPr/>
          <a:lstStyle/>
          <a:p>
            <a:fld id="{96499B70-49A0-4519-9B09-62EDDB406EFA}" type="slidenum">
              <a:rPr lang="nl-NL" smtClean="0"/>
              <a:pPr/>
              <a:t>105</a:t>
            </a:fld>
            <a:endParaRPr lang="nl-NL" dirty="0"/>
          </a:p>
        </p:txBody>
      </p:sp>
      <p:pic>
        <p:nvPicPr>
          <p:cNvPr id="4" name="Picture 3"/>
          <p:cNvPicPr>
            <a:picLocks noChangeAspect="1"/>
          </p:cNvPicPr>
          <p:nvPr/>
        </p:nvPicPr>
        <p:blipFill>
          <a:blip r:embed="rId2"/>
          <a:stretch>
            <a:fillRect/>
          </a:stretch>
        </p:blipFill>
        <p:spPr>
          <a:xfrm>
            <a:off x="407368" y="2148828"/>
            <a:ext cx="4959753" cy="2979021"/>
          </a:xfrm>
          <a:prstGeom prst="rect">
            <a:avLst/>
          </a:prstGeom>
        </p:spPr>
      </p:pic>
      <p:pic>
        <p:nvPicPr>
          <p:cNvPr id="6" name="Picture 5"/>
          <p:cNvPicPr>
            <a:picLocks noChangeAspect="1"/>
          </p:cNvPicPr>
          <p:nvPr/>
        </p:nvPicPr>
        <p:blipFill>
          <a:blip r:embed="rId3"/>
          <a:stretch>
            <a:fillRect/>
          </a:stretch>
        </p:blipFill>
        <p:spPr>
          <a:xfrm>
            <a:off x="6038085" y="1632238"/>
            <a:ext cx="5211213" cy="3495611"/>
          </a:xfrm>
          <a:prstGeom prst="rect">
            <a:avLst/>
          </a:prstGeom>
        </p:spPr>
      </p:pic>
    </p:spTree>
    <p:extLst>
      <p:ext uri="{BB962C8B-B14F-4D97-AF65-F5344CB8AC3E}">
        <p14:creationId xmlns:p14="http://schemas.microsoft.com/office/powerpoint/2010/main" val="284815102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 Flow WIP Diagram by Skill</a:t>
            </a:r>
            <a:br>
              <a:rPr lang="en-US" sz="3200" dirty="0"/>
            </a:br>
            <a:r>
              <a:rPr lang="en-US" sz="2400" i="1" dirty="0"/>
              <a:t>Work-in-Progress Diagram</a:t>
            </a:r>
          </a:p>
        </p:txBody>
      </p:sp>
      <p:sp>
        <p:nvSpPr>
          <p:cNvPr id="3" name="Slide Number Placeholder 2"/>
          <p:cNvSpPr>
            <a:spLocks noGrp="1"/>
          </p:cNvSpPr>
          <p:nvPr>
            <p:ph type="sldNum" sz="quarter" idx="4"/>
          </p:nvPr>
        </p:nvSpPr>
        <p:spPr/>
        <p:txBody>
          <a:bodyPr/>
          <a:lstStyle/>
          <a:p>
            <a:fld id="{96499B70-49A0-4519-9B09-62EDDB406EFA}" type="slidenum">
              <a:rPr lang="nl-NL" smtClean="0"/>
              <a:pPr/>
              <a:t>106</a:t>
            </a:fld>
            <a:endParaRPr lang="nl-NL" dirty="0"/>
          </a:p>
        </p:txBody>
      </p:sp>
      <p:pic>
        <p:nvPicPr>
          <p:cNvPr id="5" name="Picture 4"/>
          <p:cNvPicPr>
            <a:picLocks noChangeAspect="1"/>
          </p:cNvPicPr>
          <p:nvPr/>
        </p:nvPicPr>
        <p:blipFill>
          <a:blip r:embed="rId2"/>
          <a:stretch>
            <a:fillRect/>
          </a:stretch>
        </p:blipFill>
        <p:spPr>
          <a:xfrm>
            <a:off x="695400" y="2048435"/>
            <a:ext cx="8367259" cy="4596982"/>
          </a:xfrm>
          <a:prstGeom prst="rect">
            <a:avLst/>
          </a:prstGeom>
        </p:spPr>
      </p:pic>
      <p:pic>
        <p:nvPicPr>
          <p:cNvPr id="6" name="Picture 5"/>
          <p:cNvPicPr>
            <a:picLocks noChangeAspect="1"/>
          </p:cNvPicPr>
          <p:nvPr/>
        </p:nvPicPr>
        <p:blipFill>
          <a:blip r:embed="rId3"/>
          <a:stretch>
            <a:fillRect/>
          </a:stretch>
        </p:blipFill>
        <p:spPr>
          <a:xfrm>
            <a:off x="559447" y="1586573"/>
            <a:ext cx="3505504" cy="487722"/>
          </a:xfrm>
          <a:prstGeom prst="rect">
            <a:avLst/>
          </a:prstGeom>
        </p:spPr>
      </p:pic>
    </p:spTree>
    <p:extLst>
      <p:ext uri="{BB962C8B-B14F-4D97-AF65-F5344CB8AC3E}">
        <p14:creationId xmlns:p14="http://schemas.microsoft.com/office/powerpoint/2010/main" val="22572370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Work</a:t>
            </a:r>
            <a:r>
              <a:rPr lang="nl-NL" dirty="0"/>
              <a:t>-in-</a:t>
            </a:r>
            <a:r>
              <a:rPr lang="nl-NL" dirty="0" err="1"/>
              <a:t>Progress</a:t>
            </a:r>
            <a:r>
              <a:rPr lang="nl-NL" dirty="0"/>
              <a:t> Trend Line</a:t>
            </a:r>
          </a:p>
        </p:txBody>
      </p:sp>
      <p:sp>
        <p:nvSpPr>
          <p:cNvPr id="3" name="Slide Number Placeholder 2"/>
          <p:cNvSpPr>
            <a:spLocks noGrp="1"/>
          </p:cNvSpPr>
          <p:nvPr>
            <p:ph type="sldNum" sz="quarter" idx="4"/>
          </p:nvPr>
        </p:nvSpPr>
        <p:spPr/>
        <p:txBody>
          <a:bodyPr/>
          <a:lstStyle/>
          <a:p>
            <a:fld id="{96499B70-49A0-4519-9B09-62EDDB406EFA}" type="slidenum">
              <a:rPr lang="nl-NL" smtClean="0"/>
              <a:pPr/>
              <a:t>107</a:t>
            </a:fld>
            <a:endParaRPr lang="nl-NL" dirty="0"/>
          </a:p>
        </p:txBody>
      </p:sp>
      <p:pic>
        <p:nvPicPr>
          <p:cNvPr id="5" name="Picture 4"/>
          <p:cNvPicPr/>
          <p:nvPr/>
        </p:nvPicPr>
        <p:blipFill>
          <a:blip r:embed="rId2"/>
          <a:stretch>
            <a:fillRect/>
          </a:stretch>
        </p:blipFill>
        <p:spPr>
          <a:xfrm>
            <a:off x="983432" y="2204864"/>
            <a:ext cx="7707099" cy="3116472"/>
          </a:xfrm>
          <a:prstGeom prst="rect">
            <a:avLst/>
          </a:prstGeom>
          <a:ln>
            <a:solidFill>
              <a:srgbClr val="212437"/>
            </a:solidFill>
          </a:ln>
        </p:spPr>
      </p:pic>
    </p:spTree>
    <p:extLst>
      <p:ext uri="{BB962C8B-B14F-4D97-AF65-F5344CB8AC3E}">
        <p14:creationId xmlns:p14="http://schemas.microsoft.com/office/powerpoint/2010/main" val="40700510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r>
              <a:rPr lang="en-US" dirty="0"/>
              <a:t>Summary</a:t>
            </a:r>
          </a:p>
        </p:txBody>
      </p:sp>
      <p:sp>
        <p:nvSpPr>
          <p:cNvPr id="4" name="Slide Number Placeholder 3"/>
          <p:cNvSpPr>
            <a:spLocks noGrp="1"/>
          </p:cNvSpPr>
          <p:nvPr>
            <p:ph type="sldNum" sz="quarter" idx="11"/>
          </p:nvPr>
        </p:nvSpPr>
        <p:spPr/>
        <p:txBody>
          <a:bodyPr/>
          <a:lstStyle/>
          <a:p>
            <a:fld id="{96499B70-49A0-4519-9B09-62EDDB406EFA}" type="slidenum">
              <a:rPr lang="nl-NL" smtClean="0"/>
              <a:pPr/>
              <a:t>108</a:t>
            </a:fld>
            <a:endParaRPr lang="nl-NL" dirty="0"/>
          </a:p>
        </p:txBody>
      </p:sp>
    </p:spTree>
    <p:extLst>
      <p:ext uri="{BB962C8B-B14F-4D97-AF65-F5344CB8AC3E}">
        <p14:creationId xmlns:p14="http://schemas.microsoft.com/office/powerpoint/2010/main" val="10286845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t>Levers for achieving improvements</a:t>
            </a:r>
            <a:br>
              <a:rPr lang="en-US" sz="3200" dirty="0"/>
            </a:br>
            <a:r>
              <a:rPr lang="en-US" sz="2400" i="1" dirty="0"/>
              <a:t>Operations Management for (multi-)project operations</a:t>
            </a:r>
          </a:p>
        </p:txBody>
      </p:sp>
      <p:sp>
        <p:nvSpPr>
          <p:cNvPr id="3" name="Inhaltsplatzhalter 2"/>
          <p:cNvSpPr>
            <a:spLocks noGrp="1"/>
          </p:cNvSpPr>
          <p:nvPr>
            <p:ph sz="quarter" idx="1"/>
          </p:nvPr>
        </p:nvSpPr>
        <p:spPr>
          <a:xfrm>
            <a:off x="1163088" y="1844824"/>
            <a:ext cx="10871200" cy="4495800"/>
          </a:xfrm>
        </p:spPr>
        <p:txBody>
          <a:bodyPr>
            <a:normAutofit/>
          </a:bodyPr>
          <a:lstStyle/>
          <a:p>
            <a:r>
              <a:rPr lang="en-US" sz="1800" dirty="0"/>
              <a:t>Introduction of Buffer Management with Dynamic Schedules		 </a:t>
            </a:r>
            <a:r>
              <a:rPr lang="en-US" sz="1800" dirty="0">
                <a:sym typeface="Wingdings" panose="05000000000000000000" pitchFamily="2" charset="2"/>
              </a:rPr>
              <a:t></a:t>
            </a:r>
            <a:r>
              <a:rPr lang="en-US" sz="1800" i="1" dirty="0">
                <a:sym typeface="Wingdings" panose="05000000000000000000" pitchFamily="2" charset="2"/>
              </a:rPr>
              <a:t>Manage the Buffer</a:t>
            </a:r>
            <a:endParaRPr lang="en-US" sz="1800" i="1" dirty="0"/>
          </a:p>
          <a:p>
            <a:pPr lvl="1"/>
            <a:r>
              <a:rPr lang="en-US" sz="1600" dirty="0"/>
              <a:t>Aggregate and (re-)move safety time</a:t>
            </a:r>
          </a:p>
          <a:p>
            <a:pPr lvl="1"/>
            <a:r>
              <a:rPr lang="en-US" sz="1600" dirty="0"/>
              <a:t>Introduction of buffers at strategic positions to absorb uncertainty</a:t>
            </a:r>
          </a:p>
          <a:p>
            <a:pPr marL="0" indent="0">
              <a:buNone/>
            </a:pPr>
            <a:endParaRPr lang="en-US" sz="1800" dirty="0"/>
          </a:p>
          <a:p>
            <a:r>
              <a:rPr lang="en-US" sz="1800" dirty="0"/>
              <a:t>Introduction of </a:t>
            </a:r>
            <a:r>
              <a:rPr lang="en-US" sz="1800" u="sng" dirty="0"/>
              <a:t>one single </a:t>
            </a:r>
            <a:r>
              <a:rPr lang="en-US" sz="1800" dirty="0"/>
              <a:t>priority and feedback loop 		</a:t>
            </a:r>
            <a:r>
              <a:rPr lang="en-US" sz="1800" dirty="0">
                <a:sym typeface="Wingdings" panose="05000000000000000000" pitchFamily="2" charset="2"/>
              </a:rPr>
              <a:t> </a:t>
            </a:r>
            <a:r>
              <a:rPr lang="en-US" sz="1800" i="1" dirty="0">
                <a:sym typeface="Wingdings" panose="05000000000000000000" pitchFamily="2" charset="2"/>
              </a:rPr>
              <a:t>Execute by single priority</a:t>
            </a:r>
            <a:endParaRPr lang="en-US" sz="1800" i="1" dirty="0"/>
          </a:p>
          <a:p>
            <a:pPr lvl="1"/>
            <a:r>
              <a:rPr lang="en-US" sz="1600" dirty="0"/>
              <a:t>Track progress by </a:t>
            </a:r>
            <a:r>
              <a:rPr lang="en-US" sz="1600" b="1" i="1" dirty="0"/>
              <a:t>Expected-Time-To-Complete</a:t>
            </a:r>
            <a:r>
              <a:rPr lang="en-US" sz="1600" dirty="0"/>
              <a:t> (~ ETA)</a:t>
            </a:r>
          </a:p>
          <a:p>
            <a:pPr lvl="1"/>
            <a:r>
              <a:rPr lang="en-US" sz="1600" dirty="0"/>
              <a:t>Synchronized Execution of Tasks</a:t>
            </a:r>
          </a:p>
          <a:p>
            <a:pPr marL="0" indent="0">
              <a:buNone/>
            </a:pPr>
            <a:endParaRPr lang="en-US" sz="1800" dirty="0"/>
          </a:p>
          <a:p>
            <a:r>
              <a:rPr lang="en-US" sz="1800" dirty="0"/>
              <a:t>Introduction of Pipeline and Portfolio Management			</a:t>
            </a:r>
            <a:r>
              <a:rPr lang="en-US" sz="1800" dirty="0">
                <a:sym typeface="Wingdings" panose="05000000000000000000" pitchFamily="2" charset="2"/>
              </a:rPr>
              <a:t> </a:t>
            </a:r>
            <a:r>
              <a:rPr lang="en-US" sz="1800" i="1" dirty="0">
                <a:sym typeface="Wingdings" panose="05000000000000000000" pitchFamily="2" charset="2"/>
              </a:rPr>
              <a:t>Control the WIP</a:t>
            </a:r>
            <a:endParaRPr lang="en-US" sz="1800" i="1" dirty="0"/>
          </a:p>
          <a:p>
            <a:pPr lvl="1"/>
            <a:r>
              <a:rPr lang="en-US" sz="1600" dirty="0"/>
              <a:t>Constraint based Work-in-Progress management</a:t>
            </a:r>
          </a:p>
          <a:p>
            <a:pPr lvl="1"/>
            <a:r>
              <a:rPr lang="en-US" sz="1600" dirty="0"/>
              <a:t>Release management (staggering)</a:t>
            </a:r>
          </a:p>
          <a:p>
            <a:pPr marL="365760" lvl="1" indent="0">
              <a:buNone/>
            </a:pPr>
            <a:endParaRPr lang="en-US" sz="1600" dirty="0"/>
          </a:p>
          <a:p>
            <a:r>
              <a:rPr lang="en-US" sz="1800" dirty="0"/>
              <a:t>Introduction of Aggregation and (dynamic) “Late Binding”		</a:t>
            </a:r>
            <a:r>
              <a:rPr lang="en-US" sz="1800" dirty="0">
                <a:sym typeface="Wingdings" panose="05000000000000000000" pitchFamily="2" charset="2"/>
              </a:rPr>
              <a:t> Flexible Capac</a:t>
            </a:r>
            <a:r>
              <a:rPr lang="en-US" i="1" dirty="0">
                <a:sym typeface="Wingdings" panose="05000000000000000000" pitchFamily="2" charset="2"/>
              </a:rPr>
              <a:t>ity</a:t>
            </a:r>
            <a:endParaRPr lang="en-US" dirty="0"/>
          </a:p>
          <a:p>
            <a:endParaRPr lang="en-US" dirty="0"/>
          </a:p>
        </p:txBody>
      </p:sp>
      <p:pic>
        <p:nvPicPr>
          <p:cNvPr id="127" name="Picture 126"/>
          <p:cNvPicPr>
            <a:picLocks noChangeAspect="1"/>
          </p:cNvPicPr>
          <p:nvPr/>
        </p:nvPicPr>
        <p:blipFill>
          <a:blip r:embed="rId2"/>
          <a:stretch>
            <a:fillRect/>
          </a:stretch>
        </p:blipFill>
        <p:spPr>
          <a:xfrm>
            <a:off x="219405" y="1916832"/>
            <a:ext cx="1203745" cy="839354"/>
          </a:xfrm>
          <a:prstGeom prst="rect">
            <a:avLst/>
          </a:prstGeom>
        </p:spPr>
      </p:pic>
      <p:pic>
        <p:nvPicPr>
          <p:cNvPr id="129" name="Picture 128"/>
          <p:cNvPicPr>
            <a:picLocks noChangeAspect="1"/>
          </p:cNvPicPr>
          <p:nvPr/>
        </p:nvPicPr>
        <p:blipFill>
          <a:blip r:embed="rId3"/>
          <a:stretch>
            <a:fillRect/>
          </a:stretch>
        </p:blipFill>
        <p:spPr>
          <a:xfrm>
            <a:off x="995521" y="3140968"/>
            <a:ext cx="427629" cy="1127386"/>
          </a:xfrm>
          <a:prstGeom prst="rect">
            <a:avLst/>
          </a:prstGeom>
          <a:ln>
            <a:solidFill>
              <a:schemeClr val="bg1">
                <a:lumMod val="85000"/>
              </a:schemeClr>
            </a:solidFill>
          </a:ln>
        </p:spPr>
      </p:pic>
      <p:pic>
        <p:nvPicPr>
          <p:cNvPr id="130" name="Picture 129"/>
          <p:cNvPicPr>
            <a:picLocks noChangeAspect="1"/>
          </p:cNvPicPr>
          <p:nvPr/>
        </p:nvPicPr>
        <p:blipFill>
          <a:blip r:embed="rId4"/>
          <a:stretch>
            <a:fillRect/>
          </a:stretch>
        </p:blipFill>
        <p:spPr>
          <a:xfrm>
            <a:off x="166540" y="4653136"/>
            <a:ext cx="1256610" cy="749882"/>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229445" y="5933692"/>
            <a:ext cx="1263423" cy="816194"/>
          </a:xfrm>
          <a:prstGeom prst="rect">
            <a:avLst/>
          </a:prstGeom>
        </p:spPr>
      </p:pic>
    </p:spTree>
    <p:extLst>
      <p:ext uri="{BB962C8B-B14F-4D97-AF65-F5344CB8AC3E}">
        <p14:creationId xmlns:p14="http://schemas.microsoft.com/office/powerpoint/2010/main" val="1419976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8E33-8601-42EB-8305-69CC13C20A81}"/>
              </a:ext>
            </a:extLst>
          </p:cNvPr>
          <p:cNvSpPr>
            <a:spLocks noGrp="1"/>
          </p:cNvSpPr>
          <p:nvPr>
            <p:ph type="title"/>
          </p:nvPr>
        </p:nvSpPr>
        <p:spPr/>
        <p:txBody>
          <a:bodyPr/>
          <a:lstStyle/>
          <a:p>
            <a:r>
              <a:rPr lang="en-US" dirty="0"/>
              <a:t>Fraunhofer</a:t>
            </a:r>
          </a:p>
        </p:txBody>
      </p:sp>
      <p:sp>
        <p:nvSpPr>
          <p:cNvPr id="3" name="Slide Number Placeholder 2">
            <a:extLst>
              <a:ext uri="{FF2B5EF4-FFF2-40B4-BE49-F238E27FC236}">
                <a16:creationId xmlns:a16="http://schemas.microsoft.com/office/drawing/2014/main" id="{A228FAEE-EB96-43E9-87A3-1483AFFEE544}"/>
              </a:ext>
            </a:extLst>
          </p:cNvPr>
          <p:cNvSpPr>
            <a:spLocks noGrp="1"/>
          </p:cNvSpPr>
          <p:nvPr>
            <p:ph type="sldNum" sz="quarter" idx="4"/>
          </p:nvPr>
        </p:nvSpPr>
        <p:spPr/>
        <p:txBody>
          <a:bodyPr/>
          <a:lstStyle/>
          <a:p>
            <a:fld id="{96499B70-49A0-4519-9B09-62EDDB406EFA}" type="slidenum">
              <a:rPr lang="nl-NL" smtClean="0"/>
              <a:pPr/>
              <a:t>11</a:t>
            </a:fld>
            <a:endParaRPr lang="nl-NL" dirty="0"/>
          </a:p>
        </p:txBody>
      </p:sp>
      <p:pic>
        <p:nvPicPr>
          <p:cNvPr id="4" name="Picture 3">
            <a:extLst>
              <a:ext uri="{FF2B5EF4-FFF2-40B4-BE49-F238E27FC236}">
                <a16:creationId xmlns:a16="http://schemas.microsoft.com/office/drawing/2014/main" id="{55A15AFA-D3C7-4356-95EB-95E7C7608680}"/>
              </a:ext>
            </a:extLst>
          </p:cNvPr>
          <p:cNvPicPr>
            <a:picLocks noChangeAspect="1"/>
          </p:cNvPicPr>
          <p:nvPr/>
        </p:nvPicPr>
        <p:blipFill>
          <a:blip r:embed="rId2"/>
          <a:stretch>
            <a:fillRect/>
          </a:stretch>
        </p:blipFill>
        <p:spPr>
          <a:xfrm>
            <a:off x="812800" y="2204864"/>
            <a:ext cx="10344472" cy="3222048"/>
          </a:xfrm>
          <a:prstGeom prst="rect">
            <a:avLst/>
          </a:prstGeom>
        </p:spPr>
      </p:pic>
    </p:spTree>
    <p:extLst>
      <p:ext uri="{BB962C8B-B14F-4D97-AF65-F5344CB8AC3E}">
        <p14:creationId xmlns:p14="http://schemas.microsoft.com/office/powerpoint/2010/main" val="4906032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99A7B50-04C3-4651-8B58-FB085B2758F6}"/>
              </a:ext>
            </a:extLst>
          </p:cNvPr>
          <p:cNvSpPr/>
          <p:nvPr/>
        </p:nvSpPr>
        <p:spPr>
          <a:xfrm>
            <a:off x="190161" y="1638502"/>
            <a:ext cx="6240911" cy="4886842"/>
          </a:xfrm>
          <a:prstGeom prst="roundRect">
            <a:avLst/>
          </a:prstGeom>
          <a:solidFill>
            <a:srgbClr val="C9D7F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586" y="1778027"/>
            <a:ext cx="3382101" cy="4028184"/>
          </a:xfrm>
          <a:prstGeom prst="rect">
            <a:avLst/>
          </a:prstGeom>
        </p:spPr>
      </p:pic>
      <p:sp>
        <p:nvSpPr>
          <p:cNvPr id="2" name="Title 1"/>
          <p:cNvSpPr>
            <a:spLocks noGrp="1"/>
          </p:cNvSpPr>
          <p:nvPr>
            <p:ph type="title"/>
          </p:nvPr>
        </p:nvSpPr>
        <p:spPr/>
        <p:txBody>
          <a:bodyPr>
            <a:normAutofit/>
          </a:bodyPr>
          <a:lstStyle/>
          <a:p>
            <a:r>
              <a:rPr lang="en-US" dirty="0"/>
              <a:t>LYNX and LYNX TameFlow</a:t>
            </a:r>
            <a:endParaRPr lang="en-US" sz="36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110</a:t>
            </a:fld>
            <a:endParaRPr lang="nl-NL" dirty="0"/>
          </a:p>
        </p:txBody>
      </p:sp>
      <p:sp>
        <p:nvSpPr>
          <p:cNvPr id="21" name="Rectangle 20"/>
          <p:cNvSpPr/>
          <p:nvPr/>
        </p:nvSpPr>
        <p:spPr>
          <a:xfrm>
            <a:off x="505534" y="4176642"/>
            <a:ext cx="2160240" cy="369332"/>
          </a:xfrm>
          <a:prstGeom prst="rect">
            <a:avLst/>
          </a:prstGeom>
        </p:spPr>
        <p:txBody>
          <a:bodyPr wrap="square">
            <a:spAutoFit/>
          </a:bodyPr>
          <a:lstStyle/>
          <a:p>
            <a:pPr algn="r"/>
            <a:r>
              <a:rPr lang="en-US" b="1" dirty="0"/>
              <a:t>Projects with tasks</a:t>
            </a:r>
          </a:p>
        </p:txBody>
      </p:sp>
      <p:sp>
        <p:nvSpPr>
          <p:cNvPr id="24" name="Rectangle 23"/>
          <p:cNvSpPr/>
          <p:nvPr/>
        </p:nvSpPr>
        <p:spPr>
          <a:xfrm>
            <a:off x="190161" y="2416405"/>
            <a:ext cx="2475613" cy="369332"/>
          </a:xfrm>
          <a:prstGeom prst="rect">
            <a:avLst/>
          </a:prstGeom>
        </p:spPr>
        <p:txBody>
          <a:bodyPr wrap="square">
            <a:spAutoFit/>
          </a:bodyPr>
          <a:lstStyle/>
          <a:p>
            <a:r>
              <a:rPr lang="en-US" b="1" dirty="0"/>
              <a:t>Portfolio / Multi-Project</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636" y="1628800"/>
            <a:ext cx="1362972" cy="68120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057" y="3532081"/>
            <a:ext cx="1362972" cy="68120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809" y="5305320"/>
            <a:ext cx="1169247" cy="567095"/>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4432" y="238097"/>
            <a:ext cx="1601774" cy="800558"/>
          </a:xfrm>
          <a:prstGeom prst="rect">
            <a:avLst/>
          </a:prstGeom>
        </p:spPr>
      </p:pic>
      <p:sp>
        <p:nvSpPr>
          <p:cNvPr id="27" name="Rectangle 26"/>
          <p:cNvSpPr/>
          <p:nvPr/>
        </p:nvSpPr>
        <p:spPr>
          <a:xfrm>
            <a:off x="2876007" y="5806211"/>
            <a:ext cx="3151679" cy="646331"/>
          </a:xfrm>
          <a:prstGeom prst="rect">
            <a:avLst/>
          </a:prstGeom>
        </p:spPr>
        <p:txBody>
          <a:bodyPr wrap="square">
            <a:spAutoFit/>
          </a:bodyPr>
          <a:lstStyle/>
          <a:p>
            <a:pPr algn="r"/>
            <a:r>
              <a:rPr lang="en-US" b="1" dirty="0" err="1"/>
              <a:t>Workpackages</a:t>
            </a:r>
            <a:r>
              <a:rPr lang="en-US" b="1" dirty="0"/>
              <a:t> with Cards </a:t>
            </a:r>
            <a:r>
              <a:rPr lang="en-US" dirty="0"/>
              <a:t>(subtasks, user-stories, cases)</a:t>
            </a:r>
          </a:p>
        </p:txBody>
      </p:sp>
      <p:grpSp>
        <p:nvGrpSpPr>
          <p:cNvPr id="12" name="Group 11">
            <a:extLst>
              <a:ext uri="{FF2B5EF4-FFF2-40B4-BE49-F238E27FC236}">
                <a16:creationId xmlns:a16="http://schemas.microsoft.com/office/drawing/2014/main" id="{47814382-6166-4E5A-AC43-74BCF818D75B}"/>
              </a:ext>
            </a:extLst>
          </p:cNvPr>
          <p:cNvGrpSpPr/>
          <p:nvPr/>
        </p:nvGrpSpPr>
        <p:grpSpPr>
          <a:xfrm>
            <a:off x="5927991" y="3528060"/>
            <a:ext cx="4802917" cy="3285316"/>
            <a:chOff x="5927991" y="3528060"/>
            <a:chExt cx="4802917" cy="3285316"/>
          </a:xfrm>
        </p:grpSpPr>
        <p:sp>
          <p:nvSpPr>
            <p:cNvPr id="15" name="Isosceles Triangle 14"/>
            <p:cNvSpPr/>
            <p:nvPr/>
          </p:nvSpPr>
          <p:spPr>
            <a:xfrm rot="17409417">
              <a:off x="6349161" y="4389554"/>
              <a:ext cx="844330" cy="1686669"/>
            </a:xfrm>
            <a:prstGeom prst="triangle">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7248129" y="4018792"/>
              <a:ext cx="2203830" cy="2275584"/>
            </a:xfrm>
            <a:prstGeom prst="roundRect">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7576068" y="4349076"/>
              <a:ext cx="1648560" cy="1691379"/>
            </a:xfrm>
            <a:prstGeom prst="rect">
              <a:avLst/>
            </a:prstGeom>
            <a:ln>
              <a:solidFill>
                <a:schemeClr val="accent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5420" y="3528060"/>
              <a:ext cx="1169247" cy="567095"/>
            </a:xfrm>
            <a:prstGeom prst="rect">
              <a:avLst/>
            </a:prstGeom>
          </p:spPr>
        </p:pic>
        <p:sp>
          <p:nvSpPr>
            <p:cNvPr id="28" name="Rectangle 27"/>
            <p:cNvSpPr/>
            <p:nvPr/>
          </p:nvSpPr>
          <p:spPr>
            <a:xfrm>
              <a:off x="7826552" y="3954958"/>
              <a:ext cx="2311113" cy="369332"/>
            </a:xfrm>
            <a:prstGeom prst="rect">
              <a:avLst/>
            </a:prstGeom>
          </p:spPr>
          <p:txBody>
            <a:bodyPr wrap="square">
              <a:spAutoFit/>
            </a:bodyPr>
            <a:lstStyle/>
            <a:p>
              <a:pPr algn="r"/>
              <a:r>
                <a:rPr lang="en-US" b="1" dirty="0"/>
                <a:t>Card</a:t>
              </a:r>
            </a:p>
          </p:txBody>
        </p:sp>
        <p:pic>
          <p:nvPicPr>
            <p:cNvPr id="7" name="Picture 6">
              <a:extLst>
                <a:ext uri="{FF2B5EF4-FFF2-40B4-BE49-F238E27FC236}">
                  <a16:creationId xmlns:a16="http://schemas.microsoft.com/office/drawing/2014/main" id="{8ACA1F1B-E4FB-4F78-902F-0D6DBEE3D7DF}"/>
                </a:ext>
              </a:extLst>
            </p:cNvPr>
            <p:cNvPicPr>
              <a:picLocks noChangeAspect="1"/>
            </p:cNvPicPr>
            <p:nvPr/>
          </p:nvPicPr>
          <p:blipFill>
            <a:blip r:embed="rId7"/>
            <a:stretch>
              <a:fillRect/>
            </a:stretch>
          </p:blipFill>
          <p:spPr>
            <a:xfrm>
              <a:off x="9046994" y="4596851"/>
              <a:ext cx="1683914" cy="2216525"/>
            </a:xfrm>
            <a:prstGeom prst="rect">
              <a:avLst/>
            </a:prstGeom>
          </p:spPr>
        </p:pic>
      </p:grpSp>
      <p:grpSp>
        <p:nvGrpSpPr>
          <p:cNvPr id="6" name="Group 5">
            <a:extLst>
              <a:ext uri="{FF2B5EF4-FFF2-40B4-BE49-F238E27FC236}">
                <a16:creationId xmlns:a16="http://schemas.microsoft.com/office/drawing/2014/main" id="{5FCF84A6-6B53-4FDC-B335-45B595842431}"/>
              </a:ext>
            </a:extLst>
          </p:cNvPr>
          <p:cNvGrpSpPr/>
          <p:nvPr/>
        </p:nvGrpSpPr>
        <p:grpSpPr>
          <a:xfrm>
            <a:off x="5650068" y="1607257"/>
            <a:ext cx="6216875" cy="1701370"/>
            <a:chOff x="5063701" y="1597555"/>
            <a:chExt cx="6216875" cy="1701370"/>
          </a:xfrm>
        </p:grpSpPr>
        <p:sp>
          <p:nvSpPr>
            <p:cNvPr id="22" name="Isosceles Triangle 21">
              <a:extLst>
                <a:ext uri="{FF2B5EF4-FFF2-40B4-BE49-F238E27FC236}">
                  <a16:creationId xmlns:a16="http://schemas.microsoft.com/office/drawing/2014/main" id="{665FF10A-D4CE-4C3C-94B8-179C16334A9D}"/>
                </a:ext>
              </a:extLst>
            </p:cNvPr>
            <p:cNvSpPr/>
            <p:nvPr/>
          </p:nvSpPr>
          <p:spPr>
            <a:xfrm rot="15435128">
              <a:off x="5445561" y="2013130"/>
              <a:ext cx="700747" cy="1464467"/>
            </a:xfrm>
            <a:prstGeom prst="triangle">
              <a:avLst/>
            </a:prstGeom>
            <a:solidFill>
              <a:srgbClr val="204892"/>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98BCB7B-B8A0-436F-AF56-53486C63C059}"/>
                </a:ext>
              </a:extLst>
            </p:cNvPr>
            <p:cNvSpPr/>
            <p:nvPr/>
          </p:nvSpPr>
          <p:spPr>
            <a:xfrm>
              <a:off x="6274171" y="1597555"/>
              <a:ext cx="1491250" cy="1701370"/>
            </a:xfrm>
            <a:prstGeom prst="roundRect">
              <a:avLst/>
            </a:prstGeom>
            <a:solidFill>
              <a:srgbClr val="204892"/>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4F86A2-F84E-462E-BC83-73CB1D9E359E}"/>
                </a:ext>
              </a:extLst>
            </p:cNvPr>
            <p:cNvPicPr>
              <a:picLocks noChangeAspect="1"/>
            </p:cNvPicPr>
            <p:nvPr/>
          </p:nvPicPr>
          <p:blipFill>
            <a:blip r:embed="rId8"/>
            <a:stretch>
              <a:fillRect/>
            </a:stretch>
          </p:blipFill>
          <p:spPr>
            <a:xfrm>
              <a:off x="6530412" y="1800932"/>
              <a:ext cx="978768" cy="1238618"/>
            </a:xfrm>
            <a:prstGeom prst="rect">
              <a:avLst/>
            </a:prstGeom>
          </p:spPr>
        </p:pic>
        <p:sp>
          <p:nvSpPr>
            <p:cNvPr id="26" name="Rectangle 25">
              <a:extLst>
                <a:ext uri="{FF2B5EF4-FFF2-40B4-BE49-F238E27FC236}">
                  <a16:creationId xmlns:a16="http://schemas.microsoft.com/office/drawing/2014/main" id="{259EE721-5D48-4871-A26A-2DE6CEC8AD49}"/>
                </a:ext>
              </a:extLst>
            </p:cNvPr>
            <p:cNvSpPr/>
            <p:nvPr/>
          </p:nvSpPr>
          <p:spPr>
            <a:xfrm>
              <a:off x="7894252" y="1628800"/>
              <a:ext cx="3386324" cy="1200329"/>
            </a:xfrm>
            <a:prstGeom prst="rect">
              <a:avLst/>
            </a:prstGeom>
          </p:spPr>
          <p:txBody>
            <a:bodyPr wrap="square">
              <a:spAutoFit/>
            </a:bodyPr>
            <a:lstStyle/>
            <a:p>
              <a:r>
                <a:rPr lang="en-US" b="1" dirty="0"/>
                <a:t>Multi-project resource management</a:t>
              </a:r>
            </a:p>
            <a:p>
              <a:r>
                <a:rPr lang="en-US" dirty="0"/>
                <a:t>(Skills, profiles, resources, teams, team members)</a:t>
              </a:r>
            </a:p>
          </p:txBody>
        </p:sp>
      </p:grpSp>
    </p:spTree>
    <p:extLst>
      <p:ext uri="{BB962C8B-B14F-4D97-AF65-F5344CB8AC3E}">
        <p14:creationId xmlns:p14="http://schemas.microsoft.com/office/powerpoint/2010/main" val="52814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Rechteck 3"/>
          <p:cNvSpPr/>
          <p:nvPr/>
        </p:nvSpPr>
        <p:spPr>
          <a:xfrm>
            <a:off x="385076" y="2698791"/>
            <a:ext cx="8735260" cy="173172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17" name="Rechteck 216"/>
          <p:cNvSpPr/>
          <p:nvPr/>
        </p:nvSpPr>
        <p:spPr>
          <a:xfrm>
            <a:off x="390967" y="4429022"/>
            <a:ext cx="8729369" cy="2026433"/>
          </a:xfrm>
          <a:prstGeom prst="rect">
            <a:avLst/>
          </a:prstGeom>
          <a:solidFill>
            <a:srgbClr val="C9D7F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4" name="Rechteck 3"/>
          <p:cNvSpPr/>
          <p:nvPr/>
        </p:nvSpPr>
        <p:spPr>
          <a:xfrm>
            <a:off x="385076" y="879952"/>
            <a:ext cx="8735260" cy="183308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useBgFill="1">
        <p:nvSpPr>
          <p:cNvPr id="2" name="Titel 1"/>
          <p:cNvSpPr>
            <a:spLocks noGrp="1"/>
          </p:cNvSpPr>
          <p:nvPr>
            <p:ph type="title" idx="4294967295"/>
          </p:nvPr>
        </p:nvSpPr>
        <p:spPr>
          <a:xfrm>
            <a:off x="385076" y="201326"/>
            <a:ext cx="10823492" cy="503237"/>
          </a:xfrm>
        </p:spPr>
        <p:txBody>
          <a:bodyPr>
            <a:noAutofit/>
          </a:bodyPr>
          <a:lstStyle/>
          <a:p>
            <a:r>
              <a:rPr lang="en-US" sz="3200" b="1" i="1" dirty="0">
                <a:solidFill>
                  <a:schemeClr val="tx1">
                    <a:lumMod val="95000"/>
                    <a:lumOff val="5000"/>
                  </a:schemeClr>
                </a:solidFill>
              </a:rPr>
              <a:t>LYNX Workflow Optimization – The Project “Factory”</a:t>
            </a:r>
            <a:endParaRPr lang="en-US" sz="2400" b="1" i="1" dirty="0">
              <a:solidFill>
                <a:schemeClr val="tx1">
                  <a:lumMod val="95000"/>
                  <a:lumOff val="5000"/>
                </a:schemeClr>
              </a:solidFill>
            </a:endParaRPr>
          </a:p>
        </p:txBody>
      </p:sp>
      <p:grpSp>
        <p:nvGrpSpPr>
          <p:cNvPr id="220" name="Gruppieren 349"/>
          <p:cNvGrpSpPr/>
          <p:nvPr/>
        </p:nvGrpSpPr>
        <p:grpSpPr>
          <a:xfrm>
            <a:off x="5004187" y="1889469"/>
            <a:ext cx="178588" cy="450956"/>
            <a:chOff x="7154155" y="5371450"/>
            <a:chExt cx="193470" cy="450956"/>
          </a:xfrm>
          <a:solidFill>
            <a:srgbClr val="C9D7F3"/>
          </a:solidFill>
        </p:grpSpPr>
        <p:sp>
          <p:nvSpPr>
            <p:cNvPr id="221" name="Trapezoid 220"/>
            <p:cNvSpPr/>
            <p:nvPr/>
          </p:nvSpPr>
          <p:spPr bwMode="auto">
            <a:xfrm>
              <a:off x="7154155" y="5564920"/>
              <a:ext cx="193470"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22" name="Ellipse 221"/>
            <p:cNvSpPr/>
            <p:nvPr/>
          </p:nvSpPr>
          <p:spPr bwMode="auto">
            <a:xfrm>
              <a:off x="7154155" y="5371450"/>
              <a:ext cx="193470"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23" name="Gruppieren 350"/>
          <p:cNvGrpSpPr/>
          <p:nvPr/>
        </p:nvGrpSpPr>
        <p:grpSpPr>
          <a:xfrm>
            <a:off x="5243179" y="1889469"/>
            <a:ext cx="178588" cy="450956"/>
            <a:chOff x="7413063" y="5371450"/>
            <a:chExt cx="193470" cy="450956"/>
          </a:xfrm>
          <a:solidFill>
            <a:srgbClr val="C9D7F3"/>
          </a:solidFill>
        </p:grpSpPr>
        <p:sp>
          <p:nvSpPr>
            <p:cNvPr id="224" name="Trapezoid 223"/>
            <p:cNvSpPr/>
            <p:nvPr/>
          </p:nvSpPr>
          <p:spPr bwMode="auto">
            <a:xfrm>
              <a:off x="7413063" y="5564920"/>
              <a:ext cx="193470"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25" name="Ellipse 224"/>
            <p:cNvSpPr/>
            <p:nvPr/>
          </p:nvSpPr>
          <p:spPr bwMode="auto">
            <a:xfrm>
              <a:off x="7413063" y="5371450"/>
              <a:ext cx="193470"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26" name="Gruppieren 351"/>
          <p:cNvGrpSpPr/>
          <p:nvPr/>
        </p:nvGrpSpPr>
        <p:grpSpPr>
          <a:xfrm>
            <a:off x="5480858" y="1889469"/>
            <a:ext cx="178588" cy="450956"/>
            <a:chOff x="7670548" y="5371450"/>
            <a:chExt cx="193470" cy="450956"/>
          </a:xfrm>
          <a:solidFill>
            <a:srgbClr val="C9D7F3"/>
          </a:solidFill>
        </p:grpSpPr>
        <p:sp>
          <p:nvSpPr>
            <p:cNvPr id="227" name="Trapezoid 226"/>
            <p:cNvSpPr/>
            <p:nvPr/>
          </p:nvSpPr>
          <p:spPr bwMode="auto">
            <a:xfrm>
              <a:off x="7670548" y="5564920"/>
              <a:ext cx="193470"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28" name="Ellipse 227"/>
            <p:cNvSpPr/>
            <p:nvPr/>
          </p:nvSpPr>
          <p:spPr bwMode="auto">
            <a:xfrm>
              <a:off x="7670548" y="5371450"/>
              <a:ext cx="193470"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29" name="Gruppieren 352"/>
          <p:cNvGrpSpPr/>
          <p:nvPr/>
        </p:nvGrpSpPr>
        <p:grpSpPr>
          <a:xfrm>
            <a:off x="5718537" y="1889469"/>
            <a:ext cx="179900" cy="450956"/>
            <a:chOff x="7928034" y="5371450"/>
            <a:chExt cx="194892" cy="450956"/>
          </a:xfrm>
          <a:solidFill>
            <a:srgbClr val="C9D7F3"/>
          </a:solidFill>
        </p:grpSpPr>
        <p:sp>
          <p:nvSpPr>
            <p:cNvPr id="230" name="Trapezoid 229"/>
            <p:cNvSpPr/>
            <p:nvPr/>
          </p:nvSpPr>
          <p:spPr bwMode="auto">
            <a:xfrm>
              <a:off x="7928034" y="5564920"/>
              <a:ext cx="194892"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31" name="Ellipse 230"/>
            <p:cNvSpPr/>
            <p:nvPr/>
          </p:nvSpPr>
          <p:spPr bwMode="auto">
            <a:xfrm>
              <a:off x="7928034" y="5371450"/>
              <a:ext cx="194892"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sp>
        <p:nvSpPr>
          <p:cNvPr id="232" name="Textfeld 221"/>
          <p:cNvSpPr txBox="1">
            <a:spLocks noChangeArrowheads="1"/>
          </p:cNvSpPr>
          <p:nvPr/>
        </p:nvSpPr>
        <p:spPr bwMode="auto">
          <a:xfrm>
            <a:off x="4708603" y="1211226"/>
            <a:ext cx="1502334" cy="584775"/>
          </a:xfrm>
          <a:prstGeom prst="rect">
            <a:avLst/>
          </a:prstGeom>
          <a:noFill/>
          <a:ln w="9525">
            <a:noFill/>
            <a:miter lim="800000"/>
            <a:headEnd/>
            <a:tailEnd/>
          </a:ln>
        </p:spPr>
        <p:txBody>
          <a:bodyPr wrap="none">
            <a:spAutoFit/>
          </a:bodyPr>
          <a:lstStyle/>
          <a:p>
            <a:pPr algn="ctr"/>
            <a:r>
              <a:rPr lang="en-GB" sz="1600" dirty="0">
                <a:solidFill>
                  <a:schemeClr val="tx1">
                    <a:lumMod val="95000"/>
                    <a:lumOff val="5000"/>
                  </a:schemeClr>
                </a:solidFill>
              </a:rPr>
              <a:t>Stakeholder</a:t>
            </a:r>
          </a:p>
          <a:p>
            <a:pPr algn="ctr"/>
            <a:r>
              <a:rPr lang="en-GB" sz="1600" dirty="0">
                <a:solidFill>
                  <a:schemeClr val="tx1">
                    <a:lumMod val="95000"/>
                    <a:lumOff val="5000"/>
                  </a:schemeClr>
                </a:solidFill>
              </a:rPr>
              <a:t>„Priority board“</a:t>
            </a:r>
          </a:p>
        </p:txBody>
      </p:sp>
      <p:grpSp>
        <p:nvGrpSpPr>
          <p:cNvPr id="237" name="Gruppieren 222"/>
          <p:cNvGrpSpPr>
            <a:grpSpLocks/>
          </p:cNvGrpSpPr>
          <p:nvPr/>
        </p:nvGrpSpPr>
        <p:grpSpPr bwMode="auto">
          <a:xfrm>
            <a:off x="7252889" y="4180829"/>
            <a:ext cx="178588" cy="450956"/>
            <a:chOff x="6804248" y="1196752"/>
            <a:chExt cx="216024" cy="504056"/>
          </a:xfrm>
          <a:solidFill>
            <a:srgbClr val="C9D7F3"/>
          </a:solidFill>
        </p:grpSpPr>
        <p:sp>
          <p:nvSpPr>
            <p:cNvPr id="250" name="Trapezoid 223"/>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51" name="Ellipse 224"/>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38" name="Gruppieren 225"/>
          <p:cNvGrpSpPr>
            <a:grpSpLocks/>
          </p:cNvGrpSpPr>
          <p:nvPr/>
        </p:nvGrpSpPr>
        <p:grpSpPr bwMode="auto">
          <a:xfrm>
            <a:off x="7490569" y="4180829"/>
            <a:ext cx="178588" cy="450956"/>
            <a:chOff x="6804248" y="1196752"/>
            <a:chExt cx="216024" cy="504056"/>
          </a:xfrm>
          <a:solidFill>
            <a:srgbClr val="C9D7F3"/>
          </a:solidFill>
        </p:grpSpPr>
        <p:sp>
          <p:nvSpPr>
            <p:cNvPr id="248" name="Trapezoid 226"/>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49" name="Ellipse 227"/>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39" name="Gruppieren 228"/>
          <p:cNvGrpSpPr>
            <a:grpSpLocks/>
          </p:cNvGrpSpPr>
          <p:nvPr/>
        </p:nvGrpSpPr>
        <p:grpSpPr bwMode="auto">
          <a:xfrm>
            <a:off x="7729561" y="4180829"/>
            <a:ext cx="178588" cy="450956"/>
            <a:chOff x="6804248" y="1196752"/>
            <a:chExt cx="216024" cy="504056"/>
          </a:xfrm>
          <a:solidFill>
            <a:srgbClr val="C9D7F3"/>
          </a:solidFill>
        </p:grpSpPr>
        <p:sp>
          <p:nvSpPr>
            <p:cNvPr id="246" name="Trapezoid 229"/>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47" name="Ellipse 230"/>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40" name="Gruppieren 231"/>
          <p:cNvGrpSpPr>
            <a:grpSpLocks/>
          </p:cNvGrpSpPr>
          <p:nvPr/>
        </p:nvGrpSpPr>
        <p:grpSpPr bwMode="auto">
          <a:xfrm>
            <a:off x="7967239" y="4180829"/>
            <a:ext cx="178588" cy="450956"/>
            <a:chOff x="6804248" y="1196752"/>
            <a:chExt cx="216024" cy="504056"/>
          </a:xfrm>
          <a:solidFill>
            <a:srgbClr val="C9D7F3"/>
          </a:solidFill>
        </p:grpSpPr>
        <p:sp>
          <p:nvSpPr>
            <p:cNvPr id="244" name="Trapezoid 243"/>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45" name="Ellipse 244"/>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sp>
        <p:nvSpPr>
          <p:cNvPr id="241" name="Textfeld 234"/>
          <p:cNvSpPr txBox="1">
            <a:spLocks noChangeArrowheads="1"/>
          </p:cNvSpPr>
          <p:nvPr/>
        </p:nvSpPr>
        <p:spPr bwMode="auto">
          <a:xfrm>
            <a:off x="7263159" y="3861350"/>
            <a:ext cx="759247" cy="369332"/>
          </a:xfrm>
          <a:prstGeom prst="rect">
            <a:avLst/>
          </a:prstGeom>
          <a:noFill/>
          <a:ln w="9525">
            <a:noFill/>
            <a:miter lim="800000"/>
            <a:headEnd/>
            <a:tailEnd/>
          </a:ln>
        </p:spPr>
        <p:txBody>
          <a:bodyPr wrap="none">
            <a:spAutoFit/>
          </a:bodyPr>
          <a:lstStyle/>
          <a:p>
            <a:r>
              <a:rPr lang="en-GB" dirty="0">
                <a:solidFill>
                  <a:schemeClr val="tx1">
                    <a:lumMod val="95000"/>
                    <a:lumOff val="5000"/>
                  </a:schemeClr>
                </a:solidFill>
                <a:latin typeface="Calibri" pitchFamily="34" charset="0"/>
              </a:rPr>
              <a:t>teams</a:t>
            </a:r>
          </a:p>
        </p:txBody>
      </p:sp>
      <p:sp>
        <p:nvSpPr>
          <p:cNvPr id="12" name="Textfeld 11"/>
          <p:cNvSpPr txBox="1"/>
          <p:nvPr/>
        </p:nvSpPr>
        <p:spPr>
          <a:xfrm>
            <a:off x="3508416" y="1385816"/>
            <a:ext cx="1244059" cy="338554"/>
          </a:xfrm>
          <a:prstGeom prst="rect">
            <a:avLst/>
          </a:prstGeom>
          <a:noFill/>
        </p:spPr>
        <p:txBody>
          <a:bodyPr wrap="none" rtlCol="0">
            <a:spAutoFit/>
          </a:bodyPr>
          <a:lstStyle/>
          <a:p>
            <a:r>
              <a:rPr lang="en-GB" sz="1600" dirty="0">
                <a:solidFill>
                  <a:schemeClr val="tx1">
                    <a:lumMod val="95000"/>
                    <a:lumOff val="5000"/>
                  </a:schemeClr>
                </a:solidFill>
              </a:rPr>
              <a:t>New projects</a:t>
            </a:r>
          </a:p>
        </p:txBody>
      </p:sp>
      <p:sp>
        <p:nvSpPr>
          <p:cNvPr id="16" name="Textfeld 15"/>
          <p:cNvSpPr txBox="1"/>
          <p:nvPr/>
        </p:nvSpPr>
        <p:spPr>
          <a:xfrm rot="16200000">
            <a:off x="-30124" y="1420894"/>
            <a:ext cx="1377300" cy="646331"/>
          </a:xfrm>
          <a:prstGeom prst="rect">
            <a:avLst/>
          </a:prstGeom>
          <a:noFill/>
        </p:spPr>
        <p:txBody>
          <a:bodyPr wrap="none" rtlCol="0">
            <a:spAutoFit/>
          </a:bodyPr>
          <a:lstStyle/>
          <a:p>
            <a:r>
              <a:rPr lang="en-GB" b="1">
                <a:solidFill>
                  <a:schemeClr val="tx1">
                    <a:lumMod val="95000"/>
                    <a:lumOff val="5000"/>
                  </a:schemeClr>
                </a:solidFill>
              </a:rPr>
              <a:t>Layer 1</a:t>
            </a:r>
          </a:p>
          <a:p>
            <a:r>
              <a:rPr lang="en-GB" b="1">
                <a:solidFill>
                  <a:schemeClr val="tx1">
                    <a:lumMod val="95000"/>
                    <a:lumOff val="5000"/>
                  </a:schemeClr>
                </a:solidFill>
              </a:rPr>
              <a:t>Multi-Project</a:t>
            </a:r>
          </a:p>
        </p:txBody>
      </p:sp>
      <p:sp>
        <p:nvSpPr>
          <p:cNvPr id="520" name="Textfeld 519"/>
          <p:cNvSpPr txBox="1"/>
          <p:nvPr/>
        </p:nvSpPr>
        <p:spPr>
          <a:xfrm rot="16200000">
            <a:off x="-84882" y="3209779"/>
            <a:ext cx="1486818" cy="646331"/>
          </a:xfrm>
          <a:prstGeom prst="rect">
            <a:avLst/>
          </a:prstGeom>
          <a:noFill/>
        </p:spPr>
        <p:txBody>
          <a:bodyPr wrap="none" rtlCol="0">
            <a:spAutoFit/>
          </a:bodyPr>
          <a:lstStyle/>
          <a:p>
            <a:r>
              <a:rPr lang="en-GB" b="1" dirty="0">
                <a:solidFill>
                  <a:schemeClr val="tx1">
                    <a:lumMod val="95000"/>
                    <a:lumOff val="5000"/>
                  </a:schemeClr>
                </a:solidFill>
              </a:rPr>
              <a:t>Layer 2</a:t>
            </a:r>
          </a:p>
          <a:p>
            <a:r>
              <a:rPr lang="en-GB" b="1" dirty="0">
                <a:solidFill>
                  <a:schemeClr val="tx1">
                    <a:lumMod val="95000"/>
                    <a:lumOff val="5000"/>
                  </a:schemeClr>
                </a:solidFill>
              </a:rPr>
              <a:t>Single Project</a:t>
            </a:r>
          </a:p>
        </p:txBody>
      </p:sp>
      <p:sp>
        <p:nvSpPr>
          <p:cNvPr id="234" name="Flussdiagramm: Mehrere Dokumente 233"/>
          <p:cNvSpPr/>
          <p:nvPr/>
        </p:nvSpPr>
        <p:spPr>
          <a:xfrm>
            <a:off x="3871864" y="1900144"/>
            <a:ext cx="455610" cy="463732"/>
          </a:xfrm>
          <a:prstGeom prst="flowChartMultidocument">
            <a:avLst/>
          </a:prstGeom>
          <a:solidFill>
            <a:srgbClr val="C9D7F3"/>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solidFill>
                <a:schemeClr val="tx1">
                  <a:lumMod val="95000"/>
                  <a:lumOff val="5000"/>
                </a:schemeClr>
              </a:solidFill>
            </a:endParaRPr>
          </a:p>
        </p:txBody>
      </p:sp>
      <p:pic>
        <p:nvPicPr>
          <p:cNvPr id="5" name="Picture 4"/>
          <p:cNvPicPr>
            <a:picLocks noChangeAspect="1"/>
          </p:cNvPicPr>
          <p:nvPr/>
        </p:nvPicPr>
        <p:blipFill>
          <a:blip r:embed="rId3"/>
          <a:stretch>
            <a:fillRect/>
          </a:stretch>
        </p:blipFill>
        <p:spPr>
          <a:xfrm>
            <a:off x="1289852" y="3025726"/>
            <a:ext cx="2004254" cy="1267512"/>
          </a:xfrm>
          <a:prstGeom prst="rect">
            <a:avLst/>
          </a:prstGeom>
        </p:spPr>
      </p:pic>
      <p:pic>
        <p:nvPicPr>
          <p:cNvPr id="187" name="Picture 186" descr="IMG_23022012_153431.png"/>
          <p:cNvPicPr/>
          <p:nvPr/>
        </p:nvPicPr>
        <p:blipFill>
          <a:blip r:embed="rId4" cstate="print"/>
          <a:stretch>
            <a:fillRect/>
          </a:stretch>
        </p:blipFill>
        <p:spPr>
          <a:xfrm>
            <a:off x="4137191" y="2883456"/>
            <a:ext cx="1949196" cy="1246578"/>
          </a:xfrm>
          <a:prstGeom prst="rect">
            <a:avLst/>
          </a:prstGeom>
        </p:spPr>
      </p:pic>
      <p:sp>
        <p:nvSpPr>
          <p:cNvPr id="93" name="Textfeld 520"/>
          <p:cNvSpPr txBox="1"/>
          <p:nvPr/>
        </p:nvSpPr>
        <p:spPr>
          <a:xfrm rot="16200000">
            <a:off x="-54241" y="4862363"/>
            <a:ext cx="1754501" cy="923330"/>
          </a:xfrm>
          <a:prstGeom prst="rect">
            <a:avLst/>
          </a:prstGeom>
          <a:noFill/>
        </p:spPr>
        <p:txBody>
          <a:bodyPr wrap="square" rtlCol="0">
            <a:spAutoFit/>
          </a:bodyPr>
          <a:lstStyle/>
          <a:p>
            <a:r>
              <a:rPr lang="en-US" b="1" dirty="0"/>
              <a:t>Layer 3</a:t>
            </a:r>
          </a:p>
          <a:p>
            <a:r>
              <a:rPr lang="en-US" b="1" dirty="0" err="1"/>
              <a:t>Workpackages</a:t>
            </a:r>
            <a:r>
              <a:rPr lang="en-US" b="1" dirty="0"/>
              <a:t> </a:t>
            </a:r>
            <a:r>
              <a:rPr lang="en-US" b="1" i="1" dirty="0"/>
              <a:t>Agile &amp; Kanban</a:t>
            </a:r>
          </a:p>
        </p:txBody>
      </p:sp>
      <p:pic>
        <p:nvPicPr>
          <p:cNvPr id="94" name="Picture 93" descr="IMG_23022012_153431.png"/>
          <p:cNvPicPr/>
          <p:nvPr/>
        </p:nvPicPr>
        <p:blipFill>
          <a:blip r:embed="rId4" cstate="print"/>
          <a:stretch>
            <a:fillRect/>
          </a:stretch>
        </p:blipFill>
        <p:spPr>
          <a:xfrm>
            <a:off x="6786919" y="4876736"/>
            <a:ext cx="1949196" cy="1246578"/>
          </a:xfrm>
          <a:prstGeom prst="rect">
            <a:avLst/>
          </a:prstGeom>
        </p:spPr>
      </p:pic>
      <p:sp>
        <p:nvSpPr>
          <p:cNvPr id="92" name="Rectangle 91"/>
          <p:cNvSpPr/>
          <p:nvPr/>
        </p:nvSpPr>
        <p:spPr>
          <a:xfrm>
            <a:off x="9227774" y="882630"/>
            <a:ext cx="2830142" cy="1160785"/>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spcBef>
                <a:spcPct val="0"/>
              </a:spcBef>
            </a:pPr>
            <a:r>
              <a:rPr lang="en-GB" sz="1600" b="1" i="1" kern="1200" dirty="0">
                <a:solidFill>
                  <a:schemeClr val="tx1"/>
                </a:solidFill>
              </a:rPr>
              <a:t>Pipeline &amp; Scenario Planning</a:t>
            </a:r>
          </a:p>
          <a:p>
            <a:pPr lvl="0" algn="ctr" defTabSz="622300">
              <a:spcBef>
                <a:spcPct val="0"/>
              </a:spcBef>
            </a:pPr>
            <a:r>
              <a:rPr lang="en-GB" sz="1600" dirty="0">
                <a:solidFill>
                  <a:schemeClr val="tx1"/>
                </a:solidFill>
              </a:rPr>
              <a:t>Release Wizard</a:t>
            </a:r>
          </a:p>
          <a:p>
            <a:pPr lvl="0" algn="ctr" defTabSz="622300">
              <a:spcBef>
                <a:spcPct val="0"/>
              </a:spcBef>
            </a:pPr>
            <a:r>
              <a:rPr lang="en-GB" sz="1600" dirty="0">
                <a:solidFill>
                  <a:schemeClr val="tx1"/>
                </a:solidFill>
              </a:rPr>
              <a:t>Scenario Wizard</a:t>
            </a:r>
          </a:p>
          <a:p>
            <a:pPr lvl="0" algn="ctr" defTabSz="622300">
              <a:lnSpc>
                <a:spcPct val="90000"/>
              </a:lnSpc>
              <a:spcBef>
                <a:spcPts val="1200"/>
              </a:spcBef>
              <a:spcAft>
                <a:spcPct val="35000"/>
              </a:spcAft>
            </a:pPr>
            <a:r>
              <a:rPr lang="en-GB" sz="1600" i="1" dirty="0">
                <a:solidFill>
                  <a:schemeClr val="tx1"/>
                </a:solidFill>
              </a:rPr>
              <a:t>“Strategic Priorities”</a:t>
            </a:r>
            <a:endParaRPr lang="en-GB" sz="1600" i="1" kern="1200" dirty="0">
              <a:solidFill>
                <a:schemeClr val="tx1"/>
              </a:solidFill>
            </a:endParaRPr>
          </a:p>
        </p:txBody>
      </p:sp>
      <p:sp>
        <p:nvSpPr>
          <p:cNvPr id="102" name="Rectangle 101"/>
          <p:cNvSpPr/>
          <p:nvPr/>
        </p:nvSpPr>
        <p:spPr>
          <a:xfrm>
            <a:off x="9227775" y="4576668"/>
            <a:ext cx="2830142" cy="851657"/>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pPr>
            <a:r>
              <a:rPr lang="en-GB" sz="1600" b="1" i="1" dirty="0" err="1">
                <a:solidFill>
                  <a:schemeClr val="tx1"/>
                </a:solidFill>
              </a:rPr>
              <a:t>Workpackages</a:t>
            </a:r>
            <a:r>
              <a:rPr lang="en-GB" sz="1600" b="1" i="1" dirty="0">
                <a:solidFill>
                  <a:schemeClr val="tx1"/>
                </a:solidFill>
              </a:rPr>
              <a:t> with Cards </a:t>
            </a:r>
          </a:p>
          <a:p>
            <a:pPr lvl="0" algn="ctr" defTabSz="622300">
              <a:lnSpc>
                <a:spcPct val="90000"/>
              </a:lnSpc>
              <a:spcBef>
                <a:spcPct val="0"/>
              </a:spcBef>
            </a:pPr>
            <a:r>
              <a:rPr lang="en-GB" sz="1600" dirty="0">
                <a:solidFill>
                  <a:schemeClr val="tx1"/>
                </a:solidFill>
              </a:rPr>
              <a:t>Agile/Kanban Processes</a:t>
            </a:r>
          </a:p>
          <a:p>
            <a:pPr algn="ctr" defTabSz="622300">
              <a:lnSpc>
                <a:spcPct val="90000"/>
              </a:lnSpc>
              <a:spcBef>
                <a:spcPct val="0"/>
              </a:spcBef>
            </a:pPr>
            <a:r>
              <a:rPr lang="en-GB" sz="1600" dirty="0">
                <a:solidFill>
                  <a:schemeClr val="tx1"/>
                </a:solidFill>
              </a:rPr>
              <a:t>e.g. Sub-tasks / Stories</a:t>
            </a:r>
          </a:p>
          <a:p>
            <a:pPr lvl="0" algn="ctr" defTabSz="622300">
              <a:lnSpc>
                <a:spcPct val="90000"/>
              </a:lnSpc>
              <a:spcBef>
                <a:spcPct val="0"/>
              </a:spcBef>
            </a:pPr>
            <a:endParaRPr lang="en-GB" sz="1600" dirty="0">
              <a:solidFill>
                <a:schemeClr val="tx1"/>
              </a:solidFill>
            </a:endParaRPr>
          </a:p>
        </p:txBody>
      </p:sp>
      <p:sp>
        <p:nvSpPr>
          <p:cNvPr id="103" name="Rectangle 102"/>
          <p:cNvSpPr/>
          <p:nvPr/>
        </p:nvSpPr>
        <p:spPr>
          <a:xfrm>
            <a:off x="9336360" y="2769308"/>
            <a:ext cx="2129142" cy="851657"/>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pPr>
            <a:r>
              <a:rPr lang="en-GB" sz="1600" b="1" i="1" kern="1200" dirty="0">
                <a:solidFill>
                  <a:schemeClr val="tx1"/>
                </a:solidFill>
              </a:rPr>
              <a:t>Projects</a:t>
            </a:r>
          </a:p>
          <a:p>
            <a:pPr lvl="0" algn="ctr" defTabSz="622300">
              <a:lnSpc>
                <a:spcPct val="90000"/>
              </a:lnSpc>
              <a:spcBef>
                <a:spcPct val="0"/>
              </a:spcBef>
            </a:pPr>
            <a:r>
              <a:rPr lang="en-GB" sz="1600" kern="1200" dirty="0">
                <a:solidFill>
                  <a:schemeClr val="tx1"/>
                </a:solidFill>
              </a:rPr>
              <a:t>CCPM or LFPM</a:t>
            </a:r>
          </a:p>
          <a:p>
            <a:pPr algn="ctr" defTabSz="622300">
              <a:lnSpc>
                <a:spcPct val="90000"/>
              </a:lnSpc>
              <a:spcBef>
                <a:spcPct val="0"/>
              </a:spcBef>
              <a:spcAft>
                <a:spcPct val="35000"/>
              </a:spcAft>
            </a:pPr>
            <a:r>
              <a:rPr lang="en-GB" sz="1600" dirty="0">
                <a:solidFill>
                  <a:schemeClr val="tx1"/>
                </a:solidFill>
              </a:rPr>
              <a:t>Buffer Management</a:t>
            </a:r>
          </a:p>
          <a:p>
            <a:pPr algn="ctr" defTabSz="622300">
              <a:lnSpc>
                <a:spcPct val="90000"/>
              </a:lnSpc>
              <a:spcBef>
                <a:spcPct val="0"/>
              </a:spcBef>
              <a:spcAft>
                <a:spcPct val="35000"/>
              </a:spcAft>
            </a:pPr>
            <a:r>
              <a:rPr lang="en-GB" sz="1600" i="1" dirty="0">
                <a:solidFill>
                  <a:schemeClr val="tx1"/>
                </a:solidFill>
              </a:rPr>
              <a:t>“Operational Priorities”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1413" y="5856308"/>
            <a:ext cx="2017300" cy="97840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 r="64553"/>
          <a:stretch/>
        </p:blipFill>
        <p:spPr>
          <a:xfrm>
            <a:off x="-41107" y="2561407"/>
            <a:ext cx="592492" cy="835411"/>
          </a:xfrm>
          <a:prstGeom prst="rect">
            <a:avLst/>
          </a:prstGeom>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1" r="64553"/>
          <a:stretch/>
        </p:blipFill>
        <p:spPr>
          <a:xfrm>
            <a:off x="-46223" y="508092"/>
            <a:ext cx="592492" cy="835411"/>
          </a:xfrm>
          <a:prstGeom prst="rect">
            <a:avLst/>
          </a:prstGeom>
        </p:spPr>
      </p:pic>
      <p:grpSp>
        <p:nvGrpSpPr>
          <p:cNvPr id="95" name="Gruppieren 8">
            <a:extLst>
              <a:ext uri="{FF2B5EF4-FFF2-40B4-BE49-F238E27FC236}">
                <a16:creationId xmlns:a16="http://schemas.microsoft.com/office/drawing/2014/main" id="{A8140DE1-E2F4-4B34-876C-EB71D449F1CE}"/>
              </a:ext>
            </a:extLst>
          </p:cNvPr>
          <p:cNvGrpSpPr/>
          <p:nvPr/>
        </p:nvGrpSpPr>
        <p:grpSpPr>
          <a:xfrm>
            <a:off x="6598709" y="1188491"/>
            <a:ext cx="2261704" cy="1219872"/>
            <a:chOff x="4195903" y="1556905"/>
            <a:chExt cx="5158490" cy="2615623"/>
          </a:xfrm>
        </p:grpSpPr>
        <p:cxnSp>
          <p:nvCxnSpPr>
            <p:cNvPr id="97" name="Gerade Verbindung mit Pfeil 200">
              <a:extLst>
                <a:ext uri="{FF2B5EF4-FFF2-40B4-BE49-F238E27FC236}">
                  <a16:creationId xmlns:a16="http://schemas.microsoft.com/office/drawing/2014/main" id="{BB72AD49-A2B3-4936-86EA-78949A25EE4E}"/>
                </a:ext>
              </a:extLst>
            </p:cNvPr>
            <p:cNvCxnSpPr/>
            <p:nvPr/>
          </p:nvCxnSpPr>
          <p:spPr>
            <a:xfrm>
              <a:off x="4205894" y="4172528"/>
              <a:ext cx="46990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Gerade Verbindung mit Pfeil 201">
              <a:extLst>
                <a:ext uri="{FF2B5EF4-FFF2-40B4-BE49-F238E27FC236}">
                  <a16:creationId xmlns:a16="http://schemas.microsoft.com/office/drawing/2014/main" id="{CFED45E5-C59E-4B4B-99A8-5D17261BA662}"/>
                </a:ext>
              </a:extLst>
            </p:cNvPr>
            <p:cNvCxnSpPr/>
            <p:nvPr/>
          </p:nvCxnSpPr>
          <p:spPr>
            <a:xfrm flipV="1">
              <a:off x="4195903" y="1903858"/>
              <a:ext cx="0" cy="2268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Rechteck 202">
              <a:extLst>
                <a:ext uri="{FF2B5EF4-FFF2-40B4-BE49-F238E27FC236}">
                  <a16:creationId xmlns:a16="http://schemas.microsoft.com/office/drawing/2014/main" id="{F25910A7-A407-4002-83DC-789E08AF6104}"/>
                </a:ext>
              </a:extLst>
            </p:cNvPr>
            <p:cNvSpPr/>
            <p:nvPr/>
          </p:nvSpPr>
          <p:spPr>
            <a:xfrm>
              <a:off x="4343400" y="3535065"/>
              <a:ext cx="2933700" cy="507832"/>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a:solidFill>
                    <a:schemeClr val="bg1"/>
                  </a:solidFill>
                </a:rPr>
                <a:t>Project #1</a:t>
              </a:r>
              <a:endParaRPr lang="en-GB" sz="1050" dirty="0">
                <a:solidFill>
                  <a:schemeClr val="bg1"/>
                </a:solidFill>
              </a:endParaRPr>
            </a:p>
          </p:txBody>
        </p:sp>
        <p:sp>
          <p:nvSpPr>
            <p:cNvPr id="101" name="Rechteck 203">
              <a:extLst>
                <a:ext uri="{FF2B5EF4-FFF2-40B4-BE49-F238E27FC236}">
                  <a16:creationId xmlns:a16="http://schemas.microsoft.com/office/drawing/2014/main" id="{6541633A-7A26-4A40-97D1-C92DEE8CA677}"/>
                </a:ext>
              </a:extLst>
            </p:cNvPr>
            <p:cNvSpPr/>
            <p:nvPr/>
          </p:nvSpPr>
          <p:spPr>
            <a:xfrm>
              <a:off x="4343400" y="2904698"/>
              <a:ext cx="1092200" cy="507832"/>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a:solidFill>
                    <a:schemeClr val="tx1">
                      <a:lumMod val="95000"/>
                      <a:lumOff val="5000"/>
                    </a:schemeClr>
                  </a:solidFill>
                </a:rPr>
                <a:t>#2</a:t>
              </a:r>
            </a:p>
          </p:txBody>
        </p:sp>
        <p:sp>
          <p:nvSpPr>
            <p:cNvPr id="105" name="Rechteck 204">
              <a:extLst>
                <a:ext uri="{FF2B5EF4-FFF2-40B4-BE49-F238E27FC236}">
                  <a16:creationId xmlns:a16="http://schemas.microsoft.com/office/drawing/2014/main" id="{486ACC98-DF23-490C-83A8-1C7CD3AAF54A}"/>
                </a:ext>
              </a:extLst>
            </p:cNvPr>
            <p:cNvSpPr/>
            <p:nvPr/>
          </p:nvSpPr>
          <p:spPr>
            <a:xfrm>
              <a:off x="4343400" y="2307966"/>
              <a:ext cx="2298700" cy="507832"/>
            </a:xfrm>
            <a:prstGeom prst="rect">
              <a:avLst/>
            </a:prstGeom>
            <a:solidFill>
              <a:srgbClr val="FF993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solidFill>
                    <a:schemeClr val="tx1">
                      <a:lumMod val="95000"/>
                      <a:lumOff val="5000"/>
                    </a:schemeClr>
                  </a:solidFill>
                </a:rPr>
                <a:t>Project #4</a:t>
              </a:r>
            </a:p>
          </p:txBody>
        </p:sp>
        <p:sp>
          <p:nvSpPr>
            <p:cNvPr id="106" name="Textfeld 205">
              <a:extLst>
                <a:ext uri="{FF2B5EF4-FFF2-40B4-BE49-F238E27FC236}">
                  <a16:creationId xmlns:a16="http://schemas.microsoft.com/office/drawing/2014/main" id="{CE2A06F1-7B6B-4A4B-9737-94CDAA824F73}"/>
                </a:ext>
              </a:extLst>
            </p:cNvPr>
            <p:cNvSpPr txBox="1"/>
            <p:nvPr/>
          </p:nvSpPr>
          <p:spPr>
            <a:xfrm>
              <a:off x="4418515" y="1556905"/>
              <a:ext cx="1819455" cy="626498"/>
            </a:xfrm>
            <a:prstGeom prst="rect">
              <a:avLst/>
            </a:prstGeom>
            <a:noFill/>
          </p:spPr>
          <p:txBody>
            <a:bodyPr wrap="none" rtlCol="0">
              <a:spAutoFit/>
            </a:bodyPr>
            <a:lstStyle/>
            <a:p>
              <a:r>
                <a:rPr lang="en-GB" sz="1400" b="1" dirty="0">
                  <a:solidFill>
                    <a:schemeClr val="tx1">
                      <a:lumMod val="95000"/>
                      <a:lumOff val="5000"/>
                    </a:schemeClr>
                  </a:solidFill>
                </a:rPr>
                <a:t>PIPELINE</a:t>
              </a:r>
            </a:p>
          </p:txBody>
        </p:sp>
        <p:sp>
          <p:nvSpPr>
            <p:cNvPr id="107" name="Rechteck 206">
              <a:extLst>
                <a:ext uri="{FF2B5EF4-FFF2-40B4-BE49-F238E27FC236}">
                  <a16:creationId xmlns:a16="http://schemas.microsoft.com/office/drawing/2014/main" id="{EC40311E-D308-4717-A66E-84D53F7A5558}"/>
                </a:ext>
              </a:extLst>
            </p:cNvPr>
            <p:cNvSpPr/>
            <p:nvPr/>
          </p:nvSpPr>
          <p:spPr>
            <a:xfrm>
              <a:off x="7277100" y="3535065"/>
              <a:ext cx="1117600"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08" name="Rechteck 207">
              <a:extLst>
                <a:ext uri="{FF2B5EF4-FFF2-40B4-BE49-F238E27FC236}">
                  <a16:creationId xmlns:a16="http://schemas.microsoft.com/office/drawing/2014/main" id="{5E9D4DB5-3A0F-41A4-9C72-2F0929F598A8}"/>
                </a:ext>
              </a:extLst>
            </p:cNvPr>
            <p:cNvSpPr/>
            <p:nvPr/>
          </p:nvSpPr>
          <p:spPr>
            <a:xfrm>
              <a:off x="5438624" y="2904698"/>
              <a:ext cx="416076"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09" name="Rechteck 208">
              <a:extLst>
                <a:ext uri="{FF2B5EF4-FFF2-40B4-BE49-F238E27FC236}">
                  <a16:creationId xmlns:a16="http://schemas.microsoft.com/office/drawing/2014/main" id="{863BD897-E670-4790-84D7-59288AD92AD8}"/>
                </a:ext>
              </a:extLst>
            </p:cNvPr>
            <p:cNvSpPr/>
            <p:nvPr/>
          </p:nvSpPr>
          <p:spPr>
            <a:xfrm>
              <a:off x="6642864" y="2307967"/>
              <a:ext cx="875695"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10" name="Rechteck 212">
              <a:extLst>
                <a:ext uri="{FF2B5EF4-FFF2-40B4-BE49-F238E27FC236}">
                  <a16:creationId xmlns:a16="http://schemas.microsoft.com/office/drawing/2014/main" id="{CC067249-EF1F-41CE-8BFE-96477CAC1DD2}"/>
                </a:ext>
              </a:extLst>
            </p:cNvPr>
            <p:cNvSpPr/>
            <p:nvPr/>
          </p:nvSpPr>
          <p:spPr>
            <a:xfrm>
              <a:off x="5854700" y="2904782"/>
              <a:ext cx="2298700" cy="507832"/>
            </a:xfrm>
            <a:prstGeom prst="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solidFill>
                    <a:schemeClr val="bg1"/>
                  </a:solidFill>
                </a:rPr>
                <a:t>Project #3</a:t>
              </a:r>
            </a:p>
          </p:txBody>
        </p:sp>
        <p:sp>
          <p:nvSpPr>
            <p:cNvPr id="111" name="Rechteck 213">
              <a:extLst>
                <a:ext uri="{FF2B5EF4-FFF2-40B4-BE49-F238E27FC236}">
                  <a16:creationId xmlns:a16="http://schemas.microsoft.com/office/drawing/2014/main" id="{151FD551-0E94-4097-852E-1C5385463023}"/>
                </a:ext>
              </a:extLst>
            </p:cNvPr>
            <p:cNvSpPr/>
            <p:nvPr/>
          </p:nvSpPr>
          <p:spPr>
            <a:xfrm>
              <a:off x="8149984" y="2904783"/>
              <a:ext cx="875695"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12" name="Rechteck 214">
              <a:extLst>
                <a:ext uri="{FF2B5EF4-FFF2-40B4-BE49-F238E27FC236}">
                  <a16:creationId xmlns:a16="http://schemas.microsoft.com/office/drawing/2014/main" id="{5F1ECA3E-5BBE-4203-B5C9-BAEB341E6905}"/>
                </a:ext>
              </a:extLst>
            </p:cNvPr>
            <p:cNvSpPr/>
            <p:nvPr/>
          </p:nvSpPr>
          <p:spPr>
            <a:xfrm>
              <a:off x="7520513" y="2307963"/>
              <a:ext cx="1833880" cy="507834"/>
            </a:xfrm>
            <a:prstGeom prst="rect">
              <a:avLst/>
            </a:prstGeom>
            <a:solidFill>
              <a:srgbClr val="204892"/>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solidFill>
                    <a:schemeClr val="bg1"/>
                  </a:solidFill>
                </a:rPr>
                <a:t>Project # 5</a:t>
              </a:r>
            </a:p>
          </p:txBody>
        </p:sp>
      </p:grpSp>
      <p:pic>
        <p:nvPicPr>
          <p:cNvPr id="113" name="Picture 112">
            <a:extLst>
              <a:ext uri="{FF2B5EF4-FFF2-40B4-BE49-F238E27FC236}">
                <a16:creationId xmlns:a16="http://schemas.microsoft.com/office/drawing/2014/main" id="{34D84031-0C40-4C21-BC59-69C25A3BF8D4}"/>
              </a:ext>
            </a:extLst>
          </p:cNvPr>
          <p:cNvPicPr>
            <a:picLocks noChangeAspect="1"/>
          </p:cNvPicPr>
          <p:nvPr/>
        </p:nvPicPr>
        <p:blipFill>
          <a:blip r:embed="rId7"/>
          <a:stretch>
            <a:fillRect/>
          </a:stretch>
        </p:blipFill>
        <p:spPr>
          <a:xfrm>
            <a:off x="1300539" y="1112743"/>
            <a:ext cx="2129940" cy="1271042"/>
          </a:xfrm>
          <a:prstGeom prst="rect">
            <a:avLst/>
          </a:prstGeom>
          <a:ln>
            <a:solidFill>
              <a:schemeClr val="accent1"/>
            </a:solidFill>
          </a:ln>
        </p:spPr>
      </p:pic>
      <p:pic>
        <p:nvPicPr>
          <p:cNvPr id="10" name="Picture 9">
            <a:extLst>
              <a:ext uri="{FF2B5EF4-FFF2-40B4-BE49-F238E27FC236}">
                <a16:creationId xmlns:a16="http://schemas.microsoft.com/office/drawing/2014/main" id="{F226BCFA-2FDF-45E9-BD1A-B95FF1A2CA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811" y="3259871"/>
            <a:ext cx="623805" cy="623805"/>
          </a:xfrm>
          <a:prstGeom prst="rect">
            <a:avLst/>
          </a:prstGeom>
        </p:spPr>
      </p:pic>
      <p:pic>
        <p:nvPicPr>
          <p:cNvPr id="160" name="Picture 2" descr="part1">
            <a:extLst>
              <a:ext uri="{FF2B5EF4-FFF2-40B4-BE49-F238E27FC236}">
                <a16:creationId xmlns:a16="http://schemas.microsoft.com/office/drawing/2014/main" id="{7C9E87CC-8823-4D5C-AD08-8DC5703A8A34}"/>
              </a:ext>
            </a:extLst>
          </p:cNvPr>
          <p:cNvPicPr>
            <a:picLocks noChangeAspect="1" noChangeArrowheads="1"/>
          </p:cNvPicPr>
          <p:nvPr/>
        </p:nvPicPr>
        <p:blipFill rotWithShape="1">
          <a:blip r:embed="rId9" cstate="print"/>
          <a:srcRect l="25099" t="5046" r="40004" b="10585"/>
          <a:stretch/>
        </p:blipFill>
        <p:spPr bwMode="auto">
          <a:xfrm>
            <a:off x="3131215" y="4711393"/>
            <a:ext cx="922157" cy="1147074"/>
          </a:xfrm>
          <a:prstGeom prst="rect">
            <a:avLst/>
          </a:prstGeom>
          <a:noFill/>
          <a:ln w="3175">
            <a:solidFill>
              <a:schemeClr val="tx1"/>
            </a:solidFill>
            <a:miter lim="800000"/>
            <a:headEnd/>
            <a:tailEnd/>
          </a:ln>
        </p:spPr>
      </p:pic>
      <p:grpSp>
        <p:nvGrpSpPr>
          <p:cNvPr id="114" name="Group 113">
            <a:extLst>
              <a:ext uri="{FF2B5EF4-FFF2-40B4-BE49-F238E27FC236}">
                <a16:creationId xmlns:a16="http://schemas.microsoft.com/office/drawing/2014/main" id="{3EC23EE3-B29A-4619-A886-02C18AC1FFA3}"/>
              </a:ext>
            </a:extLst>
          </p:cNvPr>
          <p:cNvGrpSpPr/>
          <p:nvPr/>
        </p:nvGrpSpPr>
        <p:grpSpPr>
          <a:xfrm>
            <a:off x="1435774" y="4975861"/>
            <a:ext cx="2245291" cy="1147453"/>
            <a:chOff x="346704" y="476672"/>
            <a:chExt cx="11560542" cy="5772000"/>
          </a:xfrm>
        </p:grpSpPr>
        <p:pic>
          <p:nvPicPr>
            <p:cNvPr id="115" name="Picture 114">
              <a:extLst>
                <a:ext uri="{FF2B5EF4-FFF2-40B4-BE49-F238E27FC236}">
                  <a16:creationId xmlns:a16="http://schemas.microsoft.com/office/drawing/2014/main" id="{0DDDFB6E-4DA4-4AEF-8443-294E4306D5FF}"/>
                </a:ext>
              </a:extLst>
            </p:cNvPr>
            <p:cNvPicPr>
              <a:picLocks noChangeAspect="1"/>
            </p:cNvPicPr>
            <p:nvPr/>
          </p:nvPicPr>
          <p:blipFill>
            <a:blip r:embed="rId10"/>
            <a:stretch>
              <a:fillRect/>
            </a:stretch>
          </p:blipFill>
          <p:spPr>
            <a:xfrm>
              <a:off x="346704" y="476672"/>
              <a:ext cx="11560542" cy="5768840"/>
            </a:xfrm>
            <a:prstGeom prst="rect">
              <a:avLst/>
            </a:prstGeom>
            <a:ln>
              <a:solidFill>
                <a:schemeClr val="bg2">
                  <a:lumMod val="75000"/>
                </a:schemeClr>
              </a:solidFill>
            </a:ln>
          </p:spPr>
        </p:pic>
        <p:pic>
          <p:nvPicPr>
            <p:cNvPr id="116" name="Picture 115">
              <a:extLst>
                <a:ext uri="{FF2B5EF4-FFF2-40B4-BE49-F238E27FC236}">
                  <a16:creationId xmlns:a16="http://schemas.microsoft.com/office/drawing/2014/main" id="{37EA2B64-A0D6-495A-B5DE-024CFC3CBF6C}"/>
                </a:ext>
              </a:extLst>
            </p:cNvPr>
            <p:cNvPicPr>
              <a:picLocks noChangeAspect="1"/>
            </p:cNvPicPr>
            <p:nvPr/>
          </p:nvPicPr>
          <p:blipFill>
            <a:blip r:embed="rId11"/>
            <a:stretch>
              <a:fillRect/>
            </a:stretch>
          </p:blipFill>
          <p:spPr>
            <a:xfrm>
              <a:off x="353578" y="4076784"/>
              <a:ext cx="480102" cy="2171888"/>
            </a:xfrm>
            <a:prstGeom prst="rect">
              <a:avLst/>
            </a:prstGeom>
            <a:ln>
              <a:noFill/>
            </a:ln>
          </p:spPr>
        </p:pic>
        <p:pic>
          <p:nvPicPr>
            <p:cNvPr id="117" name="Picture 116">
              <a:extLst>
                <a:ext uri="{FF2B5EF4-FFF2-40B4-BE49-F238E27FC236}">
                  <a16:creationId xmlns:a16="http://schemas.microsoft.com/office/drawing/2014/main" id="{B044E947-C58F-4260-B6B9-D74E690972AB}"/>
                </a:ext>
              </a:extLst>
            </p:cNvPr>
            <p:cNvPicPr>
              <a:picLocks noChangeAspect="1"/>
            </p:cNvPicPr>
            <p:nvPr/>
          </p:nvPicPr>
          <p:blipFill>
            <a:blip r:embed="rId12"/>
            <a:stretch>
              <a:fillRect/>
            </a:stretch>
          </p:blipFill>
          <p:spPr>
            <a:xfrm>
              <a:off x="9736516" y="525856"/>
              <a:ext cx="2133785" cy="483145"/>
            </a:xfrm>
            <a:prstGeom prst="rect">
              <a:avLst/>
            </a:prstGeom>
            <a:ln>
              <a:noFill/>
            </a:ln>
          </p:spPr>
        </p:pic>
      </p:grpSp>
      <p:pic>
        <p:nvPicPr>
          <p:cNvPr id="17" name="Picture 16">
            <a:extLst>
              <a:ext uri="{FF2B5EF4-FFF2-40B4-BE49-F238E27FC236}">
                <a16:creationId xmlns:a16="http://schemas.microsoft.com/office/drawing/2014/main" id="{2104CD50-14E8-4921-B980-60612982DC6A}"/>
              </a:ext>
            </a:extLst>
          </p:cNvPr>
          <p:cNvPicPr>
            <a:picLocks noChangeAspect="1"/>
          </p:cNvPicPr>
          <p:nvPr/>
        </p:nvPicPr>
        <p:blipFill>
          <a:blip r:embed="rId13"/>
          <a:stretch>
            <a:fillRect/>
          </a:stretch>
        </p:blipFill>
        <p:spPr>
          <a:xfrm>
            <a:off x="4053372" y="4868217"/>
            <a:ext cx="2511055" cy="1371153"/>
          </a:xfrm>
          <a:prstGeom prst="rect">
            <a:avLst/>
          </a:prstGeom>
        </p:spPr>
      </p:pic>
      <p:pic>
        <p:nvPicPr>
          <p:cNvPr id="159" name="Picture 158">
            <a:extLst>
              <a:ext uri="{FF2B5EF4-FFF2-40B4-BE49-F238E27FC236}">
                <a16:creationId xmlns:a16="http://schemas.microsoft.com/office/drawing/2014/main" id="{B477B161-AA1B-4443-85E2-C790CC3437CC}"/>
              </a:ext>
            </a:extLst>
          </p:cNvPr>
          <p:cNvPicPr>
            <a:picLocks noChangeAspect="1"/>
          </p:cNvPicPr>
          <p:nvPr/>
        </p:nvPicPr>
        <p:blipFill>
          <a:blip r:embed="rId13"/>
          <a:stretch>
            <a:fillRect/>
          </a:stretch>
        </p:blipFill>
        <p:spPr>
          <a:xfrm>
            <a:off x="1913724" y="2769308"/>
            <a:ext cx="1229947" cy="671608"/>
          </a:xfrm>
          <a:prstGeom prst="rect">
            <a:avLst/>
          </a:prstGeom>
        </p:spPr>
      </p:pic>
    </p:spTree>
    <p:extLst>
      <p:ext uri="{BB962C8B-B14F-4D97-AF65-F5344CB8AC3E}">
        <p14:creationId xmlns:p14="http://schemas.microsoft.com/office/powerpoint/2010/main" val="15734593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3542" y="1785010"/>
            <a:ext cx="11377264" cy="3673574"/>
          </a:xfrm>
          <a:prstGeom prst="rect">
            <a:avLst/>
          </a:prstGeom>
          <a:solidFill>
            <a:schemeClr val="bg1"/>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Picture 4"/>
          <p:cNvPicPr>
            <a:picLocks noChangeAspect="1"/>
          </p:cNvPicPr>
          <p:nvPr/>
        </p:nvPicPr>
        <p:blipFill>
          <a:blip r:embed="rId2"/>
          <a:stretch>
            <a:fillRect/>
          </a:stretch>
        </p:blipFill>
        <p:spPr>
          <a:xfrm>
            <a:off x="551384" y="3262537"/>
            <a:ext cx="3733459" cy="1823558"/>
          </a:xfrm>
          <a:prstGeom prst="rect">
            <a:avLst/>
          </a:prstGeom>
        </p:spPr>
      </p:pic>
      <p:sp>
        <p:nvSpPr>
          <p:cNvPr id="2" name="Title 1"/>
          <p:cNvSpPr>
            <a:spLocks noGrp="1"/>
          </p:cNvSpPr>
          <p:nvPr>
            <p:ph type="title"/>
          </p:nvPr>
        </p:nvSpPr>
        <p:spPr/>
        <p:txBody>
          <a:bodyPr>
            <a:normAutofit/>
          </a:bodyPr>
          <a:lstStyle/>
          <a:p>
            <a:r>
              <a:rPr lang="en-GB" sz="3200" dirty="0"/>
              <a:t>LYNX and LYNX </a:t>
            </a:r>
            <a:r>
              <a:rPr lang="en-GB" sz="3200" i="1" dirty="0" err="1"/>
              <a:t>TameFlow</a:t>
            </a:r>
            <a:r>
              <a:rPr lang="en-GB" sz="3200" i="1" dirty="0"/>
              <a:t> </a:t>
            </a:r>
            <a:br>
              <a:rPr lang="en-GB" sz="3200" dirty="0"/>
            </a:br>
            <a:r>
              <a:rPr lang="en-GB" sz="2700" i="1" dirty="0"/>
              <a:t>Workflow optimisation with Resource Management</a:t>
            </a:r>
            <a:endParaRPr lang="en-GB" sz="32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112</a:t>
            </a:fld>
            <a:endParaRPr lang="nl-NL" dirty="0"/>
          </a:p>
        </p:txBody>
      </p:sp>
      <p:sp>
        <p:nvSpPr>
          <p:cNvPr id="7" name="Plus 6"/>
          <p:cNvSpPr/>
          <p:nvPr/>
        </p:nvSpPr>
        <p:spPr>
          <a:xfrm>
            <a:off x="3647728" y="3372849"/>
            <a:ext cx="864096" cy="936104"/>
          </a:xfrm>
          <a:prstGeom prst="mathPlus">
            <a:avLst>
              <a:gd name="adj1" fmla="val 10922"/>
            </a:avLst>
          </a:prstGeom>
          <a:noFill/>
          <a:ln w="28575">
            <a:solidFill>
              <a:srgbClr val="4D762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TextBox 30"/>
          <p:cNvSpPr txBox="1"/>
          <p:nvPr/>
        </p:nvSpPr>
        <p:spPr>
          <a:xfrm>
            <a:off x="586915" y="1785010"/>
            <a:ext cx="2750765" cy="707886"/>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Aft>
                <a:spcPts val="0"/>
              </a:spcAft>
              <a:buClr>
                <a:schemeClr val="accent2"/>
              </a:buClr>
              <a:buSzPct val="70000"/>
              <a:buFont typeface="Wingdings 2" pitchFamily="18" charset="2"/>
              <a:buNone/>
              <a:tabLst/>
            </a:pPr>
            <a:r>
              <a:rPr lang="en-GB" sz="2000" b="1" dirty="0">
                <a:solidFill>
                  <a:schemeClr val="tx1">
                    <a:lumMod val="85000"/>
                    <a:lumOff val="15000"/>
                  </a:schemeClr>
                </a:solidFill>
                <a:latin typeface="Tw Cen MT" pitchFamily="34" charset="0"/>
                <a:ea typeface="Adobe Fan Heiti Std B" pitchFamily="34" charset="-128"/>
                <a:cs typeface="Arial" pitchFamily="34" charset="0"/>
              </a:rPr>
              <a:t>Optimal </a:t>
            </a:r>
          </a:p>
          <a:p>
            <a:pPr marL="0" marR="0" indent="0" algn="ctr" defTabSz="914400" rtl="0" eaLnBrk="1" fontAlgn="auto" latinLnBrk="0" hangingPunct="1">
              <a:lnSpc>
                <a:spcPct val="100000"/>
              </a:lnSpc>
              <a:spcAft>
                <a:spcPts val="0"/>
              </a:spcAft>
              <a:buClr>
                <a:schemeClr val="accent2"/>
              </a:buClr>
              <a:buSzPct val="70000"/>
              <a:buFont typeface="Wingdings 2" pitchFamily="18" charset="2"/>
              <a:buNone/>
              <a:tabLst/>
            </a:pPr>
            <a:r>
              <a:rPr lang="en-GB" sz="2000" b="1" dirty="0">
                <a:solidFill>
                  <a:schemeClr val="tx1">
                    <a:lumMod val="85000"/>
                    <a:lumOff val="15000"/>
                  </a:schemeClr>
                </a:solidFill>
                <a:latin typeface="Tw Cen MT" pitchFamily="34" charset="0"/>
                <a:ea typeface="Adobe Fan Heiti Std B" pitchFamily="34" charset="-128"/>
                <a:cs typeface="Arial" pitchFamily="34" charset="0"/>
              </a:rPr>
              <a:t>Workflow</a:t>
            </a:r>
          </a:p>
        </p:txBody>
      </p:sp>
      <p:sp>
        <p:nvSpPr>
          <p:cNvPr id="32" name="TextBox 31"/>
          <p:cNvSpPr txBox="1"/>
          <p:nvPr/>
        </p:nvSpPr>
        <p:spPr>
          <a:xfrm>
            <a:off x="4684001" y="1769265"/>
            <a:ext cx="2160240" cy="707886"/>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Aft>
                <a:spcPts val="0"/>
              </a:spcAft>
              <a:buClr>
                <a:schemeClr val="accent2"/>
              </a:buClr>
              <a:buSzPct val="70000"/>
              <a:buFont typeface="Wingdings 2" pitchFamily="18" charset="2"/>
              <a:buNone/>
              <a:tabLst/>
            </a:pPr>
            <a:r>
              <a:rPr lang="en-GB" sz="2000" b="1" dirty="0">
                <a:solidFill>
                  <a:schemeClr val="tx1">
                    <a:lumMod val="85000"/>
                    <a:lumOff val="15000"/>
                  </a:schemeClr>
                </a:solidFill>
                <a:latin typeface="Tw Cen MT" pitchFamily="34" charset="0"/>
                <a:ea typeface="Adobe Fan Heiti Std B" pitchFamily="34" charset="-128"/>
                <a:cs typeface="Arial" pitchFamily="34" charset="0"/>
              </a:rPr>
              <a:t>Optimal </a:t>
            </a:r>
          </a:p>
          <a:p>
            <a:pPr marL="0" marR="0" indent="0" algn="ctr" defTabSz="914400" rtl="0" eaLnBrk="1" fontAlgn="auto" latinLnBrk="0" hangingPunct="1">
              <a:lnSpc>
                <a:spcPct val="100000"/>
              </a:lnSpc>
              <a:spcAft>
                <a:spcPts val="0"/>
              </a:spcAft>
              <a:buClr>
                <a:schemeClr val="accent2"/>
              </a:buClr>
              <a:buSzPct val="70000"/>
              <a:buFont typeface="Wingdings 2" pitchFamily="18" charset="2"/>
              <a:buNone/>
              <a:tabLst/>
            </a:pPr>
            <a:r>
              <a:rPr lang="en-GB" sz="2000" b="1" dirty="0">
                <a:solidFill>
                  <a:schemeClr val="tx1">
                    <a:lumMod val="85000"/>
                    <a:lumOff val="15000"/>
                  </a:schemeClr>
                </a:solidFill>
                <a:latin typeface="Tw Cen MT" pitchFamily="34" charset="0"/>
                <a:ea typeface="Adobe Fan Heiti Std B" pitchFamily="34" charset="-128"/>
                <a:cs typeface="Arial" pitchFamily="34" charset="0"/>
              </a:rPr>
              <a:t>Resourcing</a:t>
            </a:r>
          </a:p>
        </p:txBody>
      </p:sp>
      <p:sp>
        <p:nvSpPr>
          <p:cNvPr id="78" name="TextBox 77"/>
          <p:cNvSpPr txBox="1"/>
          <p:nvPr/>
        </p:nvSpPr>
        <p:spPr>
          <a:xfrm>
            <a:off x="9048328" y="1785010"/>
            <a:ext cx="2160240" cy="707886"/>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Aft>
                <a:spcPts val="0"/>
              </a:spcAft>
              <a:buClr>
                <a:schemeClr val="accent2"/>
              </a:buClr>
              <a:buSzPct val="70000"/>
              <a:buFont typeface="Wingdings 2" pitchFamily="18" charset="2"/>
              <a:buNone/>
              <a:tabLst/>
            </a:pPr>
            <a:r>
              <a:rPr lang="en-GB" sz="2000" b="1" dirty="0">
                <a:solidFill>
                  <a:schemeClr val="tx1">
                    <a:lumMod val="85000"/>
                    <a:lumOff val="15000"/>
                  </a:schemeClr>
                </a:solidFill>
                <a:latin typeface="Tw Cen MT" pitchFamily="34" charset="0"/>
                <a:ea typeface="Adobe Fan Heiti Std B" pitchFamily="34" charset="-128"/>
                <a:cs typeface="Arial" pitchFamily="34" charset="0"/>
              </a:rPr>
              <a:t>Optimal</a:t>
            </a:r>
          </a:p>
          <a:p>
            <a:pPr marL="0" marR="0" indent="0" algn="ctr" defTabSz="914400" rtl="0" eaLnBrk="1" fontAlgn="auto" latinLnBrk="0" hangingPunct="1">
              <a:lnSpc>
                <a:spcPct val="100000"/>
              </a:lnSpc>
              <a:spcAft>
                <a:spcPts val="0"/>
              </a:spcAft>
              <a:buClr>
                <a:schemeClr val="accent2"/>
              </a:buClr>
              <a:buSzPct val="70000"/>
              <a:buFont typeface="Wingdings 2" pitchFamily="18" charset="2"/>
              <a:buNone/>
              <a:tabLst/>
            </a:pPr>
            <a:r>
              <a:rPr lang="en-GB" sz="2000" b="1" dirty="0">
                <a:solidFill>
                  <a:schemeClr val="tx1">
                    <a:lumMod val="85000"/>
                    <a:lumOff val="15000"/>
                  </a:schemeClr>
                </a:solidFill>
                <a:latin typeface="Tw Cen MT" pitchFamily="34" charset="0"/>
                <a:ea typeface="Adobe Fan Heiti Std B" pitchFamily="34" charset="-128"/>
                <a:cs typeface="Arial" pitchFamily="34" charset="0"/>
              </a:rPr>
              <a:t> Results</a:t>
            </a:r>
          </a:p>
        </p:txBody>
      </p:sp>
      <p:sp>
        <p:nvSpPr>
          <p:cNvPr id="9" name="Equal 8"/>
          <p:cNvSpPr/>
          <p:nvPr/>
        </p:nvSpPr>
        <p:spPr>
          <a:xfrm>
            <a:off x="7072606" y="3547017"/>
            <a:ext cx="918669" cy="504056"/>
          </a:xfrm>
          <a:prstGeom prst="mathEqual">
            <a:avLst/>
          </a:prstGeom>
          <a:noFill/>
          <a:ln w="28575">
            <a:solidFill>
              <a:srgbClr val="4D762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5835820"/>
            <a:ext cx="2017300" cy="978408"/>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 r="64553"/>
          <a:stretch/>
        </p:blipFill>
        <p:spPr>
          <a:xfrm>
            <a:off x="263352" y="5581224"/>
            <a:ext cx="917735" cy="1294002"/>
          </a:xfrm>
          <a:prstGeom prst="rect">
            <a:avLst/>
          </a:prstGeom>
        </p:spPr>
      </p:pic>
      <p:pic>
        <p:nvPicPr>
          <p:cNvPr id="18" name="Picture 17">
            <a:extLst>
              <a:ext uri="{FF2B5EF4-FFF2-40B4-BE49-F238E27FC236}">
                <a16:creationId xmlns:a16="http://schemas.microsoft.com/office/drawing/2014/main" id="{F97674A6-EFB1-4990-B127-BE291007F479}"/>
              </a:ext>
            </a:extLst>
          </p:cNvPr>
          <p:cNvPicPr>
            <a:picLocks noChangeAspect="1"/>
          </p:cNvPicPr>
          <p:nvPr/>
        </p:nvPicPr>
        <p:blipFill>
          <a:blip r:embed="rId5"/>
          <a:stretch>
            <a:fillRect/>
          </a:stretch>
        </p:blipFill>
        <p:spPr>
          <a:xfrm>
            <a:off x="1155378" y="2644135"/>
            <a:ext cx="1894075" cy="1034253"/>
          </a:xfrm>
          <a:prstGeom prst="rect">
            <a:avLst/>
          </a:prstGeom>
        </p:spPr>
      </p:pic>
      <p:pic>
        <p:nvPicPr>
          <p:cNvPr id="4" name="Picture 3">
            <a:extLst>
              <a:ext uri="{FF2B5EF4-FFF2-40B4-BE49-F238E27FC236}">
                <a16:creationId xmlns:a16="http://schemas.microsoft.com/office/drawing/2014/main" id="{7B88D46D-97EE-40BA-B98F-E47E059F077D}"/>
              </a:ext>
            </a:extLst>
          </p:cNvPr>
          <p:cNvPicPr>
            <a:picLocks noChangeAspect="1"/>
          </p:cNvPicPr>
          <p:nvPr/>
        </p:nvPicPr>
        <p:blipFill>
          <a:blip r:embed="rId6"/>
          <a:stretch>
            <a:fillRect/>
          </a:stretch>
        </p:blipFill>
        <p:spPr>
          <a:xfrm>
            <a:off x="4746194" y="3042961"/>
            <a:ext cx="2326412" cy="1512168"/>
          </a:xfrm>
          <a:prstGeom prst="rect">
            <a:avLst/>
          </a:prstGeom>
        </p:spPr>
      </p:pic>
      <p:pic>
        <p:nvPicPr>
          <p:cNvPr id="8" name="Picture 7">
            <a:extLst>
              <a:ext uri="{FF2B5EF4-FFF2-40B4-BE49-F238E27FC236}">
                <a16:creationId xmlns:a16="http://schemas.microsoft.com/office/drawing/2014/main" id="{63DD5B29-C357-494D-ACDD-2F6307B8CD7C}"/>
              </a:ext>
            </a:extLst>
          </p:cNvPr>
          <p:cNvPicPr>
            <a:picLocks noChangeAspect="1"/>
          </p:cNvPicPr>
          <p:nvPr/>
        </p:nvPicPr>
        <p:blipFill>
          <a:blip r:embed="rId7"/>
          <a:stretch>
            <a:fillRect/>
          </a:stretch>
        </p:blipFill>
        <p:spPr>
          <a:xfrm>
            <a:off x="8240867" y="2492896"/>
            <a:ext cx="3487591" cy="2714795"/>
          </a:xfrm>
          <a:prstGeom prst="rect">
            <a:avLst/>
          </a:prstGeom>
        </p:spPr>
      </p:pic>
    </p:spTree>
    <p:extLst>
      <p:ext uri="{BB962C8B-B14F-4D97-AF65-F5344CB8AC3E}">
        <p14:creationId xmlns:p14="http://schemas.microsoft.com/office/powerpoint/2010/main" val="20990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Diamond Aircraft Industries</a:t>
            </a:r>
          </a:p>
        </p:txBody>
      </p:sp>
      <p:sp>
        <p:nvSpPr>
          <p:cNvPr id="3" name="Slide Number Placeholder 2"/>
          <p:cNvSpPr>
            <a:spLocks noGrp="1"/>
          </p:cNvSpPr>
          <p:nvPr>
            <p:ph type="sldNum" sz="quarter" idx="4"/>
          </p:nvPr>
        </p:nvSpPr>
        <p:spPr/>
        <p:txBody>
          <a:bodyPr/>
          <a:lstStyle/>
          <a:p>
            <a:fld id="{96499B70-49A0-4519-9B09-62EDDB406EFA}" type="slidenum">
              <a:rPr lang="nl-NL" smtClean="0"/>
              <a:pPr/>
              <a:t>12</a:t>
            </a:fld>
            <a:endParaRPr lang="nl-NL" dirty="0"/>
          </a:p>
        </p:txBody>
      </p:sp>
      <p:pic>
        <p:nvPicPr>
          <p:cNvPr id="5" name="Picture 4"/>
          <p:cNvPicPr>
            <a:picLocks noChangeAspect="1"/>
          </p:cNvPicPr>
          <p:nvPr/>
        </p:nvPicPr>
        <p:blipFill>
          <a:blip r:embed="rId2"/>
          <a:stretch>
            <a:fillRect/>
          </a:stretch>
        </p:blipFill>
        <p:spPr>
          <a:xfrm>
            <a:off x="812800" y="2204864"/>
            <a:ext cx="10603215" cy="33890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296" y="485775"/>
            <a:ext cx="2381250" cy="476250"/>
          </a:xfrm>
          <a:prstGeom prst="rect">
            <a:avLst/>
          </a:prstGeom>
        </p:spPr>
      </p:pic>
    </p:spTree>
    <p:extLst>
      <p:ext uri="{BB962C8B-B14F-4D97-AF65-F5344CB8AC3E}">
        <p14:creationId xmlns:p14="http://schemas.microsoft.com/office/powerpoint/2010/main" val="112791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C-JOB</a:t>
            </a:r>
          </a:p>
        </p:txBody>
      </p:sp>
      <p:sp>
        <p:nvSpPr>
          <p:cNvPr id="3" name="Slide Number Placeholder 2"/>
          <p:cNvSpPr>
            <a:spLocks noGrp="1"/>
          </p:cNvSpPr>
          <p:nvPr>
            <p:ph type="sldNum" sz="quarter" idx="4"/>
          </p:nvPr>
        </p:nvSpPr>
        <p:spPr/>
        <p:txBody>
          <a:bodyPr/>
          <a:lstStyle/>
          <a:p>
            <a:fld id="{96499B70-49A0-4519-9B09-62EDDB406EFA}" type="slidenum">
              <a:rPr lang="nl-NL" smtClean="0"/>
              <a:pPr/>
              <a:t>13</a:t>
            </a:fld>
            <a:endParaRPr lang="nl-NL" dirty="0"/>
          </a:p>
        </p:txBody>
      </p:sp>
      <p:pic>
        <p:nvPicPr>
          <p:cNvPr id="5" name="Picture 4"/>
          <p:cNvPicPr>
            <a:picLocks noChangeAspect="1"/>
          </p:cNvPicPr>
          <p:nvPr/>
        </p:nvPicPr>
        <p:blipFill>
          <a:blip r:embed="rId2"/>
          <a:stretch>
            <a:fillRect/>
          </a:stretch>
        </p:blipFill>
        <p:spPr>
          <a:xfrm>
            <a:off x="911424" y="2060848"/>
            <a:ext cx="9336360" cy="401391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0332" y="2204864"/>
            <a:ext cx="2215631" cy="648072"/>
          </a:xfrm>
          <a:prstGeom prst="rect">
            <a:avLst/>
          </a:prstGeom>
        </p:spPr>
      </p:pic>
    </p:spTree>
    <p:extLst>
      <p:ext uri="{BB962C8B-B14F-4D97-AF65-F5344CB8AC3E}">
        <p14:creationId xmlns:p14="http://schemas.microsoft.com/office/powerpoint/2010/main" val="1280308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Endress</a:t>
            </a:r>
            <a:r>
              <a:rPr lang="en-US" dirty="0"/>
              <a:t> + Hauser</a:t>
            </a:r>
          </a:p>
        </p:txBody>
      </p:sp>
      <p:sp>
        <p:nvSpPr>
          <p:cNvPr id="3" name="Slide Number Placeholder 2"/>
          <p:cNvSpPr>
            <a:spLocks noGrp="1"/>
          </p:cNvSpPr>
          <p:nvPr>
            <p:ph type="sldNum" sz="quarter" idx="4"/>
          </p:nvPr>
        </p:nvSpPr>
        <p:spPr/>
        <p:txBody>
          <a:bodyPr/>
          <a:lstStyle/>
          <a:p>
            <a:fld id="{96499B70-49A0-4519-9B09-62EDDB406EFA}" type="slidenum">
              <a:rPr lang="nl-NL" smtClean="0"/>
              <a:pPr/>
              <a:t>14</a:t>
            </a:fld>
            <a:endParaRPr lang="nl-NL" dirty="0"/>
          </a:p>
        </p:txBody>
      </p:sp>
      <p:pic>
        <p:nvPicPr>
          <p:cNvPr id="4" name="Picture 3"/>
          <p:cNvPicPr>
            <a:picLocks noChangeAspect="1"/>
          </p:cNvPicPr>
          <p:nvPr/>
        </p:nvPicPr>
        <p:blipFill>
          <a:blip r:embed="rId2"/>
          <a:stretch>
            <a:fillRect/>
          </a:stretch>
        </p:blipFill>
        <p:spPr>
          <a:xfrm>
            <a:off x="1" y="29575"/>
            <a:ext cx="12192000" cy="6828425"/>
          </a:xfrm>
          <a:prstGeom prst="rect">
            <a:avLst/>
          </a:prstGeom>
        </p:spPr>
      </p:pic>
    </p:spTree>
    <p:extLst>
      <p:ext uri="{BB962C8B-B14F-4D97-AF65-F5344CB8AC3E}">
        <p14:creationId xmlns:p14="http://schemas.microsoft.com/office/powerpoint/2010/main" val="273351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Beekenkamp</a:t>
            </a:r>
            <a:endParaRPr lang="en-US"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15</a:t>
            </a:fld>
            <a:endParaRPr lang="nl-NL"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00256" y="377129"/>
            <a:ext cx="2948211" cy="693542"/>
          </a:xfrm>
          <a:prstGeom prst="rect">
            <a:avLst/>
          </a:prstGeom>
        </p:spPr>
      </p:pic>
      <p:pic>
        <p:nvPicPr>
          <p:cNvPr id="6" name="Picture 5"/>
          <p:cNvPicPr>
            <a:picLocks noChangeAspect="1"/>
          </p:cNvPicPr>
          <p:nvPr/>
        </p:nvPicPr>
        <p:blipFill>
          <a:blip r:embed="rId3"/>
          <a:stretch>
            <a:fillRect/>
          </a:stretch>
        </p:blipFill>
        <p:spPr>
          <a:xfrm>
            <a:off x="152400" y="1988840"/>
            <a:ext cx="12192000" cy="1771970"/>
          </a:xfrm>
          <a:prstGeom prst="rect">
            <a:avLst/>
          </a:prstGeom>
        </p:spPr>
      </p:pic>
      <p:pic>
        <p:nvPicPr>
          <p:cNvPr id="7" name="Picture 6">
            <a:extLst>
              <a:ext uri="{FF2B5EF4-FFF2-40B4-BE49-F238E27FC236}">
                <a16:creationId xmlns:a16="http://schemas.microsoft.com/office/drawing/2014/main" id="{B911B685-9A05-48B4-83B2-0E1260C7E5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384" y="4558653"/>
            <a:ext cx="1440160" cy="698490"/>
          </a:xfrm>
          <a:prstGeom prst="rect">
            <a:avLst/>
          </a:prstGeom>
        </p:spPr>
      </p:pic>
    </p:spTree>
    <p:extLst>
      <p:ext uri="{BB962C8B-B14F-4D97-AF65-F5344CB8AC3E}">
        <p14:creationId xmlns:p14="http://schemas.microsoft.com/office/powerpoint/2010/main" val="1279357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Bruns, Exhibitions</a:t>
            </a:r>
            <a:br>
              <a:rPr lang="en-US" dirty="0"/>
            </a:br>
            <a:r>
              <a:rPr lang="en-US" sz="3100" i="1" dirty="0"/>
              <a:t>Shop Floor Workflow Management</a:t>
            </a:r>
            <a:endParaRPr lang="en-US" i="1" dirty="0"/>
          </a:p>
        </p:txBody>
      </p:sp>
      <p:sp>
        <p:nvSpPr>
          <p:cNvPr id="9" name="Content Placeholder 8"/>
          <p:cNvSpPr>
            <a:spLocks noGrp="1"/>
          </p:cNvSpPr>
          <p:nvPr>
            <p:ph sz="quarter" idx="1"/>
          </p:nvPr>
        </p:nvSpPr>
        <p:spPr>
          <a:xfrm>
            <a:off x="812800" y="4725143"/>
            <a:ext cx="5181600" cy="1436423"/>
          </a:xfrm>
        </p:spPr>
        <p:txBody>
          <a:bodyPr>
            <a:normAutofit fontScale="70000" lnSpcReduction="20000"/>
          </a:bodyPr>
          <a:lstStyle/>
          <a:p>
            <a:pPr>
              <a:lnSpc>
                <a:spcPct val="120000"/>
              </a:lnSpc>
            </a:pPr>
            <a:r>
              <a:rPr lang="en-US" dirty="0"/>
              <a:t>Projects:</a:t>
            </a:r>
          </a:p>
          <a:p>
            <a:pPr lvl="1">
              <a:lnSpc>
                <a:spcPct val="120000"/>
              </a:lnSpc>
            </a:pPr>
            <a:r>
              <a:rPr lang="en-US" dirty="0"/>
              <a:t>Anne Frank Huis</a:t>
            </a:r>
          </a:p>
          <a:p>
            <a:pPr lvl="1">
              <a:lnSpc>
                <a:spcPct val="120000"/>
              </a:lnSpc>
            </a:pPr>
            <a:r>
              <a:rPr lang="en-US" dirty="0"/>
              <a:t>Over the Edge</a:t>
            </a:r>
          </a:p>
          <a:p>
            <a:pPr lvl="1">
              <a:lnSpc>
                <a:spcPct val="120000"/>
              </a:lnSpc>
            </a:pPr>
            <a:r>
              <a:rPr lang="en-US" dirty="0"/>
              <a:t>Europe Experience Berlin</a:t>
            </a:r>
          </a:p>
          <a:p>
            <a:pPr lvl="1">
              <a:lnSpc>
                <a:spcPct val="120000"/>
              </a:lnSpc>
            </a:pPr>
            <a:r>
              <a:rPr lang="en-US" dirty="0"/>
              <a:t>Powerplay, Heilbronn, Germany</a:t>
            </a:r>
          </a:p>
        </p:txBody>
      </p:sp>
      <p:sp>
        <p:nvSpPr>
          <p:cNvPr id="4" name="Content Placeholder 3"/>
          <p:cNvSpPr>
            <a:spLocks noGrp="1"/>
          </p:cNvSpPr>
          <p:nvPr>
            <p:ph sz="quarter" idx="2"/>
          </p:nvPr>
        </p:nvSpPr>
        <p:spPr>
          <a:xfrm>
            <a:off x="6459868" y="4725143"/>
            <a:ext cx="5181600" cy="1436424"/>
          </a:xfrm>
        </p:spPr>
        <p:txBody>
          <a:bodyPr>
            <a:normAutofit fontScale="70000" lnSpcReduction="20000"/>
          </a:bodyPr>
          <a:lstStyle/>
          <a:p>
            <a:pPr>
              <a:lnSpc>
                <a:spcPct val="120000"/>
              </a:lnSpc>
            </a:pPr>
            <a:r>
              <a:rPr lang="en-US" dirty="0"/>
              <a:t>Projects:</a:t>
            </a:r>
          </a:p>
          <a:p>
            <a:pPr lvl="1">
              <a:lnSpc>
                <a:spcPct val="120000"/>
              </a:lnSpc>
            </a:pPr>
            <a:r>
              <a:rPr lang="en-US" dirty="0"/>
              <a:t>Museum for Communication, Bern Switzerland</a:t>
            </a:r>
          </a:p>
          <a:p>
            <a:pPr lvl="1">
              <a:lnSpc>
                <a:spcPct val="120000"/>
              </a:lnSpc>
            </a:pPr>
            <a:r>
              <a:rPr lang="en-US" dirty="0"/>
              <a:t>FIFA World Football Museum</a:t>
            </a:r>
          </a:p>
          <a:p>
            <a:pPr lvl="1">
              <a:lnSpc>
                <a:spcPct val="120000"/>
              </a:lnSpc>
            </a:pPr>
            <a:r>
              <a:rPr lang="en-US" dirty="0"/>
              <a:t>Nest, Vevey Switzerland</a:t>
            </a:r>
          </a:p>
          <a:p>
            <a:pPr lvl="1">
              <a:lnSpc>
                <a:spcPct val="120000"/>
              </a:lnSpc>
            </a:pPr>
            <a:r>
              <a:rPr lang="en-US" dirty="0"/>
              <a:t>In Flanders Fields Museum, Ieper, Belgium</a:t>
            </a:r>
          </a:p>
          <a:p>
            <a:pPr>
              <a:lnSpc>
                <a:spcPct val="120000"/>
              </a:lnSpc>
            </a:pPr>
            <a:endParaRPr lang="en-US"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16</a:t>
            </a:fld>
            <a:endParaRPr lang="nl-NL"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8523" y="182016"/>
            <a:ext cx="1440160" cy="698490"/>
          </a:xfrm>
          <a:prstGeom prst="rect">
            <a:avLst/>
          </a:prstGeom>
        </p:spPr>
      </p:pic>
      <p:pic>
        <p:nvPicPr>
          <p:cNvPr id="8" name="Picture 7"/>
          <p:cNvPicPr>
            <a:picLocks noChangeAspect="1"/>
          </p:cNvPicPr>
          <p:nvPr/>
        </p:nvPicPr>
        <p:blipFill>
          <a:blip r:embed="rId3"/>
          <a:stretch>
            <a:fillRect/>
          </a:stretch>
        </p:blipFill>
        <p:spPr>
          <a:xfrm>
            <a:off x="911424" y="1769721"/>
            <a:ext cx="8616280" cy="2667593"/>
          </a:xfrm>
          <a:prstGeom prst="rect">
            <a:avLst/>
          </a:prstGeom>
        </p:spPr>
      </p:pic>
    </p:spTree>
    <p:extLst>
      <p:ext uri="{BB962C8B-B14F-4D97-AF65-F5344CB8AC3E}">
        <p14:creationId xmlns:p14="http://schemas.microsoft.com/office/powerpoint/2010/main" val="401371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BD01D5-2BCF-4D3F-AC46-66950921C762}"/>
              </a:ext>
            </a:extLst>
          </p:cNvPr>
          <p:cNvSpPr>
            <a:spLocks noGrp="1"/>
          </p:cNvSpPr>
          <p:nvPr>
            <p:ph type="title"/>
          </p:nvPr>
        </p:nvSpPr>
        <p:spPr/>
        <p:txBody>
          <a:bodyPr/>
          <a:lstStyle/>
          <a:p>
            <a:r>
              <a:rPr lang="en-US" dirty="0"/>
              <a:t>LYNX TameFlow @ the </a:t>
            </a:r>
            <a:r>
              <a:rPr lang="en-US" dirty="0" err="1"/>
              <a:t>Shopfloor</a:t>
            </a:r>
            <a:endParaRPr lang="en-US" dirty="0"/>
          </a:p>
        </p:txBody>
      </p:sp>
      <p:sp>
        <p:nvSpPr>
          <p:cNvPr id="5" name="Slide Number Placeholder 4">
            <a:extLst>
              <a:ext uri="{FF2B5EF4-FFF2-40B4-BE49-F238E27FC236}">
                <a16:creationId xmlns:a16="http://schemas.microsoft.com/office/drawing/2014/main" id="{039F6B1A-F810-4592-83F3-CF101E8131F4}"/>
              </a:ext>
            </a:extLst>
          </p:cNvPr>
          <p:cNvSpPr>
            <a:spLocks noGrp="1"/>
          </p:cNvSpPr>
          <p:nvPr>
            <p:ph type="sldNum" sz="quarter" idx="4"/>
          </p:nvPr>
        </p:nvSpPr>
        <p:spPr/>
        <p:txBody>
          <a:bodyPr/>
          <a:lstStyle/>
          <a:p>
            <a:fld id="{96499B70-49A0-4519-9B09-62EDDB406EFA}" type="slidenum">
              <a:rPr lang="nl-NL" smtClean="0"/>
              <a:pPr/>
              <a:t>17</a:t>
            </a:fld>
            <a:endParaRPr lang="nl-NL" dirty="0"/>
          </a:p>
        </p:txBody>
      </p:sp>
      <p:pic>
        <p:nvPicPr>
          <p:cNvPr id="8" name="Picture 7">
            <a:extLst>
              <a:ext uri="{FF2B5EF4-FFF2-40B4-BE49-F238E27FC236}">
                <a16:creationId xmlns:a16="http://schemas.microsoft.com/office/drawing/2014/main" id="{D3F2ED57-1D10-449B-B393-73496BB19E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0" y="2492896"/>
            <a:ext cx="4283514" cy="3717032"/>
          </a:xfrm>
          <a:prstGeom prst="rect">
            <a:avLst/>
          </a:prstGeom>
        </p:spPr>
      </p:pic>
      <p:pic>
        <p:nvPicPr>
          <p:cNvPr id="3" name="Picture 2">
            <a:extLst>
              <a:ext uri="{FF2B5EF4-FFF2-40B4-BE49-F238E27FC236}">
                <a16:creationId xmlns:a16="http://schemas.microsoft.com/office/drawing/2014/main" id="{C64471E3-932C-432E-8DC6-E75D08FBC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3951" y="2495120"/>
            <a:ext cx="5508773" cy="3714808"/>
          </a:xfrm>
          <a:prstGeom prst="rect">
            <a:avLst/>
          </a:prstGeom>
        </p:spPr>
      </p:pic>
    </p:spTree>
    <p:extLst>
      <p:ext uri="{BB962C8B-B14F-4D97-AF65-F5344CB8AC3E}">
        <p14:creationId xmlns:p14="http://schemas.microsoft.com/office/powerpoint/2010/main" val="3533854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99" y="228600"/>
            <a:ext cx="11363101" cy="990600"/>
          </a:xfrm>
        </p:spPr>
        <p:txBody>
          <a:bodyPr/>
          <a:lstStyle/>
          <a:p>
            <a:r>
              <a:rPr lang="en-US" dirty="0"/>
              <a:t>ORTEC</a:t>
            </a:r>
          </a:p>
        </p:txBody>
      </p:sp>
      <p:sp>
        <p:nvSpPr>
          <p:cNvPr id="3" name="Slide Number Placeholder 2"/>
          <p:cNvSpPr>
            <a:spLocks noGrp="1"/>
          </p:cNvSpPr>
          <p:nvPr>
            <p:ph type="sldNum" sz="quarter" idx="4"/>
          </p:nvPr>
        </p:nvSpPr>
        <p:spPr/>
        <p:txBody>
          <a:bodyPr/>
          <a:lstStyle/>
          <a:p>
            <a:fld id="{96499B70-49A0-4519-9B09-62EDDB406EFA}" type="slidenum">
              <a:rPr lang="nl-NL" smtClean="0"/>
              <a:pPr/>
              <a:t>18</a:t>
            </a:fld>
            <a:endParaRPr lang="nl-NL" dirty="0"/>
          </a:p>
        </p:txBody>
      </p:sp>
      <p:pic>
        <p:nvPicPr>
          <p:cNvPr id="4" name="Picture 3"/>
          <p:cNvPicPr>
            <a:picLocks noChangeAspect="1"/>
          </p:cNvPicPr>
          <p:nvPr/>
        </p:nvPicPr>
        <p:blipFill>
          <a:blip r:embed="rId2"/>
          <a:stretch>
            <a:fillRect/>
          </a:stretch>
        </p:blipFill>
        <p:spPr>
          <a:xfrm>
            <a:off x="191344" y="1700808"/>
            <a:ext cx="8640960" cy="3191146"/>
          </a:xfrm>
          <a:prstGeom prst="rect">
            <a:avLst/>
          </a:prstGeom>
          <a:ln>
            <a:solidFill>
              <a:schemeClr val="bg2">
                <a:lumMod val="50000"/>
              </a:schemeClr>
            </a:solidFill>
          </a:ln>
        </p:spPr>
      </p:pic>
      <p:pic>
        <p:nvPicPr>
          <p:cNvPr id="6" name="Picture 5"/>
          <p:cNvPicPr>
            <a:picLocks noChangeAspect="1"/>
          </p:cNvPicPr>
          <p:nvPr/>
        </p:nvPicPr>
        <p:blipFill>
          <a:blip r:embed="rId3"/>
          <a:stretch>
            <a:fillRect/>
          </a:stretch>
        </p:blipFill>
        <p:spPr>
          <a:xfrm>
            <a:off x="2955520" y="228600"/>
            <a:ext cx="9217024" cy="1617511"/>
          </a:xfrm>
          <a:prstGeom prst="rect">
            <a:avLst/>
          </a:prstGeom>
          <a:ln>
            <a:solidFill>
              <a:schemeClr val="bg2">
                <a:lumMod val="50000"/>
              </a:schemeClr>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51" y="3446876"/>
            <a:ext cx="5186109" cy="2912199"/>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701" t="5625" r="11587"/>
          <a:stretch/>
        </p:blipFill>
        <p:spPr>
          <a:xfrm>
            <a:off x="6744071" y="3476483"/>
            <a:ext cx="4176465" cy="289015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4472" y="2670542"/>
            <a:ext cx="1440160" cy="698490"/>
          </a:xfrm>
          <a:prstGeom prst="rect">
            <a:avLst/>
          </a:prstGeom>
        </p:spPr>
      </p:pic>
    </p:spTree>
    <p:extLst>
      <p:ext uri="{BB962C8B-B14F-4D97-AF65-F5344CB8AC3E}">
        <p14:creationId xmlns:p14="http://schemas.microsoft.com/office/powerpoint/2010/main" val="135220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LYNX </a:t>
            </a:r>
            <a:r>
              <a:rPr lang="en-GB" sz="3200" i="1" dirty="0"/>
              <a:t>TameFlow Task Board</a:t>
            </a:r>
            <a:br>
              <a:rPr lang="en-GB" sz="3200" i="1" dirty="0"/>
            </a:br>
            <a:r>
              <a:rPr lang="en-GB" sz="2400" i="1" dirty="0"/>
              <a:t>Layer 3 Integration Example – including Flow Buffer Management</a:t>
            </a:r>
            <a:endParaRPr lang="en-US" sz="2400"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19</a:t>
            </a:fld>
            <a:endParaRPr lang="nl-NL" dirty="0"/>
          </a:p>
        </p:txBody>
      </p:sp>
      <p:grpSp>
        <p:nvGrpSpPr>
          <p:cNvPr id="4" name="Group 3"/>
          <p:cNvGrpSpPr/>
          <p:nvPr/>
        </p:nvGrpSpPr>
        <p:grpSpPr>
          <a:xfrm>
            <a:off x="1127448" y="1628800"/>
            <a:ext cx="9804335" cy="4895153"/>
            <a:chOff x="346704" y="476672"/>
            <a:chExt cx="11560542" cy="5772000"/>
          </a:xfrm>
        </p:grpSpPr>
        <p:pic>
          <p:nvPicPr>
            <p:cNvPr id="5" name="Picture 4"/>
            <p:cNvPicPr>
              <a:picLocks noChangeAspect="1"/>
            </p:cNvPicPr>
            <p:nvPr/>
          </p:nvPicPr>
          <p:blipFill>
            <a:blip r:embed="rId2"/>
            <a:stretch>
              <a:fillRect/>
            </a:stretch>
          </p:blipFill>
          <p:spPr>
            <a:xfrm>
              <a:off x="346704" y="476672"/>
              <a:ext cx="11560542" cy="5768840"/>
            </a:xfrm>
            <a:prstGeom prst="rect">
              <a:avLst/>
            </a:prstGeom>
            <a:ln>
              <a:solidFill>
                <a:schemeClr val="bg2">
                  <a:lumMod val="75000"/>
                </a:schemeClr>
              </a:solidFill>
            </a:ln>
          </p:spPr>
        </p:pic>
        <p:pic>
          <p:nvPicPr>
            <p:cNvPr id="6" name="Picture 5"/>
            <p:cNvPicPr>
              <a:picLocks noChangeAspect="1"/>
            </p:cNvPicPr>
            <p:nvPr/>
          </p:nvPicPr>
          <p:blipFill>
            <a:blip r:embed="rId3"/>
            <a:stretch>
              <a:fillRect/>
            </a:stretch>
          </p:blipFill>
          <p:spPr>
            <a:xfrm>
              <a:off x="353578" y="4076784"/>
              <a:ext cx="480102" cy="2171888"/>
            </a:xfrm>
            <a:prstGeom prst="rect">
              <a:avLst/>
            </a:prstGeom>
            <a:ln>
              <a:noFill/>
            </a:ln>
          </p:spPr>
        </p:pic>
        <p:pic>
          <p:nvPicPr>
            <p:cNvPr id="7" name="Picture 6"/>
            <p:cNvPicPr>
              <a:picLocks noChangeAspect="1"/>
            </p:cNvPicPr>
            <p:nvPr/>
          </p:nvPicPr>
          <p:blipFill>
            <a:blip r:embed="rId4"/>
            <a:stretch>
              <a:fillRect/>
            </a:stretch>
          </p:blipFill>
          <p:spPr>
            <a:xfrm>
              <a:off x="9736516" y="525856"/>
              <a:ext cx="2133785" cy="483145"/>
            </a:xfrm>
            <a:prstGeom prst="rect">
              <a:avLst/>
            </a:prstGeom>
            <a:ln>
              <a:noFill/>
            </a:ln>
          </p:spPr>
        </p:pic>
      </p:grpSp>
    </p:spTree>
    <p:extLst>
      <p:ext uri="{BB962C8B-B14F-4D97-AF65-F5344CB8AC3E}">
        <p14:creationId xmlns:p14="http://schemas.microsoft.com/office/powerpoint/2010/main" val="78483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LYNX Overview</a:t>
            </a:r>
          </a:p>
        </p:txBody>
      </p:sp>
      <p:sp>
        <p:nvSpPr>
          <p:cNvPr id="3" name="Content Placeholder 2"/>
          <p:cNvSpPr>
            <a:spLocks noGrp="1"/>
          </p:cNvSpPr>
          <p:nvPr>
            <p:ph sz="quarter" idx="1"/>
          </p:nvPr>
        </p:nvSpPr>
        <p:spPr/>
        <p:txBody>
          <a:bodyPr>
            <a:normAutofit/>
          </a:bodyPr>
          <a:lstStyle/>
          <a:p>
            <a:r>
              <a:rPr lang="en-US" sz="1800" dirty="0"/>
              <a:t>LYNX Building Blocks</a:t>
            </a:r>
          </a:p>
          <a:p>
            <a:endParaRPr lang="en-US" sz="1800" dirty="0"/>
          </a:p>
          <a:p>
            <a:r>
              <a:rPr lang="en-US" sz="1800" dirty="0"/>
              <a:t>Levers for improvement (Operations Management for Projects)</a:t>
            </a:r>
          </a:p>
          <a:p>
            <a:endParaRPr lang="en-US" sz="1800" dirty="0"/>
          </a:p>
          <a:p>
            <a:r>
              <a:rPr lang="en-US" sz="1800" dirty="0"/>
              <a:t>LYNX Demonstration:</a:t>
            </a:r>
          </a:p>
          <a:p>
            <a:pPr lvl="1"/>
            <a:r>
              <a:rPr lang="en-US" sz="1600" dirty="0"/>
              <a:t>LYNX Project and Portfolio Management</a:t>
            </a:r>
          </a:p>
          <a:p>
            <a:pPr lvl="1"/>
            <a:endParaRPr lang="en-US" sz="1600" dirty="0"/>
          </a:p>
          <a:p>
            <a:r>
              <a:rPr lang="en-US" sz="1800" dirty="0"/>
              <a:t>“Unconsidered” needs – did you think of…..</a:t>
            </a:r>
          </a:p>
          <a:p>
            <a:pPr lvl="1"/>
            <a:r>
              <a:rPr lang="en-US" sz="1600" dirty="0"/>
              <a:t>Some examples, e.g. “</a:t>
            </a:r>
            <a:r>
              <a:rPr lang="en-US" sz="1600" dirty="0" err="1"/>
              <a:t>Vertreterregelung</a:t>
            </a:r>
            <a:r>
              <a:rPr lang="en-US" sz="1600" dirty="0"/>
              <a:t>”, run in </a:t>
            </a:r>
            <a:r>
              <a:rPr lang="en-US" sz="1600" dirty="0" err="1"/>
              <a:t>Debuffered</a:t>
            </a:r>
            <a:r>
              <a:rPr lang="en-US" sz="1600" dirty="0"/>
              <a:t> and CCPM mode</a:t>
            </a:r>
          </a:p>
          <a:p>
            <a:pPr lvl="1"/>
            <a:r>
              <a:rPr lang="en-US" sz="1600" dirty="0"/>
              <a:t>Often initiated by our customers</a:t>
            </a:r>
          </a:p>
          <a:p>
            <a:endParaRPr lang="en-US" sz="1800" dirty="0"/>
          </a:p>
          <a:p>
            <a:pPr marL="365760" lvl="1" indent="0">
              <a:buNone/>
            </a:pPr>
            <a:endParaRPr lang="en-US" sz="1600"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2</a:t>
            </a:fld>
            <a:endParaRPr lang="nl-NL" dirty="0"/>
          </a:p>
        </p:txBody>
      </p:sp>
    </p:spTree>
    <p:extLst>
      <p:ext uri="{BB962C8B-B14F-4D97-AF65-F5344CB8AC3E}">
        <p14:creationId xmlns:p14="http://schemas.microsoft.com/office/powerpoint/2010/main" val="526585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a:t>LYNX Layers and Building Blocks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20</a:t>
            </a:fld>
            <a:endParaRPr lang="nl-NL" dirty="0"/>
          </a:p>
        </p:txBody>
      </p:sp>
    </p:spTree>
    <p:extLst>
      <p:ext uri="{BB962C8B-B14F-4D97-AF65-F5344CB8AC3E}">
        <p14:creationId xmlns:p14="http://schemas.microsoft.com/office/powerpoint/2010/main" val="585147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 name="Rechteck 3"/>
          <p:cNvSpPr/>
          <p:nvPr/>
        </p:nvSpPr>
        <p:spPr>
          <a:xfrm>
            <a:off x="385076" y="2698791"/>
            <a:ext cx="8735260" cy="1731725"/>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217" name="Rechteck 216"/>
          <p:cNvSpPr/>
          <p:nvPr/>
        </p:nvSpPr>
        <p:spPr>
          <a:xfrm>
            <a:off x="390967" y="4429022"/>
            <a:ext cx="8729369" cy="2026433"/>
          </a:xfrm>
          <a:prstGeom prst="rect">
            <a:avLst/>
          </a:prstGeom>
          <a:solidFill>
            <a:srgbClr val="C9D7F3"/>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p:nvSpPr>
          <p:cNvPr id="4" name="Rechteck 3"/>
          <p:cNvSpPr/>
          <p:nvPr/>
        </p:nvSpPr>
        <p:spPr>
          <a:xfrm>
            <a:off x="385076" y="879952"/>
            <a:ext cx="8735260" cy="183308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95000"/>
                  <a:lumOff val="5000"/>
                </a:schemeClr>
              </a:solidFill>
            </a:endParaRPr>
          </a:p>
        </p:txBody>
      </p:sp>
      <p:sp useBgFill="1">
        <p:nvSpPr>
          <p:cNvPr id="2" name="Titel 1"/>
          <p:cNvSpPr>
            <a:spLocks noGrp="1"/>
          </p:cNvSpPr>
          <p:nvPr>
            <p:ph type="title" idx="4294967295"/>
          </p:nvPr>
        </p:nvSpPr>
        <p:spPr>
          <a:xfrm>
            <a:off x="385076" y="201326"/>
            <a:ext cx="10823492" cy="503237"/>
          </a:xfrm>
        </p:spPr>
        <p:txBody>
          <a:bodyPr>
            <a:noAutofit/>
          </a:bodyPr>
          <a:lstStyle/>
          <a:p>
            <a:r>
              <a:rPr lang="en-US" sz="3200" b="1" i="1" dirty="0">
                <a:solidFill>
                  <a:schemeClr val="tx1">
                    <a:lumMod val="95000"/>
                    <a:lumOff val="5000"/>
                  </a:schemeClr>
                </a:solidFill>
              </a:rPr>
              <a:t>LYNX Workflow Optimization – The Project “Factory”</a:t>
            </a:r>
            <a:endParaRPr lang="en-US" sz="2400" b="1" i="1" dirty="0">
              <a:solidFill>
                <a:schemeClr val="tx1">
                  <a:lumMod val="95000"/>
                  <a:lumOff val="5000"/>
                </a:schemeClr>
              </a:solidFill>
            </a:endParaRPr>
          </a:p>
        </p:txBody>
      </p:sp>
      <p:grpSp>
        <p:nvGrpSpPr>
          <p:cNvPr id="220" name="Gruppieren 349"/>
          <p:cNvGrpSpPr/>
          <p:nvPr/>
        </p:nvGrpSpPr>
        <p:grpSpPr>
          <a:xfrm>
            <a:off x="5004187" y="1889469"/>
            <a:ext cx="178588" cy="450956"/>
            <a:chOff x="7154155" y="5371450"/>
            <a:chExt cx="193470" cy="450956"/>
          </a:xfrm>
          <a:solidFill>
            <a:srgbClr val="C9D7F3"/>
          </a:solidFill>
        </p:grpSpPr>
        <p:sp>
          <p:nvSpPr>
            <p:cNvPr id="221" name="Trapezoid 220"/>
            <p:cNvSpPr/>
            <p:nvPr/>
          </p:nvSpPr>
          <p:spPr bwMode="auto">
            <a:xfrm>
              <a:off x="7154155" y="5564920"/>
              <a:ext cx="193470"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22" name="Ellipse 221"/>
            <p:cNvSpPr/>
            <p:nvPr/>
          </p:nvSpPr>
          <p:spPr bwMode="auto">
            <a:xfrm>
              <a:off x="7154155" y="5371450"/>
              <a:ext cx="193470"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23" name="Gruppieren 350"/>
          <p:cNvGrpSpPr/>
          <p:nvPr/>
        </p:nvGrpSpPr>
        <p:grpSpPr>
          <a:xfrm>
            <a:off x="5243179" y="1889469"/>
            <a:ext cx="178588" cy="450956"/>
            <a:chOff x="7413063" y="5371450"/>
            <a:chExt cx="193470" cy="450956"/>
          </a:xfrm>
          <a:solidFill>
            <a:srgbClr val="C9D7F3"/>
          </a:solidFill>
        </p:grpSpPr>
        <p:sp>
          <p:nvSpPr>
            <p:cNvPr id="224" name="Trapezoid 223"/>
            <p:cNvSpPr/>
            <p:nvPr/>
          </p:nvSpPr>
          <p:spPr bwMode="auto">
            <a:xfrm>
              <a:off x="7413063" y="5564920"/>
              <a:ext cx="193470"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25" name="Ellipse 224"/>
            <p:cNvSpPr/>
            <p:nvPr/>
          </p:nvSpPr>
          <p:spPr bwMode="auto">
            <a:xfrm>
              <a:off x="7413063" y="5371450"/>
              <a:ext cx="193470"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26" name="Gruppieren 351"/>
          <p:cNvGrpSpPr/>
          <p:nvPr/>
        </p:nvGrpSpPr>
        <p:grpSpPr>
          <a:xfrm>
            <a:off x="5480858" y="1889469"/>
            <a:ext cx="178588" cy="450956"/>
            <a:chOff x="7670548" y="5371450"/>
            <a:chExt cx="193470" cy="450956"/>
          </a:xfrm>
          <a:solidFill>
            <a:srgbClr val="C9D7F3"/>
          </a:solidFill>
        </p:grpSpPr>
        <p:sp>
          <p:nvSpPr>
            <p:cNvPr id="227" name="Trapezoid 226"/>
            <p:cNvSpPr/>
            <p:nvPr/>
          </p:nvSpPr>
          <p:spPr bwMode="auto">
            <a:xfrm>
              <a:off x="7670548" y="5564920"/>
              <a:ext cx="193470"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28" name="Ellipse 227"/>
            <p:cNvSpPr/>
            <p:nvPr/>
          </p:nvSpPr>
          <p:spPr bwMode="auto">
            <a:xfrm>
              <a:off x="7670548" y="5371450"/>
              <a:ext cx="193470"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29" name="Gruppieren 352"/>
          <p:cNvGrpSpPr/>
          <p:nvPr/>
        </p:nvGrpSpPr>
        <p:grpSpPr>
          <a:xfrm>
            <a:off x="5718537" y="1889469"/>
            <a:ext cx="179900" cy="450956"/>
            <a:chOff x="7928034" y="5371450"/>
            <a:chExt cx="194892" cy="450956"/>
          </a:xfrm>
          <a:solidFill>
            <a:srgbClr val="C9D7F3"/>
          </a:solidFill>
        </p:grpSpPr>
        <p:sp>
          <p:nvSpPr>
            <p:cNvPr id="230" name="Trapezoid 229"/>
            <p:cNvSpPr/>
            <p:nvPr/>
          </p:nvSpPr>
          <p:spPr bwMode="auto">
            <a:xfrm>
              <a:off x="7928034" y="5564920"/>
              <a:ext cx="194892" cy="257486"/>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31" name="Ellipse 230"/>
            <p:cNvSpPr/>
            <p:nvPr/>
          </p:nvSpPr>
          <p:spPr bwMode="auto">
            <a:xfrm>
              <a:off x="7928034" y="5371450"/>
              <a:ext cx="194892" cy="193470"/>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sp>
        <p:nvSpPr>
          <p:cNvPr id="232" name="Textfeld 221"/>
          <p:cNvSpPr txBox="1">
            <a:spLocks noChangeArrowheads="1"/>
          </p:cNvSpPr>
          <p:nvPr/>
        </p:nvSpPr>
        <p:spPr bwMode="auto">
          <a:xfrm>
            <a:off x="4708603" y="1211226"/>
            <a:ext cx="1502334" cy="584775"/>
          </a:xfrm>
          <a:prstGeom prst="rect">
            <a:avLst/>
          </a:prstGeom>
          <a:noFill/>
          <a:ln w="9525">
            <a:noFill/>
            <a:miter lim="800000"/>
            <a:headEnd/>
            <a:tailEnd/>
          </a:ln>
        </p:spPr>
        <p:txBody>
          <a:bodyPr wrap="none">
            <a:spAutoFit/>
          </a:bodyPr>
          <a:lstStyle/>
          <a:p>
            <a:pPr algn="ctr"/>
            <a:r>
              <a:rPr lang="en-GB" sz="1600" dirty="0">
                <a:solidFill>
                  <a:schemeClr val="tx1">
                    <a:lumMod val="95000"/>
                    <a:lumOff val="5000"/>
                  </a:schemeClr>
                </a:solidFill>
              </a:rPr>
              <a:t>Stakeholder</a:t>
            </a:r>
          </a:p>
          <a:p>
            <a:pPr algn="ctr"/>
            <a:r>
              <a:rPr lang="en-GB" sz="1600" dirty="0">
                <a:solidFill>
                  <a:schemeClr val="tx1">
                    <a:lumMod val="95000"/>
                    <a:lumOff val="5000"/>
                  </a:schemeClr>
                </a:solidFill>
              </a:rPr>
              <a:t>„Priority board“</a:t>
            </a:r>
          </a:p>
        </p:txBody>
      </p:sp>
      <p:grpSp>
        <p:nvGrpSpPr>
          <p:cNvPr id="237" name="Gruppieren 222"/>
          <p:cNvGrpSpPr>
            <a:grpSpLocks/>
          </p:cNvGrpSpPr>
          <p:nvPr/>
        </p:nvGrpSpPr>
        <p:grpSpPr bwMode="auto">
          <a:xfrm>
            <a:off x="7252889" y="4180829"/>
            <a:ext cx="178588" cy="450956"/>
            <a:chOff x="6804248" y="1196752"/>
            <a:chExt cx="216024" cy="504056"/>
          </a:xfrm>
          <a:solidFill>
            <a:srgbClr val="C9D7F3"/>
          </a:solidFill>
        </p:grpSpPr>
        <p:sp>
          <p:nvSpPr>
            <p:cNvPr id="250" name="Trapezoid 223"/>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51" name="Ellipse 224"/>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38" name="Gruppieren 225"/>
          <p:cNvGrpSpPr>
            <a:grpSpLocks/>
          </p:cNvGrpSpPr>
          <p:nvPr/>
        </p:nvGrpSpPr>
        <p:grpSpPr bwMode="auto">
          <a:xfrm>
            <a:off x="7490569" y="4180829"/>
            <a:ext cx="178588" cy="450956"/>
            <a:chOff x="6804248" y="1196752"/>
            <a:chExt cx="216024" cy="504056"/>
          </a:xfrm>
          <a:solidFill>
            <a:srgbClr val="C9D7F3"/>
          </a:solidFill>
        </p:grpSpPr>
        <p:sp>
          <p:nvSpPr>
            <p:cNvPr id="248" name="Trapezoid 226"/>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49" name="Ellipse 227"/>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39" name="Gruppieren 228"/>
          <p:cNvGrpSpPr>
            <a:grpSpLocks/>
          </p:cNvGrpSpPr>
          <p:nvPr/>
        </p:nvGrpSpPr>
        <p:grpSpPr bwMode="auto">
          <a:xfrm>
            <a:off x="7729561" y="4180829"/>
            <a:ext cx="178588" cy="450956"/>
            <a:chOff x="6804248" y="1196752"/>
            <a:chExt cx="216024" cy="504056"/>
          </a:xfrm>
          <a:solidFill>
            <a:srgbClr val="C9D7F3"/>
          </a:solidFill>
        </p:grpSpPr>
        <p:sp>
          <p:nvSpPr>
            <p:cNvPr id="246" name="Trapezoid 229"/>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47" name="Ellipse 230"/>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grpSp>
        <p:nvGrpSpPr>
          <p:cNvPr id="240" name="Gruppieren 231"/>
          <p:cNvGrpSpPr>
            <a:grpSpLocks/>
          </p:cNvGrpSpPr>
          <p:nvPr/>
        </p:nvGrpSpPr>
        <p:grpSpPr bwMode="auto">
          <a:xfrm>
            <a:off x="7967239" y="4180829"/>
            <a:ext cx="178588" cy="450956"/>
            <a:chOff x="6804248" y="1196752"/>
            <a:chExt cx="216024" cy="504056"/>
          </a:xfrm>
          <a:solidFill>
            <a:srgbClr val="C9D7F3"/>
          </a:solidFill>
        </p:grpSpPr>
        <p:sp>
          <p:nvSpPr>
            <p:cNvPr id="244" name="Trapezoid 243"/>
            <p:cNvSpPr/>
            <p:nvPr/>
          </p:nvSpPr>
          <p:spPr>
            <a:xfrm>
              <a:off x="6804248" y="1413003"/>
              <a:ext cx="216024" cy="287805"/>
            </a:xfrm>
            <a:prstGeom prst="trapezoid">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sp>
          <p:nvSpPr>
            <p:cNvPr id="245" name="Ellipse 244"/>
            <p:cNvSpPr/>
            <p:nvPr/>
          </p:nvSpPr>
          <p:spPr>
            <a:xfrm>
              <a:off x="6804248" y="1196752"/>
              <a:ext cx="216024" cy="216251"/>
            </a:xfrm>
            <a:prstGeom prst="ellipse">
              <a:avLst/>
            </a:prstGeom>
            <a:grpFill/>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en-GB">
                <a:solidFill>
                  <a:schemeClr val="tx1">
                    <a:lumMod val="95000"/>
                    <a:lumOff val="5000"/>
                  </a:schemeClr>
                </a:solidFill>
              </a:endParaRPr>
            </a:p>
          </p:txBody>
        </p:sp>
      </p:grpSp>
      <p:sp>
        <p:nvSpPr>
          <p:cNvPr id="241" name="Textfeld 234"/>
          <p:cNvSpPr txBox="1">
            <a:spLocks noChangeArrowheads="1"/>
          </p:cNvSpPr>
          <p:nvPr/>
        </p:nvSpPr>
        <p:spPr bwMode="auto">
          <a:xfrm>
            <a:off x="7263159" y="3861350"/>
            <a:ext cx="759247" cy="369332"/>
          </a:xfrm>
          <a:prstGeom prst="rect">
            <a:avLst/>
          </a:prstGeom>
          <a:noFill/>
          <a:ln w="9525">
            <a:noFill/>
            <a:miter lim="800000"/>
            <a:headEnd/>
            <a:tailEnd/>
          </a:ln>
        </p:spPr>
        <p:txBody>
          <a:bodyPr wrap="none">
            <a:spAutoFit/>
          </a:bodyPr>
          <a:lstStyle/>
          <a:p>
            <a:r>
              <a:rPr lang="en-GB" dirty="0">
                <a:solidFill>
                  <a:schemeClr val="tx1">
                    <a:lumMod val="95000"/>
                    <a:lumOff val="5000"/>
                  </a:schemeClr>
                </a:solidFill>
                <a:latin typeface="Calibri" pitchFamily="34" charset="0"/>
              </a:rPr>
              <a:t>teams</a:t>
            </a:r>
          </a:p>
        </p:txBody>
      </p:sp>
      <p:sp>
        <p:nvSpPr>
          <p:cNvPr id="12" name="Textfeld 11"/>
          <p:cNvSpPr txBox="1"/>
          <p:nvPr/>
        </p:nvSpPr>
        <p:spPr>
          <a:xfrm>
            <a:off x="3508416" y="1385816"/>
            <a:ext cx="1244059" cy="338554"/>
          </a:xfrm>
          <a:prstGeom prst="rect">
            <a:avLst/>
          </a:prstGeom>
          <a:noFill/>
        </p:spPr>
        <p:txBody>
          <a:bodyPr wrap="none" rtlCol="0">
            <a:spAutoFit/>
          </a:bodyPr>
          <a:lstStyle/>
          <a:p>
            <a:r>
              <a:rPr lang="en-GB" sz="1600" dirty="0">
                <a:solidFill>
                  <a:schemeClr val="tx1">
                    <a:lumMod val="95000"/>
                    <a:lumOff val="5000"/>
                  </a:schemeClr>
                </a:solidFill>
              </a:rPr>
              <a:t>New projects</a:t>
            </a:r>
          </a:p>
        </p:txBody>
      </p:sp>
      <p:sp>
        <p:nvSpPr>
          <p:cNvPr id="16" name="Textfeld 15"/>
          <p:cNvSpPr txBox="1"/>
          <p:nvPr/>
        </p:nvSpPr>
        <p:spPr>
          <a:xfrm rot="16200000">
            <a:off x="-30124" y="1420894"/>
            <a:ext cx="1377300" cy="646331"/>
          </a:xfrm>
          <a:prstGeom prst="rect">
            <a:avLst/>
          </a:prstGeom>
          <a:noFill/>
        </p:spPr>
        <p:txBody>
          <a:bodyPr wrap="none" rtlCol="0">
            <a:spAutoFit/>
          </a:bodyPr>
          <a:lstStyle/>
          <a:p>
            <a:r>
              <a:rPr lang="en-GB" b="1">
                <a:solidFill>
                  <a:schemeClr val="tx1">
                    <a:lumMod val="95000"/>
                    <a:lumOff val="5000"/>
                  </a:schemeClr>
                </a:solidFill>
              </a:rPr>
              <a:t>Layer 1</a:t>
            </a:r>
          </a:p>
          <a:p>
            <a:r>
              <a:rPr lang="en-GB" b="1">
                <a:solidFill>
                  <a:schemeClr val="tx1">
                    <a:lumMod val="95000"/>
                    <a:lumOff val="5000"/>
                  </a:schemeClr>
                </a:solidFill>
              </a:rPr>
              <a:t>Multi-Project</a:t>
            </a:r>
          </a:p>
        </p:txBody>
      </p:sp>
      <p:sp>
        <p:nvSpPr>
          <p:cNvPr id="520" name="Textfeld 519"/>
          <p:cNvSpPr txBox="1"/>
          <p:nvPr/>
        </p:nvSpPr>
        <p:spPr>
          <a:xfrm rot="16200000">
            <a:off x="-84882" y="3209779"/>
            <a:ext cx="1486818" cy="646331"/>
          </a:xfrm>
          <a:prstGeom prst="rect">
            <a:avLst/>
          </a:prstGeom>
          <a:noFill/>
        </p:spPr>
        <p:txBody>
          <a:bodyPr wrap="none" rtlCol="0">
            <a:spAutoFit/>
          </a:bodyPr>
          <a:lstStyle/>
          <a:p>
            <a:r>
              <a:rPr lang="en-GB" b="1" dirty="0">
                <a:solidFill>
                  <a:schemeClr val="tx1">
                    <a:lumMod val="95000"/>
                    <a:lumOff val="5000"/>
                  </a:schemeClr>
                </a:solidFill>
              </a:rPr>
              <a:t>Layer 2</a:t>
            </a:r>
          </a:p>
          <a:p>
            <a:r>
              <a:rPr lang="en-GB" b="1" dirty="0">
                <a:solidFill>
                  <a:schemeClr val="tx1">
                    <a:lumMod val="95000"/>
                    <a:lumOff val="5000"/>
                  </a:schemeClr>
                </a:solidFill>
              </a:rPr>
              <a:t>Single Project</a:t>
            </a:r>
          </a:p>
        </p:txBody>
      </p:sp>
      <p:sp>
        <p:nvSpPr>
          <p:cNvPr id="234" name="Flussdiagramm: Mehrere Dokumente 233"/>
          <p:cNvSpPr/>
          <p:nvPr/>
        </p:nvSpPr>
        <p:spPr>
          <a:xfrm>
            <a:off x="3871864" y="1900144"/>
            <a:ext cx="455610" cy="463732"/>
          </a:xfrm>
          <a:prstGeom prst="flowChartMultidocument">
            <a:avLst/>
          </a:prstGeom>
          <a:solidFill>
            <a:srgbClr val="C9D7F3"/>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solidFill>
                <a:schemeClr val="tx1">
                  <a:lumMod val="95000"/>
                  <a:lumOff val="5000"/>
                </a:schemeClr>
              </a:solidFill>
            </a:endParaRPr>
          </a:p>
        </p:txBody>
      </p:sp>
      <p:pic>
        <p:nvPicPr>
          <p:cNvPr id="5" name="Picture 4"/>
          <p:cNvPicPr>
            <a:picLocks noChangeAspect="1"/>
          </p:cNvPicPr>
          <p:nvPr/>
        </p:nvPicPr>
        <p:blipFill>
          <a:blip r:embed="rId3"/>
          <a:stretch>
            <a:fillRect/>
          </a:stretch>
        </p:blipFill>
        <p:spPr>
          <a:xfrm>
            <a:off x="1289852" y="3025726"/>
            <a:ext cx="2004254" cy="1267512"/>
          </a:xfrm>
          <a:prstGeom prst="rect">
            <a:avLst/>
          </a:prstGeom>
        </p:spPr>
      </p:pic>
      <p:pic>
        <p:nvPicPr>
          <p:cNvPr id="187" name="Picture 186" descr="IMG_23022012_153431.png"/>
          <p:cNvPicPr/>
          <p:nvPr/>
        </p:nvPicPr>
        <p:blipFill>
          <a:blip r:embed="rId4" cstate="print"/>
          <a:stretch>
            <a:fillRect/>
          </a:stretch>
        </p:blipFill>
        <p:spPr>
          <a:xfrm>
            <a:off x="4137191" y="2883456"/>
            <a:ext cx="1949196" cy="1246578"/>
          </a:xfrm>
          <a:prstGeom prst="rect">
            <a:avLst/>
          </a:prstGeom>
        </p:spPr>
      </p:pic>
      <p:sp>
        <p:nvSpPr>
          <p:cNvPr id="93" name="Textfeld 520"/>
          <p:cNvSpPr txBox="1"/>
          <p:nvPr/>
        </p:nvSpPr>
        <p:spPr>
          <a:xfrm rot="16200000">
            <a:off x="-54241" y="4862363"/>
            <a:ext cx="1754501" cy="923330"/>
          </a:xfrm>
          <a:prstGeom prst="rect">
            <a:avLst/>
          </a:prstGeom>
          <a:noFill/>
        </p:spPr>
        <p:txBody>
          <a:bodyPr wrap="square" rtlCol="0">
            <a:spAutoFit/>
          </a:bodyPr>
          <a:lstStyle/>
          <a:p>
            <a:r>
              <a:rPr lang="en-US" b="1" dirty="0"/>
              <a:t>Layer 3</a:t>
            </a:r>
          </a:p>
          <a:p>
            <a:r>
              <a:rPr lang="en-US" b="1" dirty="0" err="1"/>
              <a:t>Workpackages</a:t>
            </a:r>
            <a:r>
              <a:rPr lang="en-US" b="1" dirty="0"/>
              <a:t> </a:t>
            </a:r>
            <a:r>
              <a:rPr lang="en-US" b="1" i="1" dirty="0"/>
              <a:t>Agile &amp; Kanban</a:t>
            </a:r>
          </a:p>
        </p:txBody>
      </p:sp>
      <p:pic>
        <p:nvPicPr>
          <p:cNvPr id="94" name="Picture 93" descr="IMG_23022012_153431.png"/>
          <p:cNvPicPr/>
          <p:nvPr/>
        </p:nvPicPr>
        <p:blipFill>
          <a:blip r:embed="rId4" cstate="print"/>
          <a:stretch>
            <a:fillRect/>
          </a:stretch>
        </p:blipFill>
        <p:spPr>
          <a:xfrm>
            <a:off x="6786919" y="4876736"/>
            <a:ext cx="1949196" cy="1246578"/>
          </a:xfrm>
          <a:prstGeom prst="rect">
            <a:avLst/>
          </a:prstGeom>
        </p:spPr>
      </p:pic>
      <p:sp>
        <p:nvSpPr>
          <p:cNvPr id="92" name="Rectangle 91"/>
          <p:cNvSpPr/>
          <p:nvPr/>
        </p:nvSpPr>
        <p:spPr>
          <a:xfrm>
            <a:off x="9227774" y="882630"/>
            <a:ext cx="2830142" cy="1160785"/>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spcBef>
                <a:spcPct val="0"/>
              </a:spcBef>
            </a:pPr>
            <a:r>
              <a:rPr lang="en-GB" sz="1600" b="1" i="1" kern="1200" dirty="0">
                <a:solidFill>
                  <a:schemeClr val="tx1"/>
                </a:solidFill>
              </a:rPr>
              <a:t>Pipeline &amp; Scenario Planning</a:t>
            </a:r>
          </a:p>
          <a:p>
            <a:pPr lvl="0" algn="ctr" defTabSz="622300">
              <a:spcBef>
                <a:spcPct val="0"/>
              </a:spcBef>
            </a:pPr>
            <a:r>
              <a:rPr lang="en-GB" sz="1600" dirty="0">
                <a:solidFill>
                  <a:schemeClr val="tx1"/>
                </a:solidFill>
              </a:rPr>
              <a:t>Release Wizard</a:t>
            </a:r>
          </a:p>
          <a:p>
            <a:pPr lvl="0" algn="ctr" defTabSz="622300">
              <a:spcBef>
                <a:spcPct val="0"/>
              </a:spcBef>
            </a:pPr>
            <a:r>
              <a:rPr lang="en-GB" sz="1600" dirty="0">
                <a:solidFill>
                  <a:schemeClr val="tx1"/>
                </a:solidFill>
              </a:rPr>
              <a:t>Scenario Wizard</a:t>
            </a:r>
          </a:p>
          <a:p>
            <a:pPr lvl="0" algn="ctr" defTabSz="622300">
              <a:lnSpc>
                <a:spcPct val="90000"/>
              </a:lnSpc>
              <a:spcBef>
                <a:spcPts val="1200"/>
              </a:spcBef>
              <a:spcAft>
                <a:spcPct val="35000"/>
              </a:spcAft>
            </a:pPr>
            <a:r>
              <a:rPr lang="en-GB" sz="1600" i="1" dirty="0">
                <a:solidFill>
                  <a:schemeClr val="tx1"/>
                </a:solidFill>
              </a:rPr>
              <a:t>“Strategic Priorities”</a:t>
            </a:r>
            <a:endParaRPr lang="en-GB" sz="1600" i="1" kern="1200" dirty="0">
              <a:solidFill>
                <a:schemeClr val="tx1"/>
              </a:solidFill>
            </a:endParaRPr>
          </a:p>
        </p:txBody>
      </p:sp>
      <p:sp>
        <p:nvSpPr>
          <p:cNvPr id="102" name="Rectangle 101"/>
          <p:cNvSpPr/>
          <p:nvPr/>
        </p:nvSpPr>
        <p:spPr>
          <a:xfrm>
            <a:off x="9227775" y="4576668"/>
            <a:ext cx="2830142" cy="851657"/>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pPr>
            <a:r>
              <a:rPr lang="en-GB" sz="1600" b="1" i="1" dirty="0" err="1">
                <a:solidFill>
                  <a:schemeClr val="tx1"/>
                </a:solidFill>
              </a:rPr>
              <a:t>Workpackages</a:t>
            </a:r>
            <a:r>
              <a:rPr lang="en-GB" sz="1600" b="1" i="1" dirty="0">
                <a:solidFill>
                  <a:schemeClr val="tx1"/>
                </a:solidFill>
              </a:rPr>
              <a:t> with Cards </a:t>
            </a:r>
          </a:p>
          <a:p>
            <a:pPr lvl="0" algn="ctr" defTabSz="622300">
              <a:lnSpc>
                <a:spcPct val="90000"/>
              </a:lnSpc>
              <a:spcBef>
                <a:spcPct val="0"/>
              </a:spcBef>
            </a:pPr>
            <a:r>
              <a:rPr lang="en-GB" sz="1600" dirty="0">
                <a:solidFill>
                  <a:schemeClr val="tx1"/>
                </a:solidFill>
              </a:rPr>
              <a:t>Agile/Kanban Processes</a:t>
            </a:r>
          </a:p>
          <a:p>
            <a:pPr algn="ctr" defTabSz="622300">
              <a:lnSpc>
                <a:spcPct val="90000"/>
              </a:lnSpc>
              <a:spcBef>
                <a:spcPct val="0"/>
              </a:spcBef>
            </a:pPr>
            <a:r>
              <a:rPr lang="en-GB" sz="1600" dirty="0">
                <a:solidFill>
                  <a:schemeClr val="tx1"/>
                </a:solidFill>
              </a:rPr>
              <a:t>e.g. Sub-tasks / Stories</a:t>
            </a:r>
          </a:p>
          <a:p>
            <a:pPr lvl="0" algn="ctr" defTabSz="622300">
              <a:lnSpc>
                <a:spcPct val="90000"/>
              </a:lnSpc>
              <a:spcBef>
                <a:spcPct val="0"/>
              </a:spcBef>
            </a:pPr>
            <a:endParaRPr lang="en-GB" sz="1600" dirty="0">
              <a:solidFill>
                <a:schemeClr val="tx1"/>
              </a:solidFill>
            </a:endParaRPr>
          </a:p>
        </p:txBody>
      </p:sp>
      <p:sp>
        <p:nvSpPr>
          <p:cNvPr id="103" name="Rectangle 102"/>
          <p:cNvSpPr/>
          <p:nvPr/>
        </p:nvSpPr>
        <p:spPr>
          <a:xfrm>
            <a:off x="9336360" y="2769308"/>
            <a:ext cx="2129142" cy="851657"/>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99568" tIns="56896" rIns="99568" bIns="56896" numCol="1" spcCol="1270" anchor="ctr" anchorCtr="0">
            <a:noAutofit/>
          </a:bodyPr>
          <a:lstStyle/>
          <a:p>
            <a:pPr lvl="0" algn="ctr" defTabSz="622300">
              <a:lnSpc>
                <a:spcPct val="90000"/>
              </a:lnSpc>
              <a:spcBef>
                <a:spcPct val="0"/>
              </a:spcBef>
            </a:pPr>
            <a:r>
              <a:rPr lang="en-GB" sz="1600" b="1" i="1" kern="1200" dirty="0">
                <a:solidFill>
                  <a:schemeClr val="tx1"/>
                </a:solidFill>
              </a:rPr>
              <a:t>Projects</a:t>
            </a:r>
          </a:p>
          <a:p>
            <a:pPr lvl="0" algn="ctr" defTabSz="622300">
              <a:lnSpc>
                <a:spcPct val="90000"/>
              </a:lnSpc>
              <a:spcBef>
                <a:spcPct val="0"/>
              </a:spcBef>
            </a:pPr>
            <a:r>
              <a:rPr lang="en-GB" sz="1600" kern="1200" dirty="0">
                <a:solidFill>
                  <a:schemeClr val="tx1"/>
                </a:solidFill>
              </a:rPr>
              <a:t>CCPM or LFPM</a:t>
            </a:r>
          </a:p>
          <a:p>
            <a:pPr algn="ctr" defTabSz="622300">
              <a:lnSpc>
                <a:spcPct val="90000"/>
              </a:lnSpc>
              <a:spcBef>
                <a:spcPct val="0"/>
              </a:spcBef>
              <a:spcAft>
                <a:spcPct val="35000"/>
              </a:spcAft>
            </a:pPr>
            <a:r>
              <a:rPr lang="en-GB" sz="1600" dirty="0">
                <a:solidFill>
                  <a:schemeClr val="tx1"/>
                </a:solidFill>
              </a:rPr>
              <a:t>Buffer Management</a:t>
            </a:r>
          </a:p>
          <a:p>
            <a:pPr algn="ctr" defTabSz="622300">
              <a:lnSpc>
                <a:spcPct val="90000"/>
              </a:lnSpc>
              <a:spcBef>
                <a:spcPct val="0"/>
              </a:spcBef>
              <a:spcAft>
                <a:spcPct val="35000"/>
              </a:spcAft>
            </a:pPr>
            <a:r>
              <a:rPr lang="en-GB" sz="1600" i="1" dirty="0">
                <a:solidFill>
                  <a:schemeClr val="tx1"/>
                </a:solidFill>
              </a:rPr>
              <a:t>“Operational Priorities”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1413" y="5856308"/>
            <a:ext cx="2017300" cy="97840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 r="64553"/>
          <a:stretch/>
        </p:blipFill>
        <p:spPr>
          <a:xfrm>
            <a:off x="-41107" y="2561407"/>
            <a:ext cx="592492" cy="835411"/>
          </a:xfrm>
          <a:prstGeom prst="rect">
            <a:avLst/>
          </a:prstGeom>
        </p:spPr>
      </p:pic>
      <p:pic>
        <p:nvPicPr>
          <p:cNvPr id="96" name="Picture 95"/>
          <p:cNvPicPr>
            <a:picLocks noChangeAspect="1"/>
          </p:cNvPicPr>
          <p:nvPr/>
        </p:nvPicPr>
        <p:blipFill rotWithShape="1">
          <a:blip r:embed="rId6" cstate="print">
            <a:extLst>
              <a:ext uri="{28A0092B-C50C-407E-A947-70E740481C1C}">
                <a14:useLocalDpi xmlns:a14="http://schemas.microsoft.com/office/drawing/2010/main" val="0"/>
              </a:ext>
            </a:extLst>
          </a:blip>
          <a:srcRect l="1" r="64553"/>
          <a:stretch/>
        </p:blipFill>
        <p:spPr>
          <a:xfrm>
            <a:off x="-46223" y="508092"/>
            <a:ext cx="592492" cy="835411"/>
          </a:xfrm>
          <a:prstGeom prst="rect">
            <a:avLst/>
          </a:prstGeom>
        </p:spPr>
      </p:pic>
      <p:grpSp>
        <p:nvGrpSpPr>
          <p:cNvPr id="95" name="Gruppieren 8">
            <a:extLst>
              <a:ext uri="{FF2B5EF4-FFF2-40B4-BE49-F238E27FC236}">
                <a16:creationId xmlns:a16="http://schemas.microsoft.com/office/drawing/2014/main" id="{A8140DE1-E2F4-4B34-876C-EB71D449F1CE}"/>
              </a:ext>
            </a:extLst>
          </p:cNvPr>
          <p:cNvGrpSpPr/>
          <p:nvPr/>
        </p:nvGrpSpPr>
        <p:grpSpPr>
          <a:xfrm>
            <a:off x="6598709" y="1188491"/>
            <a:ext cx="2261704" cy="1219872"/>
            <a:chOff x="4195903" y="1556905"/>
            <a:chExt cx="5158490" cy="2615623"/>
          </a:xfrm>
        </p:grpSpPr>
        <p:cxnSp>
          <p:nvCxnSpPr>
            <p:cNvPr id="97" name="Gerade Verbindung mit Pfeil 200">
              <a:extLst>
                <a:ext uri="{FF2B5EF4-FFF2-40B4-BE49-F238E27FC236}">
                  <a16:creationId xmlns:a16="http://schemas.microsoft.com/office/drawing/2014/main" id="{BB72AD49-A2B3-4936-86EA-78949A25EE4E}"/>
                </a:ext>
              </a:extLst>
            </p:cNvPr>
            <p:cNvCxnSpPr/>
            <p:nvPr/>
          </p:nvCxnSpPr>
          <p:spPr>
            <a:xfrm>
              <a:off x="4205894" y="4172528"/>
              <a:ext cx="46990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9" name="Gerade Verbindung mit Pfeil 201">
              <a:extLst>
                <a:ext uri="{FF2B5EF4-FFF2-40B4-BE49-F238E27FC236}">
                  <a16:creationId xmlns:a16="http://schemas.microsoft.com/office/drawing/2014/main" id="{CFED45E5-C59E-4B4B-99A8-5D17261BA662}"/>
                </a:ext>
              </a:extLst>
            </p:cNvPr>
            <p:cNvCxnSpPr/>
            <p:nvPr/>
          </p:nvCxnSpPr>
          <p:spPr>
            <a:xfrm flipV="1">
              <a:off x="4195903" y="1903858"/>
              <a:ext cx="0" cy="2268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Rechteck 202">
              <a:extLst>
                <a:ext uri="{FF2B5EF4-FFF2-40B4-BE49-F238E27FC236}">
                  <a16:creationId xmlns:a16="http://schemas.microsoft.com/office/drawing/2014/main" id="{F25910A7-A407-4002-83DC-789E08AF6104}"/>
                </a:ext>
              </a:extLst>
            </p:cNvPr>
            <p:cNvSpPr/>
            <p:nvPr/>
          </p:nvSpPr>
          <p:spPr>
            <a:xfrm>
              <a:off x="4343400" y="3535065"/>
              <a:ext cx="2933700" cy="507832"/>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a:solidFill>
                    <a:schemeClr val="bg1"/>
                  </a:solidFill>
                </a:rPr>
                <a:t>Project #1</a:t>
              </a:r>
              <a:endParaRPr lang="en-GB" sz="1050" dirty="0">
                <a:solidFill>
                  <a:schemeClr val="bg1"/>
                </a:solidFill>
              </a:endParaRPr>
            </a:p>
          </p:txBody>
        </p:sp>
        <p:sp>
          <p:nvSpPr>
            <p:cNvPr id="101" name="Rechteck 203">
              <a:extLst>
                <a:ext uri="{FF2B5EF4-FFF2-40B4-BE49-F238E27FC236}">
                  <a16:creationId xmlns:a16="http://schemas.microsoft.com/office/drawing/2014/main" id="{6541633A-7A26-4A40-97D1-C92DEE8CA677}"/>
                </a:ext>
              </a:extLst>
            </p:cNvPr>
            <p:cNvSpPr/>
            <p:nvPr/>
          </p:nvSpPr>
          <p:spPr>
            <a:xfrm>
              <a:off x="4343400" y="2904698"/>
              <a:ext cx="1092200" cy="507832"/>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a:solidFill>
                    <a:schemeClr val="tx1">
                      <a:lumMod val="95000"/>
                      <a:lumOff val="5000"/>
                    </a:schemeClr>
                  </a:solidFill>
                </a:rPr>
                <a:t>#2</a:t>
              </a:r>
            </a:p>
          </p:txBody>
        </p:sp>
        <p:sp>
          <p:nvSpPr>
            <p:cNvPr id="105" name="Rechteck 204">
              <a:extLst>
                <a:ext uri="{FF2B5EF4-FFF2-40B4-BE49-F238E27FC236}">
                  <a16:creationId xmlns:a16="http://schemas.microsoft.com/office/drawing/2014/main" id="{486ACC98-DF23-490C-83A8-1C7CD3AAF54A}"/>
                </a:ext>
              </a:extLst>
            </p:cNvPr>
            <p:cNvSpPr/>
            <p:nvPr/>
          </p:nvSpPr>
          <p:spPr>
            <a:xfrm>
              <a:off x="4343400" y="2307966"/>
              <a:ext cx="2298700" cy="507832"/>
            </a:xfrm>
            <a:prstGeom prst="rect">
              <a:avLst/>
            </a:prstGeom>
            <a:solidFill>
              <a:srgbClr val="FF993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solidFill>
                    <a:schemeClr val="tx1">
                      <a:lumMod val="95000"/>
                      <a:lumOff val="5000"/>
                    </a:schemeClr>
                  </a:solidFill>
                </a:rPr>
                <a:t>Project #4</a:t>
              </a:r>
            </a:p>
          </p:txBody>
        </p:sp>
        <p:sp>
          <p:nvSpPr>
            <p:cNvPr id="106" name="Textfeld 205">
              <a:extLst>
                <a:ext uri="{FF2B5EF4-FFF2-40B4-BE49-F238E27FC236}">
                  <a16:creationId xmlns:a16="http://schemas.microsoft.com/office/drawing/2014/main" id="{CE2A06F1-7B6B-4A4B-9737-94CDAA824F73}"/>
                </a:ext>
              </a:extLst>
            </p:cNvPr>
            <p:cNvSpPr txBox="1"/>
            <p:nvPr/>
          </p:nvSpPr>
          <p:spPr>
            <a:xfrm>
              <a:off x="4418515" y="1556905"/>
              <a:ext cx="1819455" cy="626498"/>
            </a:xfrm>
            <a:prstGeom prst="rect">
              <a:avLst/>
            </a:prstGeom>
            <a:noFill/>
          </p:spPr>
          <p:txBody>
            <a:bodyPr wrap="none" rtlCol="0">
              <a:spAutoFit/>
            </a:bodyPr>
            <a:lstStyle/>
            <a:p>
              <a:r>
                <a:rPr lang="en-GB" sz="1400" b="1" dirty="0">
                  <a:solidFill>
                    <a:schemeClr val="tx1">
                      <a:lumMod val="95000"/>
                      <a:lumOff val="5000"/>
                    </a:schemeClr>
                  </a:solidFill>
                </a:rPr>
                <a:t>PIPELINE</a:t>
              </a:r>
            </a:p>
          </p:txBody>
        </p:sp>
        <p:sp>
          <p:nvSpPr>
            <p:cNvPr id="107" name="Rechteck 206">
              <a:extLst>
                <a:ext uri="{FF2B5EF4-FFF2-40B4-BE49-F238E27FC236}">
                  <a16:creationId xmlns:a16="http://schemas.microsoft.com/office/drawing/2014/main" id="{EC40311E-D308-4717-A66E-84D53F7A5558}"/>
                </a:ext>
              </a:extLst>
            </p:cNvPr>
            <p:cNvSpPr/>
            <p:nvPr/>
          </p:nvSpPr>
          <p:spPr>
            <a:xfrm>
              <a:off x="7277100" y="3535065"/>
              <a:ext cx="1117600"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08" name="Rechteck 207">
              <a:extLst>
                <a:ext uri="{FF2B5EF4-FFF2-40B4-BE49-F238E27FC236}">
                  <a16:creationId xmlns:a16="http://schemas.microsoft.com/office/drawing/2014/main" id="{5E9D4DB5-3A0F-41A4-9C72-2F0929F598A8}"/>
                </a:ext>
              </a:extLst>
            </p:cNvPr>
            <p:cNvSpPr/>
            <p:nvPr/>
          </p:nvSpPr>
          <p:spPr>
            <a:xfrm>
              <a:off x="5438624" y="2904698"/>
              <a:ext cx="416076"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09" name="Rechteck 208">
              <a:extLst>
                <a:ext uri="{FF2B5EF4-FFF2-40B4-BE49-F238E27FC236}">
                  <a16:creationId xmlns:a16="http://schemas.microsoft.com/office/drawing/2014/main" id="{863BD897-E670-4790-84D7-59288AD92AD8}"/>
                </a:ext>
              </a:extLst>
            </p:cNvPr>
            <p:cNvSpPr/>
            <p:nvPr/>
          </p:nvSpPr>
          <p:spPr>
            <a:xfrm>
              <a:off x="6642864" y="2307967"/>
              <a:ext cx="875695"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10" name="Rechteck 212">
              <a:extLst>
                <a:ext uri="{FF2B5EF4-FFF2-40B4-BE49-F238E27FC236}">
                  <a16:creationId xmlns:a16="http://schemas.microsoft.com/office/drawing/2014/main" id="{CC067249-EF1F-41CE-8BFE-96477CAC1DD2}"/>
                </a:ext>
              </a:extLst>
            </p:cNvPr>
            <p:cNvSpPr/>
            <p:nvPr/>
          </p:nvSpPr>
          <p:spPr>
            <a:xfrm>
              <a:off x="5854700" y="2904782"/>
              <a:ext cx="2298700" cy="507832"/>
            </a:xfrm>
            <a:prstGeom prst="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solidFill>
                    <a:schemeClr val="bg1"/>
                  </a:solidFill>
                </a:rPr>
                <a:t>Project #3</a:t>
              </a:r>
            </a:p>
          </p:txBody>
        </p:sp>
        <p:sp>
          <p:nvSpPr>
            <p:cNvPr id="111" name="Rechteck 213">
              <a:extLst>
                <a:ext uri="{FF2B5EF4-FFF2-40B4-BE49-F238E27FC236}">
                  <a16:creationId xmlns:a16="http://schemas.microsoft.com/office/drawing/2014/main" id="{151FD551-0E94-4097-852E-1C5385463023}"/>
                </a:ext>
              </a:extLst>
            </p:cNvPr>
            <p:cNvSpPr/>
            <p:nvPr/>
          </p:nvSpPr>
          <p:spPr>
            <a:xfrm>
              <a:off x="8149984" y="2904783"/>
              <a:ext cx="875695"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05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112" name="Rechteck 214">
              <a:extLst>
                <a:ext uri="{FF2B5EF4-FFF2-40B4-BE49-F238E27FC236}">
                  <a16:creationId xmlns:a16="http://schemas.microsoft.com/office/drawing/2014/main" id="{5F1ECA3E-5BBE-4203-B5C9-BAEB341E6905}"/>
                </a:ext>
              </a:extLst>
            </p:cNvPr>
            <p:cNvSpPr/>
            <p:nvPr/>
          </p:nvSpPr>
          <p:spPr>
            <a:xfrm>
              <a:off x="7520513" y="2307963"/>
              <a:ext cx="1833880" cy="507834"/>
            </a:xfrm>
            <a:prstGeom prst="rect">
              <a:avLst/>
            </a:prstGeom>
            <a:solidFill>
              <a:srgbClr val="204892"/>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050" dirty="0">
                  <a:solidFill>
                    <a:schemeClr val="bg1"/>
                  </a:solidFill>
                </a:rPr>
                <a:t>Project # 5</a:t>
              </a:r>
            </a:p>
          </p:txBody>
        </p:sp>
      </p:grpSp>
      <p:pic>
        <p:nvPicPr>
          <p:cNvPr id="113" name="Picture 112">
            <a:extLst>
              <a:ext uri="{FF2B5EF4-FFF2-40B4-BE49-F238E27FC236}">
                <a16:creationId xmlns:a16="http://schemas.microsoft.com/office/drawing/2014/main" id="{34D84031-0C40-4C21-BC59-69C25A3BF8D4}"/>
              </a:ext>
            </a:extLst>
          </p:cNvPr>
          <p:cNvPicPr>
            <a:picLocks noChangeAspect="1"/>
          </p:cNvPicPr>
          <p:nvPr/>
        </p:nvPicPr>
        <p:blipFill>
          <a:blip r:embed="rId7"/>
          <a:stretch>
            <a:fillRect/>
          </a:stretch>
        </p:blipFill>
        <p:spPr>
          <a:xfrm>
            <a:off x="1300539" y="1112743"/>
            <a:ext cx="2129940" cy="1271042"/>
          </a:xfrm>
          <a:prstGeom prst="rect">
            <a:avLst/>
          </a:prstGeom>
          <a:ln>
            <a:solidFill>
              <a:schemeClr val="accent1"/>
            </a:solidFill>
          </a:ln>
        </p:spPr>
      </p:pic>
      <p:pic>
        <p:nvPicPr>
          <p:cNvPr id="10" name="Picture 9">
            <a:extLst>
              <a:ext uri="{FF2B5EF4-FFF2-40B4-BE49-F238E27FC236}">
                <a16:creationId xmlns:a16="http://schemas.microsoft.com/office/drawing/2014/main" id="{F226BCFA-2FDF-45E9-BD1A-B95FF1A2CA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811" y="3259871"/>
            <a:ext cx="623805" cy="623805"/>
          </a:xfrm>
          <a:prstGeom prst="rect">
            <a:avLst/>
          </a:prstGeom>
        </p:spPr>
      </p:pic>
      <p:pic>
        <p:nvPicPr>
          <p:cNvPr id="160" name="Picture 2" descr="part1">
            <a:extLst>
              <a:ext uri="{FF2B5EF4-FFF2-40B4-BE49-F238E27FC236}">
                <a16:creationId xmlns:a16="http://schemas.microsoft.com/office/drawing/2014/main" id="{7C9E87CC-8823-4D5C-AD08-8DC5703A8A34}"/>
              </a:ext>
            </a:extLst>
          </p:cNvPr>
          <p:cNvPicPr>
            <a:picLocks noChangeAspect="1" noChangeArrowheads="1"/>
          </p:cNvPicPr>
          <p:nvPr/>
        </p:nvPicPr>
        <p:blipFill rotWithShape="1">
          <a:blip r:embed="rId9" cstate="print"/>
          <a:srcRect l="25099" t="5046" r="40004" b="10585"/>
          <a:stretch/>
        </p:blipFill>
        <p:spPr bwMode="auto">
          <a:xfrm>
            <a:off x="3131215" y="4711393"/>
            <a:ext cx="922157" cy="1147074"/>
          </a:xfrm>
          <a:prstGeom prst="rect">
            <a:avLst/>
          </a:prstGeom>
          <a:noFill/>
          <a:ln w="3175">
            <a:solidFill>
              <a:schemeClr val="tx1"/>
            </a:solidFill>
            <a:miter lim="800000"/>
            <a:headEnd/>
            <a:tailEnd/>
          </a:ln>
        </p:spPr>
      </p:pic>
      <p:grpSp>
        <p:nvGrpSpPr>
          <p:cNvPr id="114" name="Group 113">
            <a:extLst>
              <a:ext uri="{FF2B5EF4-FFF2-40B4-BE49-F238E27FC236}">
                <a16:creationId xmlns:a16="http://schemas.microsoft.com/office/drawing/2014/main" id="{3EC23EE3-B29A-4619-A886-02C18AC1FFA3}"/>
              </a:ext>
            </a:extLst>
          </p:cNvPr>
          <p:cNvGrpSpPr/>
          <p:nvPr/>
        </p:nvGrpSpPr>
        <p:grpSpPr>
          <a:xfrm>
            <a:off x="1435774" y="4975861"/>
            <a:ext cx="2245291" cy="1147453"/>
            <a:chOff x="346704" y="476672"/>
            <a:chExt cx="11560542" cy="5772000"/>
          </a:xfrm>
        </p:grpSpPr>
        <p:pic>
          <p:nvPicPr>
            <p:cNvPr id="115" name="Picture 114">
              <a:extLst>
                <a:ext uri="{FF2B5EF4-FFF2-40B4-BE49-F238E27FC236}">
                  <a16:creationId xmlns:a16="http://schemas.microsoft.com/office/drawing/2014/main" id="{0DDDFB6E-4DA4-4AEF-8443-294E4306D5FF}"/>
                </a:ext>
              </a:extLst>
            </p:cNvPr>
            <p:cNvPicPr>
              <a:picLocks noChangeAspect="1"/>
            </p:cNvPicPr>
            <p:nvPr/>
          </p:nvPicPr>
          <p:blipFill>
            <a:blip r:embed="rId10"/>
            <a:stretch>
              <a:fillRect/>
            </a:stretch>
          </p:blipFill>
          <p:spPr>
            <a:xfrm>
              <a:off x="346704" y="476672"/>
              <a:ext cx="11560542" cy="5768840"/>
            </a:xfrm>
            <a:prstGeom prst="rect">
              <a:avLst/>
            </a:prstGeom>
            <a:ln>
              <a:solidFill>
                <a:schemeClr val="bg2">
                  <a:lumMod val="75000"/>
                </a:schemeClr>
              </a:solidFill>
            </a:ln>
          </p:spPr>
        </p:pic>
        <p:pic>
          <p:nvPicPr>
            <p:cNvPr id="116" name="Picture 115">
              <a:extLst>
                <a:ext uri="{FF2B5EF4-FFF2-40B4-BE49-F238E27FC236}">
                  <a16:creationId xmlns:a16="http://schemas.microsoft.com/office/drawing/2014/main" id="{37EA2B64-A0D6-495A-B5DE-024CFC3CBF6C}"/>
                </a:ext>
              </a:extLst>
            </p:cNvPr>
            <p:cNvPicPr>
              <a:picLocks noChangeAspect="1"/>
            </p:cNvPicPr>
            <p:nvPr/>
          </p:nvPicPr>
          <p:blipFill>
            <a:blip r:embed="rId11"/>
            <a:stretch>
              <a:fillRect/>
            </a:stretch>
          </p:blipFill>
          <p:spPr>
            <a:xfrm>
              <a:off x="353578" y="4076784"/>
              <a:ext cx="480102" cy="2171888"/>
            </a:xfrm>
            <a:prstGeom prst="rect">
              <a:avLst/>
            </a:prstGeom>
            <a:ln>
              <a:noFill/>
            </a:ln>
          </p:spPr>
        </p:pic>
        <p:pic>
          <p:nvPicPr>
            <p:cNvPr id="117" name="Picture 116">
              <a:extLst>
                <a:ext uri="{FF2B5EF4-FFF2-40B4-BE49-F238E27FC236}">
                  <a16:creationId xmlns:a16="http://schemas.microsoft.com/office/drawing/2014/main" id="{B044E947-C58F-4260-B6B9-D74E690972AB}"/>
                </a:ext>
              </a:extLst>
            </p:cNvPr>
            <p:cNvPicPr>
              <a:picLocks noChangeAspect="1"/>
            </p:cNvPicPr>
            <p:nvPr/>
          </p:nvPicPr>
          <p:blipFill>
            <a:blip r:embed="rId12"/>
            <a:stretch>
              <a:fillRect/>
            </a:stretch>
          </p:blipFill>
          <p:spPr>
            <a:xfrm>
              <a:off x="9736516" y="525856"/>
              <a:ext cx="2133785" cy="483145"/>
            </a:xfrm>
            <a:prstGeom prst="rect">
              <a:avLst/>
            </a:prstGeom>
            <a:ln>
              <a:noFill/>
            </a:ln>
          </p:spPr>
        </p:pic>
      </p:grpSp>
      <p:pic>
        <p:nvPicPr>
          <p:cNvPr id="17" name="Picture 16">
            <a:extLst>
              <a:ext uri="{FF2B5EF4-FFF2-40B4-BE49-F238E27FC236}">
                <a16:creationId xmlns:a16="http://schemas.microsoft.com/office/drawing/2014/main" id="{2104CD50-14E8-4921-B980-60612982DC6A}"/>
              </a:ext>
            </a:extLst>
          </p:cNvPr>
          <p:cNvPicPr>
            <a:picLocks noChangeAspect="1"/>
          </p:cNvPicPr>
          <p:nvPr/>
        </p:nvPicPr>
        <p:blipFill>
          <a:blip r:embed="rId13"/>
          <a:stretch>
            <a:fillRect/>
          </a:stretch>
        </p:blipFill>
        <p:spPr>
          <a:xfrm>
            <a:off x="4053372" y="4868217"/>
            <a:ext cx="2511055" cy="1371153"/>
          </a:xfrm>
          <a:prstGeom prst="rect">
            <a:avLst/>
          </a:prstGeom>
        </p:spPr>
      </p:pic>
      <p:pic>
        <p:nvPicPr>
          <p:cNvPr id="159" name="Picture 158">
            <a:extLst>
              <a:ext uri="{FF2B5EF4-FFF2-40B4-BE49-F238E27FC236}">
                <a16:creationId xmlns:a16="http://schemas.microsoft.com/office/drawing/2014/main" id="{B477B161-AA1B-4443-85E2-C790CC3437CC}"/>
              </a:ext>
            </a:extLst>
          </p:cNvPr>
          <p:cNvPicPr>
            <a:picLocks noChangeAspect="1"/>
          </p:cNvPicPr>
          <p:nvPr/>
        </p:nvPicPr>
        <p:blipFill>
          <a:blip r:embed="rId13"/>
          <a:stretch>
            <a:fillRect/>
          </a:stretch>
        </p:blipFill>
        <p:spPr>
          <a:xfrm>
            <a:off x="1913724" y="2769308"/>
            <a:ext cx="1229947" cy="671608"/>
          </a:xfrm>
          <a:prstGeom prst="rect">
            <a:avLst/>
          </a:prstGeom>
        </p:spPr>
      </p:pic>
    </p:spTree>
    <p:extLst>
      <p:ext uri="{BB962C8B-B14F-4D97-AF65-F5344CB8AC3E}">
        <p14:creationId xmlns:p14="http://schemas.microsoft.com/office/powerpoint/2010/main" val="20831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9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217" grpId="0" animBg="1"/>
      <p:bldP spid="4" grpId="0" animBg="1"/>
      <p:bldP spid="232" grpId="0"/>
      <p:bldP spid="241" grpId="0"/>
      <p:bldP spid="12" grpId="0"/>
      <p:bldP spid="16" grpId="0"/>
      <p:bldP spid="520" grpId="0"/>
      <p:bldP spid="234" grpId="0" animBg="1"/>
      <p:bldP spid="93" grpId="0"/>
      <p:bldP spid="92" grpId="0" animBg="1"/>
      <p:bldP spid="102" grpId="0" animBg="1"/>
      <p:bldP spid="10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LYNX </a:t>
            </a:r>
            <a:r>
              <a:rPr lang="en-GB" sz="3200" i="1" dirty="0"/>
              <a:t>TameFlow Task Board</a:t>
            </a:r>
            <a:br>
              <a:rPr lang="en-GB" sz="3200" i="1" dirty="0"/>
            </a:br>
            <a:r>
              <a:rPr lang="en-GB" sz="2400" i="1" dirty="0"/>
              <a:t>Layer 3 Integration Example – including Flow Buffer Management</a:t>
            </a:r>
            <a:endParaRPr lang="en-US" sz="2400"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22</a:t>
            </a:fld>
            <a:endParaRPr lang="nl-NL" dirty="0"/>
          </a:p>
        </p:txBody>
      </p:sp>
      <p:grpSp>
        <p:nvGrpSpPr>
          <p:cNvPr id="4" name="Group 3"/>
          <p:cNvGrpSpPr/>
          <p:nvPr/>
        </p:nvGrpSpPr>
        <p:grpSpPr>
          <a:xfrm>
            <a:off x="1127448" y="1628800"/>
            <a:ext cx="9804335" cy="4895153"/>
            <a:chOff x="346704" y="476672"/>
            <a:chExt cx="11560542" cy="5772000"/>
          </a:xfrm>
        </p:grpSpPr>
        <p:pic>
          <p:nvPicPr>
            <p:cNvPr id="5" name="Picture 4"/>
            <p:cNvPicPr>
              <a:picLocks noChangeAspect="1"/>
            </p:cNvPicPr>
            <p:nvPr/>
          </p:nvPicPr>
          <p:blipFill>
            <a:blip r:embed="rId2"/>
            <a:stretch>
              <a:fillRect/>
            </a:stretch>
          </p:blipFill>
          <p:spPr>
            <a:xfrm>
              <a:off x="346704" y="476672"/>
              <a:ext cx="11560542" cy="5768840"/>
            </a:xfrm>
            <a:prstGeom prst="rect">
              <a:avLst/>
            </a:prstGeom>
            <a:ln>
              <a:solidFill>
                <a:schemeClr val="bg2">
                  <a:lumMod val="75000"/>
                </a:schemeClr>
              </a:solidFill>
            </a:ln>
          </p:spPr>
        </p:pic>
        <p:pic>
          <p:nvPicPr>
            <p:cNvPr id="6" name="Picture 5"/>
            <p:cNvPicPr>
              <a:picLocks noChangeAspect="1"/>
            </p:cNvPicPr>
            <p:nvPr/>
          </p:nvPicPr>
          <p:blipFill>
            <a:blip r:embed="rId3"/>
            <a:stretch>
              <a:fillRect/>
            </a:stretch>
          </p:blipFill>
          <p:spPr>
            <a:xfrm>
              <a:off x="353578" y="4076784"/>
              <a:ext cx="480102" cy="2171888"/>
            </a:xfrm>
            <a:prstGeom prst="rect">
              <a:avLst/>
            </a:prstGeom>
            <a:ln>
              <a:noFill/>
            </a:ln>
          </p:spPr>
        </p:pic>
        <p:pic>
          <p:nvPicPr>
            <p:cNvPr id="7" name="Picture 6"/>
            <p:cNvPicPr>
              <a:picLocks noChangeAspect="1"/>
            </p:cNvPicPr>
            <p:nvPr/>
          </p:nvPicPr>
          <p:blipFill>
            <a:blip r:embed="rId4"/>
            <a:stretch>
              <a:fillRect/>
            </a:stretch>
          </p:blipFill>
          <p:spPr>
            <a:xfrm>
              <a:off x="9736516" y="525856"/>
              <a:ext cx="2133785" cy="483145"/>
            </a:xfrm>
            <a:prstGeom prst="rect">
              <a:avLst/>
            </a:prstGeom>
            <a:ln>
              <a:noFill/>
            </a:ln>
          </p:spPr>
        </p:pic>
      </p:grpSp>
      <p:sp>
        <p:nvSpPr>
          <p:cNvPr id="8" name="Oval 7">
            <a:extLst>
              <a:ext uri="{FF2B5EF4-FFF2-40B4-BE49-F238E27FC236}">
                <a16:creationId xmlns:a16="http://schemas.microsoft.com/office/drawing/2014/main" id="{7C4A966D-7884-4D12-A4FC-9627437608AE}"/>
              </a:ext>
            </a:extLst>
          </p:cNvPr>
          <p:cNvSpPr/>
          <p:nvPr/>
        </p:nvSpPr>
        <p:spPr>
          <a:xfrm>
            <a:off x="823528" y="4713801"/>
            <a:ext cx="962720" cy="1224136"/>
          </a:xfrm>
          <a:prstGeom prst="ellipse">
            <a:avLst/>
          </a:prstGeom>
          <a:noFill/>
          <a:ln w="19050">
            <a:solidFill>
              <a:srgbClr val="4D762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38230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99A7B50-04C3-4651-8B58-FB085B2758F6}"/>
              </a:ext>
            </a:extLst>
          </p:cNvPr>
          <p:cNvSpPr/>
          <p:nvPr/>
        </p:nvSpPr>
        <p:spPr>
          <a:xfrm>
            <a:off x="190161" y="1638502"/>
            <a:ext cx="6240911" cy="4886842"/>
          </a:xfrm>
          <a:prstGeom prst="roundRect">
            <a:avLst/>
          </a:prstGeom>
          <a:solidFill>
            <a:srgbClr val="C9D7F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5586" y="1778027"/>
            <a:ext cx="3382101" cy="4028184"/>
          </a:xfrm>
          <a:prstGeom prst="rect">
            <a:avLst/>
          </a:prstGeom>
        </p:spPr>
      </p:pic>
      <p:sp>
        <p:nvSpPr>
          <p:cNvPr id="2" name="Title 1"/>
          <p:cNvSpPr>
            <a:spLocks noGrp="1"/>
          </p:cNvSpPr>
          <p:nvPr>
            <p:ph type="title"/>
          </p:nvPr>
        </p:nvSpPr>
        <p:spPr/>
        <p:txBody>
          <a:bodyPr>
            <a:normAutofit/>
          </a:bodyPr>
          <a:lstStyle/>
          <a:p>
            <a:r>
              <a:rPr lang="en-US" dirty="0"/>
              <a:t>LYNX and LYNX TameFlow</a:t>
            </a:r>
            <a:endParaRPr lang="en-US" sz="36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23</a:t>
            </a:fld>
            <a:endParaRPr lang="nl-NL" dirty="0"/>
          </a:p>
        </p:txBody>
      </p:sp>
      <p:sp>
        <p:nvSpPr>
          <p:cNvPr id="21" name="Rectangle 20"/>
          <p:cNvSpPr/>
          <p:nvPr/>
        </p:nvSpPr>
        <p:spPr>
          <a:xfrm>
            <a:off x="505534" y="4176642"/>
            <a:ext cx="2160240" cy="369332"/>
          </a:xfrm>
          <a:prstGeom prst="rect">
            <a:avLst/>
          </a:prstGeom>
        </p:spPr>
        <p:txBody>
          <a:bodyPr wrap="square">
            <a:spAutoFit/>
          </a:bodyPr>
          <a:lstStyle/>
          <a:p>
            <a:pPr algn="r"/>
            <a:r>
              <a:rPr lang="en-US" b="1" dirty="0"/>
              <a:t>Projects with tasks</a:t>
            </a:r>
          </a:p>
        </p:txBody>
      </p:sp>
      <p:sp>
        <p:nvSpPr>
          <p:cNvPr id="24" name="Rectangle 23"/>
          <p:cNvSpPr/>
          <p:nvPr/>
        </p:nvSpPr>
        <p:spPr>
          <a:xfrm>
            <a:off x="190161" y="2416405"/>
            <a:ext cx="2475613" cy="369332"/>
          </a:xfrm>
          <a:prstGeom prst="rect">
            <a:avLst/>
          </a:prstGeom>
        </p:spPr>
        <p:txBody>
          <a:bodyPr wrap="square">
            <a:spAutoFit/>
          </a:bodyPr>
          <a:lstStyle/>
          <a:p>
            <a:r>
              <a:rPr lang="en-US" b="1" dirty="0"/>
              <a:t>Portfolio / Multi-Project</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636" y="1628800"/>
            <a:ext cx="1362972" cy="681206"/>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057" y="3532081"/>
            <a:ext cx="1362972" cy="681206"/>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4809" y="5305320"/>
            <a:ext cx="1169247" cy="567095"/>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4432" y="238097"/>
            <a:ext cx="1601774" cy="800558"/>
          </a:xfrm>
          <a:prstGeom prst="rect">
            <a:avLst/>
          </a:prstGeom>
        </p:spPr>
      </p:pic>
      <p:sp>
        <p:nvSpPr>
          <p:cNvPr id="27" name="Rectangle 26"/>
          <p:cNvSpPr/>
          <p:nvPr/>
        </p:nvSpPr>
        <p:spPr>
          <a:xfrm>
            <a:off x="2876007" y="5806211"/>
            <a:ext cx="3151679" cy="646331"/>
          </a:xfrm>
          <a:prstGeom prst="rect">
            <a:avLst/>
          </a:prstGeom>
        </p:spPr>
        <p:txBody>
          <a:bodyPr wrap="square">
            <a:spAutoFit/>
          </a:bodyPr>
          <a:lstStyle/>
          <a:p>
            <a:pPr algn="r"/>
            <a:r>
              <a:rPr lang="en-US" b="1" dirty="0" err="1"/>
              <a:t>Workpackages</a:t>
            </a:r>
            <a:r>
              <a:rPr lang="en-US" b="1" dirty="0"/>
              <a:t> with Cards </a:t>
            </a:r>
            <a:r>
              <a:rPr lang="en-US" dirty="0"/>
              <a:t>(subtasks, user-stories, cases)</a:t>
            </a:r>
          </a:p>
        </p:txBody>
      </p:sp>
      <p:grpSp>
        <p:nvGrpSpPr>
          <p:cNvPr id="12" name="Group 11">
            <a:extLst>
              <a:ext uri="{FF2B5EF4-FFF2-40B4-BE49-F238E27FC236}">
                <a16:creationId xmlns:a16="http://schemas.microsoft.com/office/drawing/2014/main" id="{47814382-6166-4E5A-AC43-74BCF818D75B}"/>
              </a:ext>
            </a:extLst>
          </p:cNvPr>
          <p:cNvGrpSpPr/>
          <p:nvPr/>
        </p:nvGrpSpPr>
        <p:grpSpPr>
          <a:xfrm>
            <a:off x="5927991" y="3528060"/>
            <a:ext cx="4802917" cy="3285316"/>
            <a:chOff x="5927991" y="3528060"/>
            <a:chExt cx="4802917" cy="3285316"/>
          </a:xfrm>
        </p:grpSpPr>
        <p:sp>
          <p:nvSpPr>
            <p:cNvPr id="15" name="Isosceles Triangle 14"/>
            <p:cNvSpPr/>
            <p:nvPr/>
          </p:nvSpPr>
          <p:spPr>
            <a:xfrm rot="17409417">
              <a:off x="6349161" y="4389554"/>
              <a:ext cx="844330" cy="1686669"/>
            </a:xfrm>
            <a:prstGeom prst="triangle">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7248129" y="4018792"/>
              <a:ext cx="2203830" cy="2275584"/>
            </a:xfrm>
            <a:prstGeom prst="roundRect">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7576068" y="4349076"/>
              <a:ext cx="1648560" cy="1691379"/>
            </a:xfrm>
            <a:prstGeom prst="rect">
              <a:avLst/>
            </a:prstGeom>
            <a:ln>
              <a:solidFill>
                <a:schemeClr val="accent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5420" y="3528060"/>
              <a:ext cx="1169247" cy="567095"/>
            </a:xfrm>
            <a:prstGeom prst="rect">
              <a:avLst/>
            </a:prstGeom>
          </p:spPr>
        </p:pic>
        <p:sp>
          <p:nvSpPr>
            <p:cNvPr id="28" name="Rectangle 27"/>
            <p:cNvSpPr/>
            <p:nvPr/>
          </p:nvSpPr>
          <p:spPr>
            <a:xfrm>
              <a:off x="7826552" y="3954958"/>
              <a:ext cx="2311113" cy="369332"/>
            </a:xfrm>
            <a:prstGeom prst="rect">
              <a:avLst/>
            </a:prstGeom>
          </p:spPr>
          <p:txBody>
            <a:bodyPr wrap="square">
              <a:spAutoFit/>
            </a:bodyPr>
            <a:lstStyle/>
            <a:p>
              <a:pPr algn="r"/>
              <a:r>
                <a:rPr lang="en-US" b="1" dirty="0"/>
                <a:t>Card</a:t>
              </a:r>
            </a:p>
          </p:txBody>
        </p:sp>
        <p:pic>
          <p:nvPicPr>
            <p:cNvPr id="7" name="Picture 6">
              <a:extLst>
                <a:ext uri="{FF2B5EF4-FFF2-40B4-BE49-F238E27FC236}">
                  <a16:creationId xmlns:a16="http://schemas.microsoft.com/office/drawing/2014/main" id="{8ACA1F1B-E4FB-4F78-902F-0D6DBEE3D7DF}"/>
                </a:ext>
              </a:extLst>
            </p:cNvPr>
            <p:cNvPicPr>
              <a:picLocks noChangeAspect="1"/>
            </p:cNvPicPr>
            <p:nvPr/>
          </p:nvPicPr>
          <p:blipFill>
            <a:blip r:embed="rId7"/>
            <a:stretch>
              <a:fillRect/>
            </a:stretch>
          </p:blipFill>
          <p:spPr>
            <a:xfrm>
              <a:off x="9046994" y="4596851"/>
              <a:ext cx="1683914" cy="2216525"/>
            </a:xfrm>
            <a:prstGeom prst="rect">
              <a:avLst/>
            </a:prstGeom>
          </p:spPr>
        </p:pic>
      </p:grpSp>
      <p:grpSp>
        <p:nvGrpSpPr>
          <p:cNvPr id="6" name="Group 5">
            <a:extLst>
              <a:ext uri="{FF2B5EF4-FFF2-40B4-BE49-F238E27FC236}">
                <a16:creationId xmlns:a16="http://schemas.microsoft.com/office/drawing/2014/main" id="{5FCF84A6-6B53-4FDC-B335-45B595842431}"/>
              </a:ext>
            </a:extLst>
          </p:cNvPr>
          <p:cNvGrpSpPr/>
          <p:nvPr/>
        </p:nvGrpSpPr>
        <p:grpSpPr>
          <a:xfrm>
            <a:off x="5650068" y="1607257"/>
            <a:ext cx="6216875" cy="1701370"/>
            <a:chOff x="5063701" y="1597555"/>
            <a:chExt cx="6216875" cy="1701370"/>
          </a:xfrm>
        </p:grpSpPr>
        <p:sp>
          <p:nvSpPr>
            <p:cNvPr id="22" name="Isosceles Triangle 21">
              <a:extLst>
                <a:ext uri="{FF2B5EF4-FFF2-40B4-BE49-F238E27FC236}">
                  <a16:creationId xmlns:a16="http://schemas.microsoft.com/office/drawing/2014/main" id="{665FF10A-D4CE-4C3C-94B8-179C16334A9D}"/>
                </a:ext>
              </a:extLst>
            </p:cNvPr>
            <p:cNvSpPr/>
            <p:nvPr/>
          </p:nvSpPr>
          <p:spPr>
            <a:xfrm rot="15435128">
              <a:off x="5445561" y="2013130"/>
              <a:ext cx="700747" cy="1464467"/>
            </a:xfrm>
            <a:prstGeom prst="triangle">
              <a:avLst/>
            </a:prstGeom>
            <a:solidFill>
              <a:srgbClr val="204892"/>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298BCB7B-B8A0-436F-AF56-53486C63C059}"/>
                </a:ext>
              </a:extLst>
            </p:cNvPr>
            <p:cNvSpPr/>
            <p:nvPr/>
          </p:nvSpPr>
          <p:spPr>
            <a:xfrm>
              <a:off x="6274171" y="1597555"/>
              <a:ext cx="1491250" cy="1701370"/>
            </a:xfrm>
            <a:prstGeom prst="roundRect">
              <a:avLst/>
            </a:prstGeom>
            <a:solidFill>
              <a:srgbClr val="204892"/>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4F86A2-F84E-462E-BC83-73CB1D9E359E}"/>
                </a:ext>
              </a:extLst>
            </p:cNvPr>
            <p:cNvPicPr>
              <a:picLocks noChangeAspect="1"/>
            </p:cNvPicPr>
            <p:nvPr/>
          </p:nvPicPr>
          <p:blipFill>
            <a:blip r:embed="rId8"/>
            <a:stretch>
              <a:fillRect/>
            </a:stretch>
          </p:blipFill>
          <p:spPr>
            <a:xfrm>
              <a:off x="6530412" y="1800932"/>
              <a:ext cx="978768" cy="1238618"/>
            </a:xfrm>
            <a:prstGeom prst="rect">
              <a:avLst/>
            </a:prstGeom>
          </p:spPr>
        </p:pic>
        <p:sp>
          <p:nvSpPr>
            <p:cNvPr id="26" name="Rectangle 25">
              <a:extLst>
                <a:ext uri="{FF2B5EF4-FFF2-40B4-BE49-F238E27FC236}">
                  <a16:creationId xmlns:a16="http://schemas.microsoft.com/office/drawing/2014/main" id="{259EE721-5D48-4871-A26A-2DE6CEC8AD49}"/>
                </a:ext>
              </a:extLst>
            </p:cNvPr>
            <p:cNvSpPr/>
            <p:nvPr/>
          </p:nvSpPr>
          <p:spPr>
            <a:xfrm>
              <a:off x="7894252" y="1628800"/>
              <a:ext cx="3386324" cy="1200329"/>
            </a:xfrm>
            <a:prstGeom prst="rect">
              <a:avLst/>
            </a:prstGeom>
          </p:spPr>
          <p:txBody>
            <a:bodyPr wrap="square">
              <a:spAutoFit/>
            </a:bodyPr>
            <a:lstStyle/>
            <a:p>
              <a:r>
                <a:rPr lang="en-US" b="1" dirty="0"/>
                <a:t>Multi-project resource management</a:t>
              </a:r>
            </a:p>
            <a:p>
              <a:r>
                <a:rPr lang="en-US" dirty="0"/>
                <a:t>(Skills, profiles, resources, teams, team members)</a:t>
              </a:r>
            </a:p>
          </p:txBody>
        </p:sp>
      </p:grpSp>
    </p:spTree>
    <p:extLst>
      <p:ext uri="{BB962C8B-B14F-4D97-AF65-F5344CB8AC3E}">
        <p14:creationId xmlns:p14="http://schemas.microsoft.com/office/powerpoint/2010/main" val="140141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Isosceles Triangle 18"/>
          <p:cNvSpPr/>
          <p:nvPr/>
        </p:nvSpPr>
        <p:spPr>
          <a:xfrm rot="18408571">
            <a:off x="5826843" y="4793654"/>
            <a:ext cx="875229" cy="1836155"/>
          </a:xfrm>
          <a:prstGeom prst="triangle">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20570" y="5208422"/>
            <a:ext cx="3121227" cy="1540214"/>
          </a:xfrm>
          <a:prstGeom prst="rect">
            <a:avLst/>
          </a:prstGeom>
          <a:solidFill>
            <a:schemeClr val="bg1">
              <a:lumMod val="85000"/>
            </a:schemeClr>
          </a:solid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053" y="1835510"/>
            <a:ext cx="3382101" cy="4028184"/>
          </a:xfrm>
          <a:prstGeom prst="rect">
            <a:avLst/>
          </a:prstGeom>
        </p:spPr>
      </p:pic>
      <p:sp>
        <p:nvSpPr>
          <p:cNvPr id="2" name="Title 1"/>
          <p:cNvSpPr>
            <a:spLocks noGrp="1"/>
          </p:cNvSpPr>
          <p:nvPr>
            <p:ph type="title"/>
          </p:nvPr>
        </p:nvSpPr>
        <p:spPr/>
        <p:txBody>
          <a:bodyPr>
            <a:normAutofit/>
          </a:bodyPr>
          <a:lstStyle/>
          <a:p>
            <a:r>
              <a:rPr lang="en-US" sz="2800" dirty="0"/>
              <a:t>LYNX TameFlow Task board with JIRA Issue processing</a:t>
            </a:r>
          </a:p>
        </p:txBody>
      </p:sp>
      <p:sp>
        <p:nvSpPr>
          <p:cNvPr id="4" name="Slide Number Placeholder 3"/>
          <p:cNvSpPr>
            <a:spLocks noGrp="1"/>
          </p:cNvSpPr>
          <p:nvPr>
            <p:ph type="sldNum" sz="quarter" idx="4"/>
          </p:nvPr>
        </p:nvSpPr>
        <p:spPr/>
        <p:txBody>
          <a:bodyPr/>
          <a:lstStyle/>
          <a:p>
            <a:fld id="{96499B70-49A0-4519-9B09-62EDDB406EFA}" type="slidenum">
              <a:rPr lang="nl-NL" smtClean="0"/>
              <a:pPr/>
              <a:t>24</a:t>
            </a:fld>
            <a:endParaRPr lang="nl-NL"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 r="64553"/>
          <a:stretch/>
        </p:blipFill>
        <p:spPr>
          <a:xfrm>
            <a:off x="1674210" y="1292060"/>
            <a:ext cx="747130" cy="1053450"/>
          </a:xfrm>
          <a:prstGeom prst="rect">
            <a:avLst/>
          </a:prstGeom>
        </p:spPr>
      </p:pic>
      <p:pic>
        <p:nvPicPr>
          <p:cNvPr id="12" name="Picture 11"/>
          <p:cNvPicPr>
            <a:picLocks noChangeAspect="1"/>
          </p:cNvPicPr>
          <p:nvPr/>
        </p:nvPicPr>
        <p:blipFill rotWithShape="1">
          <a:blip r:embed="rId4"/>
          <a:srcRect l="25845" r="1780" b="20710"/>
          <a:stretch/>
        </p:blipFill>
        <p:spPr>
          <a:xfrm>
            <a:off x="7082722" y="5399800"/>
            <a:ext cx="2396923" cy="1238194"/>
          </a:xfrm>
          <a:prstGeom prst="rect">
            <a:avLst/>
          </a:prstGeom>
          <a:ln>
            <a:solidFill>
              <a:schemeClr val="accent1"/>
            </a:solidFill>
          </a:ln>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1131" t="26135"/>
          <a:stretch/>
        </p:blipFill>
        <p:spPr>
          <a:xfrm>
            <a:off x="8747202" y="6330380"/>
            <a:ext cx="432048" cy="281792"/>
          </a:xfrm>
          <a:prstGeom prst="rect">
            <a:avLst/>
          </a:prstGeom>
        </p:spPr>
      </p:pic>
      <p:sp>
        <p:nvSpPr>
          <p:cNvPr id="22" name="Rectangle 21"/>
          <p:cNvSpPr/>
          <p:nvPr/>
        </p:nvSpPr>
        <p:spPr>
          <a:xfrm>
            <a:off x="1027968" y="5280844"/>
            <a:ext cx="3094877" cy="861774"/>
          </a:xfrm>
          <a:prstGeom prst="rect">
            <a:avLst/>
          </a:prstGeom>
        </p:spPr>
        <p:txBody>
          <a:bodyPr wrap="square">
            <a:spAutoFit/>
          </a:bodyPr>
          <a:lstStyle/>
          <a:p>
            <a:r>
              <a:rPr lang="en-US" b="1" dirty="0"/>
              <a:t>LYNX TF Team Users</a:t>
            </a:r>
          </a:p>
          <a:p>
            <a:r>
              <a:rPr lang="en-US" sz="1600" i="1" dirty="0"/>
              <a:t>Using LYNX TameFlow Visual </a:t>
            </a:r>
            <a:r>
              <a:rPr lang="en-US" sz="1600" i="1" dirty="0" err="1"/>
              <a:t>Taskboard</a:t>
            </a:r>
            <a:r>
              <a:rPr lang="en-US" sz="1600" i="1" dirty="0"/>
              <a:t> for Flow Management</a:t>
            </a:r>
          </a:p>
        </p:txBody>
      </p:sp>
      <p:sp>
        <p:nvSpPr>
          <p:cNvPr id="23" name="Rectangle 22"/>
          <p:cNvSpPr/>
          <p:nvPr/>
        </p:nvSpPr>
        <p:spPr>
          <a:xfrm>
            <a:off x="9773774" y="5244185"/>
            <a:ext cx="2370898" cy="1200329"/>
          </a:xfrm>
          <a:prstGeom prst="rect">
            <a:avLst/>
          </a:prstGeom>
        </p:spPr>
        <p:txBody>
          <a:bodyPr wrap="square">
            <a:spAutoFit/>
          </a:bodyPr>
          <a:lstStyle/>
          <a:p>
            <a:r>
              <a:rPr lang="en-US" b="1" dirty="0"/>
              <a:t>JIRA Users</a:t>
            </a:r>
          </a:p>
          <a:p>
            <a:r>
              <a:rPr lang="en-US" i="1" dirty="0"/>
              <a:t>Working on “Issues” (Cards) in JIRA. </a:t>
            </a:r>
          </a:p>
          <a:p>
            <a:endParaRPr lang="en-US" b="1" dirty="0"/>
          </a:p>
        </p:txBody>
      </p:sp>
      <p:sp>
        <p:nvSpPr>
          <p:cNvPr id="24" name="Rectangle 23"/>
          <p:cNvSpPr/>
          <p:nvPr/>
        </p:nvSpPr>
        <p:spPr>
          <a:xfrm>
            <a:off x="294540" y="3244959"/>
            <a:ext cx="1925079" cy="646331"/>
          </a:xfrm>
          <a:prstGeom prst="rect">
            <a:avLst/>
          </a:prstGeom>
        </p:spPr>
        <p:txBody>
          <a:bodyPr wrap="none">
            <a:spAutoFit/>
          </a:bodyPr>
          <a:lstStyle/>
          <a:p>
            <a:r>
              <a:rPr lang="en-US" b="1" dirty="0"/>
              <a:t>LYNX Users</a:t>
            </a:r>
          </a:p>
          <a:p>
            <a:r>
              <a:rPr lang="en-US" i="1" dirty="0"/>
              <a:t>Professional / Light</a:t>
            </a: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39187"/>
          <a:stretch/>
        </p:blipFill>
        <p:spPr>
          <a:xfrm>
            <a:off x="4435320" y="5793216"/>
            <a:ext cx="826733" cy="659349"/>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r="62707"/>
          <a:stretch/>
        </p:blipFill>
        <p:spPr>
          <a:xfrm>
            <a:off x="4326186" y="5138263"/>
            <a:ext cx="602185" cy="783162"/>
          </a:xfrm>
          <a:prstGeom prst="rect">
            <a:avLst/>
          </a:prstGeom>
        </p:spPr>
      </p:pic>
      <p:sp>
        <p:nvSpPr>
          <p:cNvPr id="29" name="Rectangle 28"/>
          <p:cNvSpPr/>
          <p:nvPr/>
        </p:nvSpPr>
        <p:spPr>
          <a:xfrm>
            <a:off x="5552931" y="4621555"/>
            <a:ext cx="2350203" cy="615553"/>
          </a:xfrm>
          <a:prstGeom prst="rect">
            <a:avLst/>
          </a:prstGeom>
        </p:spPr>
        <p:txBody>
          <a:bodyPr wrap="square">
            <a:spAutoFit/>
          </a:bodyPr>
          <a:lstStyle/>
          <a:p>
            <a:r>
              <a:rPr lang="en-US" b="1" dirty="0"/>
              <a:t>LYNX TF </a:t>
            </a:r>
          </a:p>
          <a:p>
            <a:r>
              <a:rPr lang="en-US" sz="1600" i="1" dirty="0"/>
              <a:t>JIRA Synchronization</a:t>
            </a:r>
          </a:p>
        </p:txBody>
      </p:sp>
    </p:spTree>
    <p:extLst>
      <p:ext uri="{BB962C8B-B14F-4D97-AF65-F5344CB8AC3E}">
        <p14:creationId xmlns:p14="http://schemas.microsoft.com/office/powerpoint/2010/main" val="18241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Collaboration and Team work</a:t>
            </a:r>
            <a:br>
              <a:rPr lang="en-US" sz="3600" dirty="0"/>
            </a:br>
            <a:r>
              <a:rPr lang="en-US" sz="2400" i="1" dirty="0"/>
              <a:t>Working together at the same time in the same project</a:t>
            </a:r>
            <a:endParaRPr lang="en-US" sz="32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25</a:t>
            </a:fld>
            <a:endParaRPr lang="nl-NL" dirty="0"/>
          </a:p>
        </p:txBody>
      </p:sp>
      <p:graphicFrame>
        <p:nvGraphicFramePr>
          <p:cNvPr id="5" name="Diagram 4"/>
          <p:cNvGraphicFramePr/>
          <p:nvPr>
            <p:extLst>
              <p:ext uri="{D42A27DB-BD31-4B8C-83A1-F6EECF244321}">
                <p14:modId xmlns:p14="http://schemas.microsoft.com/office/powerpoint/2010/main" val="1501922573"/>
              </p:ext>
            </p:extLst>
          </p:nvPr>
        </p:nvGraphicFramePr>
        <p:xfrm>
          <a:off x="1919536" y="1628800"/>
          <a:ext cx="6264696" cy="4180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ounded Rectangle 5"/>
          <p:cNvSpPr/>
          <p:nvPr/>
        </p:nvSpPr>
        <p:spPr>
          <a:xfrm>
            <a:off x="2207568" y="6165304"/>
            <a:ext cx="5760640" cy="360040"/>
          </a:xfrm>
          <a:prstGeom prst="roundRect">
            <a:avLst/>
          </a:prstGeom>
          <a:solidFill>
            <a:srgbClr val="20489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Just “invite” others in one “click”</a:t>
            </a:r>
          </a:p>
        </p:txBody>
      </p:sp>
      <p:sp>
        <p:nvSpPr>
          <p:cNvPr id="7" name="TextBox 6"/>
          <p:cNvSpPr txBox="1"/>
          <p:nvPr/>
        </p:nvSpPr>
        <p:spPr>
          <a:xfrm>
            <a:off x="7608168" y="1772816"/>
            <a:ext cx="4075832" cy="1746632"/>
          </a:xfrm>
          <a:prstGeom prst="rect">
            <a:avLst/>
          </a:prstGeom>
        </p:spPr>
        <p:txBody>
          <a:bodyPr vert="horz" wrap="square" rtlCol="0" anchor="t" anchorCtr="0">
            <a:spAutoFit/>
          </a:bodyPr>
          <a:lstStyle/>
          <a:p>
            <a:pPr>
              <a:spcBef>
                <a:spcPts val="700"/>
              </a:spcBef>
              <a:buClr>
                <a:schemeClr val="accent2"/>
              </a:buClr>
              <a:buSzPct val="70000"/>
            </a:pPr>
            <a:r>
              <a:rPr lang="en-US" b="1" dirty="0">
                <a:solidFill>
                  <a:schemeClr val="tx1">
                    <a:lumMod val="85000"/>
                    <a:lumOff val="15000"/>
                  </a:schemeClr>
                </a:solidFill>
                <a:latin typeface="Tw Cen MT" pitchFamily="34" charset="0"/>
                <a:ea typeface="Adobe Fan Heiti Std B" pitchFamily="34" charset="-128"/>
                <a:cs typeface="Arial" pitchFamily="34" charset="0"/>
              </a:rPr>
              <a:t>“Timing is everything”</a:t>
            </a:r>
          </a:p>
          <a:p>
            <a:pPr>
              <a:spcBef>
                <a:spcPts val="700"/>
              </a:spcBef>
              <a:buClr>
                <a:schemeClr val="accent2"/>
              </a:buClr>
              <a:buSzPct val="70000"/>
            </a:pPr>
            <a:r>
              <a:rPr lang="en-US" i="1" dirty="0">
                <a:solidFill>
                  <a:schemeClr val="tx1">
                    <a:lumMod val="85000"/>
                    <a:lumOff val="15000"/>
                  </a:schemeClr>
                </a:solidFill>
                <a:latin typeface="Tw Cen MT" pitchFamily="34" charset="0"/>
                <a:ea typeface="Adobe Fan Heiti Std B" pitchFamily="34" charset="-128"/>
                <a:cs typeface="Arial" pitchFamily="34" charset="0"/>
              </a:rPr>
              <a:t>There is only 1 moment you can be on time!</a:t>
            </a:r>
          </a:p>
          <a:p>
            <a:pPr>
              <a:spcBef>
                <a:spcPts val="700"/>
              </a:spcBef>
              <a:buClr>
                <a:schemeClr val="accent2"/>
              </a:buClr>
              <a:buSzPct val="70000"/>
            </a:pPr>
            <a:r>
              <a:rPr lang="en-US" i="1" dirty="0">
                <a:solidFill>
                  <a:schemeClr val="tx1">
                    <a:lumMod val="85000"/>
                    <a:lumOff val="15000"/>
                  </a:schemeClr>
                </a:solidFill>
                <a:latin typeface="Tw Cen MT" pitchFamily="34" charset="0"/>
                <a:ea typeface="Adobe Fan Heiti Std B" pitchFamily="34" charset="-128"/>
                <a:cs typeface="Arial" pitchFamily="34" charset="0"/>
              </a:rPr>
              <a:t>If you are not there you are either </a:t>
            </a:r>
            <a:r>
              <a:rPr lang="en-US" b="1" i="1" dirty="0">
                <a:solidFill>
                  <a:schemeClr val="tx1">
                    <a:lumMod val="85000"/>
                    <a:lumOff val="15000"/>
                  </a:schemeClr>
                </a:solidFill>
                <a:latin typeface="Tw Cen MT" pitchFamily="34" charset="0"/>
                <a:ea typeface="Adobe Fan Heiti Std B" pitchFamily="34" charset="-128"/>
                <a:cs typeface="Arial" pitchFamily="34" charset="0"/>
              </a:rPr>
              <a:t>too early </a:t>
            </a:r>
            <a:r>
              <a:rPr lang="en-US" i="1" dirty="0">
                <a:solidFill>
                  <a:schemeClr val="tx1">
                    <a:lumMod val="85000"/>
                    <a:lumOff val="15000"/>
                  </a:schemeClr>
                </a:solidFill>
                <a:latin typeface="Tw Cen MT" pitchFamily="34" charset="0"/>
                <a:ea typeface="Adobe Fan Heiti Std B" pitchFamily="34" charset="-128"/>
                <a:cs typeface="Arial" pitchFamily="34" charset="0"/>
              </a:rPr>
              <a:t>or </a:t>
            </a:r>
            <a:r>
              <a:rPr lang="en-US" b="1" i="1" dirty="0">
                <a:solidFill>
                  <a:schemeClr val="tx1">
                    <a:lumMod val="85000"/>
                    <a:lumOff val="15000"/>
                  </a:schemeClr>
                </a:solidFill>
                <a:latin typeface="Tw Cen MT" pitchFamily="34" charset="0"/>
                <a:ea typeface="Adobe Fan Heiti Std B" pitchFamily="34" charset="-128"/>
                <a:cs typeface="Arial" pitchFamily="34" charset="0"/>
              </a:rPr>
              <a:t>too late</a:t>
            </a:r>
            <a:r>
              <a:rPr lang="en-US" i="1" dirty="0">
                <a:solidFill>
                  <a:schemeClr val="tx1">
                    <a:lumMod val="85000"/>
                    <a:lumOff val="15000"/>
                  </a:schemeClr>
                </a:solidFill>
                <a:latin typeface="Tw Cen MT" pitchFamily="34" charset="0"/>
                <a:ea typeface="Adobe Fan Heiti Std B" pitchFamily="34" charset="-128"/>
                <a:cs typeface="Arial" pitchFamily="34" charset="0"/>
              </a:rPr>
              <a:t>. </a:t>
            </a:r>
          </a:p>
          <a:p>
            <a:pPr algn="r">
              <a:spcBef>
                <a:spcPts val="700"/>
              </a:spcBef>
              <a:buClr>
                <a:schemeClr val="accent2"/>
              </a:buClr>
              <a:buSzPct val="70000"/>
            </a:pPr>
            <a:r>
              <a:rPr lang="en-US" b="1" i="1" dirty="0">
                <a:solidFill>
                  <a:schemeClr val="tx1">
                    <a:lumMod val="85000"/>
                    <a:lumOff val="15000"/>
                  </a:schemeClr>
                </a:solidFill>
                <a:latin typeface="Tw Cen MT" pitchFamily="34" charset="0"/>
                <a:ea typeface="Adobe Fan Heiti Std B" pitchFamily="34" charset="-128"/>
                <a:cs typeface="Arial" pitchFamily="34" charset="0"/>
              </a:rPr>
              <a:t>Johan </a:t>
            </a:r>
            <a:r>
              <a:rPr lang="en-US" b="1" i="1" dirty="0" err="1">
                <a:solidFill>
                  <a:schemeClr val="tx1">
                    <a:lumMod val="85000"/>
                    <a:lumOff val="15000"/>
                  </a:schemeClr>
                </a:solidFill>
                <a:latin typeface="Tw Cen MT" pitchFamily="34" charset="0"/>
                <a:ea typeface="Adobe Fan Heiti Std B" pitchFamily="34" charset="-128"/>
                <a:cs typeface="Arial" pitchFamily="34" charset="0"/>
              </a:rPr>
              <a:t>Cruijff</a:t>
            </a:r>
            <a:endParaRPr lang="en-US" b="1" i="1" dirty="0">
              <a:solidFill>
                <a:schemeClr val="tx1">
                  <a:lumMod val="85000"/>
                  <a:lumOff val="15000"/>
                </a:schemeClr>
              </a:solidFill>
              <a:latin typeface="Tw Cen MT" pitchFamily="34" charset="0"/>
              <a:ea typeface="Adobe Fan Heiti Std B" pitchFamily="34" charset="-128"/>
              <a:cs typeface="Arial" pitchFamily="34" charset="0"/>
            </a:endParaRPr>
          </a:p>
        </p:txBody>
      </p:sp>
      <p:sp>
        <p:nvSpPr>
          <p:cNvPr id="8" name="TextBox 7"/>
          <p:cNvSpPr txBox="1"/>
          <p:nvPr/>
        </p:nvSpPr>
        <p:spPr>
          <a:xfrm>
            <a:off x="8783536" y="6589800"/>
            <a:ext cx="2088232" cy="307777"/>
          </a:xfrm>
          <a:prstGeom prst="rect">
            <a:avLst/>
          </a:prstGeom>
        </p:spPr>
        <p:txBody>
          <a:bodyPr vert="horz" wrap="square" rtlCol="0" anchor="t" anchorCtr="0">
            <a:spAutoFit/>
          </a:bodyPr>
          <a:lstStyle/>
          <a:p>
            <a:pPr>
              <a:spcBef>
                <a:spcPts val="700"/>
              </a:spcBef>
              <a:buClr>
                <a:schemeClr val="accent2"/>
              </a:buClr>
              <a:buSzPct val="70000"/>
            </a:pPr>
            <a:r>
              <a:rPr lang="en-GB" sz="1400" i="1" dirty="0">
                <a:solidFill>
                  <a:schemeClr val="tx1">
                    <a:lumMod val="85000"/>
                    <a:lumOff val="15000"/>
                  </a:schemeClr>
                </a:solidFill>
                <a:latin typeface="Arial" pitchFamily="34" charset="0"/>
                <a:ea typeface="Adobe Fan Heiti Std B" pitchFamily="34" charset="-128"/>
                <a:cs typeface="Arial" pitchFamily="34" charset="0"/>
              </a:rPr>
              <a:t>A-</a:t>
            </a:r>
            <a:r>
              <a:rPr lang="en-GB" sz="1400" i="1" dirty="0" err="1">
                <a:solidFill>
                  <a:schemeClr val="tx1">
                    <a:lumMod val="85000"/>
                    <a:lumOff val="15000"/>
                  </a:schemeClr>
                </a:solidFill>
                <a:latin typeface="Arial" pitchFamily="34" charset="0"/>
                <a:ea typeface="Adobe Fan Heiti Std B" pitchFamily="34" charset="-128"/>
                <a:cs typeface="Arial" pitchFamily="34" charset="0"/>
              </a:rPr>
              <a:t>dato</a:t>
            </a:r>
            <a:r>
              <a:rPr lang="en-GB" sz="1400" i="1" dirty="0">
                <a:solidFill>
                  <a:schemeClr val="tx1">
                    <a:lumMod val="85000"/>
                    <a:lumOff val="15000"/>
                  </a:schemeClr>
                </a:solidFill>
                <a:latin typeface="Arial" pitchFamily="34" charset="0"/>
                <a:ea typeface="Adobe Fan Heiti Std B" pitchFamily="34" charset="-128"/>
                <a:cs typeface="Arial" pitchFamily="34" charset="0"/>
              </a:rPr>
              <a:t> Confidential</a:t>
            </a:r>
          </a:p>
        </p:txBody>
      </p:sp>
      <p:pic>
        <p:nvPicPr>
          <p:cNvPr id="9" name="Picture 8" descr="Relay-race_02.jpg"/>
          <p:cNvPicPr>
            <a:picLocks noChangeAspect="1"/>
          </p:cNvPicPr>
          <p:nvPr/>
        </p:nvPicPr>
        <p:blipFill>
          <a:blip r:embed="rId7" cstate="print"/>
          <a:stretch>
            <a:fillRect/>
          </a:stretch>
        </p:blipFill>
        <p:spPr>
          <a:xfrm>
            <a:off x="7727801" y="4172840"/>
            <a:ext cx="2544663" cy="1690788"/>
          </a:xfrm>
          <a:prstGeom prst="rect">
            <a:avLst/>
          </a:prstGeom>
        </p:spPr>
      </p:pic>
      <p:grpSp>
        <p:nvGrpSpPr>
          <p:cNvPr id="10" name="Group 9">
            <a:extLst>
              <a:ext uri="{FF2B5EF4-FFF2-40B4-BE49-F238E27FC236}">
                <a16:creationId xmlns:a16="http://schemas.microsoft.com/office/drawing/2014/main" id="{DB78EDF6-92E0-42F8-9B51-5F16CA6DEC9E}"/>
              </a:ext>
            </a:extLst>
          </p:cNvPr>
          <p:cNvGrpSpPr/>
          <p:nvPr/>
        </p:nvGrpSpPr>
        <p:grpSpPr>
          <a:xfrm>
            <a:off x="1919536" y="2646132"/>
            <a:ext cx="1179758" cy="1179758"/>
            <a:chOff x="1340438" y="617752"/>
            <a:chExt cx="1179758" cy="1179758"/>
          </a:xfrm>
          <a:solidFill>
            <a:schemeClr val="tx2">
              <a:lumMod val="25000"/>
              <a:lumOff val="75000"/>
            </a:schemeClr>
          </a:solidFill>
        </p:grpSpPr>
        <p:sp>
          <p:nvSpPr>
            <p:cNvPr id="11" name="Oval 10">
              <a:extLst>
                <a:ext uri="{FF2B5EF4-FFF2-40B4-BE49-F238E27FC236}">
                  <a16:creationId xmlns:a16="http://schemas.microsoft.com/office/drawing/2014/main" id="{F75C6870-8535-4135-93B4-F03509E61CE4}"/>
                </a:ext>
              </a:extLst>
            </p:cNvPr>
            <p:cNvSpPr/>
            <p:nvPr/>
          </p:nvSpPr>
          <p:spPr>
            <a:xfrm>
              <a:off x="1340438" y="617752"/>
              <a:ext cx="1179758" cy="1179758"/>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2" name="Oval 4">
              <a:extLst>
                <a:ext uri="{FF2B5EF4-FFF2-40B4-BE49-F238E27FC236}">
                  <a16:creationId xmlns:a16="http://schemas.microsoft.com/office/drawing/2014/main" id="{F61E0B53-4226-4E85-A80A-A827FCAEB12E}"/>
                </a:ext>
              </a:extLst>
            </p:cNvPr>
            <p:cNvSpPr txBox="1"/>
            <p:nvPr/>
          </p:nvSpPr>
          <p:spPr>
            <a:xfrm>
              <a:off x="1513210" y="790524"/>
              <a:ext cx="834214" cy="834214"/>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bg1"/>
                  </a:solidFill>
                </a:rPr>
                <a:t>External partner</a:t>
              </a:r>
            </a:p>
          </p:txBody>
        </p:sp>
      </p:grpSp>
    </p:spTree>
    <p:extLst>
      <p:ext uri="{BB962C8B-B14F-4D97-AF65-F5344CB8AC3E}">
        <p14:creationId xmlns:p14="http://schemas.microsoft.com/office/powerpoint/2010/main" val="15192539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Multi-Project Landscape – why change?</a:t>
            </a:r>
          </a:p>
          <a:p>
            <a:endParaRPr lang="en-US" dirty="0"/>
          </a:p>
        </p:txBody>
      </p:sp>
      <p:sp>
        <p:nvSpPr>
          <p:cNvPr id="4" name="Title 3"/>
          <p:cNvSpPr>
            <a:spLocks noGrp="1"/>
          </p:cNvSpPr>
          <p:nvPr>
            <p:ph type="title"/>
          </p:nvPr>
        </p:nvSpPr>
        <p:spPr/>
        <p:txBody>
          <a:bodyPr/>
          <a:lstStyle/>
          <a:p>
            <a:r>
              <a:rPr lang="en-US" dirty="0"/>
              <a:t>Observations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26</a:t>
            </a:fld>
            <a:endParaRPr lang="nl-NL" dirty="0"/>
          </a:p>
        </p:txBody>
      </p:sp>
    </p:spTree>
    <p:extLst>
      <p:ext uri="{BB962C8B-B14F-4D97-AF65-F5344CB8AC3E}">
        <p14:creationId xmlns:p14="http://schemas.microsoft.com/office/powerpoint/2010/main" val="2178331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454674" y="2379594"/>
            <a:ext cx="3048000" cy="3048000"/>
          </a:xfrm>
          <a:prstGeom prst="ellipse">
            <a:avLst/>
          </a:prstGeom>
          <a:blipFill>
            <a:blip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Freeform 3"/>
          <p:cNvSpPr/>
          <p:nvPr/>
        </p:nvSpPr>
        <p:spPr>
          <a:xfrm>
            <a:off x="5241181" y="1700809"/>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92D05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ts val="2300"/>
              </a:lnSpc>
              <a:spcBef>
                <a:spcPct val="0"/>
              </a:spcBef>
            </a:pPr>
            <a:r>
              <a:rPr lang="nl-NL" sz="2300" dirty="0"/>
              <a:t>Teams</a:t>
            </a:r>
          </a:p>
          <a:p>
            <a:pPr algn="ctr" defTabSz="1022350">
              <a:lnSpc>
                <a:spcPts val="2300"/>
              </a:lnSpc>
              <a:spcBef>
                <a:spcPct val="0"/>
              </a:spcBef>
            </a:pPr>
            <a:r>
              <a:rPr lang="nl-NL" sz="2300" dirty="0"/>
              <a:t>&amp; </a:t>
            </a:r>
          </a:p>
          <a:p>
            <a:pPr algn="ctr" defTabSz="1022350">
              <a:lnSpc>
                <a:spcPts val="2300"/>
              </a:lnSpc>
              <a:spcBef>
                <a:spcPct val="0"/>
              </a:spcBef>
            </a:pPr>
            <a:r>
              <a:rPr lang="nl-NL" sz="2300" dirty="0"/>
              <a:t>Resources </a:t>
            </a:r>
          </a:p>
        </p:txBody>
      </p:sp>
      <p:sp>
        <p:nvSpPr>
          <p:cNvPr id="10" name="Freeform 9"/>
          <p:cNvSpPr/>
          <p:nvPr/>
        </p:nvSpPr>
        <p:spPr>
          <a:xfrm>
            <a:off x="6672064" y="4502551"/>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0070C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ct val="90000"/>
              </a:lnSpc>
              <a:spcBef>
                <a:spcPct val="0"/>
              </a:spcBef>
              <a:spcAft>
                <a:spcPct val="35000"/>
              </a:spcAft>
            </a:pPr>
            <a:r>
              <a:rPr lang="en-US" sz="2300" dirty="0"/>
              <a:t>Multi-Project and Portfolio</a:t>
            </a:r>
            <a:endParaRPr lang="nl-NL" sz="2300" dirty="0"/>
          </a:p>
        </p:txBody>
      </p:sp>
      <p:sp>
        <p:nvSpPr>
          <p:cNvPr id="12" name="Freeform 11"/>
          <p:cNvSpPr/>
          <p:nvPr/>
        </p:nvSpPr>
        <p:spPr>
          <a:xfrm>
            <a:off x="3377853" y="3639096"/>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FF993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ct val="90000"/>
              </a:lnSpc>
              <a:spcBef>
                <a:spcPct val="0"/>
              </a:spcBef>
              <a:spcAft>
                <a:spcPct val="35000"/>
              </a:spcAft>
            </a:pPr>
            <a:r>
              <a:rPr lang="nl-NL" sz="2300" dirty="0"/>
              <a:t>Project</a:t>
            </a:r>
          </a:p>
        </p:txBody>
      </p:sp>
      <p:sp>
        <p:nvSpPr>
          <p:cNvPr id="2" name="Title 1"/>
          <p:cNvSpPr>
            <a:spLocks noGrp="1"/>
          </p:cNvSpPr>
          <p:nvPr>
            <p:ph type="title"/>
          </p:nvPr>
        </p:nvSpPr>
        <p:spPr/>
        <p:txBody>
          <a:bodyPr>
            <a:noAutofit/>
          </a:bodyPr>
          <a:lstStyle/>
          <a:p>
            <a:pPr>
              <a:lnSpc>
                <a:spcPct val="110000"/>
              </a:lnSpc>
            </a:pPr>
            <a:r>
              <a:rPr lang="en-GB" sz="2800"/>
              <a:t>The multi-project playing </a:t>
            </a:r>
            <a:r>
              <a:rPr lang="en-GB" sz="2800" dirty="0"/>
              <a:t>field</a:t>
            </a:r>
            <a:br>
              <a:rPr lang="en-GB" sz="2800" dirty="0"/>
            </a:br>
            <a:r>
              <a:rPr lang="en-GB" sz="2800" dirty="0"/>
              <a:t>O</a:t>
            </a:r>
            <a:r>
              <a:rPr lang="en-GB" sz="2400" i="1" dirty="0"/>
              <a:t>bjectives and Challenges</a:t>
            </a:r>
          </a:p>
        </p:txBody>
      </p:sp>
      <p:sp>
        <p:nvSpPr>
          <p:cNvPr id="6" name="TextBox 5"/>
          <p:cNvSpPr txBox="1"/>
          <p:nvPr/>
        </p:nvSpPr>
        <p:spPr>
          <a:xfrm>
            <a:off x="7603728" y="1822525"/>
            <a:ext cx="3820864" cy="1010533"/>
          </a:xfrm>
          <a:prstGeom prst="rect">
            <a:avLst/>
          </a:prstGeom>
          <a:noFill/>
          <a:ln>
            <a:noFill/>
          </a:ln>
          <a:effectLst/>
        </p:spPr>
        <p:txBody>
          <a:bodyPr vert="horz" wrap="square" rtlCol="0" anchor="t" anchorCtr="0">
            <a:spAutoFit/>
          </a:bodyPr>
          <a:lstStyle/>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Optimal Conditions for innovation </a:t>
            </a:r>
          </a:p>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Deliver quality </a:t>
            </a:r>
          </a:p>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Be able to focus and getting work done</a:t>
            </a:r>
          </a:p>
        </p:txBody>
      </p:sp>
      <p:sp>
        <p:nvSpPr>
          <p:cNvPr id="7" name="TextBox 6"/>
          <p:cNvSpPr txBox="1"/>
          <p:nvPr/>
        </p:nvSpPr>
        <p:spPr>
          <a:xfrm>
            <a:off x="119336" y="3639096"/>
            <a:ext cx="3355890" cy="1592744"/>
          </a:xfrm>
          <a:prstGeom prst="rect">
            <a:avLst/>
          </a:prstGeom>
          <a:no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marL="285750" indent="-285750">
              <a:buClr>
                <a:srgbClr val="212437"/>
              </a:buClr>
              <a:buFont typeface="Wingdings" panose="05000000000000000000" pitchFamily="2" charset="2"/>
              <a:buChar char="Ø"/>
            </a:pPr>
            <a:r>
              <a:rPr lang="en-GB" dirty="0"/>
              <a:t>Must be Reliable and Fast</a:t>
            </a:r>
          </a:p>
          <a:p>
            <a:pPr marL="285750" indent="-285750">
              <a:buClr>
                <a:srgbClr val="212437"/>
              </a:buClr>
              <a:buFont typeface="Wingdings" panose="05000000000000000000" pitchFamily="2" charset="2"/>
              <a:buChar char="Ø"/>
            </a:pPr>
            <a:r>
              <a:rPr lang="en-GB" dirty="0"/>
              <a:t>Manage Scope, Time and Budget</a:t>
            </a:r>
          </a:p>
          <a:p>
            <a:pPr marL="285750" indent="-285750">
              <a:buClr>
                <a:srgbClr val="212437"/>
              </a:buClr>
              <a:buFont typeface="Wingdings" panose="05000000000000000000" pitchFamily="2" charset="2"/>
              <a:buChar char="Ø"/>
            </a:pPr>
            <a:r>
              <a:rPr lang="en-GB" dirty="0"/>
              <a:t>Needs to know if the project is on “track”</a:t>
            </a:r>
          </a:p>
          <a:p>
            <a:pPr marL="285750" indent="-285750">
              <a:buClr>
                <a:srgbClr val="212437"/>
              </a:buClr>
              <a:buFont typeface="Wingdings" panose="05000000000000000000" pitchFamily="2" charset="2"/>
              <a:buChar char="Ø"/>
            </a:pPr>
            <a:r>
              <a:rPr lang="en-GB" dirty="0"/>
              <a:t>Satisfy </a:t>
            </a:r>
            <a:r>
              <a:rPr lang="en-GB"/>
              <a:t>the stakeholders</a:t>
            </a:r>
            <a:endParaRPr lang="en-GB" dirty="0"/>
          </a:p>
        </p:txBody>
      </p:sp>
      <p:sp>
        <p:nvSpPr>
          <p:cNvPr id="11" name="TextBox 10"/>
          <p:cNvSpPr txBox="1"/>
          <p:nvPr/>
        </p:nvSpPr>
        <p:spPr>
          <a:xfrm>
            <a:off x="8760296" y="4603369"/>
            <a:ext cx="3096344" cy="1010533"/>
          </a:xfrm>
          <a:prstGeom prst="rect">
            <a:avLst/>
          </a:prstGeom>
          <a:no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marL="285750" indent="-285750">
              <a:buClr>
                <a:srgbClr val="212437"/>
              </a:buClr>
              <a:buFont typeface="Wingdings" panose="05000000000000000000" pitchFamily="2" charset="2"/>
              <a:buChar char="Ø"/>
            </a:pPr>
            <a:r>
              <a:rPr lang="en-GB" dirty="0"/>
              <a:t>Portfolio with many projects </a:t>
            </a:r>
          </a:p>
          <a:p>
            <a:pPr marL="285750" indent="-285750">
              <a:buClr>
                <a:srgbClr val="212437"/>
              </a:buClr>
              <a:buFont typeface="Wingdings" panose="05000000000000000000" pitchFamily="2" charset="2"/>
              <a:buChar char="Ø"/>
            </a:pPr>
            <a:r>
              <a:rPr lang="en-GB" dirty="0"/>
              <a:t>High Due-Date performance</a:t>
            </a:r>
          </a:p>
          <a:p>
            <a:pPr marL="285750" indent="-285750">
              <a:buClr>
                <a:srgbClr val="212437"/>
              </a:buClr>
              <a:buFont typeface="Wingdings" panose="05000000000000000000" pitchFamily="2" charset="2"/>
              <a:buChar char="Ø"/>
            </a:pPr>
            <a:r>
              <a:rPr lang="en-GB" dirty="0"/>
              <a:t>Deliver more projects</a:t>
            </a:r>
          </a:p>
        </p:txBody>
      </p:sp>
      <p:sp>
        <p:nvSpPr>
          <p:cNvPr id="13" name="TextBox 12"/>
          <p:cNvSpPr txBox="1"/>
          <p:nvPr/>
        </p:nvSpPr>
        <p:spPr>
          <a:xfrm>
            <a:off x="551384" y="6375854"/>
            <a:ext cx="10031734" cy="338554"/>
          </a:xfrm>
          <a:prstGeom prst="rect">
            <a:avLst/>
          </a:prstGeom>
          <a:solidFill>
            <a:srgbClr val="204892"/>
          </a:solid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algn="ctr">
              <a:buClr>
                <a:srgbClr val="212437"/>
              </a:buClr>
            </a:pPr>
            <a:r>
              <a:rPr lang="en-GB" dirty="0">
                <a:solidFill>
                  <a:schemeClr val="bg1"/>
                </a:solidFill>
              </a:rPr>
              <a:t>1. In Time		 2.  Within budget		3.  Deliver Scope           4. Right Quality  	5. Across Projects</a:t>
            </a:r>
          </a:p>
        </p:txBody>
      </p:sp>
    </p:spTree>
    <p:extLst>
      <p:ext uri="{BB962C8B-B14F-4D97-AF65-F5344CB8AC3E}">
        <p14:creationId xmlns:p14="http://schemas.microsoft.com/office/powerpoint/2010/main" val="2857585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Task Durations (within Projects)</a:t>
            </a:r>
            <a:endParaRPr lang="en-US" sz="12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28</a:t>
            </a:fld>
            <a:endParaRPr lang="nl-NL" dirty="0"/>
          </a:p>
        </p:txBody>
      </p:sp>
      <p:grpSp>
        <p:nvGrpSpPr>
          <p:cNvPr id="70" name="Group 69"/>
          <p:cNvGrpSpPr/>
          <p:nvPr/>
        </p:nvGrpSpPr>
        <p:grpSpPr>
          <a:xfrm>
            <a:off x="5320479" y="4188922"/>
            <a:ext cx="6723847" cy="1941398"/>
            <a:chOff x="647134" y="4497742"/>
            <a:chExt cx="6723847" cy="1941398"/>
          </a:xfrm>
        </p:grpSpPr>
        <p:sp>
          <p:nvSpPr>
            <p:cNvPr id="45" name="TextBox 44"/>
            <p:cNvSpPr txBox="1"/>
            <p:nvPr/>
          </p:nvSpPr>
          <p:spPr>
            <a:xfrm>
              <a:off x="4507778" y="5711405"/>
              <a:ext cx="940150" cy="400110"/>
            </a:xfrm>
            <a:prstGeom prst="rect">
              <a:avLst/>
            </a:prstGeom>
          </p:spPr>
          <p:txBody>
            <a:bodyPr vert="horz" wrap="square" rtlCol="0" anchor="t" anchorCtr="0">
              <a:spAutoFit/>
            </a:bodyPr>
            <a:lstStyle/>
            <a:p>
              <a:pPr>
                <a:spcBef>
                  <a:spcPts val="700"/>
                </a:spcBef>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100 %</a:t>
              </a:r>
            </a:p>
          </p:txBody>
        </p:sp>
        <p:sp>
          <p:nvSpPr>
            <p:cNvPr id="36" name="Rectangle 35"/>
            <p:cNvSpPr>
              <a:spLocks noChangeArrowheads="1"/>
            </p:cNvSpPr>
            <p:nvPr/>
          </p:nvSpPr>
          <p:spPr bwMode="auto">
            <a:xfrm>
              <a:off x="647134" y="6043140"/>
              <a:ext cx="2077415" cy="396000"/>
            </a:xfrm>
            <a:prstGeom prst="rect">
              <a:avLst/>
            </a:prstGeom>
            <a:solidFill>
              <a:srgbClr val="FF00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600" dirty="0">
                  <a:latin typeface="Lucida Grande" pitchFamily="1" charset="0"/>
                </a:rPr>
                <a:t>Wait</a:t>
              </a:r>
            </a:p>
          </p:txBody>
        </p:sp>
        <p:sp>
          <p:nvSpPr>
            <p:cNvPr id="37" name="Rectangle 36"/>
            <p:cNvSpPr>
              <a:spLocks noChangeArrowheads="1"/>
            </p:cNvSpPr>
            <p:nvPr/>
          </p:nvSpPr>
          <p:spPr bwMode="auto">
            <a:xfrm>
              <a:off x="3222854" y="6043140"/>
              <a:ext cx="787299" cy="396000"/>
            </a:xfrm>
            <a:prstGeom prst="rect">
              <a:avLst/>
            </a:prstGeom>
            <a:solidFill>
              <a:srgbClr val="0066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10" name="Plus 9"/>
            <p:cNvSpPr/>
            <p:nvPr/>
          </p:nvSpPr>
          <p:spPr>
            <a:xfrm>
              <a:off x="2795127" y="6043140"/>
              <a:ext cx="283712" cy="396000"/>
            </a:xfrm>
            <a:prstGeom prst="mathPlus">
              <a:avLst/>
            </a:prstGeom>
            <a:solidFill>
              <a:srgbClr val="00660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647135" y="5877272"/>
              <a:ext cx="3432641"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Rectangle 40"/>
            <p:cNvSpPr>
              <a:spLocks noChangeArrowheads="1"/>
            </p:cNvSpPr>
            <p:nvPr/>
          </p:nvSpPr>
          <p:spPr bwMode="auto">
            <a:xfrm>
              <a:off x="1971148" y="5354621"/>
              <a:ext cx="705143" cy="396000"/>
            </a:xfrm>
            <a:prstGeom prst="rect">
              <a:avLst/>
            </a:prstGeom>
            <a:solidFill>
              <a:srgbClr val="0066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43" name="TextBox 42"/>
            <p:cNvSpPr txBox="1"/>
            <p:nvPr/>
          </p:nvSpPr>
          <p:spPr>
            <a:xfrm>
              <a:off x="5447928" y="4497742"/>
              <a:ext cx="1923053" cy="1015663"/>
            </a:xfrm>
            <a:prstGeom prst="rect">
              <a:avLst/>
            </a:prstGeom>
          </p:spPr>
          <p:txBody>
            <a:bodyPr vert="horz" wrap="square" rtlCol="0" anchor="t" anchorCtr="0">
              <a:spAutoFit/>
            </a:bodyPr>
            <a:lstStyle/>
            <a:p>
              <a:pPr algn="ctr">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Typical </a:t>
              </a:r>
            </a:p>
            <a:p>
              <a:pPr algn="ctr">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a:t>
              </a:r>
              <a:r>
                <a:rPr lang="en-GB" sz="2000" b="1" i="1" dirty="0">
                  <a:solidFill>
                    <a:schemeClr val="tx1">
                      <a:lumMod val="85000"/>
                      <a:lumOff val="15000"/>
                    </a:schemeClr>
                  </a:solidFill>
                  <a:latin typeface="Tw Cen MT" pitchFamily="34" charset="0"/>
                  <a:ea typeface="Adobe Fan Heiti Std B" pitchFamily="34" charset="-128"/>
                  <a:cs typeface="Arial" pitchFamily="34" charset="0"/>
                </a:rPr>
                <a:t>Flow Efficiency</a:t>
              </a:r>
              <a:r>
                <a:rPr lang="en-GB" sz="2000" dirty="0">
                  <a:solidFill>
                    <a:schemeClr val="tx1">
                      <a:lumMod val="85000"/>
                      <a:lumOff val="15000"/>
                    </a:schemeClr>
                  </a:solidFill>
                  <a:latin typeface="Tw Cen MT" pitchFamily="34" charset="0"/>
                  <a:ea typeface="Adobe Fan Heiti Std B" pitchFamily="34" charset="-128"/>
                  <a:cs typeface="Arial" pitchFamily="34" charset="0"/>
                </a:rPr>
                <a:t>”</a:t>
              </a:r>
            </a:p>
            <a:p>
              <a:pPr algn="ctr">
                <a:buClr>
                  <a:schemeClr val="accent2"/>
                </a:buClr>
                <a:buSzPct val="70000"/>
              </a:pPr>
              <a:endParaRPr lang="en-GB" sz="2000" dirty="0">
                <a:solidFill>
                  <a:schemeClr val="tx1">
                    <a:lumMod val="85000"/>
                    <a:lumOff val="15000"/>
                  </a:schemeClr>
                </a:solidFill>
                <a:latin typeface="Tw Cen MT" pitchFamily="34" charset="0"/>
                <a:ea typeface="Adobe Fan Heiti Std B" pitchFamily="34" charset="-128"/>
                <a:cs typeface="Arial" pitchFamily="34" charset="0"/>
              </a:endParaRPr>
            </a:p>
          </p:txBody>
        </p:sp>
        <p:sp>
          <p:nvSpPr>
            <p:cNvPr id="39" name="Multiply 38"/>
            <p:cNvSpPr/>
            <p:nvPr/>
          </p:nvSpPr>
          <p:spPr>
            <a:xfrm>
              <a:off x="4295800" y="5805264"/>
              <a:ext cx="288032" cy="237876"/>
            </a:xfrm>
            <a:prstGeom prst="mathMultiply">
              <a:avLst/>
            </a:prstGeom>
            <a:solidFill>
              <a:srgbClr val="00660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qual 43"/>
            <p:cNvSpPr/>
            <p:nvPr/>
          </p:nvSpPr>
          <p:spPr>
            <a:xfrm>
              <a:off x="5447928" y="5805264"/>
              <a:ext cx="360040" cy="237876"/>
            </a:xfrm>
            <a:prstGeom prst="mathEqual">
              <a:avLst/>
            </a:prstGeom>
            <a:solidFill>
              <a:srgbClr val="00660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4" name="TextBox 63"/>
          <p:cNvSpPr txBox="1"/>
          <p:nvPr/>
        </p:nvSpPr>
        <p:spPr>
          <a:xfrm>
            <a:off x="449914" y="5318821"/>
            <a:ext cx="4279052" cy="830997"/>
          </a:xfrm>
          <a:prstGeom prst="rect">
            <a:avLst/>
          </a:prstGeom>
          <a:noFill/>
          <a:ln>
            <a:solidFill>
              <a:srgbClr val="212437"/>
            </a:solidFill>
          </a:ln>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400" dirty="0">
                <a:solidFill>
                  <a:schemeClr val="tx1">
                    <a:lumMod val="85000"/>
                    <a:lumOff val="15000"/>
                  </a:schemeClr>
                </a:solidFill>
                <a:latin typeface="Tw Cen MT" pitchFamily="34" charset="0"/>
                <a:ea typeface="Adobe Fan Heiti Std B" pitchFamily="34" charset="-128"/>
                <a:cs typeface="Arial" pitchFamily="34" charset="0"/>
              </a:rPr>
              <a:t>Most tasks are not slow, but typically just have to wait a lot. </a:t>
            </a:r>
          </a:p>
        </p:txBody>
      </p:sp>
      <p:grpSp>
        <p:nvGrpSpPr>
          <p:cNvPr id="73" name="Group 72"/>
          <p:cNvGrpSpPr/>
          <p:nvPr/>
        </p:nvGrpSpPr>
        <p:grpSpPr>
          <a:xfrm>
            <a:off x="2087135" y="3062111"/>
            <a:ext cx="5419261" cy="922761"/>
            <a:chOff x="263352" y="3557993"/>
            <a:chExt cx="5419261" cy="922761"/>
          </a:xfrm>
        </p:grpSpPr>
        <p:sp>
          <p:nvSpPr>
            <p:cNvPr id="27" name="Rectangle 26"/>
            <p:cNvSpPr>
              <a:spLocks noChangeArrowheads="1"/>
            </p:cNvSpPr>
            <p:nvPr/>
          </p:nvSpPr>
          <p:spPr bwMode="auto">
            <a:xfrm>
              <a:off x="2485758" y="4084754"/>
              <a:ext cx="3196855" cy="396000"/>
            </a:xfrm>
            <a:prstGeom prst="rect">
              <a:avLst/>
            </a:prstGeom>
            <a:solidFill>
              <a:srgbClr val="FF00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13" name="Rectangle 12"/>
            <p:cNvSpPr>
              <a:spLocks noChangeArrowheads="1"/>
            </p:cNvSpPr>
            <p:nvPr/>
          </p:nvSpPr>
          <p:spPr bwMode="auto">
            <a:xfrm>
              <a:off x="2483581" y="4259381"/>
              <a:ext cx="936104" cy="219027"/>
            </a:xfrm>
            <a:prstGeom prst="rect">
              <a:avLst/>
            </a:prstGeom>
            <a:solidFill>
              <a:srgbClr val="0066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400" dirty="0">
                  <a:latin typeface="Lucida Grande" pitchFamily="1" charset="0"/>
                </a:rPr>
                <a:t>Work</a:t>
              </a:r>
            </a:p>
          </p:txBody>
        </p:sp>
        <p:sp>
          <p:nvSpPr>
            <p:cNvPr id="14" name="Rectangle 13"/>
            <p:cNvSpPr>
              <a:spLocks noChangeArrowheads="1"/>
            </p:cNvSpPr>
            <p:nvPr/>
          </p:nvSpPr>
          <p:spPr bwMode="auto">
            <a:xfrm>
              <a:off x="3858750" y="4086625"/>
              <a:ext cx="649028" cy="392258"/>
            </a:xfrm>
            <a:prstGeom prst="rect">
              <a:avLst/>
            </a:prstGeom>
            <a:solidFill>
              <a:srgbClr val="0066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400" dirty="0">
                  <a:latin typeface="Lucida Grande" pitchFamily="1" charset="0"/>
                </a:rPr>
                <a:t>Work</a:t>
              </a:r>
            </a:p>
          </p:txBody>
        </p:sp>
        <p:sp>
          <p:nvSpPr>
            <p:cNvPr id="15" name="Rectangle 14"/>
            <p:cNvSpPr>
              <a:spLocks noChangeArrowheads="1"/>
            </p:cNvSpPr>
            <p:nvPr/>
          </p:nvSpPr>
          <p:spPr bwMode="auto">
            <a:xfrm>
              <a:off x="4898029" y="4094586"/>
              <a:ext cx="778791" cy="375848"/>
            </a:xfrm>
            <a:prstGeom prst="rect">
              <a:avLst/>
            </a:prstGeom>
            <a:solidFill>
              <a:srgbClr val="0066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400" dirty="0">
                  <a:latin typeface="Lucida Grande" pitchFamily="1" charset="0"/>
                </a:rPr>
                <a:t>Work</a:t>
              </a:r>
            </a:p>
          </p:txBody>
        </p:sp>
        <p:sp>
          <p:nvSpPr>
            <p:cNvPr id="26" name="Rectangle 25"/>
            <p:cNvSpPr>
              <a:spLocks noChangeArrowheads="1"/>
            </p:cNvSpPr>
            <p:nvPr/>
          </p:nvSpPr>
          <p:spPr bwMode="auto">
            <a:xfrm>
              <a:off x="263352" y="4084754"/>
              <a:ext cx="2178902" cy="396000"/>
            </a:xfrm>
            <a:prstGeom prst="rect">
              <a:avLst/>
            </a:prstGeom>
            <a:solidFill>
              <a:srgbClr val="FF0000"/>
            </a:solidFill>
            <a:ln w="19050">
              <a:no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1600" dirty="0">
                  <a:latin typeface="Lucida Grande" pitchFamily="1" charset="0"/>
                </a:rPr>
                <a:t>Wait</a:t>
              </a:r>
            </a:p>
          </p:txBody>
        </p:sp>
        <p:sp>
          <p:nvSpPr>
            <p:cNvPr id="62" name="TextBox 61"/>
            <p:cNvSpPr txBox="1"/>
            <p:nvPr/>
          </p:nvSpPr>
          <p:spPr>
            <a:xfrm>
              <a:off x="1343217" y="3557993"/>
              <a:ext cx="3948676" cy="400110"/>
            </a:xfrm>
            <a:prstGeom prst="rect">
              <a:avLst/>
            </a:prstGeom>
          </p:spPr>
          <p:txBody>
            <a:bodyPr vert="horz" wrap="square" rtlCol="0" anchor="t" anchorCtr="0">
              <a:spAutoFit/>
            </a:bodyPr>
            <a:lstStyle/>
            <a:p>
              <a:pPr algn="ctr">
                <a:spcBef>
                  <a:spcPts val="700"/>
                </a:spcBef>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Typical task Execution Pattern</a:t>
              </a:r>
            </a:p>
          </p:txBody>
        </p:sp>
      </p:grpSp>
      <p:sp>
        <p:nvSpPr>
          <p:cNvPr id="22" name="Rectangle 21"/>
          <p:cNvSpPr>
            <a:spLocks noChangeArrowheads="1"/>
          </p:cNvSpPr>
          <p:nvPr/>
        </p:nvSpPr>
        <p:spPr bwMode="auto">
          <a:xfrm>
            <a:off x="2161521" y="2096896"/>
            <a:ext cx="1440000" cy="396000"/>
          </a:xfrm>
          <a:prstGeom prst="rect">
            <a:avLst/>
          </a:prstGeom>
          <a:solidFill>
            <a:srgbClr val="006600"/>
          </a:solidFill>
          <a:ln>
            <a:no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600" dirty="0" err="1">
                <a:solidFill>
                  <a:schemeClr val="bg1"/>
                </a:solidFill>
                <a:latin typeface="Lucida Grande" pitchFamily="1" charset="0"/>
              </a:rPr>
              <a:t>Work</a:t>
            </a:r>
            <a:endParaRPr lang="nl-NL" sz="1600" dirty="0">
              <a:solidFill>
                <a:schemeClr val="bg1"/>
              </a:solidFill>
              <a:latin typeface="Lucida Grande" pitchFamily="1" charset="0"/>
            </a:endParaRPr>
          </a:p>
        </p:txBody>
      </p:sp>
      <p:sp>
        <p:nvSpPr>
          <p:cNvPr id="23" name="TextBox 22"/>
          <p:cNvSpPr txBox="1"/>
          <p:nvPr/>
        </p:nvSpPr>
        <p:spPr>
          <a:xfrm>
            <a:off x="1859292" y="1694440"/>
            <a:ext cx="1932452" cy="400110"/>
          </a:xfrm>
          <a:prstGeom prst="rect">
            <a:avLst/>
          </a:prstGeom>
        </p:spPr>
        <p:txBody>
          <a:bodyPr vert="horz" wrap="square" rtlCol="0" anchor="t" anchorCtr="0">
            <a:spAutoFit/>
          </a:bodyPr>
          <a:lstStyle/>
          <a:p>
            <a:pPr algn="ctr">
              <a:spcBef>
                <a:spcPts val="700"/>
              </a:spcBef>
              <a:buClr>
                <a:schemeClr val="accent2"/>
              </a:buClr>
              <a:buSzPct val="70000"/>
            </a:pPr>
            <a:r>
              <a:rPr lang="en-GB" sz="2000" dirty="0">
                <a:solidFill>
                  <a:schemeClr val="tx1">
                    <a:lumMod val="85000"/>
                    <a:lumOff val="15000"/>
                  </a:schemeClr>
                </a:solidFill>
                <a:latin typeface="Tw Cen MT" pitchFamily="34" charset="0"/>
                <a:ea typeface="Adobe Fan Heiti Std B" pitchFamily="34" charset="-128"/>
                <a:cs typeface="Arial" pitchFamily="34" charset="0"/>
              </a:rPr>
              <a:t>Task</a:t>
            </a:r>
          </a:p>
        </p:txBody>
      </p:sp>
      <p:cxnSp>
        <p:nvCxnSpPr>
          <p:cNvPr id="5" name="Straight Arrow Connector 4"/>
          <p:cNvCxnSpPr/>
          <p:nvPr/>
        </p:nvCxnSpPr>
        <p:spPr>
          <a:xfrm>
            <a:off x="2161521" y="2636912"/>
            <a:ext cx="1440000" cy="0"/>
          </a:xfrm>
          <a:prstGeom prst="straightConnector1">
            <a:avLst/>
          </a:prstGeom>
          <a:ln w="19050">
            <a:solidFill>
              <a:srgbClr val="0066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087135" y="4221088"/>
            <a:ext cx="5413468" cy="0"/>
          </a:xfrm>
          <a:prstGeom prst="straightConnector1">
            <a:avLst/>
          </a:prstGeom>
          <a:ln w="19050">
            <a:solidFill>
              <a:srgbClr val="0066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551890" y="5408198"/>
            <a:ext cx="1387065" cy="400110"/>
          </a:xfrm>
          <a:prstGeom prst="rect">
            <a:avLst/>
          </a:prstGeom>
        </p:spPr>
        <p:txBody>
          <a:bodyPr vert="horz" wrap="square" rtlCol="0" anchor="t" anchorCtr="0">
            <a:spAutoFit/>
          </a:bodyPr>
          <a:lstStyle/>
          <a:p>
            <a:pPr>
              <a:spcBef>
                <a:spcPts val="700"/>
              </a:spcBef>
              <a:buClr>
                <a:schemeClr val="accent2"/>
              </a:buClr>
              <a:buSzPct val="70000"/>
            </a:pPr>
            <a:r>
              <a:rPr lang="en-GB" sz="2000" u="sng" dirty="0">
                <a:solidFill>
                  <a:schemeClr val="tx1">
                    <a:lumMod val="85000"/>
                    <a:lumOff val="15000"/>
                  </a:schemeClr>
                </a:solidFill>
                <a:latin typeface="Tw Cen MT" pitchFamily="34" charset="0"/>
                <a:ea typeface="Adobe Fan Heiti Std B" pitchFamily="34" charset="-128"/>
                <a:cs typeface="Arial" pitchFamily="34" charset="0"/>
              </a:rPr>
              <a:t>10 - 20 %</a:t>
            </a:r>
          </a:p>
        </p:txBody>
      </p:sp>
      <p:sp>
        <p:nvSpPr>
          <p:cNvPr id="4" name="Down Arrow 3"/>
          <p:cNvSpPr/>
          <p:nvPr/>
        </p:nvSpPr>
        <p:spPr>
          <a:xfrm>
            <a:off x="10992544" y="4889613"/>
            <a:ext cx="252878" cy="460902"/>
          </a:xfrm>
          <a:prstGeom prst="downArrow">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01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30"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D63842-73C4-49EA-9521-14AE490FCAAB}"/>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5208" name="think-cell Slide" r:id="rId5" imgW="395" imgH="396" progId="TCLayout.ActiveDocument.1">
                  <p:embed/>
                </p:oleObj>
              </mc:Choice>
              <mc:Fallback>
                <p:oleObj name="think-cell Slide" r:id="rId5" imgW="395" imgH="396" progId="TCLayout.ActiveDocument.1">
                  <p:embed/>
                  <p:pic>
                    <p:nvPicPr>
                      <p:cNvPr id="10" name="Object 9" hidden="1">
                        <a:extLst>
                          <a:ext uri="{FF2B5EF4-FFF2-40B4-BE49-F238E27FC236}">
                            <a16:creationId xmlns:a16="http://schemas.microsoft.com/office/drawing/2014/main" id="{9DD63842-73C4-49EA-9521-14AE490FCAAB}"/>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Title 1"/>
          <p:cNvSpPr>
            <a:spLocks noGrp="1"/>
          </p:cNvSpPr>
          <p:nvPr>
            <p:ph type="title"/>
          </p:nvPr>
        </p:nvSpPr>
        <p:spPr/>
        <p:txBody>
          <a:bodyPr>
            <a:noAutofit/>
          </a:bodyPr>
          <a:lstStyle/>
          <a:p>
            <a:r>
              <a:rPr lang="en-GB" sz="3200" dirty="0">
                <a:sym typeface="Arial" panose="020B0604020202020204" pitchFamily="34" charset="0"/>
              </a:rPr>
              <a:t>Resources are scarce and often not efficiently allocated</a:t>
            </a:r>
            <a:br>
              <a:rPr lang="en-GB" sz="3200" dirty="0">
                <a:sym typeface="Arial" panose="020B0604020202020204" pitchFamily="34" charset="0"/>
              </a:rPr>
            </a:br>
            <a:r>
              <a:rPr lang="en-GB" sz="2800" i="1" dirty="0">
                <a:sym typeface="Arial" panose="020B0604020202020204" pitchFamily="34" charset="0"/>
              </a:rPr>
              <a:t>(spread “thin”)</a:t>
            </a:r>
            <a:endParaRPr lang="en-GB" sz="3200" i="1" dirty="0">
              <a:sym typeface="Arial" panose="020B0604020202020204" pitchFamily="34" charset="0"/>
            </a:endParaRPr>
          </a:p>
        </p:txBody>
      </p:sp>
      <p:sp>
        <p:nvSpPr>
          <p:cNvPr id="3" name="Slide Number Placeholder 2"/>
          <p:cNvSpPr>
            <a:spLocks noGrp="1"/>
          </p:cNvSpPr>
          <p:nvPr>
            <p:ph type="sldNum" sz="quarter" idx="4"/>
          </p:nvPr>
        </p:nvSpPr>
        <p:spPr>
          <a:xfrm>
            <a:off x="191346" y="1268760"/>
            <a:ext cx="358775" cy="288925"/>
          </a:xfrm>
        </p:spPr>
        <p:txBody>
          <a:bodyPr/>
          <a:lstStyle/>
          <a:p>
            <a:pPr defTabSz="914377"/>
            <a:fld id="{96499B70-49A0-4519-9B09-62EDDB406EFA}" type="slidenum">
              <a:rPr lang="nl-NL">
                <a:latin typeface="Arial" panose="020B0604020202020204" pitchFamily="34" charset="0"/>
                <a:cs typeface="Arial" panose="020B0604020202020204" pitchFamily="34" charset="0"/>
                <a:sym typeface="Arial" panose="020B0604020202020204" pitchFamily="34" charset="0"/>
              </a:rPr>
              <a:pPr defTabSz="914377"/>
              <a:t>29</a:t>
            </a:fld>
            <a:endParaRPr lang="nl-NL" dirty="0">
              <a:latin typeface="Arial" panose="020B0604020202020204" pitchFamily="34" charset="0"/>
              <a:cs typeface="Arial" panose="020B0604020202020204" pitchFamily="34" charset="0"/>
              <a:sym typeface="Arial" panose="020B0604020202020204" pitchFamily="34" charset="0"/>
            </a:endParaRPr>
          </a:p>
        </p:txBody>
      </p:sp>
      <p:sp>
        <p:nvSpPr>
          <p:cNvPr id="6" name="TextBox 5"/>
          <p:cNvSpPr txBox="1"/>
          <p:nvPr/>
        </p:nvSpPr>
        <p:spPr>
          <a:xfrm>
            <a:off x="756659" y="2188442"/>
            <a:ext cx="2795853" cy="769634"/>
          </a:xfrm>
          <a:prstGeom prst="rect">
            <a:avLst/>
          </a:prstGeom>
          <a:noFill/>
        </p:spPr>
        <p:txBody>
          <a:bodyPr wrap="square" rtlCol="0">
            <a:spAutoFit/>
          </a:bodyPr>
          <a:lstStyle/>
          <a:p>
            <a:pPr marL="228594" indent="-228594" defTabSz="914377">
              <a:buFont typeface="Arial" panose="020B0604020202020204" pitchFamily="34" charset="0"/>
              <a:buChar char="•"/>
            </a:pPr>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Limited Resources </a:t>
            </a:r>
          </a:p>
          <a:p>
            <a:pPr marL="228594" indent="-228594" defTabSz="914377">
              <a:buFont typeface="Arial" panose="020B0604020202020204" pitchFamily="34" charset="0"/>
              <a:buChar char="•"/>
            </a:pPr>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Many projects waiting </a:t>
            </a:r>
          </a:p>
          <a:p>
            <a:pPr marL="228594" indent="-228594" defTabSz="914377">
              <a:buFont typeface="Arial" panose="020B0604020202020204" pitchFamily="34" charset="0"/>
              <a:buChar char="•"/>
            </a:pPr>
            <a:endParaRPr lang="en-GB" sz="1467" dirty="0">
              <a:solidFill>
                <a:srgbClr val="000000"/>
              </a:solidFill>
              <a:latin typeface="Arial" panose="020B0604020202020204" pitchFamily="34" charset="0"/>
              <a:cs typeface="Arial" panose="020B0604020202020204" pitchFamily="34" charset="0"/>
            </a:endParaRPr>
          </a:p>
        </p:txBody>
      </p:sp>
      <p:grpSp>
        <p:nvGrpSpPr>
          <p:cNvPr id="5" name="Group 44"/>
          <p:cNvGrpSpPr/>
          <p:nvPr/>
        </p:nvGrpSpPr>
        <p:grpSpPr>
          <a:xfrm>
            <a:off x="3161208" y="2115506"/>
            <a:ext cx="2602779" cy="800201"/>
            <a:chOff x="1283385" y="3624316"/>
            <a:chExt cx="3580150" cy="902677"/>
          </a:xfrm>
          <a:solidFill>
            <a:schemeClr val="accent6">
              <a:lumMod val="40000"/>
              <a:lumOff val="60000"/>
            </a:schemeClr>
          </a:solidFill>
        </p:grpSpPr>
        <p:sp>
          <p:nvSpPr>
            <p:cNvPr id="9" name="Rounded Rectangle 8"/>
            <p:cNvSpPr/>
            <p:nvPr/>
          </p:nvSpPr>
          <p:spPr>
            <a:xfrm>
              <a:off x="2773826" y="3624316"/>
              <a:ext cx="2089709" cy="902677"/>
            </a:xfrm>
            <a:prstGeom prst="roundRect">
              <a:avLst>
                <a:gd name="adj" fmla="val 6852"/>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nl-NL" sz="1467" dirty="0">
                  <a:solidFill>
                    <a:schemeClr val="tx1"/>
                  </a:solidFill>
                  <a:latin typeface="Arial" panose="020B0604020202020204" pitchFamily="34" charset="0"/>
                  <a:cs typeface="Arial" panose="020B0604020202020204" pitchFamily="34" charset="0"/>
                  <a:sym typeface="Arial" panose="020B0604020202020204" pitchFamily="34" charset="0"/>
                </a:rPr>
                <a:t>High </a:t>
              </a:r>
              <a:r>
                <a:rPr lang="nl-NL" sz="1467" dirty="0" err="1">
                  <a:solidFill>
                    <a:schemeClr val="tx1"/>
                  </a:solidFill>
                  <a:latin typeface="Arial" panose="020B0604020202020204" pitchFamily="34" charset="0"/>
                  <a:cs typeface="Arial" panose="020B0604020202020204" pitchFamily="34" charset="0"/>
                  <a:sym typeface="Arial" panose="020B0604020202020204" pitchFamily="34" charset="0"/>
                </a:rPr>
                <a:t>Work</a:t>
              </a:r>
              <a:r>
                <a:rPr lang="nl-NL" sz="1467" dirty="0">
                  <a:solidFill>
                    <a:schemeClr val="tx1"/>
                  </a:solidFill>
                  <a:latin typeface="Arial" panose="020B0604020202020204" pitchFamily="34" charset="0"/>
                  <a:cs typeface="Arial" panose="020B0604020202020204" pitchFamily="34" charset="0"/>
                  <a:sym typeface="Arial" panose="020B0604020202020204" pitchFamily="34" charset="0"/>
                </a:rPr>
                <a:t> in </a:t>
              </a:r>
              <a:r>
                <a:rPr lang="nl-NL" sz="1467" dirty="0" err="1">
                  <a:solidFill>
                    <a:schemeClr val="tx1"/>
                  </a:solidFill>
                  <a:latin typeface="Arial" panose="020B0604020202020204" pitchFamily="34" charset="0"/>
                  <a:cs typeface="Arial" panose="020B0604020202020204" pitchFamily="34" charset="0"/>
                  <a:sym typeface="Arial" panose="020B0604020202020204" pitchFamily="34" charset="0"/>
                </a:rPr>
                <a:t>Progress</a:t>
              </a:r>
              <a:endParaRPr lang="en-GB" sz="1600"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sp>
          <p:nvSpPr>
            <p:cNvPr id="44" name="Right Arrow 43"/>
            <p:cNvSpPr/>
            <p:nvPr/>
          </p:nvSpPr>
          <p:spPr>
            <a:xfrm>
              <a:off x="1283385" y="3823625"/>
              <a:ext cx="864096" cy="504056"/>
            </a:xfrm>
            <a:prstGeom prst="rightArrow">
              <a:avLst>
                <a:gd name="adj1" fmla="val 33174"/>
                <a:gd name="adj2" fmla="val 50000"/>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34" name="TextBox 33"/>
          <p:cNvSpPr txBox="1"/>
          <p:nvPr/>
        </p:nvSpPr>
        <p:spPr>
          <a:xfrm>
            <a:off x="6852162" y="2115506"/>
            <a:ext cx="4376545" cy="769634"/>
          </a:xfrm>
          <a:prstGeom prst="rect">
            <a:avLst/>
          </a:prstGeom>
          <a:noFill/>
        </p:spPr>
        <p:txBody>
          <a:bodyPr wrap="square" rtlCol="0">
            <a:spAutoFit/>
          </a:bodyPr>
          <a:lstStyle/>
          <a:p>
            <a:pPr defTabSz="914377"/>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Consequence: Projects</a:t>
            </a:r>
            <a:r>
              <a:rPr lang="en-GB" sz="1467" b="1" u="sng" dirty="0">
                <a:latin typeface="Arial" panose="020B0604020202020204" pitchFamily="34" charset="0"/>
                <a:cs typeface="Arial" panose="020B0604020202020204" pitchFamily="34" charset="0"/>
                <a:sym typeface="Arial" panose="020B0604020202020204" pitchFamily="34" charset="0"/>
              </a:rPr>
              <a:t> fight </a:t>
            </a:r>
            <a:r>
              <a:rPr lang="en-GB" sz="1467" dirty="0">
                <a:solidFill>
                  <a:srgbClr val="000000"/>
                </a:solidFill>
                <a:latin typeface="Arial" pitchFamily="34" charset="0"/>
                <a:cs typeface="Arial" pitchFamily="34" charset="0"/>
                <a:sym typeface="Arial" panose="020B0604020202020204" pitchFamily="34" charset="0"/>
              </a:rPr>
              <a:t>for resources!</a:t>
            </a:r>
          </a:p>
          <a:p>
            <a:pPr marL="228594" indent="-228594" defTabSz="914377">
              <a:buFont typeface="Arial" panose="020B0604020202020204" pitchFamily="34" charset="0"/>
              <a:buChar char="•"/>
            </a:pPr>
            <a:r>
              <a:rPr lang="en-GB" sz="1467" dirty="0">
                <a:solidFill>
                  <a:srgbClr val="000000"/>
                </a:solidFill>
                <a:latin typeface="Arial" pitchFamily="34" charset="0"/>
                <a:cs typeface="Arial" pitchFamily="34" charset="0"/>
                <a:sym typeface="Arial" panose="020B0604020202020204" pitchFamily="34" charset="0"/>
              </a:rPr>
              <a:t>Suboptimal resourcing of projects</a:t>
            </a:r>
          </a:p>
          <a:p>
            <a:pPr marL="228594" indent="-228594" defTabSz="914377">
              <a:buFont typeface="Arial" panose="020B0604020202020204" pitchFamily="34" charset="0"/>
              <a:buChar char="•"/>
            </a:pPr>
            <a:r>
              <a:rPr lang="en-GB" sz="1467" dirty="0">
                <a:solidFill>
                  <a:srgbClr val="000000"/>
                </a:solidFill>
                <a:latin typeface="Arial" pitchFamily="34" charset="0"/>
                <a:cs typeface="Arial" pitchFamily="34" charset="0"/>
                <a:sym typeface="Arial" panose="020B0604020202020204" pitchFamily="34" charset="0"/>
              </a:rPr>
              <a:t>(bad) multi-tasking</a:t>
            </a:r>
          </a:p>
        </p:txBody>
      </p:sp>
      <p:grpSp>
        <p:nvGrpSpPr>
          <p:cNvPr id="4" name="Group 3"/>
          <p:cNvGrpSpPr/>
          <p:nvPr/>
        </p:nvGrpSpPr>
        <p:grpSpPr>
          <a:xfrm>
            <a:off x="2704023" y="4611940"/>
            <a:ext cx="5779472" cy="604113"/>
            <a:chOff x="3507729" y="4893228"/>
            <a:chExt cx="5779472" cy="604113"/>
          </a:xfrm>
        </p:grpSpPr>
        <p:sp>
          <p:nvSpPr>
            <p:cNvPr id="37" name="Rectangle 36"/>
            <p:cNvSpPr/>
            <p:nvPr/>
          </p:nvSpPr>
          <p:spPr>
            <a:xfrm>
              <a:off x="3507729" y="4893228"/>
              <a:ext cx="201371" cy="60411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38" name="Rectangle 37"/>
            <p:cNvSpPr/>
            <p:nvPr/>
          </p:nvSpPr>
          <p:spPr>
            <a:xfrm>
              <a:off x="3741354" y="4893228"/>
              <a:ext cx="1677904" cy="604113"/>
            </a:xfrm>
            <a:prstGeom prst="rect">
              <a:avLst/>
            </a:prstGeom>
            <a:solidFill>
              <a:srgbClr val="2048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nl-NL" sz="1467" b="1" dirty="0" err="1">
                  <a:solidFill>
                    <a:srgbClr val="FFFFFF"/>
                  </a:solidFill>
                  <a:latin typeface="Arial" panose="020B0604020202020204" pitchFamily="34" charset="0"/>
                  <a:cs typeface="Arial" panose="020B0604020202020204" pitchFamily="34" charset="0"/>
                  <a:sym typeface="Arial" panose="020B0604020202020204" pitchFamily="34" charset="0"/>
                </a:rPr>
                <a:t>Task</a:t>
              </a:r>
              <a:r>
                <a:rPr lang="nl-NL" sz="1467" b="1" dirty="0">
                  <a:solidFill>
                    <a:srgbClr val="FFFFFF"/>
                  </a:solidFill>
                  <a:latin typeface="Arial" panose="020B0604020202020204" pitchFamily="34" charset="0"/>
                  <a:cs typeface="Arial" panose="020B0604020202020204" pitchFamily="34" charset="0"/>
                  <a:sym typeface="Arial" panose="020B0604020202020204" pitchFamily="34" charset="0"/>
                </a:rPr>
                <a:t> project 1</a:t>
              </a:r>
            </a:p>
          </p:txBody>
        </p:sp>
        <p:sp>
          <p:nvSpPr>
            <p:cNvPr id="39" name="Rectangle 38"/>
            <p:cNvSpPr/>
            <p:nvPr/>
          </p:nvSpPr>
          <p:spPr>
            <a:xfrm>
              <a:off x="5450126" y="4893228"/>
              <a:ext cx="201371" cy="60411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0" name="Rectangle 39"/>
            <p:cNvSpPr/>
            <p:nvPr/>
          </p:nvSpPr>
          <p:spPr>
            <a:xfrm>
              <a:off x="5672852" y="4893228"/>
              <a:ext cx="1677904" cy="604113"/>
            </a:xfrm>
            <a:prstGeom prst="rect">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nl-NL" sz="1467" b="1" dirty="0" err="1">
                  <a:solidFill>
                    <a:srgbClr val="FFFFFF"/>
                  </a:solidFill>
                  <a:latin typeface="Arial" panose="020B0604020202020204" pitchFamily="34" charset="0"/>
                  <a:cs typeface="Arial" panose="020B0604020202020204" pitchFamily="34" charset="0"/>
                  <a:sym typeface="Arial" panose="020B0604020202020204" pitchFamily="34" charset="0"/>
                </a:rPr>
                <a:t>Task</a:t>
              </a:r>
              <a:r>
                <a:rPr lang="nl-NL" sz="1467" b="1" dirty="0">
                  <a:solidFill>
                    <a:srgbClr val="FFFFFF"/>
                  </a:solidFill>
                  <a:latin typeface="Arial" panose="020B0604020202020204" pitchFamily="34" charset="0"/>
                  <a:cs typeface="Arial" panose="020B0604020202020204" pitchFamily="34" charset="0"/>
                  <a:sym typeface="Arial" panose="020B0604020202020204" pitchFamily="34" charset="0"/>
                </a:rPr>
                <a:t> project 2</a:t>
              </a:r>
            </a:p>
          </p:txBody>
        </p:sp>
        <p:sp>
          <p:nvSpPr>
            <p:cNvPr id="41" name="Rectangle 40"/>
            <p:cNvSpPr/>
            <p:nvPr/>
          </p:nvSpPr>
          <p:spPr>
            <a:xfrm>
              <a:off x="7380706" y="4893228"/>
              <a:ext cx="201371" cy="60411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2" name="Rectangle 41"/>
            <p:cNvSpPr/>
            <p:nvPr/>
          </p:nvSpPr>
          <p:spPr>
            <a:xfrm>
              <a:off x="7609297" y="4893228"/>
              <a:ext cx="1677904" cy="60411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nl-NL" sz="1467" b="1" dirty="0" err="1">
                  <a:solidFill>
                    <a:srgbClr val="FFFFFF"/>
                  </a:solidFill>
                  <a:latin typeface="Arial" panose="020B0604020202020204" pitchFamily="34" charset="0"/>
                  <a:cs typeface="Arial" panose="020B0604020202020204" pitchFamily="34" charset="0"/>
                  <a:sym typeface="Arial" panose="020B0604020202020204" pitchFamily="34" charset="0"/>
                </a:rPr>
                <a:t>Task</a:t>
              </a:r>
              <a:r>
                <a:rPr lang="nl-NL" sz="1467" b="1" dirty="0">
                  <a:solidFill>
                    <a:srgbClr val="FFFFFF"/>
                  </a:solidFill>
                  <a:latin typeface="Arial" panose="020B0604020202020204" pitchFamily="34" charset="0"/>
                  <a:cs typeface="Arial" panose="020B0604020202020204" pitchFamily="34" charset="0"/>
                  <a:sym typeface="Arial" panose="020B0604020202020204" pitchFamily="34" charset="0"/>
                </a:rPr>
                <a:t> project 3</a:t>
              </a:r>
            </a:p>
          </p:txBody>
        </p:sp>
      </p:grpSp>
      <p:grpSp>
        <p:nvGrpSpPr>
          <p:cNvPr id="7" name="Group 6"/>
          <p:cNvGrpSpPr/>
          <p:nvPr/>
        </p:nvGrpSpPr>
        <p:grpSpPr>
          <a:xfrm>
            <a:off x="2704023" y="3812013"/>
            <a:ext cx="7776864" cy="604113"/>
            <a:chOff x="3503712" y="5698711"/>
            <a:chExt cx="7776864" cy="604113"/>
          </a:xfrm>
        </p:grpSpPr>
        <p:sp>
          <p:nvSpPr>
            <p:cNvPr id="43" name="Rectangle 42"/>
            <p:cNvSpPr/>
            <p:nvPr/>
          </p:nvSpPr>
          <p:spPr>
            <a:xfrm>
              <a:off x="3503712"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5" name="Rectangle 44"/>
            <p:cNvSpPr/>
            <p:nvPr/>
          </p:nvSpPr>
          <p:spPr>
            <a:xfrm>
              <a:off x="3737336" y="5698711"/>
              <a:ext cx="604045" cy="604113"/>
            </a:xfrm>
            <a:prstGeom prst="rect">
              <a:avLst/>
            </a:prstGeom>
            <a:solidFill>
              <a:srgbClr val="20489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46" name="Rectangle 45"/>
            <p:cNvSpPr/>
            <p:nvPr/>
          </p:nvSpPr>
          <p:spPr>
            <a:xfrm>
              <a:off x="4371515"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7" name="Rectangle 46"/>
            <p:cNvSpPr/>
            <p:nvPr/>
          </p:nvSpPr>
          <p:spPr>
            <a:xfrm>
              <a:off x="4602532" y="5698711"/>
              <a:ext cx="604045" cy="604113"/>
            </a:xfrm>
            <a:prstGeom prst="rect">
              <a:avLst/>
            </a:prstGeom>
            <a:solidFill>
              <a:schemeClr val="accent1">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48" name="Rectangle 47"/>
            <p:cNvSpPr/>
            <p:nvPr/>
          </p:nvSpPr>
          <p:spPr>
            <a:xfrm>
              <a:off x="5236710"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9" name="Rectangle 48"/>
            <p:cNvSpPr/>
            <p:nvPr/>
          </p:nvSpPr>
          <p:spPr>
            <a:xfrm>
              <a:off x="5468347" y="5698711"/>
              <a:ext cx="604045" cy="60411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 name="Rectangle 49"/>
            <p:cNvSpPr/>
            <p:nvPr/>
          </p:nvSpPr>
          <p:spPr>
            <a:xfrm>
              <a:off x="6099298"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1" name="Rectangle 50"/>
            <p:cNvSpPr/>
            <p:nvPr/>
          </p:nvSpPr>
          <p:spPr>
            <a:xfrm>
              <a:off x="6332922" y="5698711"/>
              <a:ext cx="604045" cy="604113"/>
            </a:xfrm>
            <a:prstGeom prst="rect">
              <a:avLst/>
            </a:prstGeom>
            <a:solidFill>
              <a:srgbClr val="20489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 name="Rectangle 51"/>
            <p:cNvSpPr/>
            <p:nvPr/>
          </p:nvSpPr>
          <p:spPr>
            <a:xfrm>
              <a:off x="6974512"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3" name="Rectangle 52"/>
            <p:cNvSpPr/>
            <p:nvPr/>
          </p:nvSpPr>
          <p:spPr>
            <a:xfrm>
              <a:off x="7205529" y="5698711"/>
              <a:ext cx="604045" cy="604113"/>
            </a:xfrm>
            <a:prstGeom prst="rect">
              <a:avLst/>
            </a:prstGeom>
            <a:solidFill>
              <a:schemeClr val="accent1">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4" name="Rectangle 53"/>
            <p:cNvSpPr/>
            <p:nvPr/>
          </p:nvSpPr>
          <p:spPr>
            <a:xfrm>
              <a:off x="7839707"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5" name="Rectangle 54"/>
            <p:cNvSpPr/>
            <p:nvPr/>
          </p:nvSpPr>
          <p:spPr>
            <a:xfrm>
              <a:off x="8071345" y="5698711"/>
              <a:ext cx="604045" cy="60411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6" name="Rectangle 55"/>
            <p:cNvSpPr/>
            <p:nvPr/>
          </p:nvSpPr>
          <p:spPr>
            <a:xfrm>
              <a:off x="8719307"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7" name="Rectangle 56"/>
            <p:cNvSpPr/>
            <p:nvPr/>
          </p:nvSpPr>
          <p:spPr>
            <a:xfrm>
              <a:off x="8952931" y="5698711"/>
              <a:ext cx="604045" cy="604113"/>
            </a:xfrm>
            <a:prstGeom prst="rect">
              <a:avLst/>
            </a:prstGeom>
            <a:solidFill>
              <a:srgbClr val="20489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8" name="Rectangle 57"/>
            <p:cNvSpPr/>
            <p:nvPr/>
          </p:nvSpPr>
          <p:spPr>
            <a:xfrm>
              <a:off x="9594521"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9" name="Rectangle 58"/>
            <p:cNvSpPr/>
            <p:nvPr/>
          </p:nvSpPr>
          <p:spPr>
            <a:xfrm>
              <a:off x="9818127" y="5698711"/>
              <a:ext cx="604045" cy="604113"/>
            </a:xfrm>
            <a:prstGeom prst="rect">
              <a:avLst/>
            </a:prstGeom>
            <a:solidFill>
              <a:schemeClr val="accent1">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0" name="Rectangle 59"/>
            <p:cNvSpPr/>
            <p:nvPr/>
          </p:nvSpPr>
          <p:spPr>
            <a:xfrm>
              <a:off x="10452305"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61" name="Rectangle 60"/>
            <p:cNvSpPr/>
            <p:nvPr/>
          </p:nvSpPr>
          <p:spPr>
            <a:xfrm>
              <a:off x="10676531" y="5698711"/>
              <a:ext cx="604045" cy="60411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65" name="Right Arrow 43">
            <a:extLst>
              <a:ext uri="{FF2B5EF4-FFF2-40B4-BE49-F238E27FC236}">
                <a16:creationId xmlns:a16="http://schemas.microsoft.com/office/drawing/2014/main" id="{FABA1A46-E4D0-47C7-950D-957E140711E1}"/>
              </a:ext>
            </a:extLst>
          </p:cNvPr>
          <p:cNvSpPr/>
          <p:nvPr/>
        </p:nvSpPr>
        <p:spPr>
          <a:xfrm>
            <a:off x="6086279" y="2292192"/>
            <a:ext cx="628200" cy="446833"/>
          </a:xfrm>
          <a:prstGeom prst="rightArrow">
            <a:avLst>
              <a:gd name="adj1" fmla="val 28967"/>
              <a:gd name="adj2" fmla="val 50000"/>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4" name="TextBox 63">
            <a:extLst>
              <a:ext uri="{FF2B5EF4-FFF2-40B4-BE49-F238E27FC236}">
                <a16:creationId xmlns:a16="http://schemas.microsoft.com/office/drawing/2014/main" id="{E53431C1-A0E7-4559-A2F4-5D3B8F7CDA8F}"/>
              </a:ext>
            </a:extLst>
          </p:cNvPr>
          <p:cNvSpPr txBox="1"/>
          <p:nvPr/>
        </p:nvSpPr>
        <p:spPr>
          <a:xfrm>
            <a:off x="711391" y="3731816"/>
            <a:ext cx="1979179" cy="543867"/>
          </a:xfrm>
          <a:prstGeom prst="rect">
            <a:avLst/>
          </a:prstGeom>
          <a:noFill/>
        </p:spPr>
        <p:txBody>
          <a:bodyPr wrap="square" rtlCol="0">
            <a:spAutoFit/>
          </a:bodyPr>
          <a:lstStyle/>
          <a:p>
            <a:pPr algn="r" defTabSz="914377"/>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Multitasking and lack of focus</a:t>
            </a:r>
          </a:p>
        </p:txBody>
      </p:sp>
      <p:sp>
        <p:nvSpPr>
          <p:cNvPr id="67" name="TextBox 66">
            <a:extLst>
              <a:ext uri="{FF2B5EF4-FFF2-40B4-BE49-F238E27FC236}">
                <a16:creationId xmlns:a16="http://schemas.microsoft.com/office/drawing/2014/main" id="{259D563C-0059-460D-8198-C6CB97171C5F}"/>
              </a:ext>
            </a:extLst>
          </p:cNvPr>
          <p:cNvSpPr txBox="1"/>
          <p:nvPr/>
        </p:nvSpPr>
        <p:spPr>
          <a:xfrm>
            <a:off x="636107" y="4609713"/>
            <a:ext cx="1979179" cy="543867"/>
          </a:xfrm>
          <a:prstGeom prst="rect">
            <a:avLst/>
          </a:prstGeom>
          <a:noFill/>
        </p:spPr>
        <p:txBody>
          <a:bodyPr wrap="square" rtlCol="0">
            <a:spAutoFit/>
          </a:bodyPr>
          <a:lstStyle/>
          <a:p>
            <a:pPr algn="r" defTabSz="914377"/>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Dedicated task completion</a:t>
            </a:r>
          </a:p>
        </p:txBody>
      </p:sp>
      <p:sp>
        <p:nvSpPr>
          <p:cNvPr id="68" name="TextBox 67">
            <a:extLst>
              <a:ext uri="{FF2B5EF4-FFF2-40B4-BE49-F238E27FC236}">
                <a16:creationId xmlns:a16="http://schemas.microsoft.com/office/drawing/2014/main" id="{DE6E74BD-5223-476A-A61D-475E5A44CD96}"/>
              </a:ext>
            </a:extLst>
          </p:cNvPr>
          <p:cNvSpPr txBox="1"/>
          <p:nvPr/>
        </p:nvSpPr>
        <p:spPr>
          <a:xfrm>
            <a:off x="4970681" y="6150673"/>
            <a:ext cx="3966447" cy="318100"/>
          </a:xfrm>
          <a:prstGeom prst="rect">
            <a:avLst/>
          </a:prstGeom>
        </p:spPr>
        <p:txBody>
          <a:bodyPr vert="horz" wrap="square" rtlCol="0" anchor="t" anchorCtr="0">
            <a:spAutoFit/>
          </a:bodyPr>
          <a:lstStyle/>
          <a:p>
            <a:pPr defTabSz="914377">
              <a:spcBef>
                <a:spcPts val="700"/>
              </a:spcBef>
              <a:buClr>
                <a:srgbClr val="F2AA14"/>
              </a:buClr>
              <a:buSzPct val="70000"/>
            </a:pPr>
            <a:r>
              <a:rPr lang="en-GB" sz="1467" b="1" dirty="0">
                <a:solidFill>
                  <a:srgbClr val="000000">
                    <a:lumMod val="85000"/>
                    <a:lumOff val="15000"/>
                  </a:srgbClr>
                </a:solidFill>
                <a:latin typeface="Arial" panose="020B0604020202020204" pitchFamily="34" charset="0"/>
                <a:ea typeface="Adobe Fan Heiti Std B" pitchFamily="34" charset="-128"/>
                <a:cs typeface="Arial" panose="020B0604020202020204" pitchFamily="34" charset="0"/>
                <a:sym typeface="Arial" panose="020B0604020202020204" pitchFamily="34" charset="0"/>
              </a:rPr>
              <a:t>&gt;3 Times longer duration for project 1</a:t>
            </a:r>
          </a:p>
        </p:txBody>
      </p:sp>
      <p:cxnSp>
        <p:nvCxnSpPr>
          <p:cNvPr id="13" name="Straight Arrow Connector 12">
            <a:extLst>
              <a:ext uri="{FF2B5EF4-FFF2-40B4-BE49-F238E27FC236}">
                <a16:creationId xmlns:a16="http://schemas.microsoft.com/office/drawing/2014/main" id="{52ACBA43-3F4D-4735-BC2C-6F721C562AA9}"/>
              </a:ext>
            </a:extLst>
          </p:cNvPr>
          <p:cNvCxnSpPr>
            <a:cxnSpLocks/>
          </p:cNvCxnSpPr>
          <p:nvPr/>
        </p:nvCxnSpPr>
        <p:spPr>
          <a:xfrm flipH="1">
            <a:off x="8757287" y="3808659"/>
            <a:ext cx="19824" cy="1867763"/>
          </a:xfrm>
          <a:prstGeom prst="straightConnector1">
            <a:avLst/>
          </a:prstGeom>
          <a:ln w="19050">
            <a:solidFill>
              <a:schemeClr val="tx2">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36B2A3C-18B3-44C4-BF1C-DCF511026159}"/>
              </a:ext>
            </a:extLst>
          </p:cNvPr>
          <p:cNvCxnSpPr>
            <a:cxnSpLocks/>
          </p:cNvCxnSpPr>
          <p:nvPr/>
        </p:nvCxnSpPr>
        <p:spPr>
          <a:xfrm>
            <a:off x="4646420" y="4609712"/>
            <a:ext cx="0" cy="1074168"/>
          </a:xfrm>
          <a:prstGeom prst="straightConnector1">
            <a:avLst/>
          </a:prstGeom>
          <a:ln w="19050">
            <a:solidFill>
              <a:schemeClr val="tx2">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C21088-F4AF-4AC4-AF50-AA5E4A3BCCA8}"/>
              </a:ext>
            </a:extLst>
          </p:cNvPr>
          <p:cNvSpPr/>
          <p:nvPr/>
        </p:nvSpPr>
        <p:spPr>
          <a:xfrm rot="5400000">
            <a:off x="6577440" y="3839858"/>
            <a:ext cx="286371" cy="4148412"/>
          </a:xfrm>
          <a:prstGeom prst="rightBrace">
            <a:avLst>
              <a:gd name="adj1" fmla="val 82024"/>
              <a:gd name="adj2" fmla="val 50000"/>
            </a:avLst>
          </a:prstGeom>
          <a:ln w="19050">
            <a:solidFill>
              <a:schemeClr val="tx2">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400" dirty="0">
              <a:latin typeface="Arial" panose="020B0604020202020204" pitchFamily="34" charset="0"/>
              <a:cs typeface="Arial" panose="020B0604020202020204" pitchFamily="34" charset="0"/>
              <a:sym typeface="Arial" panose="020B0604020202020204" pitchFamily="34" charset="0"/>
            </a:endParaRPr>
          </a:p>
        </p:txBody>
      </p:sp>
      <p:sp>
        <p:nvSpPr>
          <p:cNvPr id="62" name="object 14">
            <a:extLst>
              <a:ext uri="{FF2B5EF4-FFF2-40B4-BE49-F238E27FC236}">
                <a16:creationId xmlns:a16="http://schemas.microsoft.com/office/drawing/2014/main" id="{9A4C3F3A-8CB5-4F78-B53D-2E55887292F7}"/>
              </a:ext>
            </a:extLst>
          </p:cNvPr>
          <p:cNvSpPr/>
          <p:nvPr/>
        </p:nvSpPr>
        <p:spPr>
          <a:xfrm>
            <a:off x="10660748" y="3880442"/>
            <a:ext cx="407679" cy="395241"/>
          </a:xfrm>
          <a:prstGeom prst="rect">
            <a:avLst/>
          </a:prstGeom>
          <a:blipFill>
            <a:blip r:embed="rId7" cstate="print"/>
            <a:stretch>
              <a:fillRect/>
            </a:stretch>
          </a:blipFill>
        </p:spPr>
        <p:txBody>
          <a:bodyPr wrap="square" lIns="0" tIns="0" rIns="0" bIns="0" rtlCol="0"/>
          <a:lstStyle/>
          <a:p>
            <a:endParaRPr sz="1632"/>
          </a:p>
        </p:txBody>
      </p:sp>
      <p:sp>
        <p:nvSpPr>
          <p:cNvPr id="63" name="object 13">
            <a:extLst>
              <a:ext uri="{FF2B5EF4-FFF2-40B4-BE49-F238E27FC236}">
                <a16:creationId xmlns:a16="http://schemas.microsoft.com/office/drawing/2014/main" id="{C966D8F4-0D15-48F1-BB81-31A3F48846EB}"/>
              </a:ext>
            </a:extLst>
          </p:cNvPr>
          <p:cNvSpPr/>
          <p:nvPr/>
        </p:nvSpPr>
        <p:spPr>
          <a:xfrm>
            <a:off x="9044943" y="4696613"/>
            <a:ext cx="409061" cy="434765"/>
          </a:xfrm>
          <a:prstGeom prst="rect">
            <a:avLst/>
          </a:prstGeom>
          <a:blipFill>
            <a:blip r:embed="rId8" cstate="print"/>
            <a:stretch>
              <a:fillRect/>
            </a:stretch>
          </a:blipFill>
        </p:spPr>
        <p:txBody>
          <a:bodyPr wrap="square" lIns="0" tIns="0" rIns="0" bIns="0" rtlCol="0"/>
          <a:lstStyle/>
          <a:p>
            <a:endParaRPr sz="1632"/>
          </a:p>
        </p:txBody>
      </p:sp>
    </p:spTree>
    <p:extLst>
      <p:ext uri="{BB962C8B-B14F-4D97-AF65-F5344CB8AC3E}">
        <p14:creationId xmlns:p14="http://schemas.microsoft.com/office/powerpoint/2010/main" val="30241039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4" grpId="0"/>
      <p:bldP spid="65" grpId="0" animBg="1"/>
      <p:bldP spid="64" grpId="0"/>
      <p:bldP spid="67" grpId="0"/>
      <p:bldP spid="68" grpId="0"/>
      <p:bldP spid="17" grpId="0" animBg="1"/>
      <p:bldP spid="62" grpId="0" animBg="1"/>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4454674" y="2379594"/>
            <a:ext cx="3048000" cy="3048000"/>
          </a:xfrm>
          <a:prstGeom prst="ellipse">
            <a:avLst/>
          </a:prstGeom>
          <a:blipFill>
            <a:blip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Freeform 3"/>
          <p:cNvSpPr/>
          <p:nvPr/>
        </p:nvSpPr>
        <p:spPr>
          <a:xfrm>
            <a:off x="5241181" y="1700809"/>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92D05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ts val="2300"/>
              </a:lnSpc>
              <a:spcBef>
                <a:spcPct val="0"/>
              </a:spcBef>
            </a:pPr>
            <a:r>
              <a:rPr lang="nl-NL" sz="2300" dirty="0"/>
              <a:t>Teams</a:t>
            </a:r>
          </a:p>
          <a:p>
            <a:pPr algn="ctr" defTabSz="1022350">
              <a:lnSpc>
                <a:spcPts val="2300"/>
              </a:lnSpc>
              <a:spcBef>
                <a:spcPct val="0"/>
              </a:spcBef>
            </a:pPr>
            <a:r>
              <a:rPr lang="nl-NL" sz="2300" dirty="0"/>
              <a:t>&amp; </a:t>
            </a:r>
          </a:p>
          <a:p>
            <a:pPr algn="ctr" defTabSz="1022350">
              <a:lnSpc>
                <a:spcPts val="2300"/>
              </a:lnSpc>
              <a:spcBef>
                <a:spcPct val="0"/>
              </a:spcBef>
            </a:pPr>
            <a:r>
              <a:rPr lang="nl-NL" sz="2300" dirty="0"/>
              <a:t>Resources </a:t>
            </a:r>
          </a:p>
        </p:txBody>
      </p:sp>
      <p:sp>
        <p:nvSpPr>
          <p:cNvPr id="10" name="Freeform 9"/>
          <p:cNvSpPr/>
          <p:nvPr/>
        </p:nvSpPr>
        <p:spPr>
          <a:xfrm>
            <a:off x="6672064" y="4502551"/>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0070C0"/>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ct val="90000"/>
              </a:lnSpc>
              <a:spcBef>
                <a:spcPct val="0"/>
              </a:spcBef>
              <a:spcAft>
                <a:spcPct val="35000"/>
              </a:spcAft>
            </a:pPr>
            <a:r>
              <a:rPr lang="en-US" sz="2300" dirty="0"/>
              <a:t>Multi-Project and Portfolio</a:t>
            </a:r>
            <a:endParaRPr lang="nl-NL" sz="2300" dirty="0"/>
          </a:p>
        </p:txBody>
      </p:sp>
      <p:sp>
        <p:nvSpPr>
          <p:cNvPr id="12" name="Freeform 11"/>
          <p:cNvSpPr/>
          <p:nvPr/>
        </p:nvSpPr>
        <p:spPr>
          <a:xfrm>
            <a:off x="3377853" y="3639096"/>
            <a:ext cx="1863328" cy="1211163"/>
          </a:xfrm>
          <a:custGeom>
            <a:avLst/>
            <a:gdLst>
              <a:gd name="connsiteX0" fmla="*/ 0 w 1863328"/>
              <a:gd name="connsiteY0" fmla="*/ 201865 h 1211163"/>
              <a:gd name="connsiteX1" fmla="*/ 201865 w 1863328"/>
              <a:gd name="connsiteY1" fmla="*/ 0 h 1211163"/>
              <a:gd name="connsiteX2" fmla="*/ 1661463 w 1863328"/>
              <a:gd name="connsiteY2" fmla="*/ 0 h 1211163"/>
              <a:gd name="connsiteX3" fmla="*/ 1863328 w 1863328"/>
              <a:gd name="connsiteY3" fmla="*/ 201865 h 1211163"/>
              <a:gd name="connsiteX4" fmla="*/ 1863328 w 1863328"/>
              <a:gd name="connsiteY4" fmla="*/ 1009298 h 1211163"/>
              <a:gd name="connsiteX5" fmla="*/ 1661463 w 1863328"/>
              <a:gd name="connsiteY5" fmla="*/ 1211163 h 1211163"/>
              <a:gd name="connsiteX6" fmla="*/ 201865 w 1863328"/>
              <a:gd name="connsiteY6" fmla="*/ 1211163 h 1211163"/>
              <a:gd name="connsiteX7" fmla="*/ 0 w 1863328"/>
              <a:gd name="connsiteY7" fmla="*/ 1009298 h 1211163"/>
              <a:gd name="connsiteX8" fmla="*/ 0 w 1863328"/>
              <a:gd name="connsiteY8" fmla="*/ 201865 h 121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328" h="1211163">
                <a:moveTo>
                  <a:pt x="0" y="201865"/>
                </a:moveTo>
                <a:cubicBezTo>
                  <a:pt x="0" y="90378"/>
                  <a:pt x="90378" y="0"/>
                  <a:pt x="201865" y="0"/>
                </a:cubicBezTo>
                <a:lnTo>
                  <a:pt x="1661463" y="0"/>
                </a:lnTo>
                <a:cubicBezTo>
                  <a:pt x="1772950" y="0"/>
                  <a:pt x="1863328" y="90378"/>
                  <a:pt x="1863328" y="201865"/>
                </a:cubicBezTo>
                <a:lnTo>
                  <a:pt x="1863328" y="1009298"/>
                </a:lnTo>
                <a:cubicBezTo>
                  <a:pt x="1863328" y="1120785"/>
                  <a:pt x="1772950" y="1211163"/>
                  <a:pt x="1661463" y="1211163"/>
                </a:cubicBezTo>
                <a:lnTo>
                  <a:pt x="201865" y="1211163"/>
                </a:lnTo>
                <a:cubicBezTo>
                  <a:pt x="90378" y="1211163"/>
                  <a:pt x="0" y="1120785"/>
                  <a:pt x="0" y="1009298"/>
                </a:cubicBezTo>
                <a:lnTo>
                  <a:pt x="0" y="201865"/>
                </a:lnTo>
                <a:close/>
              </a:path>
            </a:pathLst>
          </a:custGeom>
          <a:solidFill>
            <a:srgbClr val="FF9933"/>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46754" tIns="146754" rIns="146754" bIns="146754" numCol="1" spcCol="1270" anchor="ctr" anchorCtr="0">
            <a:noAutofit/>
          </a:bodyPr>
          <a:lstStyle/>
          <a:p>
            <a:pPr algn="ctr" defTabSz="1022350">
              <a:lnSpc>
                <a:spcPct val="90000"/>
              </a:lnSpc>
              <a:spcBef>
                <a:spcPct val="0"/>
              </a:spcBef>
              <a:spcAft>
                <a:spcPct val="35000"/>
              </a:spcAft>
            </a:pPr>
            <a:r>
              <a:rPr lang="nl-NL" sz="2300" dirty="0"/>
              <a:t>Project</a:t>
            </a:r>
          </a:p>
        </p:txBody>
      </p:sp>
      <p:sp>
        <p:nvSpPr>
          <p:cNvPr id="2" name="Title 1"/>
          <p:cNvSpPr>
            <a:spLocks noGrp="1"/>
          </p:cNvSpPr>
          <p:nvPr>
            <p:ph type="title"/>
          </p:nvPr>
        </p:nvSpPr>
        <p:spPr/>
        <p:txBody>
          <a:bodyPr>
            <a:noAutofit/>
          </a:bodyPr>
          <a:lstStyle/>
          <a:p>
            <a:pPr>
              <a:lnSpc>
                <a:spcPct val="110000"/>
              </a:lnSpc>
            </a:pPr>
            <a:r>
              <a:rPr lang="en-GB" sz="2800"/>
              <a:t>The multi-project playing </a:t>
            </a:r>
            <a:r>
              <a:rPr lang="en-GB" sz="2800" dirty="0"/>
              <a:t>field</a:t>
            </a:r>
            <a:br>
              <a:rPr lang="en-GB" sz="2800" dirty="0"/>
            </a:br>
            <a:r>
              <a:rPr lang="en-GB" sz="2800" dirty="0"/>
              <a:t>O</a:t>
            </a:r>
            <a:r>
              <a:rPr lang="en-GB" sz="2400" i="1" dirty="0"/>
              <a:t>bjectives and Challenges</a:t>
            </a:r>
          </a:p>
        </p:txBody>
      </p:sp>
      <p:sp>
        <p:nvSpPr>
          <p:cNvPr id="6" name="TextBox 5"/>
          <p:cNvSpPr txBox="1"/>
          <p:nvPr/>
        </p:nvSpPr>
        <p:spPr>
          <a:xfrm>
            <a:off x="7603728" y="1822525"/>
            <a:ext cx="3820864" cy="1010533"/>
          </a:xfrm>
          <a:prstGeom prst="rect">
            <a:avLst/>
          </a:prstGeom>
          <a:noFill/>
          <a:ln>
            <a:noFill/>
          </a:ln>
          <a:effectLst/>
        </p:spPr>
        <p:txBody>
          <a:bodyPr vert="horz" wrap="square" rtlCol="0" anchor="t" anchorCtr="0">
            <a:spAutoFit/>
          </a:bodyPr>
          <a:lstStyle/>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Optimal Conditions for innovation </a:t>
            </a:r>
          </a:p>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Deliver quality </a:t>
            </a:r>
          </a:p>
          <a:p>
            <a:pPr marL="285750" marR="0" indent="-285750" defTabSz="914400" rtl="0" eaLnBrk="1" fontAlgn="auto" latinLnBrk="0" hangingPunct="1">
              <a:lnSpc>
                <a:spcPct val="100000"/>
              </a:lnSpc>
              <a:spcBef>
                <a:spcPts val="700"/>
              </a:spcBef>
              <a:spcAft>
                <a:spcPts val="0"/>
              </a:spcAft>
              <a:buClr>
                <a:srgbClr val="212437"/>
              </a:buClr>
              <a:buSzPct val="70000"/>
              <a:buFont typeface="Wingdings" panose="05000000000000000000" pitchFamily="2" charset="2"/>
              <a:buChar char="Ø"/>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Be able to focus and getting work done</a:t>
            </a:r>
          </a:p>
        </p:txBody>
      </p:sp>
      <p:sp>
        <p:nvSpPr>
          <p:cNvPr id="7" name="TextBox 6"/>
          <p:cNvSpPr txBox="1"/>
          <p:nvPr/>
        </p:nvSpPr>
        <p:spPr>
          <a:xfrm>
            <a:off x="119336" y="3639096"/>
            <a:ext cx="3355890" cy="1592744"/>
          </a:xfrm>
          <a:prstGeom prst="rect">
            <a:avLst/>
          </a:prstGeom>
          <a:no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marL="285750" indent="-285750">
              <a:buClr>
                <a:srgbClr val="212437"/>
              </a:buClr>
              <a:buFont typeface="Wingdings" panose="05000000000000000000" pitchFamily="2" charset="2"/>
              <a:buChar char="Ø"/>
            </a:pPr>
            <a:r>
              <a:rPr lang="en-GB" dirty="0"/>
              <a:t>Must be Reliable and Fast</a:t>
            </a:r>
          </a:p>
          <a:p>
            <a:pPr marL="285750" indent="-285750">
              <a:buClr>
                <a:srgbClr val="212437"/>
              </a:buClr>
              <a:buFont typeface="Wingdings" panose="05000000000000000000" pitchFamily="2" charset="2"/>
              <a:buChar char="Ø"/>
            </a:pPr>
            <a:r>
              <a:rPr lang="en-GB" dirty="0"/>
              <a:t>Manage Scope, Time and Budget</a:t>
            </a:r>
          </a:p>
          <a:p>
            <a:pPr marL="285750" indent="-285750">
              <a:buClr>
                <a:srgbClr val="212437"/>
              </a:buClr>
              <a:buFont typeface="Wingdings" panose="05000000000000000000" pitchFamily="2" charset="2"/>
              <a:buChar char="Ø"/>
            </a:pPr>
            <a:r>
              <a:rPr lang="en-GB" dirty="0"/>
              <a:t>Needs to know if the project is on “track”</a:t>
            </a:r>
          </a:p>
          <a:p>
            <a:pPr marL="285750" indent="-285750">
              <a:buClr>
                <a:srgbClr val="212437"/>
              </a:buClr>
              <a:buFont typeface="Wingdings" panose="05000000000000000000" pitchFamily="2" charset="2"/>
              <a:buChar char="Ø"/>
            </a:pPr>
            <a:r>
              <a:rPr lang="en-GB" dirty="0"/>
              <a:t>Satisfy </a:t>
            </a:r>
            <a:r>
              <a:rPr lang="en-GB"/>
              <a:t>the stakeholders</a:t>
            </a:r>
            <a:endParaRPr lang="en-GB" dirty="0"/>
          </a:p>
        </p:txBody>
      </p:sp>
      <p:sp>
        <p:nvSpPr>
          <p:cNvPr id="11" name="TextBox 10"/>
          <p:cNvSpPr txBox="1"/>
          <p:nvPr/>
        </p:nvSpPr>
        <p:spPr>
          <a:xfrm>
            <a:off x="8760296" y="4603369"/>
            <a:ext cx="3096344" cy="1010533"/>
          </a:xfrm>
          <a:prstGeom prst="rect">
            <a:avLst/>
          </a:prstGeom>
          <a:no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marL="285750" indent="-285750">
              <a:buClr>
                <a:srgbClr val="212437"/>
              </a:buClr>
              <a:buFont typeface="Wingdings" panose="05000000000000000000" pitchFamily="2" charset="2"/>
              <a:buChar char="Ø"/>
            </a:pPr>
            <a:r>
              <a:rPr lang="en-GB" dirty="0"/>
              <a:t>Portfolio with many projects </a:t>
            </a:r>
          </a:p>
          <a:p>
            <a:pPr marL="285750" indent="-285750">
              <a:buClr>
                <a:srgbClr val="212437"/>
              </a:buClr>
              <a:buFont typeface="Wingdings" panose="05000000000000000000" pitchFamily="2" charset="2"/>
              <a:buChar char="Ø"/>
            </a:pPr>
            <a:r>
              <a:rPr lang="en-GB" dirty="0"/>
              <a:t>High Due-Date performance</a:t>
            </a:r>
          </a:p>
          <a:p>
            <a:pPr marL="285750" indent="-285750">
              <a:buClr>
                <a:srgbClr val="212437"/>
              </a:buClr>
              <a:buFont typeface="Wingdings" panose="05000000000000000000" pitchFamily="2" charset="2"/>
              <a:buChar char="Ø"/>
            </a:pPr>
            <a:r>
              <a:rPr lang="en-GB" dirty="0"/>
              <a:t>Deliver more projects</a:t>
            </a:r>
          </a:p>
        </p:txBody>
      </p:sp>
      <p:sp>
        <p:nvSpPr>
          <p:cNvPr id="13" name="TextBox 12"/>
          <p:cNvSpPr txBox="1"/>
          <p:nvPr/>
        </p:nvSpPr>
        <p:spPr>
          <a:xfrm>
            <a:off x="551384" y="6375854"/>
            <a:ext cx="10031734" cy="338554"/>
          </a:xfrm>
          <a:prstGeom prst="rect">
            <a:avLst/>
          </a:prstGeom>
          <a:solidFill>
            <a:srgbClr val="204892"/>
          </a:solidFill>
          <a:ln>
            <a:noFill/>
          </a:ln>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solidFill>
                  <a:schemeClr val="tx1">
                    <a:lumMod val="85000"/>
                    <a:lumOff val="15000"/>
                  </a:schemeClr>
                </a:solidFill>
                <a:latin typeface="Tw Cen MT" pitchFamily="34" charset="0"/>
                <a:ea typeface="Adobe Fan Heiti Std B" pitchFamily="34" charset="-128"/>
                <a:cs typeface="Arial" pitchFamily="34" charset="0"/>
              </a:defRPr>
            </a:lvl1pPr>
          </a:lstStyle>
          <a:p>
            <a:pPr algn="ctr">
              <a:buClr>
                <a:srgbClr val="212437"/>
              </a:buClr>
            </a:pPr>
            <a:r>
              <a:rPr lang="en-GB" dirty="0">
                <a:solidFill>
                  <a:schemeClr val="bg1"/>
                </a:solidFill>
              </a:rPr>
              <a:t>1. In Time		 2.  Within budget		3.  Deliver Scope           4. Right Quality  	5. Across Projects</a:t>
            </a:r>
          </a:p>
        </p:txBody>
      </p:sp>
    </p:spTree>
    <p:extLst>
      <p:ext uri="{BB962C8B-B14F-4D97-AF65-F5344CB8AC3E}">
        <p14:creationId xmlns:p14="http://schemas.microsoft.com/office/powerpoint/2010/main" val="4846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D63842-73C4-49EA-9521-14AE490FCAAB}"/>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6233" name="think-cell Slide" r:id="rId5" imgW="395" imgH="396" progId="TCLayout.ActiveDocument.1">
                  <p:embed/>
                </p:oleObj>
              </mc:Choice>
              <mc:Fallback>
                <p:oleObj name="think-cell Slide" r:id="rId5" imgW="395" imgH="396" progId="TCLayout.ActiveDocument.1">
                  <p:embed/>
                  <p:pic>
                    <p:nvPicPr>
                      <p:cNvPr id="10" name="Object 9" hidden="1">
                        <a:extLst>
                          <a:ext uri="{FF2B5EF4-FFF2-40B4-BE49-F238E27FC236}">
                            <a16:creationId xmlns:a16="http://schemas.microsoft.com/office/drawing/2014/main" id="{9DD63842-73C4-49EA-9521-14AE490FCAAB}"/>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 name="Title 1"/>
          <p:cNvSpPr>
            <a:spLocks noGrp="1"/>
          </p:cNvSpPr>
          <p:nvPr>
            <p:ph type="title"/>
          </p:nvPr>
        </p:nvSpPr>
        <p:spPr/>
        <p:txBody>
          <a:bodyPr>
            <a:noAutofit/>
          </a:bodyPr>
          <a:lstStyle/>
          <a:p>
            <a:r>
              <a:rPr lang="en-GB" sz="3200" b="1" i="1" dirty="0"/>
              <a:t>Waiting Time</a:t>
            </a:r>
            <a:br>
              <a:rPr lang="en-GB" sz="3200" b="1" i="1" dirty="0"/>
            </a:br>
            <a:r>
              <a:rPr lang="en-GB" sz="2400" i="1" dirty="0"/>
              <a:t>Multi-Tasking</a:t>
            </a:r>
            <a:endParaRPr lang="en-GB" sz="3200" dirty="0">
              <a:sym typeface="Arial" panose="020B0604020202020204" pitchFamily="34" charset="0"/>
            </a:endParaRPr>
          </a:p>
        </p:txBody>
      </p:sp>
      <p:sp>
        <p:nvSpPr>
          <p:cNvPr id="3" name="Slide Number Placeholder 2"/>
          <p:cNvSpPr>
            <a:spLocks noGrp="1"/>
          </p:cNvSpPr>
          <p:nvPr>
            <p:ph type="sldNum" sz="quarter" idx="4"/>
          </p:nvPr>
        </p:nvSpPr>
        <p:spPr>
          <a:xfrm>
            <a:off x="191346" y="1268760"/>
            <a:ext cx="358775" cy="288925"/>
          </a:xfrm>
        </p:spPr>
        <p:txBody>
          <a:bodyPr/>
          <a:lstStyle/>
          <a:p>
            <a:pPr defTabSz="914377"/>
            <a:fld id="{96499B70-49A0-4519-9B09-62EDDB406EFA}" type="slidenum">
              <a:rPr lang="nl-NL">
                <a:latin typeface="Arial" panose="020B0604020202020204" pitchFamily="34" charset="0"/>
                <a:cs typeface="Arial" panose="020B0604020202020204" pitchFamily="34" charset="0"/>
                <a:sym typeface="Arial" panose="020B0604020202020204" pitchFamily="34" charset="0"/>
              </a:rPr>
              <a:pPr defTabSz="914377"/>
              <a:t>30</a:t>
            </a:fld>
            <a:endParaRPr lang="nl-NL" dirty="0">
              <a:latin typeface="Arial" panose="020B0604020202020204" pitchFamily="34" charset="0"/>
              <a:cs typeface="Arial" panose="020B0604020202020204" pitchFamily="34" charset="0"/>
              <a:sym typeface="Arial" panose="020B0604020202020204" pitchFamily="34" charset="0"/>
            </a:endParaRPr>
          </a:p>
        </p:txBody>
      </p:sp>
      <p:grpSp>
        <p:nvGrpSpPr>
          <p:cNvPr id="4" name="Group 3"/>
          <p:cNvGrpSpPr/>
          <p:nvPr/>
        </p:nvGrpSpPr>
        <p:grpSpPr>
          <a:xfrm>
            <a:off x="2783632" y="3926870"/>
            <a:ext cx="5779472" cy="604113"/>
            <a:chOff x="3507729" y="4893228"/>
            <a:chExt cx="5779472" cy="604113"/>
          </a:xfrm>
        </p:grpSpPr>
        <p:sp>
          <p:nvSpPr>
            <p:cNvPr id="37" name="Rectangle 36"/>
            <p:cNvSpPr/>
            <p:nvPr/>
          </p:nvSpPr>
          <p:spPr>
            <a:xfrm>
              <a:off x="3507729" y="4893228"/>
              <a:ext cx="201371" cy="60411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38" name="Rectangle 37"/>
            <p:cNvSpPr/>
            <p:nvPr/>
          </p:nvSpPr>
          <p:spPr>
            <a:xfrm>
              <a:off x="3741354" y="4893228"/>
              <a:ext cx="1677904" cy="604113"/>
            </a:xfrm>
            <a:prstGeom prst="rect">
              <a:avLst/>
            </a:prstGeom>
            <a:solidFill>
              <a:srgbClr val="20489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nl-NL" sz="1467" b="1" dirty="0" err="1">
                  <a:solidFill>
                    <a:srgbClr val="FFFFFF"/>
                  </a:solidFill>
                  <a:latin typeface="Arial" panose="020B0604020202020204" pitchFamily="34" charset="0"/>
                  <a:cs typeface="Arial" panose="020B0604020202020204" pitchFamily="34" charset="0"/>
                  <a:sym typeface="Arial" panose="020B0604020202020204" pitchFamily="34" charset="0"/>
                </a:rPr>
                <a:t>Task</a:t>
              </a:r>
              <a:r>
                <a:rPr lang="nl-NL" sz="1467" b="1" dirty="0">
                  <a:solidFill>
                    <a:srgbClr val="FFFFFF"/>
                  </a:solidFill>
                  <a:latin typeface="Arial" panose="020B0604020202020204" pitchFamily="34" charset="0"/>
                  <a:cs typeface="Arial" panose="020B0604020202020204" pitchFamily="34" charset="0"/>
                  <a:sym typeface="Arial" panose="020B0604020202020204" pitchFamily="34" charset="0"/>
                </a:rPr>
                <a:t> project 1</a:t>
              </a:r>
            </a:p>
          </p:txBody>
        </p:sp>
        <p:sp>
          <p:nvSpPr>
            <p:cNvPr id="39" name="Rectangle 38"/>
            <p:cNvSpPr/>
            <p:nvPr/>
          </p:nvSpPr>
          <p:spPr>
            <a:xfrm>
              <a:off x="5450126" y="4893228"/>
              <a:ext cx="201371" cy="60411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0" name="Rectangle 39"/>
            <p:cNvSpPr/>
            <p:nvPr/>
          </p:nvSpPr>
          <p:spPr>
            <a:xfrm>
              <a:off x="5672852" y="4893228"/>
              <a:ext cx="1677904" cy="604113"/>
            </a:xfrm>
            <a:prstGeom prst="rect">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nl-NL" sz="1467" b="1" dirty="0" err="1">
                  <a:solidFill>
                    <a:srgbClr val="FFFFFF"/>
                  </a:solidFill>
                  <a:latin typeface="Arial" panose="020B0604020202020204" pitchFamily="34" charset="0"/>
                  <a:cs typeface="Arial" panose="020B0604020202020204" pitchFamily="34" charset="0"/>
                  <a:sym typeface="Arial" panose="020B0604020202020204" pitchFamily="34" charset="0"/>
                </a:rPr>
                <a:t>Task</a:t>
              </a:r>
              <a:r>
                <a:rPr lang="nl-NL" sz="1467" b="1" dirty="0">
                  <a:solidFill>
                    <a:srgbClr val="FFFFFF"/>
                  </a:solidFill>
                  <a:latin typeface="Arial" panose="020B0604020202020204" pitchFamily="34" charset="0"/>
                  <a:cs typeface="Arial" panose="020B0604020202020204" pitchFamily="34" charset="0"/>
                  <a:sym typeface="Arial" panose="020B0604020202020204" pitchFamily="34" charset="0"/>
                </a:rPr>
                <a:t> project 2</a:t>
              </a:r>
            </a:p>
          </p:txBody>
        </p:sp>
        <p:sp>
          <p:nvSpPr>
            <p:cNvPr id="41" name="Rectangle 40"/>
            <p:cNvSpPr/>
            <p:nvPr/>
          </p:nvSpPr>
          <p:spPr>
            <a:xfrm>
              <a:off x="7380706" y="4893228"/>
              <a:ext cx="201371" cy="604113"/>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2" name="Rectangle 41"/>
            <p:cNvSpPr/>
            <p:nvPr/>
          </p:nvSpPr>
          <p:spPr>
            <a:xfrm>
              <a:off x="7609297" y="4893228"/>
              <a:ext cx="1677904" cy="604113"/>
            </a:xfrm>
            <a:prstGeom prst="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nl-NL" sz="1467" b="1" dirty="0" err="1">
                  <a:solidFill>
                    <a:srgbClr val="FFFFFF"/>
                  </a:solidFill>
                  <a:latin typeface="Arial" panose="020B0604020202020204" pitchFamily="34" charset="0"/>
                  <a:cs typeface="Arial" panose="020B0604020202020204" pitchFamily="34" charset="0"/>
                  <a:sym typeface="Arial" panose="020B0604020202020204" pitchFamily="34" charset="0"/>
                </a:rPr>
                <a:t>Task</a:t>
              </a:r>
              <a:r>
                <a:rPr lang="nl-NL" sz="1467" b="1" dirty="0">
                  <a:solidFill>
                    <a:srgbClr val="FFFFFF"/>
                  </a:solidFill>
                  <a:latin typeface="Arial" panose="020B0604020202020204" pitchFamily="34" charset="0"/>
                  <a:cs typeface="Arial" panose="020B0604020202020204" pitchFamily="34" charset="0"/>
                  <a:sym typeface="Arial" panose="020B0604020202020204" pitchFamily="34" charset="0"/>
                </a:rPr>
                <a:t> project 3</a:t>
              </a:r>
            </a:p>
          </p:txBody>
        </p:sp>
      </p:grpSp>
      <p:grpSp>
        <p:nvGrpSpPr>
          <p:cNvPr id="7" name="Group 6"/>
          <p:cNvGrpSpPr/>
          <p:nvPr/>
        </p:nvGrpSpPr>
        <p:grpSpPr>
          <a:xfrm>
            <a:off x="2783632" y="3126943"/>
            <a:ext cx="7776864" cy="604113"/>
            <a:chOff x="3503712" y="5698711"/>
            <a:chExt cx="7776864" cy="604113"/>
          </a:xfrm>
        </p:grpSpPr>
        <p:sp>
          <p:nvSpPr>
            <p:cNvPr id="43" name="Rectangle 42"/>
            <p:cNvSpPr/>
            <p:nvPr/>
          </p:nvSpPr>
          <p:spPr>
            <a:xfrm>
              <a:off x="3503712"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5" name="Rectangle 44"/>
            <p:cNvSpPr/>
            <p:nvPr/>
          </p:nvSpPr>
          <p:spPr>
            <a:xfrm>
              <a:off x="3737336" y="5698711"/>
              <a:ext cx="604045" cy="604113"/>
            </a:xfrm>
            <a:prstGeom prst="rect">
              <a:avLst/>
            </a:prstGeom>
            <a:solidFill>
              <a:srgbClr val="20489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46" name="Rectangle 45"/>
            <p:cNvSpPr/>
            <p:nvPr/>
          </p:nvSpPr>
          <p:spPr>
            <a:xfrm>
              <a:off x="4371515"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7" name="Rectangle 46"/>
            <p:cNvSpPr/>
            <p:nvPr/>
          </p:nvSpPr>
          <p:spPr>
            <a:xfrm>
              <a:off x="4602532" y="5698711"/>
              <a:ext cx="604045" cy="604113"/>
            </a:xfrm>
            <a:prstGeom prst="rect">
              <a:avLst/>
            </a:prstGeom>
            <a:solidFill>
              <a:schemeClr val="accent1">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48" name="Rectangle 47"/>
            <p:cNvSpPr/>
            <p:nvPr/>
          </p:nvSpPr>
          <p:spPr>
            <a:xfrm>
              <a:off x="5236710"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49" name="Rectangle 48"/>
            <p:cNvSpPr/>
            <p:nvPr/>
          </p:nvSpPr>
          <p:spPr>
            <a:xfrm>
              <a:off x="5468347" y="5698711"/>
              <a:ext cx="604045" cy="60411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0" name="Rectangle 49"/>
            <p:cNvSpPr/>
            <p:nvPr/>
          </p:nvSpPr>
          <p:spPr>
            <a:xfrm>
              <a:off x="6099298"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1" name="Rectangle 50"/>
            <p:cNvSpPr/>
            <p:nvPr/>
          </p:nvSpPr>
          <p:spPr>
            <a:xfrm>
              <a:off x="6332922" y="5698711"/>
              <a:ext cx="604045" cy="604113"/>
            </a:xfrm>
            <a:prstGeom prst="rect">
              <a:avLst/>
            </a:prstGeom>
            <a:solidFill>
              <a:srgbClr val="20489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2" name="Rectangle 51"/>
            <p:cNvSpPr/>
            <p:nvPr/>
          </p:nvSpPr>
          <p:spPr>
            <a:xfrm>
              <a:off x="6974512"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3" name="Rectangle 52"/>
            <p:cNvSpPr/>
            <p:nvPr/>
          </p:nvSpPr>
          <p:spPr>
            <a:xfrm>
              <a:off x="7205529" y="5698711"/>
              <a:ext cx="604045" cy="604113"/>
            </a:xfrm>
            <a:prstGeom prst="rect">
              <a:avLst/>
            </a:prstGeom>
            <a:solidFill>
              <a:schemeClr val="accent1">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4" name="Rectangle 53"/>
            <p:cNvSpPr/>
            <p:nvPr/>
          </p:nvSpPr>
          <p:spPr>
            <a:xfrm>
              <a:off x="7839707"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5" name="Rectangle 54"/>
            <p:cNvSpPr/>
            <p:nvPr/>
          </p:nvSpPr>
          <p:spPr>
            <a:xfrm>
              <a:off x="8071345" y="5698711"/>
              <a:ext cx="604045" cy="60411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6" name="Rectangle 55"/>
            <p:cNvSpPr/>
            <p:nvPr/>
          </p:nvSpPr>
          <p:spPr>
            <a:xfrm>
              <a:off x="8719307"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7" name="Rectangle 56"/>
            <p:cNvSpPr/>
            <p:nvPr/>
          </p:nvSpPr>
          <p:spPr>
            <a:xfrm>
              <a:off x="8952931" y="5698711"/>
              <a:ext cx="604045" cy="604113"/>
            </a:xfrm>
            <a:prstGeom prst="rect">
              <a:avLst/>
            </a:prstGeom>
            <a:solidFill>
              <a:srgbClr val="20489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58" name="Rectangle 57"/>
            <p:cNvSpPr/>
            <p:nvPr/>
          </p:nvSpPr>
          <p:spPr>
            <a:xfrm>
              <a:off x="9594521"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59" name="Rectangle 58"/>
            <p:cNvSpPr/>
            <p:nvPr/>
          </p:nvSpPr>
          <p:spPr>
            <a:xfrm>
              <a:off x="9818127" y="5698711"/>
              <a:ext cx="604045" cy="604113"/>
            </a:xfrm>
            <a:prstGeom prst="rect">
              <a:avLst/>
            </a:prstGeom>
            <a:solidFill>
              <a:schemeClr val="accent1">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60" name="Rectangle 59"/>
            <p:cNvSpPr/>
            <p:nvPr/>
          </p:nvSpPr>
          <p:spPr>
            <a:xfrm>
              <a:off x="10452305" y="5698711"/>
              <a:ext cx="201371" cy="604113"/>
            </a:xfrm>
            <a:prstGeom prst="rect">
              <a:avLst/>
            </a:prstGeom>
            <a:solidFill>
              <a:schemeClr val="bg1">
                <a:lumMod val="8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914377"/>
              <a:r>
                <a:rPr lang="nl-NL" sz="933" b="1" dirty="0">
                  <a:solidFill>
                    <a:srgbClr val="000000">
                      <a:lumMod val="65000"/>
                      <a:lumOff val="35000"/>
                    </a:srgbClr>
                  </a:solidFill>
                  <a:latin typeface="Arial" panose="020B0604020202020204" pitchFamily="34" charset="0"/>
                  <a:cs typeface="Arial" panose="020B0604020202020204" pitchFamily="34" charset="0"/>
                  <a:sym typeface="Arial" panose="020B0604020202020204" pitchFamily="34" charset="0"/>
                </a:rPr>
                <a:t>SETUP</a:t>
              </a:r>
            </a:p>
          </p:txBody>
        </p:sp>
        <p:sp>
          <p:nvSpPr>
            <p:cNvPr id="61" name="Rectangle 60"/>
            <p:cNvSpPr/>
            <p:nvPr/>
          </p:nvSpPr>
          <p:spPr>
            <a:xfrm>
              <a:off x="10676531" y="5698711"/>
              <a:ext cx="604045" cy="604113"/>
            </a:xfrm>
            <a:prstGeom prst="rect">
              <a:avLst/>
            </a:prstGeom>
            <a:solidFill>
              <a:schemeClr val="accent1">
                <a:lumMod val="20000"/>
                <a:lumOff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nl-NL" sz="900" b="1" dirty="0">
                <a:solidFill>
                  <a:srgbClr val="FFFFFF"/>
                </a:solidFill>
                <a:latin typeface="Arial" panose="020B0604020202020204" pitchFamily="34" charset="0"/>
                <a:cs typeface="Arial" panose="020B0604020202020204" pitchFamily="34" charset="0"/>
                <a:sym typeface="Arial" panose="020B0604020202020204" pitchFamily="34" charset="0"/>
              </a:endParaRPr>
            </a:p>
          </p:txBody>
        </p:sp>
      </p:grpSp>
      <p:sp>
        <p:nvSpPr>
          <p:cNvPr id="64" name="TextBox 63">
            <a:extLst>
              <a:ext uri="{FF2B5EF4-FFF2-40B4-BE49-F238E27FC236}">
                <a16:creationId xmlns:a16="http://schemas.microsoft.com/office/drawing/2014/main" id="{E53431C1-A0E7-4559-A2F4-5D3B8F7CDA8F}"/>
              </a:ext>
            </a:extLst>
          </p:cNvPr>
          <p:cNvSpPr txBox="1"/>
          <p:nvPr/>
        </p:nvSpPr>
        <p:spPr>
          <a:xfrm>
            <a:off x="791000" y="3046746"/>
            <a:ext cx="1979179" cy="543867"/>
          </a:xfrm>
          <a:prstGeom prst="rect">
            <a:avLst/>
          </a:prstGeom>
          <a:noFill/>
        </p:spPr>
        <p:txBody>
          <a:bodyPr wrap="square" rtlCol="0">
            <a:spAutoFit/>
          </a:bodyPr>
          <a:lstStyle/>
          <a:p>
            <a:pPr algn="r" defTabSz="914377"/>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Multitasking and lack of focus</a:t>
            </a:r>
          </a:p>
        </p:txBody>
      </p:sp>
      <p:sp>
        <p:nvSpPr>
          <p:cNvPr id="67" name="TextBox 66">
            <a:extLst>
              <a:ext uri="{FF2B5EF4-FFF2-40B4-BE49-F238E27FC236}">
                <a16:creationId xmlns:a16="http://schemas.microsoft.com/office/drawing/2014/main" id="{259D563C-0059-460D-8198-C6CB97171C5F}"/>
              </a:ext>
            </a:extLst>
          </p:cNvPr>
          <p:cNvSpPr txBox="1"/>
          <p:nvPr/>
        </p:nvSpPr>
        <p:spPr>
          <a:xfrm>
            <a:off x="715716" y="3924643"/>
            <a:ext cx="1979179" cy="543867"/>
          </a:xfrm>
          <a:prstGeom prst="rect">
            <a:avLst/>
          </a:prstGeom>
          <a:noFill/>
        </p:spPr>
        <p:txBody>
          <a:bodyPr wrap="square" rtlCol="0">
            <a:spAutoFit/>
          </a:bodyPr>
          <a:lstStyle/>
          <a:p>
            <a:pPr algn="r" defTabSz="914377"/>
            <a:r>
              <a:rPr lang="en-GB" sz="1467" dirty="0">
                <a:solidFill>
                  <a:srgbClr val="000000"/>
                </a:solidFill>
                <a:latin typeface="Arial" panose="020B0604020202020204" pitchFamily="34" charset="0"/>
                <a:cs typeface="Arial" panose="020B0604020202020204" pitchFamily="34" charset="0"/>
                <a:sym typeface="Arial" panose="020B0604020202020204" pitchFamily="34" charset="0"/>
              </a:rPr>
              <a:t>Dedicated task completion</a:t>
            </a:r>
          </a:p>
        </p:txBody>
      </p:sp>
      <p:sp>
        <p:nvSpPr>
          <p:cNvPr id="68" name="TextBox 67">
            <a:extLst>
              <a:ext uri="{FF2B5EF4-FFF2-40B4-BE49-F238E27FC236}">
                <a16:creationId xmlns:a16="http://schemas.microsoft.com/office/drawing/2014/main" id="{DE6E74BD-5223-476A-A61D-475E5A44CD96}"/>
              </a:ext>
            </a:extLst>
          </p:cNvPr>
          <p:cNvSpPr txBox="1"/>
          <p:nvPr/>
        </p:nvSpPr>
        <p:spPr>
          <a:xfrm>
            <a:off x="5050290" y="5465603"/>
            <a:ext cx="3966447" cy="318100"/>
          </a:xfrm>
          <a:prstGeom prst="rect">
            <a:avLst/>
          </a:prstGeom>
        </p:spPr>
        <p:txBody>
          <a:bodyPr vert="horz" wrap="square" rtlCol="0" anchor="t" anchorCtr="0">
            <a:spAutoFit/>
          </a:bodyPr>
          <a:lstStyle/>
          <a:p>
            <a:pPr defTabSz="914377">
              <a:spcBef>
                <a:spcPts val="700"/>
              </a:spcBef>
              <a:buClr>
                <a:srgbClr val="F2AA14"/>
              </a:buClr>
              <a:buSzPct val="70000"/>
            </a:pPr>
            <a:r>
              <a:rPr lang="en-GB" sz="1467" b="1" dirty="0">
                <a:solidFill>
                  <a:srgbClr val="000000">
                    <a:lumMod val="85000"/>
                    <a:lumOff val="15000"/>
                  </a:srgbClr>
                </a:solidFill>
                <a:latin typeface="Arial" panose="020B0604020202020204" pitchFamily="34" charset="0"/>
                <a:ea typeface="Adobe Fan Heiti Std B" pitchFamily="34" charset="-128"/>
                <a:cs typeface="Arial" panose="020B0604020202020204" pitchFamily="34" charset="0"/>
                <a:sym typeface="Arial" panose="020B0604020202020204" pitchFamily="34" charset="0"/>
              </a:rPr>
              <a:t>&gt;3 Times longer duration for project 1</a:t>
            </a:r>
          </a:p>
        </p:txBody>
      </p:sp>
      <p:cxnSp>
        <p:nvCxnSpPr>
          <p:cNvPr id="13" name="Straight Arrow Connector 12">
            <a:extLst>
              <a:ext uri="{FF2B5EF4-FFF2-40B4-BE49-F238E27FC236}">
                <a16:creationId xmlns:a16="http://schemas.microsoft.com/office/drawing/2014/main" id="{52ACBA43-3F4D-4735-BC2C-6F721C562AA9}"/>
              </a:ext>
            </a:extLst>
          </p:cNvPr>
          <p:cNvCxnSpPr>
            <a:cxnSpLocks/>
          </p:cNvCxnSpPr>
          <p:nvPr/>
        </p:nvCxnSpPr>
        <p:spPr>
          <a:xfrm flipH="1">
            <a:off x="8836896" y="3123589"/>
            <a:ext cx="19824" cy="1867763"/>
          </a:xfrm>
          <a:prstGeom prst="straightConnector1">
            <a:avLst/>
          </a:prstGeom>
          <a:ln w="19050">
            <a:solidFill>
              <a:schemeClr val="tx2">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036B2A3C-18B3-44C4-BF1C-DCF511026159}"/>
              </a:ext>
            </a:extLst>
          </p:cNvPr>
          <p:cNvCxnSpPr>
            <a:cxnSpLocks/>
          </p:cNvCxnSpPr>
          <p:nvPr/>
        </p:nvCxnSpPr>
        <p:spPr>
          <a:xfrm>
            <a:off x="4726029" y="3924642"/>
            <a:ext cx="0" cy="1074168"/>
          </a:xfrm>
          <a:prstGeom prst="straightConnector1">
            <a:avLst/>
          </a:prstGeom>
          <a:ln w="19050">
            <a:solidFill>
              <a:schemeClr val="tx2">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C21088-F4AF-4AC4-AF50-AA5E4A3BCCA8}"/>
              </a:ext>
            </a:extLst>
          </p:cNvPr>
          <p:cNvSpPr/>
          <p:nvPr/>
        </p:nvSpPr>
        <p:spPr>
          <a:xfrm rot="5400000">
            <a:off x="6657049" y="3154788"/>
            <a:ext cx="286371" cy="4148412"/>
          </a:xfrm>
          <a:prstGeom prst="rightBrace">
            <a:avLst>
              <a:gd name="adj1" fmla="val 82024"/>
              <a:gd name="adj2" fmla="val 50000"/>
            </a:avLst>
          </a:prstGeom>
          <a:ln w="19050">
            <a:solidFill>
              <a:schemeClr val="tx2">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sz="2400" dirty="0">
              <a:latin typeface="Arial" panose="020B0604020202020204" pitchFamily="34" charset="0"/>
              <a:cs typeface="Arial" panose="020B0604020202020204" pitchFamily="34" charset="0"/>
              <a:sym typeface="Arial" panose="020B0604020202020204" pitchFamily="34" charset="0"/>
            </a:endParaRPr>
          </a:p>
        </p:txBody>
      </p:sp>
      <p:sp>
        <p:nvSpPr>
          <p:cNvPr id="62" name="object 14">
            <a:extLst>
              <a:ext uri="{FF2B5EF4-FFF2-40B4-BE49-F238E27FC236}">
                <a16:creationId xmlns:a16="http://schemas.microsoft.com/office/drawing/2014/main" id="{004AC152-B25C-4C92-B724-869EDB428808}"/>
              </a:ext>
            </a:extLst>
          </p:cNvPr>
          <p:cNvSpPr/>
          <p:nvPr/>
        </p:nvSpPr>
        <p:spPr>
          <a:xfrm>
            <a:off x="10782954" y="3195372"/>
            <a:ext cx="407679" cy="395241"/>
          </a:xfrm>
          <a:prstGeom prst="rect">
            <a:avLst/>
          </a:prstGeom>
          <a:blipFill>
            <a:blip r:embed="rId7" cstate="print"/>
            <a:stretch>
              <a:fillRect/>
            </a:stretch>
          </a:blipFill>
        </p:spPr>
        <p:txBody>
          <a:bodyPr wrap="square" lIns="0" tIns="0" rIns="0" bIns="0" rtlCol="0"/>
          <a:lstStyle/>
          <a:p>
            <a:endParaRPr sz="1632"/>
          </a:p>
        </p:txBody>
      </p:sp>
      <p:sp>
        <p:nvSpPr>
          <p:cNvPr id="63" name="object 13">
            <a:extLst>
              <a:ext uri="{FF2B5EF4-FFF2-40B4-BE49-F238E27FC236}">
                <a16:creationId xmlns:a16="http://schemas.microsoft.com/office/drawing/2014/main" id="{8C1540BC-8EA6-4AAB-B137-5BB4D0B6674C}"/>
              </a:ext>
            </a:extLst>
          </p:cNvPr>
          <p:cNvSpPr/>
          <p:nvPr/>
        </p:nvSpPr>
        <p:spPr>
          <a:xfrm>
            <a:off x="9167149" y="4031305"/>
            <a:ext cx="409061" cy="395241"/>
          </a:xfrm>
          <a:prstGeom prst="rect">
            <a:avLst/>
          </a:prstGeom>
          <a:blipFill>
            <a:blip r:embed="rId8" cstate="print"/>
            <a:stretch>
              <a:fillRect/>
            </a:stretch>
          </a:blipFill>
        </p:spPr>
        <p:txBody>
          <a:bodyPr wrap="square" lIns="0" tIns="0" rIns="0" bIns="0" rtlCol="0"/>
          <a:lstStyle/>
          <a:p>
            <a:endParaRPr sz="1632"/>
          </a:p>
        </p:txBody>
      </p:sp>
    </p:spTree>
    <p:extLst>
      <p:ext uri="{BB962C8B-B14F-4D97-AF65-F5344CB8AC3E}">
        <p14:creationId xmlns:p14="http://schemas.microsoft.com/office/powerpoint/2010/main" val="3507640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P spid="68" grpId="0"/>
      <p:bldP spid="17" grpId="0" animBg="1"/>
      <p:bldP spid="62" grpId="0" animBg="1"/>
      <p:bldP spid="6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a:t>Constant Changes</a:t>
            </a:r>
            <a:br>
              <a:rPr lang="en-GB" sz="2800" dirty="0"/>
            </a:br>
            <a:r>
              <a:rPr lang="en-GB" sz="2800" i="1" dirty="0"/>
              <a:t>Variability and Murphy’s law</a:t>
            </a:r>
          </a:p>
        </p:txBody>
      </p:sp>
      <p:sp>
        <p:nvSpPr>
          <p:cNvPr id="3" name="Slide Number Placeholder 2"/>
          <p:cNvSpPr>
            <a:spLocks noGrp="1"/>
          </p:cNvSpPr>
          <p:nvPr>
            <p:ph type="sldNum" sz="quarter" idx="4"/>
          </p:nvPr>
        </p:nvSpPr>
        <p:spPr/>
        <p:txBody>
          <a:bodyPr/>
          <a:lstStyle/>
          <a:p>
            <a:fld id="{96499B70-49A0-4519-9B09-62EDDB406EFA}" type="slidenum">
              <a:rPr lang="nl-NL" smtClean="0"/>
              <a:pPr/>
              <a:t>31</a:t>
            </a:fld>
            <a:endParaRPr lang="nl-NL" dirty="0"/>
          </a:p>
        </p:txBody>
      </p:sp>
      <p:sp>
        <p:nvSpPr>
          <p:cNvPr id="4" name="Rectangle 3"/>
          <p:cNvSpPr/>
          <p:nvPr/>
        </p:nvSpPr>
        <p:spPr>
          <a:xfrm>
            <a:off x="1415480" y="4228616"/>
            <a:ext cx="2232248" cy="720080"/>
          </a:xfrm>
          <a:prstGeom prst="rect">
            <a:avLst/>
          </a:prstGeom>
          <a:solidFill>
            <a:srgbClr val="0070C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What</a:t>
            </a:r>
            <a:r>
              <a:rPr lang="nl-NL" dirty="0"/>
              <a:t> </a:t>
            </a:r>
            <a:r>
              <a:rPr lang="nl-NL" dirty="0" err="1"/>
              <a:t>would</a:t>
            </a:r>
            <a:r>
              <a:rPr lang="nl-NL" dirty="0"/>
              <a:t> </a:t>
            </a:r>
            <a:r>
              <a:rPr lang="nl-NL" dirty="0" err="1"/>
              <a:t>be</a:t>
            </a:r>
            <a:r>
              <a:rPr lang="nl-NL" dirty="0"/>
              <a:t> the </a:t>
            </a:r>
            <a:r>
              <a:rPr lang="nl-NL" dirty="0" err="1"/>
              <a:t>duration</a:t>
            </a:r>
            <a:r>
              <a:rPr lang="nl-NL" dirty="0"/>
              <a:t> of a </a:t>
            </a:r>
            <a:r>
              <a:rPr lang="nl-NL" dirty="0" err="1"/>
              <a:t>task</a:t>
            </a:r>
            <a:r>
              <a:rPr lang="nl-NL" dirty="0"/>
              <a:t>?</a:t>
            </a:r>
          </a:p>
        </p:txBody>
      </p:sp>
      <p:sp>
        <p:nvSpPr>
          <p:cNvPr id="5" name="Rectangle 4"/>
          <p:cNvSpPr/>
          <p:nvPr/>
        </p:nvSpPr>
        <p:spPr>
          <a:xfrm>
            <a:off x="2495600" y="2564904"/>
            <a:ext cx="2232248" cy="936104"/>
          </a:xfrm>
          <a:prstGeom prst="rect">
            <a:avLst/>
          </a:prstGeom>
          <a:solidFill>
            <a:srgbClr val="0070C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How </a:t>
            </a:r>
            <a:r>
              <a:rPr lang="nl-NL" dirty="0" err="1"/>
              <a:t>many</a:t>
            </a:r>
            <a:r>
              <a:rPr lang="nl-NL" dirty="0"/>
              <a:t>/</a:t>
            </a:r>
            <a:r>
              <a:rPr lang="nl-NL" dirty="0" err="1"/>
              <a:t>which</a:t>
            </a:r>
            <a:r>
              <a:rPr lang="nl-NL" dirty="0"/>
              <a:t> changes </a:t>
            </a:r>
            <a:r>
              <a:rPr lang="nl-NL" dirty="0" err="1"/>
              <a:t>will</a:t>
            </a:r>
            <a:r>
              <a:rPr lang="nl-NL" dirty="0"/>
              <a:t> </a:t>
            </a:r>
            <a:r>
              <a:rPr lang="nl-NL" dirty="0" err="1"/>
              <a:t>be</a:t>
            </a:r>
            <a:r>
              <a:rPr lang="nl-NL" dirty="0"/>
              <a:t> </a:t>
            </a:r>
            <a:r>
              <a:rPr lang="nl-NL" dirty="0" err="1"/>
              <a:t>required</a:t>
            </a:r>
            <a:r>
              <a:rPr lang="nl-NL" dirty="0"/>
              <a:t>?  </a:t>
            </a:r>
          </a:p>
        </p:txBody>
      </p:sp>
      <p:sp>
        <p:nvSpPr>
          <p:cNvPr id="6" name="Rectangle 5"/>
          <p:cNvSpPr/>
          <p:nvPr/>
        </p:nvSpPr>
        <p:spPr>
          <a:xfrm>
            <a:off x="6034678" y="2286744"/>
            <a:ext cx="2077545" cy="720080"/>
          </a:xfrm>
          <a:prstGeom prst="rect">
            <a:avLst/>
          </a:prstGeom>
          <a:solidFill>
            <a:srgbClr val="0070C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Did</a:t>
            </a:r>
            <a:r>
              <a:rPr lang="nl-NL" dirty="0"/>
              <a:t> we </a:t>
            </a:r>
            <a:r>
              <a:rPr lang="nl-NL" dirty="0" err="1"/>
              <a:t>think</a:t>
            </a:r>
            <a:r>
              <a:rPr lang="nl-NL" dirty="0"/>
              <a:t> of </a:t>
            </a:r>
            <a:r>
              <a:rPr lang="nl-NL" dirty="0" err="1"/>
              <a:t>everything</a:t>
            </a:r>
            <a:r>
              <a:rPr lang="nl-NL" dirty="0"/>
              <a:t>?</a:t>
            </a:r>
          </a:p>
        </p:txBody>
      </p:sp>
      <p:sp>
        <p:nvSpPr>
          <p:cNvPr id="7" name="Rectangle 6"/>
          <p:cNvSpPr/>
          <p:nvPr/>
        </p:nvSpPr>
        <p:spPr>
          <a:xfrm>
            <a:off x="7896200" y="3724560"/>
            <a:ext cx="2520280" cy="1224136"/>
          </a:xfrm>
          <a:prstGeom prst="rect">
            <a:avLst/>
          </a:prstGeom>
          <a:solidFill>
            <a:srgbClr val="0070C0"/>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What</a:t>
            </a:r>
            <a:r>
              <a:rPr lang="nl-NL" dirty="0"/>
              <a:t> </a:t>
            </a:r>
            <a:r>
              <a:rPr lang="nl-NL" dirty="0" err="1"/>
              <a:t>else</a:t>
            </a:r>
            <a:r>
              <a:rPr lang="nl-NL" dirty="0"/>
              <a:t> </a:t>
            </a:r>
            <a:r>
              <a:rPr lang="nl-NL" dirty="0" err="1"/>
              <a:t>can</a:t>
            </a:r>
            <a:r>
              <a:rPr lang="nl-NL" dirty="0"/>
              <a:t> happen?</a:t>
            </a:r>
          </a:p>
          <a:p>
            <a:pPr algn="ctr"/>
            <a:r>
              <a:rPr lang="nl-NL" dirty="0"/>
              <a:t>(</a:t>
            </a:r>
            <a:r>
              <a:rPr lang="nl-NL" dirty="0" err="1"/>
              <a:t>What</a:t>
            </a:r>
            <a:r>
              <a:rPr lang="nl-NL" dirty="0"/>
              <a:t> </a:t>
            </a:r>
            <a:r>
              <a:rPr lang="nl-NL" dirty="0" err="1"/>
              <a:t>can</a:t>
            </a:r>
            <a:r>
              <a:rPr lang="nl-NL" dirty="0"/>
              <a:t> go wrong, </a:t>
            </a:r>
            <a:r>
              <a:rPr lang="nl-NL" dirty="0" err="1"/>
              <a:t>goes</a:t>
            </a:r>
            <a:r>
              <a:rPr lang="nl-NL" dirty="0"/>
              <a:t> wrong)</a:t>
            </a:r>
          </a:p>
        </p:txBody>
      </p:sp>
      <p:sp>
        <p:nvSpPr>
          <p:cNvPr id="8" name="Oval 7"/>
          <p:cNvSpPr/>
          <p:nvPr/>
        </p:nvSpPr>
        <p:spPr>
          <a:xfrm>
            <a:off x="4511824" y="4018620"/>
            <a:ext cx="2952328" cy="1800200"/>
          </a:xfrm>
          <a:prstGeom prst="ellipse">
            <a:avLst/>
          </a:prstGeom>
          <a:solidFill>
            <a:srgbClr val="FF9933"/>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Many deviations from the Plan!</a:t>
            </a:r>
          </a:p>
        </p:txBody>
      </p:sp>
      <p:sp>
        <p:nvSpPr>
          <p:cNvPr id="9" name="Rectangle 8"/>
          <p:cNvSpPr/>
          <p:nvPr/>
        </p:nvSpPr>
        <p:spPr>
          <a:xfrm>
            <a:off x="7220409" y="6021288"/>
            <a:ext cx="2829557" cy="369332"/>
          </a:xfrm>
          <a:prstGeom prst="rect">
            <a:avLst/>
          </a:prstGeom>
        </p:spPr>
        <p:txBody>
          <a:bodyPr wrap="none">
            <a:spAutoFit/>
          </a:bodyPr>
          <a:lstStyle/>
          <a:p>
            <a:r>
              <a:rPr lang="de-DE" i="1" dirty="0"/>
              <a:t>Uwe Techt (Vistem Germany)</a:t>
            </a:r>
            <a:endParaRPr lang="nl-NL" i="1" dirty="0"/>
          </a:p>
        </p:txBody>
      </p:sp>
    </p:spTree>
    <p:extLst>
      <p:ext uri="{BB962C8B-B14F-4D97-AF65-F5344CB8AC3E}">
        <p14:creationId xmlns:p14="http://schemas.microsoft.com/office/powerpoint/2010/main" val="4249660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Intermezzo	</a:t>
            </a:r>
          </a:p>
        </p:txBody>
      </p:sp>
      <p:sp>
        <p:nvSpPr>
          <p:cNvPr id="5" name="Content Placeholder 4"/>
          <p:cNvSpPr>
            <a:spLocks noGrp="1"/>
          </p:cNvSpPr>
          <p:nvPr>
            <p:ph sz="quarter" idx="1"/>
          </p:nvPr>
        </p:nvSpPr>
        <p:spPr/>
        <p:txBody>
          <a:bodyPr/>
          <a:lstStyle/>
          <a:p>
            <a:r>
              <a:rPr lang="en-US" dirty="0" err="1"/>
              <a:t>Een</a:t>
            </a:r>
            <a:r>
              <a:rPr lang="en-US" dirty="0"/>
              <a:t> </a:t>
            </a:r>
            <a:r>
              <a:rPr lang="en-US" dirty="0" err="1"/>
              <a:t>klein</a:t>
            </a:r>
            <a:r>
              <a:rPr lang="en-US" dirty="0"/>
              <a:t> </a:t>
            </a:r>
            <a:r>
              <a:rPr lang="en-US" dirty="0" err="1"/>
              <a:t>testje</a:t>
            </a:r>
            <a:r>
              <a:rPr lang="en-US" dirty="0"/>
              <a:t> met 2 taken….</a:t>
            </a:r>
          </a:p>
          <a:p>
            <a:pPr marL="0" indent="0">
              <a:buNone/>
            </a:pPr>
            <a:endParaRPr lang="en-US"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32</a:t>
            </a:fld>
            <a:endParaRPr lang="nl-NL" dirty="0"/>
          </a:p>
        </p:txBody>
      </p:sp>
      <p:graphicFrame>
        <p:nvGraphicFramePr>
          <p:cNvPr id="7" name="Table 6"/>
          <p:cNvGraphicFramePr>
            <a:graphicFrameLocks noGrp="1"/>
          </p:cNvGraphicFramePr>
          <p:nvPr/>
        </p:nvGraphicFramePr>
        <p:xfrm>
          <a:off x="983432" y="3212976"/>
          <a:ext cx="8127999" cy="914400"/>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20000"/>
                    </a:ext>
                  </a:extLst>
                </a:gridCol>
                <a:gridCol w="903111">
                  <a:extLst>
                    <a:ext uri="{9D8B030D-6E8A-4147-A177-3AD203B41FA5}">
                      <a16:colId xmlns:a16="http://schemas.microsoft.com/office/drawing/2014/main" val="20001"/>
                    </a:ext>
                  </a:extLst>
                </a:gridCol>
                <a:gridCol w="903111">
                  <a:extLst>
                    <a:ext uri="{9D8B030D-6E8A-4147-A177-3AD203B41FA5}">
                      <a16:colId xmlns:a16="http://schemas.microsoft.com/office/drawing/2014/main" val="20002"/>
                    </a:ext>
                  </a:extLst>
                </a:gridCol>
                <a:gridCol w="903111">
                  <a:extLst>
                    <a:ext uri="{9D8B030D-6E8A-4147-A177-3AD203B41FA5}">
                      <a16:colId xmlns:a16="http://schemas.microsoft.com/office/drawing/2014/main" val="20003"/>
                    </a:ext>
                  </a:extLst>
                </a:gridCol>
                <a:gridCol w="903111">
                  <a:extLst>
                    <a:ext uri="{9D8B030D-6E8A-4147-A177-3AD203B41FA5}">
                      <a16:colId xmlns:a16="http://schemas.microsoft.com/office/drawing/2014/main" val="20004"/>
                    </a:ext>
                  </a:extLst>
                </a:gridCol>
                <a:gridCol w="903111">
                  <a:extLst>
                    <a:ext uri="{9D8B030D-6E8A-4147-A177-3AD203B41FA5}">
                      <a16:colId xmlns:a16="http://schemas.microsoft.com/office/drawing/2014/main" val="20005"/>
                    </a:ext>
                  </a:extLst>
                </a:gridCol>
                <a:gridCol w="903111">
                  <a:extLst>
                    <a:ext uri="{9D8B030D-6E8A-4147-A177-3AD203B41FA5}">
                      <a16:colId xmlns:a16="http://schemas.microsoft.com/office/drawing/2014/main" val="20006"/>
                    </a:ext>
                  </a:extLst>
                </a:gridCol>
                <a:gridCol w="903111">
                  <a:extLst>
                    <a:ext uri="{9D8B030D-6E8A-4147-A177-3AD203B41FA5}">
                      <a16:colId xmlns:a16="http://schemas.microsoft.com/office/drawing/2014/main" val="20007"/>
                    </a:ext>
                  </a:extLst>
                </a:gridCol>
                <a:gridCol w="903111">
                  <a:extLst>
                    <a:ext uri="{9D8B030D-6E8A-4147-A177-3AD203B41FA5}">
                      <a16:colId xmlns:a16="http://schemas.microsoft.com/office/drawing/2014/main" val="20008"/>
                    </a:ext>
                  </a:extLst>
                </a:gridCol>
              </a:tblGrid>
              <a:tr h="370840">
                <a:tc>
                  <a:txBody>
                    <a:bodyPr/>
                    <a:lstStyle/>
                    <a:p>
                      <a:pPr algn="ctr"/>
                      <a:r>
                        <a:rPr lang="en-US" sz="2400" dirty="0"/>
                        <a:t>M</a:t>
                      </a:r>
                    </a:p>
                  </a:txBody>
                  <a:tcPr/>
                </a:tc>
                <a:tc>
                  <a:txBody>
                    <a:bodyPr/>
                    <a:lstStyle/>
                    <a:p>
                      <a:pPr algn="ctr"/>
                      <a:r>
                        <a:rPr lang="en-US" sz="2400" dirty="0"/>
                        <a:t>U</a:t>
                      </a:r>
                    </a:p>
                  </a:txBody>
                  <a:tcPr/>
                </a:tc>
                <a:tc>
                  <a:txBody>
                    <a:bodyPr/>
                    <a:lstStyle/>
                    <a:p>
                      <a:pPr algn="ctr"/>
                      <a:r>
                        <a:rPr lang="en-US" sz="2400" dirty="0"/>
                        <a:t>L</a:t>
                      </a:r>
                    </a:p>
                  </a:txBody>
                  <a:tcPr/>
                </a:tc>
                <a:tc>
                  <a:txBody>
                    <a:bodyPr/>
                    <a:lstStyle/>
                    <a:p>
                      <a:pPr algn="ctr"/>
                      <a:r>
                        <a:rPr lang="en-US" sz="2400" dirty="0"/>
                        <a:t>T</a:t>
                      </a:r>
                    </a:p>
                  </a:txBody>
                  <a:tcPr/>
                </a:tc>
                <a:tc>
                  <a:txBody>
                    <a:bodyPr/>
                    <a:lstStyle/>
                    <a:p>
                      <a:pPr algn="ctr"/>
                      <a:r>
                        <a:rPr lang="en-US" sz="2400" dirty="0"/>
                        <a:t>I</a:t>
                      </a:r>
                    </a:p>
                  </a:txBody>
                  <a:tcPr/>
                </a:tc>
                <a:tc>
                  <a:txBody>
                    <a:bodyPr/>
                    <a:lstStyle/>
                    <a:p>
                      <a:pPr algn="ctr"/>
                      <a:r>
                        <a:rPr lang="en-US" sz="2400" dirty="0"/>
                        <a:t>T</a:t>
                      </a:r>
                    </a:p>
                  </a:txBody>
                  <a:tcPr/>
                </a:tc>
                <a:tc>
                  <a:txBody>
                    <a:bodyPr/>
                    <a:lstStyle/>
                    <a:p>
                      <a:pPr algn="ctr"/>
                      <a:r>
                        <a:rPr lang="en-US" sz="2400" dirty="0"/>
                        <a:t>A</a:t>
                      </a:r>
                    </a:p>
                  </a:txBody>
                  <a:tcPr/>
                </a:tc>
                <a:tc>
                  <a:txBody>
                    <a:bodyPr/>
                    <a:lstStyle/>
                    <a:p>
                      <a:pPr algn="ctr"/>
                      <a:r>
                        <a:rPr lang="en-US" sz="2400" dirty="0"/>
                        <a:t>S</a:t>
                      </a:r>
                    </a:p>
                  </a:txBody>
                  <a:tcPr/>
                </a:tc>
                <a:tc>
                  <a:txBody>
                    <a:bodyPr/>
                    <a:lstStyle/>
                    <a:p>
                      <a:pPr algn="ctr"/>
                      <a:r>
                        <a:rPr lang="en-US" sz="2400" dirty="0"/>
                        <a:t>K</a:t>
                      </a:r>
                    </a:p>
                  </a:txBody>
                  <a:tcPr/>
                </a:tc>
                <a:extLst>
                  <a:ext uri="{0D108BD9-81ED-4DB2-BD59-A6C34878D82A}">
                    <a16:rowId xmlns:a16="http://schemas.microsoft.com/office/drawing/2014/main" val="10000"/>
                  </a:ext>
                </a:extLst>
              </a:tr>
              <a:tr h="370840">
                <a:tc>
                  <a:txBody>
                    <a:bodyPr/>
                    <a:lstStyle/>
                    <a:p>
                      <a:pPr algn="ctr"/>
                      <a:r>
                        <a:rPr lang="en-US" sz="2400" dirty="0"/>
                        <a:t>1</a:t>
                      </a:r>
                    </a:p>
                  </a:txBody>
                  <a:tcPr/>
                </a:tc>
                <a:tc>
                  <a:txBody>
                    <a:bodyPr/>
                    <a:lstStyle/>
                    <a:p>
                      <a:pPr algn="ctr"/>
                      <a:r>
                        <a:rPr lang="en-US" sz="2400" dirty="0"/>
                        <a:t>2</a:t>
                      </a:r>
                    </a:p>
                  </a:txBody>
                  <a:tcPr/>
                </a:tc>
                <a:tc>
                  <a:txBody>
                    <a:bodyPr/>
                    <a:lstStyle/>
                    <a:p>
                      <a:pPr algn="ctr"/>
                      <a:r>
                        <a:rPr lang="en-US" sz="2400" dirty="0"/>
                        <a:t>3</a:t>
                      </a:r>
                    </a:p>
                  </a:txBody>
                  <a:tcPr/>
                </a:tc>
                <a:tc>
                  <a:txBody>
                    <a:bodyPr/>
                    <a:lstStyle/>
                    <a:p>
                      <a:pPr algn="ctr"/>
                      <a:r>
                        <a:rPr lang="en-US" sz="2400" dirty="0"/>
                        <a:t>4</a:t>
                      </a:r>
                    </a:p>
                  </a:txBody>
                  <a:tcPr/>
                </a:tc>
                <a:tc>
                  <a:txBody>
                    <a:bodyPr/>
                    <a:lstStyle/>
                    <a:p>
                      <a:pPr algn="ctr"/>
                      <a:r>
                        <a:rPr lang="en-US" sz="2400" dirty="0"/>
                        <a:t>5</a:t>
                      </a:r>
                    </a:p>
                  </a:txBody>
                  <a:tcPr/>
                </a:tc>
                <a:tc>
                  <a:txBody>
                    <a:bodyPr/>
                    <a:lstStyle/>
                    <a:p>
                      <a:pPr algn="ctr"/>
                      <a:r>
                        <a:rPr lang="en-US" sz="2400" dirty="0"/>
                        <a:t>6</a:t>
                      </a:r>
                    </a:p>
                  </a:txBody>
                  <a:tcPr/>
                </a:tc>
                <a:tc>
                  <a:txBody>
                    <a:bodyPr/>
                    <a:lstStyle/>
                    <a:p>
                      <a:pPr algn="ctr"/>
                      <a:r>
                        <a:rPr lang="en-US" sz="2400" dirty="0"/>
                        <a:t>7</a:t>
                      </a:r>
                    </a:p>
                  </a:txBody>
                  <a:tcPr/>
                </a:tc>
                <a:tc>
                  <a:txBody>
                    <a:bodyPr/>
                    <a:lstStyle/>
                    <a:p>
                      <a:pPr algn="ctr"/>
                      <a:r>
                        <a:rPr lang="en-US" sz="2400" dirty="0"/>
                        <a:t>8</a:t>
                      </a:r>
                    </a:p>
                  </a:txBody>
                  <a:tcPr/>
                </a:tc>
                <a:tc>
                  <a:txBody>
                    <a:bodyPr/>
                    <a:lstStyle/>
                    <a:p>
                      <a:pPr algn="ctr"/>
                      <a:r>
                        <a:rPr lang="en-US" sz="2400" dirty="0"/>
                        <a:t>9</a:t>
                      </a:r>
                    </a:p>
                  </a:txBody>
                  <a:tcPr/>
                </a:tc>
                <a:extLst>
                  <a:ext uri="{0D108BD9-81ED-4DB2-BD59-A6C34878D82A}">
                    <a16:rowId xmlns:a16="http://schemas.microsoft.com/office/drawing/2014/main" val="10001"/>
                  </a:ext>
                </a:extLst>
              </a:tr>
            </a:tbl>
          </a:graphicData>
        </a:graphic>
      </p:graphicFrame>
      <p:sp>
        <p:nvSpPr>
          <p:cNvPr id="9" name="Rectangle 8"/>
          <p:cNvSpPr/>
          <p:nvPr/>
        </p:nvSpPr>
        <p:spPr>
          <a:xfrm>
            <a:off x="1199456" y="5157192"/>
            <a:ext cx="3112903" cy="646331"/>
          </a:xfrm>
          <a:prstGeom prst="rect">
            <a:avLst/>
          </a:prstGeom>
        </p:spPr>
        <p:txBody>
          <a:bodyPr wrap="none">
            <a:spAutoFit/>
          </a:bodyPr>
          <a:lstStyle/>
          <a:p>
            <a:r>
              <a:rPr lang="en-US" dirty="0"/>
              <a:t>Het </a:t>
            </a:r>
            <a:r>
              <a:rPr lang="en-US" dirty="0" err="1"/>
              <a:t>beste</a:t>
            </a:r>
            <a:r>
              <a:rPr lang="en-US" dirty="0"/>
              <a:t> </a:t>
            </a:r>
            <a:r>
              <a:rPr lang="en-US" dirty="0" err="1"/>
              <a:t>brein</a:t>
            </a:r>
            <a:r>
              <a:rPr lang="en-US" dirty="0"/>
              <a:t> van Nederland</a:t>
            </a:r>
          </a:p>
          <a:p>
            <a:r>
              <a:rPr lang="en-US" dirty="0"/>
              <a:t>https://youtu.be/E3bXAzlbA4w</a:t>
            </a:r>
          </a:p>
        </p:txBody>
      </p:sp>
    </p:spTree>
    <p:extLst>
      <p:ext uri="{BB962C8B-B14F-4D97-AF65-F5344CB8AC3E}">
        <p14:creationId xmlns:p14="http://schemas.microsoft.com/office/powerpoint/2010/main" val="2980570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3432" y="476672"/>
            <a:ext cx="8496944" cy="6161847"/>
          </a:xfrm>
          <a:prstGeom prst="rect">
            <a:avLst/>
          </a:prstGeom>
          <a:ln>
            <a:solidFill>
              <a:schemeClr val="accent1"/>
            </a:solidFill>
          </a:ln>
        </p:spPr>
      </p:pic>
      <p:sp>
        <p:nvSpPr>
          <p:cNvPr id="3" name="TextBox 2"/>
          <p:cNvSpPr txBox="1"/>
          <p:nvPr/>
        </p:nvSpPr>
        <p:spPr>
          <a:xfrm>
            <a:off x="263352" y="6381328"/>
            <a:ext cx="3888432" cy="369332"/>
          </a:xfrm>
          <a:prstGeom prst="rect">
            <a:avLst/>
          </a:prstGeom>
          <a:solidFill>
            <a:srgbClr val="212437"/>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dirty="0">
                <a:solidFill>
                  <a:schemeClr val="bg1"/>
                </a:solidFill>
                <a:latin typeface="Tw Cen MT" pitchFamily="34" charset="0"/>
                <a:ea typeface="Adobe Fan Heiti Std B" pitchFamily="34" charset="-128"/>
                <a:cs typeface="Arial" pitchFamily="34" charset="0"/>
              </a:rPr>
              <a:t>The brain cannot do Multitasking!</a:t>
            </a:r>
          </a:p>
        </p:txBody>
      </p:sp>
    </p:spTree>
    <p:extLst>
      <p:ext uri="{BB962C8B-B14F-4D97-AF65-F5344CB8AC3E}">
        <p14:creationId xmlns:p14="http://schemas.microsoft.com/office/powerpoint/2010/main" val="3640252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t>The ASAP Trap</a:t>
            </a:r>
            <a:br>
              <a:rPr lang="en-GB" sz="3600" b="1" dirty="0"/>
            </a:br>
            <a:r>
              <a:rPr lang="en-GB" sz="3600" i="1" dirty="0"/>
              <a:t>Little’s Law</a:t>
            </a:r>
            <a:endParaRPr lang="en-GB" sz="4800" b="1" i="1" dirty="0"/>
          </a:p>
        </p:txBody>
      </p:sp>
      <p:sp>
        <p:nvSpPr>
          <p:cNvPr id="3" name="Slide Number Placeholder 2"/>
          <p:cNvSpPr>
            <a:spLocks noGrp="1"/>
          </p:cNvSpPr>
          <p:nvPr>
            <p:ph type="sldNum" sz="quarter" idx="4"/>
          </p:nvPr>
        </p:nvSpPr>
        <p:spPr>
          <a:xfrm>
            <a:off x="380655" y="1219200"/>
            <a:ext cx="358775" cy="288925"/>
          </a:xfrm>
        </p:spPr>
        <p:txBody>
          <a:bodyPr/>
          <a:lstStyle/>
          <a:p>
            <a:fld id="{96499B70-49A0-4519-9B09-62EDDB406EFA}" type="slidenum">
              <a:rPr lang="nl-NL" smtClean="0"/>
              <a:pPr/>
              <a:t>34</a:t>
            </a:fld>
            <a:endParaRPr lang="nl-NL" dirty="0"/>
          </a:p>
        </p:txBody>
      </p:sp>
      <p:sp>
        <p:nvSpPr>
          <p:cNvPr id="12" name="Rounded Rectangle 11"/>
          <p:cNvSpPr/>
          <p:nvPr/>
        </p:nvSpPr>
        <p:spPr>
          <a:xfrm>
            <a:off x="5195992" y="4869160"/>
            <a:ext cx="1872208" cy="64807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Start </a:t>
            </a:r>
            <a:r>
              <a:rPr lang="nl-NL" dirty="0" err="1"/>
              <a:t>Work</a:t>
            </a:r>
            <a:endParaRPr lang="nl-NL" dirty="0"/>
          </a:p>
          <a:p>
            <a:pPr algn="ctr"/>
            <a:r>
              <a:rPr lang="nl-NL" dirty="0"/>
              <a:t>(ASAP)</a:t>
            </a:r>
            <a:endParaRPr lang="en-GB" dirty="0"/>
          </a:p>
        </p:txBody>
      </p:sp>
      <p:sp>
        <p:nvSpPr>
          <p:cNvPr id="13" name="Rounded Rectangle 12"/>
          <p:cNvSpPr/>
          <p:nvPr/>
        </p:nvSpPr>
        <p:spPr>
          <a:xfrm>
            <a:off x="6744072" y="3573016"/>
            <a:ext cx="1872208" cy="64807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Delays</a:t>
            </a:r>
            <a:r>
              <a:rPr lang="nl-NL" dirty="0"/>
              <a:t> are </a:t>
            </a:r>
            <a:r>
              <a:rPr lang="nl-NL" dirty="0" err="1"/>
              <a:t>increasing</a:t>
            </a:r>
            <a:endParaRPr lang="en-GB" dirty="0"/>
          </a:p>
        </p:txBody>
      </p:sp>
      <p:sp>
        <p:nvSpPr>
          <p:cNvPr id="14" name="Rounded Rectangle 13"/>
          <p:cNvSpPr/>
          <p:nvPr/>
        </p:nvSpPr>
        <p:spPr>
          <a:xfrm>
            <a:off x="5195900" y="2276872"/>
            <a:ext cx="1872208" cy="64807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Leadtime</a:t>
            </a:r>
            <a:r>
              <a:rPr lang="nl-NL" dirty="0"/>
              <a:t> </a:t>
            </a:r>
          </a:p>
          <a:p>
            <a:pPr algn="ctr"/>
            <a:r>
              <a:rPr lang="en-GB" dirty="0"/>
              <a:t>Increases</a:t>
            </a:r>
          </a:p>
        </p:txBody>
      </p:sp>
      <p:grpSp>
        <p:nvGrpSpPr>
          <p:cNvPr id="4" name="Group 23"/>
          <p:cNvGrpSpPr/>
          <p:nvPr/>
        </p:nvGrpSpPr>
        <p:grpSpPr>
          <a:xfrm>
            <a:off x="8832304" y="2915652"/>
            <a:ext cx="2016224" cy="1962800"/>
            <a:chOff x="7452320" y="3131676"/>
            <a:chExt cx="2016224" cy="1962800"/>
          </a:xfrm>
        </p:grpSpPr>
        <p:sp>
          <p:nvSpPr>
            <p:cNvPr id="15" name="Left-Right-Up Arrow 14"/>
            <p:cNvSpPr/>
            <p:nvPr/>
          </p:nvSpPr>
          <p:spPr>
            <a:xfrm rot="16200000">
              <a:off x="7668344" y="3585048"/>
              <a:ext cx="1224136" cy="1080120"/>
            </a:xfrm>
            <a:prstGeom prst="leftRightUpArrow">
              <a:avLst/>
            </a:prstGeom>
            <a:solidFill>
              <a:srgbClr val="FF99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7452320" y="3131676"/>
              <a:ext cx="1872208" cy="369332"/>
            </a:xfrm>
            <a:prstGeom prst="rect">
              <a:avLst/>
            </a:prstGeom>
            <a:noFill/>
          </p:spPr>
          <p:txBody>
            <a:bodyPr wrap="square" rtlCol="0">
              <a:spAutoFit/>
            </a:bodyPr>
            <a:lstStyle/>
            <a:p>
              <a:pPr algn="ctr"/>
              <a:r>
                <a:rPr lang="nl-NL" dirty="0" err="1">
                  <a:latin typeface="Arial" pitchFamily="34" charset="0"/>
                  <a:cs typeface="Arial" pitchFamily="34" charset="0"/>
                </a:rPr>
                <a:t>Uncertainty</a:t>
              </a:r>
              <a:endParaRPr lang="en-GB" dirty="0">
                <a:latin typeface="Arial" pitchFamily="34" charset="0"/>
                <a:cs typeface="Arial" pitchFamily="34" charset="0"/>
              </a:endParaRPr>
            </a:p>
          </p:txBody>
        </p:sp>
        <p:sp>
          <p:nvSpPr>
            <p:cNvPr id="17" name="TextBox 16"/>
            <p:cNvSpPr txBox="1"/>
            <p:nvPr/>
          </p:nvSpPr>
          <p:spPr>
            <a:xfrm>
              <a:off x="7596336" y="4725144"/>
              <a:ext cx="1872208" cy="369332"/>
            </a:xfrm>
            <a:prstGeom prst="rect">
              <a:avLst/>
            </a:prstGeom>
            <a:noFill/>
          </p:spPr>
          <p:txBody>
            <a:bodyPr wrap="square" rtlCol="0">
              <a:spAutoFit/>
            </a:bodyPr>
            <a:lstStyle/>
            <a:p>
              <a:pPr algn="ctr"/>
              <a:r>
                <a:rPr lang="nl-NL" err="1">
                  <a:latin typeface="Arial" pitchFamily="34" charset="0"/>
                  <a:cs typeface="Arial" pitchFamily="34" charset="0"/>
                </a:rPr>
                <a:t>Murphy</a:t>
              </a:r>
              <a:endParaRPr lang="en-GB">
                <a:latin typeface="Arial" pitchFamily="34" charset="0"/>
                <a:cs typeface="Arial" pitchFamily="34" charset="0"/>
              </a:endParaRPr>
            </a:p>
          </p:txBody>
        </p:sp>
      </p:grpSp>
      <p:sp>
        <p:nvSpPr>
          <p:cNvPr id="20" name="Bent Arrow 19"/>
          <p:cNvSpPr/>
          <p:nvPr/>
        </p:nvSpPr>
        <p:spPr>
          <a:xfrm>
            <a:off x="4223792" y="2420888"/>
            <a:ext cx="864096" cy="936104"/>
          </a:xfrm>
          <a:prstGeom prst="bentArrow">
            <a:avLst/>
          </a:prstGeom>
          <a:solidFill>
            <a:srgbClr val="FF99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Bent Arrow 20"/>
          <p:cNvSpPr/>
          <p:nvPr/>
        </p:nvSpPr>
        <p:spPr>
          <a:xfrm rot="5400000">
            <a:off x="7320136" y="2528900"/>
            <a:ext cx="864096" cy="936104"/>
          </a:xfrm>
          <a:prstGeom prst="bentArrow">
            <a:avLst/>
          </a:prstGeom>
          <a:solidFill>
            <a:srgbClr val="FF99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Bent Arrow 21"/>
          <p:cNvSpPr/>
          <p:nvPr/>
        </p:nvSpPr>
        <p:spPr>
          <a:xfrm rot="10800000">
            <a:off x="7248129" y="4437111"/>
            <a:ext cx="864096" cy="936104"/>
          </a:xfrm>
          <a:prstGeom prst="bentArrow">
            <a:avLst/>
          </a:prstGeom>
          <a:solidFill>
            <a:srgbClr val="FF99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Bent Arrow 22"/>
          <p:cNvSpPr/>
          <p:nvPr/>
        </p:nvSpPr>
        <p:spPr>
          <a:xfrm rot="16200000">
            <a:off x="4175756" y="4461084"/>
            <a:ext cx="864096" cy="936104"/>
          </a:xfrm>
          <a:prstGeom prst="bentArrow">
            <a:avLst/>
          </a:prstGeom>
          <a:solidFill>
            <a:srgbClr val="FF9933"/>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5" name="Group 44"/>
          <p:cNvGrpSpPr/>
          <p:nvPr/>
        </p:nvGrpSpPr>
        <p:grpSpPr>
          <a:xfrm>
            <a:off x="2567608" y="3573016"/>
            <a:ext cx="2952328" cy="648072"/>
            <a:chOff x="1187624" y="3789040"/>
            <a:chExt cx="2952328" cy="648072"/>
          </a:xfrm>
          <a:solidFill>
            <a:srgbClr val="FF9933"/>
          </a:solidFill>
        </p:grpSpPr>
        <p:sp>
          <p:nvSpPr>
            <p:cNvPr id="9" name="Rounded Rectangle 8"/>
            <p:cNvSpPr/>
            <p:nvPr/>
          </p:nvSpPr>
          <p:spPr>
            <a:xfrm>
              <a:off x="2267744" y="3789040"/>
              <a:ext cx="1872208" cy="648072"/>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err="1"/>
                <a:t>WiP</a:t>
              </a:r>
              <a:r>
                <a:rPr lang="nl-NL" dirty="0"/>
                <a:t> (</a:t>
              </a:r>
              <a:r>
                <a:rPr lang="nl-NL" dirty="0" err="1"/>
                <a:t>Work</a:t>
              </a:r>
              <a:r>
                <a:rPr lang="nl-NL" dirty="0"/>
                <a:t> in </a:t>
              </a:r>
              <a:r>
                <a:rPr lang="nl-NL" dirty="0" err="1"/>
                <a:t>Progress</a:t>
              </a:r>
              <a:r>
                <a:rPr lang="nl-NL" dirty="0"/>
                <a:t>)  is high</a:t>
              </a:r>
              <a:endParaRPr lang="en-GB" dirty="0"/>
            </a:p>
          </p:txBody>
        </p:sp>
        <p:sp>
          <p:nvSpPr>
            <p:cNvPr id="44" name="Right Arrow 43"/>
            <p:cNvSpPr/>
            <p:nvPr/>
          </p:nvSpPr>
          <p:spPr>
            <a:xfrm>
              <a:off x="1187624" y="3869250"/>
              <a:ext cx="864096" cy="504056"/>
            </a:xfrm>
            <a:prstGeom prst="rightArrow">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5" name="Group 24"/>
          <p:cNvGrpSpPr/>
          <p:nvPr/>
        </p:nvGrpSpPr>
        <p:grpSpPr>
          <a:xfrm>
            <a:off x="158643" y="5551341"/>
            <a:ext cx="6143021" cy="1210323"/>
            <a:chOff x="899592" y="5301208"/>
            <a:chExt cx="5850004" cy="1383378"/>
          </a:xfrm>
        </p:grpSpPr>
        <p:sp>
          <p:nvSpPr>
            <p:cNvPr id="26" name="Rectangle 25"/>
            <p:cNvSpPr/>
            <p:nvPr/>
          </p:nvSpPr>
          <p:spPr>
            <a:xfrm>
              <a:off x="1111014" y="5737491"/>
              <a:ext cx="2686888" cy="383152"/>
            </a:xfrm>
            <a:prstGeom prst="rect">
              <a:avLst/>
            </a:prstGeom>
          </p:spPr>
          <p:txBody>
            <a:bodyPr wrap="square">
              <a:spAutoFit/>
            </a:bodyPr>
            <a:lstStyle/>
            <a:p>
              <a:pPr marL="812800" indent="-812800" algn="ctr"/>
              <a:r>
                <a:rPr lang="en-US" sz="1600" dirty="0"/>
                <a:t>WIP (# units)</a:t>
              </a:r>
            </a:p>
          </p:txBody>
        </p:sp>
        <p:sp>
          <p:nvSpPr>
            <p:cNvPr id="27" name="Rectangle 26"/>
            <p:cNvSpPr/>
            <p:nvPr/>
          </p:nvSpPr>
          <p:spPr>
            <a:xfrm>
              <a:off x="1111014" y="6050868"/>
              <a:ext cx="2686888" cy="383152"/>
            </a:xfrm>
            <a:prstGeom prst="rect">
              <a:avLst/>
            </a:prstGeom>
          </p:spPr>
          <p:txBody>
            <a:bodyPr wrap="square">
              <a:spAutoFit/>
            </a:bodyPr>
            <a:lstStyle/>
            <a:p>
              <a:pPr marL="812800" indent="-812800" algn="ctr"/>
              <a:r>
                <a:rPr lang="en-US" sz="1600" dirty="0"/>
                <a:t>Output (# units per period)</a:t>
              </a:r>
            </a:p>
          </p:txBody>
        </p:sp>
        <p:sp>
          <p:nvSpPr>
            <p:cNvPr id="28" name="Rectangle 27"/>
            <p:cNvSpPr/>
            <p:nvPr/>
          </p:nvSpPr>
          <p:spPr>
            <a:xfrm>
              <a:off x="3630660" y="5885806"/>
              <a:ext cx="3118936" cy="383152"/>
            </a:xfrm>
            <a:prstGeom prst="rect">
              <a:avLst/>
            </a:prstGeom>
          </p:spPr>
          <p:txBody>
            <a:bodyPr wrap="square">
              <a:spAutoFit/>
            </a:bodyPr>
            <a:lstStyle/>
            <a:p>
              <a:pPr marL="812800" indent="-812800" algn="ctr"/>
              <a:r>
                <a:rPr lang="en-US" sz="1600" dirty="0"/>
                <a:t>= Avg. </a:t>
              </a:r>
              <a:r>
                <a:rPr lang="en-US" sz="1600" dirty="0" err="1"/>
                <a:t>Leadtime</a:t>
              </a:r>
              <a:r>
                <a:rPr lang="en-US" sz="1600" dirty="0"/>
                <a:t> (in periods)</a:t>
              </a:r>
            </a:p>
          </p:txBody>
        </p:sp>
        <p:cxnSp>
          <p:nvCxnSpPr>
            <p:cNvPr id="29" name="Straight Connector 28"/>
            <p:cNvCxnSpPr/>
            <p:nvPr/>
          </p:nvCxnSpPr>
          <p:spPr>
            <a:xfrm>
              <a:off x="1111014" y="6067872"/>
              <a:ext cx="268688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99592" y="5661248"/>
              <a:ext cx="5850004" cy="1023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1" name="TextBox 30"/>
            <p:cNvSpPr txBox="1"/>
            <p:nvPr/>
          </p:nvSpPr>
          <p:spPr>
            <a:xfrm>
              <a:off x="899592" y="5301208"/>
              <a:ext cx="2609644" cy="383152"/>
            </a:xfrm>
            <a:prstGeom prst="rect">
              <a:avLst/>
            </a:prstGeom>
          </p:spPr>
          <p:txBody>
            <a:bodyPr vert="horz" wrap="square" rtlCol="0" anchor="t" anchorCtr="0">
              <a:spAutoFit/>
            </a:bodyPr>
            <a:lstStyle/>
            <a:p>
              <a:pPr>
                <a:spcBef>
                  <a:spcPts val="700"/>
                </a:spcBef>
                <a:buClr>
                  <a:schemeClr val="accent2"/>
                </a:buClr>
                <a:buSzPct val="70000"/>
              </a:pPr>
              <a:r>
                <a:rPr lang="nl-NL" sz="1600" i="1" dirty="0" err="1">
                  <a:solidFill>
                    <a:schemeClr val="tx1">
                      <a:lumMod val="85000"/>
                      <a:lumOff val="15000"/>
                    </a:schemeClr>
                  </a:solidFill>
                  <a:latin typeface="Tw Cen MT" pitchFamily="34" charset="0"/>
                  <a:ea typeface="Adobe Fan Heiti Std B" pitchFamily="34" charset="-128"/>
                  <a:cs typeface="Arial" pitchFamily="34" charset="0"/>
                </a:rPr>
                <a:t>Little’s</a:t>
              </a:r>
              <a:r>
                <a:rPr lang="nl-NL" sz="1600" i="1" dirty="0">
                  <a:solidFill>
                    <a:schemeClr val="tx1">
                      <a:lumMod val="85000"/>
                      <a:lumOff val="15000"/>
                    </a:schemeClr>
                  </a:solidFill>
                  <a:latin typeface="Tw Cen MT" pitchFamily="34" charset="0"/>
                  <a:ea typeface="Adobe Fan Heiti Std B" pitchFamily="34" charset="-128"/>
                  <a:cs typeface="Arial" pitchFamily="34" charset="0"/>
                </a:rPr>
                <a:t> </a:t>
              </a:r>
              <a:r>
                <a:rPr lang="nl-NL" sz="1600" i="1" dirty="0" err="1">
                  <a:solidFill>
                    <a:schemeClr val="tx1">
                      <a:lumMod val="85000"/>
                      <a:lumOff val="15000"/>
                    </a:schemeClr>
                  </a:solidFill>
                  <a:latin typeface="Tw Cen MT" pitchFamily="34" charset="0"/>
                  <a:ea typeface="Adobe Fan Heiti Std B" pitchFamily="34" charset="-128"/>
                  <a:cs typeface="Arial" pitchFamily="34" charset="0"/>
                </a:rPr>
                <a:t>Law</a:t>
              </a:r>
              <a:endParaRPr lang="en-GB" sz="1600" i="1" dirty="0">
                <a:solidFill>
                  <a:schemeClr val="tx1">
                    <a:lumMod val="85000"/>
                    <a:lumOff val="15000"/>
                  </a:schemeClr>
                </a:solidFill>
                <a:latin typeface="Tw Cen MT" pitchFamily="34" charset="0"/>
                <a:ea typeface="Adobe Fan Heiti Std B" pitchFamily="34" charset="-128"/>
                <a:cs typeface="Arial" pitchFamily="34" charset="0"/>
              </a:endParaRPr>
            </a:p>
          </p:txBody>
        </p:sp>
      </p:grpSp>
      <p:sp>
        <p:nvSpPr>
          <p:cNvPr id="32" name="TextBox 31"/>
          <p:cNvSpPr txBox="1"/>
          <p:nvPr/>
        </p:nvSpPr>
        <p:spPr>
          <a:xfrm>
            <a:off x="1042379" y="2755667"/>
            <a:ext cx="2389325" cy="338554"/>
          </a:xfrm>
          <a:prstGeom prst="rect">
            <a:avLst/>
          </a:prstGeom>
          <a:noFill/>
        </p:spPr>
        <p:txBody>
          <a:bodyPr wrap="square" rtlCol="0">
            <a:spAutoFit/>
          </a:bodyPr>
          <a:lstStyle/>
          <a:p>
            <a:r>
              <a:rPr lang="en-GB" sz="1600" dirty="0">
                <a:latin typeface="Arial" pitchFamily="34" charset="0"/>
                <a:cs typeface="Arial" pitchFamily="34" charset="0"/>
              </a:rPr>
              <a:t>Limited Resources</a:t>
            </a:r>
          </a:p>
        </p:txBody>
      </p:sp>
      <p:sp>
        <p:nvSpPr>
          <p:cNvPr id="33" name="TextBox 32"/>
          <p:cNvSpPr txBox="1"/>
          <p:nvPr/>
        </p:nvSpPr>
        <p:spPr>
          <a:xfrm>
            <a:off x="1030345" y="4274859"/>
            <a:ext cx="2088232" cy="830997"/>
          </a:xfrm>
          <a:prstGeom prst="rect">
            <a:avLst/>
          </a:prstGeom>
          <a:noFill/>
        </p:spPr>
        <p:txBody>
          <a:bodyPr wrap="square" rtlCol="0">
            <a:spAutoFit/>
          </a:bodyPr>
          <a:lstStyle/>
          <a:p>
            <a:r>
              <a:rPr lang="en-GB" sz="1600" dirty="0">
                <a:latin typeface="Arial" pitchFamily="34" charset="0"/>
                <a:cs typeface="Arial" pitchFamily="34" charset="0"/>
              </a:rPr>
              <a:t>There are always new projects or there is more work to do.</a:t>
            </a:r>
          </a:p>
        </p:txBody>
      </p:sp>
    </p:spTree>
    <p:extLst>
      <p:ext uri="{BB962C8B-B14F-4D97-AF65-F5344CB8AC3E}">
        <p14:creationId xmlns:p14="http://schemas.microsoft.com/office/powerpoint/2010/main" val="27000857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right)">
                                      <p:cBhvr>
                                        <p:cTn id="16" dur="1000"/>
                                        <p:tgtEl>
                                          <p:spTgt spid="4"/>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right)">
                                      <p:cBhvr>
                                        <p:cTn id="33" dur="500"/>
                                        <p:tgtEl>
                                          <p:spTgt spid="12"/>
                                        </p:tgtEl>
                                      </p:cBhvr>
                                    </p:animEffect>
                                  </p:childTnLst>
                                </p:cTn>
                              </p:par>
                            </p:childTnLst>
                          </p:cTn>
                        </p:par>
                        <p:par>
                          <p:cTn id="34" fill="hold">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0" grpId="0" animBg="1"/>
      <p:bldP spid="21" grpId="0" animBg="1"/>
      <p:bldP spid="22" grpId="0" animBg="1"/>
      <p:bldP spid="2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54" y="476672"/>
            <a:ext cx="10871200" cy="392088"/>
          </a:xfrm>
        </p:spPr>
        <p:txBody>
          <a:bodyPr>
            <a:normAutofit fontScale="90000"/>
          </a:bodyPr>
          <a:lstStyle/>
          <a:p>
            <a:r>
              <a:rPr lang="en-US" dirty="0"/>
              <a:t>Any system needs WIP control….</a:t>
            </a:r>
          </a:p>
        </p:txBody>
      </p:sp>
      <p:sp>
        <p:nvSpPr>
          <p:cNvPr id="3" name="Slide Number Placeholder 2"/>
          <p:cNvSpPr>
            <a:spLocks noGrp="1"/>
          </p:cNvSpPr>
          <p:nvPr>
            <p:ph type="sldNum" sz="quarter" idx="4"/>
          </p:nvPr>
        </p:nvSpPr>
        <p:spPr/>
        <p:txBody>
          <a:bodyPr/>
          <a:lstStyle/>
          <a:p>
            <a:fld id="{96499B70-49A0-4519-9B09-62EDDB406EFA}" type="slidenum">
              <a:rPr lang="nl-NL" smtClean="0"/>
              <a:pPr/>
              <a:t>35</a:t>
            </a:fld>
            <a:endParaRPr lang="nl-NL" dirty="0"/>
          </a:p>
        </p:txBody>
      </p:sp>
      <p:pic>
        <p:nvPicPr>
          <p:cNvPr id="4" name="Picture 3"/>
          <p:cNvPicPr>
            <a:picLocks noChangeAspect="1"/>
          </p:cNvPicPr>
          <p:nvPr/>
        </p:nvPicPr>
        <p:blipFill rotWithShape="1">
          <a:blip r:embed="rId2"/>
          <a:srcRect t="12434" r="13827" b="9904"/>
          <a:stretch/>
        </p:blipFill>
        <p:spPr>
          <a:xfrm>
            <a:off x="1820912" y="1792022"/>
            <a:ext cx="7063458" cy="4752528"/>
          </a:xfrm>
          <a:prstGeom prst="rect">
            <a:avLst/>
          </a:prstGeom>
        </p:spPr>
      </p:pic>
      <p:sp>
        <p:nvSpPr>
          <p:cNvPr id="5" name="Rectangle 4">
            <a:extLst>
              <a:ext uri="{FF2B5EF4-FFF2-40B4-BE49-F238E27FC236}">
                <a16:creationId xmlns:a16="http://schemas.microsoft.com/office/drawing/2014/main" id="{04DF32D9-5EAF-468E-9C90-EDAC46376880}"/>
              </a:ext>
            </a:extLst>
          </p:cNvPr>
          <p:cNvSpPr/>
          <p:nvPr/>
        </p:nvSpPr>
        <p:spPr>
          <a:xfrm>
            <a:off x="7392144" y="2646515"/>
            <a:ext cx="1872208" cy="3960440"/>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74915B5-4C6D-408D-80FD-312DD8633475}"/>
              </a:ext>
            </a:extLst>
          </p:cNvPr>
          <p:cNvSpPr/>
          <p:nvPr/>
        </p:nvSpPr>
        <p:spPr>
          <a:xfrm>
            <a:off x="7392144" y="3094743"/>
            <a:ext cx="2083134" cy="369332"/>
          </a:xfrm>
          <a:prstGeom prst="rect">
            <a:avLst/>
          </a:prstGeom>
        </p:spPr>
        <p:txBody>
          <a:bodyPr wrap="none">
            <a:spAutoFit/>
          </a:bodyPr>
          <a:lstStyle/>
          <a:p>
            <a:r>
              <a:rPr lang="en-US" dirty="0">
                <a:solidFill>
                  <a:srgbClr val="FF0000"/>
                </a:solidFill>
              </a:rPr>
              <a:t>Cycle time (duration)</a:t>
            </a:r>
          </a:p>
        </p:txBody>
      </p:sp>
      <p:sp>
        <p:nvSpPr>
          <p:cNvPr id="7" name="Rectangle 6">
            <a:extLst>
              <a:ext uri="{FF2B5EF4-FFF2-40B4-BE49-F238E27FC236}">
                <a16:creationId xmlns:a16="http://schemas.microsoft.com/office/drawing/2014/main" id="{41F65DBE-0804-4768-B705-0F2A88E10CFB}"/>
              </a:ext>
            </a:extLst>
          </p:cNvPr>
          <p:cNvSpPr/>
          <p:nvPr/>
        </p:nvSpPr>
        <p:spPr>
          <a:xfrm>
            <a:off x="7499613" y="5805264"/>
            <a:ext cx="1160446" cy="369332"/>
          </a:xfrm>
          <a:prstGeom prst="rect">
            <a:avLst/>
          </a:prstGeom>
        </p:spPr>
        <p:txBody>
          <a:bodyPr wrap="none">
            <a:spAutoFit/>
          </a:bodyPr>
          <a:lstStyle/>
          <a:p>
            <a:r>
              <a:rPr lang="en-US" dirty="0">
                <a:solidFill>
                  <a:srgbClr val="0070C0"/>
                </a:solidFill>
              </a:rPr>
              <a:t>Reliability </a:t>
            </a:r>
          </a:p>
        </p:txBody>
      </p:sp>
      <p:sp>
        <p:nvSpPr>
          <p:cNvPr id="8" name="Rectangle 7">
            <a:extLst>
              <a:ext uri="{FF2B5EF4-FFF2-40B4-BE49-F238E27FC236}">
                <a16:creationId xmlns:a16="http://schemas.microsoft.com/office/drawing/2014/main" id="{C4E15193-7A22-4B8E-8A0E-6EE76771332F}"/>
              </a:ext>
            </a:extLst>
          </p:cNvPr>
          <p:cNvSpPr/>
          <p:nvPr/>
        </p:nvSpPr>
        <p:spPr>
          <a:xfrm>
            <a:off x="7575622" y="4481517"/>
            <a:ext cx="1051891" cy="369332"/>
          </a:xfrm>
          <a:prstGeom prst="rect">
            <a:avLst/>
          </a:prstGeom>
        </p:spPr>
        <p:txBody>
          <a:bodyPr wrap="none">
            <a:spAutoFit/>
          </a:bodyPr>
          <a:lstStyle/>
          <a:p>
            <a:r>
              <a:rPr lang="en-US" b="1" dirty="0">
                <a:solidFill>
                  <a:srgbClr val="4D7620"/>
                </a:solidFill>
              </a:rPr>
              <a:t>OUTPUT </a:t>
            </a:r>
          </a:p>
        </p:txBody>
      </p:sp>
    </p:spTree>
    <p:extLst>
      <p:ext uri="{BB962C8B-B14F-4D97-AF65-F5344CB8AC3E}">
        <p14:creationId xmlns:p14="http://schemas.microsoft.com/office/powerpoint/2010/main" val="1011003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17647" y="4726446"/>
            <a:ext cx="3316715" cy="439925"/>
          </a:xfrm>
          <a:custGeom>
            <a:avLst/>
            <a:gdLst/>
            <a:ahLst/>
            <a:cxnLst/>
            <a:rect l="l" t="t" r="r" b="b"/>
            <a:pathLst>
              <a:path w="3657600" h="485139">
                <a:moveTo>
                  <a:pt x="3415283" y="484632"/>
                </a:moveTo>
                <a:lnTo>
                  <a:pt x="3415283" y="364236"/>
                </a:lnTo>
                <a:lnTo>
                  <a:pt x="0" y="364236"/>
                </a:lnTo>
                <a:lnTo>
                  <a:pt x="0" y="121920"/>
                </a:lnTo>
                <a:lnTo>
                  <a:pt x="3415283" y="121920"/>
                </a:lnTo>
                <a:lnTo>
                  <a:pt x="3415283" y="0"/>
                </a:lnTo>
                <a:lnTo>
                  <a:pt x="3657600" y="242315"/>
                </a:lnTo>
                <a:lnTo>
                  <a:pt x="3415283" y="484632"/>
                </a:lnTo>
                <a:close/>
              </a:path>
            </a:pathLst>
          </a:custGeom>
          <a:solidFill>
            <a:srgbClr val="92D050"/>
          </a:solidFill>
        </p:spPr>
        <p:txBody>
          <a:bodyPr wrap="square" lIns="0" tIns="0" rIns="0" bIns="0" rtlCol="0"/>
          <a:lstStyle/>
          <a:p>
            <a:endParaRPr sz="1632"/>
          </a:p>
        </p:txBody>
      </p:sp>
      <p:sp>
        <p:nvSpPr>
          <p:cNvPr id="3" name="object 3"/>
          <p:cNvSpPr/>
          <p:nvPr/>
        </p:nvSpPr>
        <p:spPr>
          <a:xfrm>
            <a:off x="3503712" y="3201590"/>
            <a:ext cx="3316715" cy="439925"/>
          </a:xfrm>
          <a:custGeom>
            <a:avLst/>
            <a:gdLst/>
            <a:ahLst/>
            <a:cxnLst/>
            <a:rect l="l" t="t" r="r" b="b"/>
            <a:pathLst>
              <a:path w="3657600" h="485139">
                <a:moveTo>
                  <a:pt x="3415283" y="484632"/>
                </a:moveTo>
                <a:lnTo>
                  <a:pt x="3415283" y="362712"/>
                </a:lnTo>
                <a:lnTo>
                  <a:pt x="0" y="362712"/>
                </a:lnTo>
                <a:lnTo>
                  <a:pt x="0" y="120396"/>
                </a:lnTo>
                <a:lnTo>
                  <a:pt x="3415283" y="120396"/>
                </a:lnTo>
                <a:lnTo>
                  <a:pt x="3415283" y="0"/>
                </a:lnTo>
                <a:lnTo>
                  <a:pt x="3657600" y="242316"/>
                </a:lnTo>
                <a:lnTo>
                  <a:pt x="3415283" y="484632"/>
                </a:lnTo>
                <a:close/>
              </a:path>
            </a:pathLst>
          </a:custGeom>
          <a:solidFill>
            <a:srgbClr val="92D050"/>
          </a:solidFill>
        </p:spPr>
        <p:txBody>
          <a:bodyPr wrap="square" lIns="0" tIns="0" rIns="0" bIns="0" rtlCol="0"/>
          <a:lstStyle/>
          <a:p>
            <a:endParaRPr sz="1632"/>
          </a:p>
        </p:txBody>
      </p:sp>
      <p:sp>
        <p:nvSpPr>
          <p:cNvPr id="5" name="object 5"/>
          <p:cNvSpPr txBox="1"/>
          <p:nvPr/>
        </p:nvSpPr>
        <p:spPr>
          <a:xfrm>
            <a:off x="911424" y="2318608"/>
            <a:ext cx="2088232" cy="4100778"/>
          </a:xfrm>
          <a:prstGeom prst="rect">
            <a:avLst/>
          </a:prstGeom>
        </p:spPr>
        <p:txBody>
          <a:bodyPr vert="horz" wrap="square" lIns="0" tIns="98465" rIns="0" bIns="0" rtlCol="0">
            <a:spAutoFit/>
          </a:bodyPr>
          <a:lstStyle/>
          <a:p>
            <a:pPr marL="175624" indent="-164108">
              <a:spcBef>
                <a:spcPts val="775"/>
              </a:spcBef>
              <a:buClr>
                <a:srgbClr val="003366"/>
              </a:buClr>
              <a:buChar char="•"/>
              <a:tabLst>
                <a:tab pos="176200" algn="l"/>
              </a:tabLst>
            </a:pPr>
            <a:r>
              <a:rPr sz="1632" spc="-5" dirty="0">
                <a:solidFill>
                  <a:srgbClr val="FF0000"/>
                </a:solidFill>
                <a:latin typeface="Arial"/>
                <a:cs typeface="Arial"/>
              </a:rPr>
              <a:t>Parkinson’s</a:t>
            </a:r>
            <a:r>
              <a:rPr sz="1632" spc="-50" dirty="0">
                <a:solidFill>
                  <a:srgbClr val="FF0000"/>
                </a:solidFill>
                <a:latin typeface="Arial"/>
                <a:cs typeface="Arial"/>
              </a:rPr>
              <a:t> </a:t>
            </a:r>
            <a:r>
              <a:rPr sz="1632" spc="-5" dirty="0">
                <a:solidFill>
                  <a:srgbClr val="FF0000"/>
                </a:solidFill>
                <a:latin typeface="Arial"/>
                <a:cs typeface="Arial"/>
              </a:rPr>
              <a:t>law</a:t>
            </a:r>
            <a:endParaRPr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Student</a:t>
            </a:r>
            <a:r>
              <a:rPr sz="1632" spc="-45" dirty="0">
                <a:solidFill>
                  <a:srgbClr val="FF0000"/>
                </a:solidFill>
                <a:latin typeface="Arial"/>
                <a:cs typeface="Arial"/>
              </a:rPr>
              <a:t> </a:t>
            </a:r>
            <a:r>
              <a:rPr sz="1632" spc="-9" dirty="0">
                <a:solidFill>
                  <a:srgbClr val="FF0000"/>
                </a:solidFill>
                <a:latin typeface="Arial"/>
                <a:cs typeface="Arial"/>
              </a:rPr>
              <a:t>syndrome</a:t>
            </a:r>
            <a:endParaRPr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Cherry</a:t>
            </a:r>
            <a:r>
              <a:rPr sz="1632" spc="-50" dirty="0">
                <a:solidFill>
                  <a:srgbClr val="FF0000"/>
                </a:solidFill>
                <a:latin typeface="Arial"/>
                <a:cs typeface="Arial"/>
              </a:rPr>
              <a:t> </a:t>
            </a:r>
            <a:r>
              <a:rPr sz="1632" spc="-9" dirty="0">
                <a:solidFill>
                  <a:srgbClr val="FF0000"/>
                </a:solidFill>
                <a:latin typeface="Arial"/>
                <a:cs typeface="Arial"/>
              </a:rPr>
              <a:t>picking</a:t>
            </a:r>
            <a:endParaRPr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Overload</a:t>
            </a:r>
            <a:endParaRPr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Multi-tasking</a:t>
            </a:r>
            <a:endParaRPr sz="1632" dirty="0">
              <a:latin typeface="Arial"/>
              <a:cs typeface="Arial"/>
            </a:endParaRPr>
          </a:p>
          <a:p>
            <a:pPr marL="175624" indent="-164108">
              <a:spcBef>
                <a:spcPts val="685"/>
              </a:spcBef>
              <a:buClr>
                <a:srgbClr val="003366"/>
              </a:buClr>
              <a:buChar char="•"/>
              <a:tabLst>
                <a:tab pos="176200" algn="l"/>
              </a:tabLst>
            </a:pPr>
            <a:r>
              <a:rPr lang="en-US" sz="1632" spc="-5" dirty="0">
                <a:solidFill>
                  <a:srgbClr val="FF0000"/>
                </a:solidFill>
                <a:latin typeface="Arial"/>
                <a:cs typeface="Arial"/>
              </a:rPr>
              <a:t>Task Interruptions</a:t>
            </a:r>
            <a:endParaRPr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Local</a:t>
            </a:r>
            <a:r>
              <a:rPr sz="1632" spc="-73" dirty="0">
                <a:solidFill>
                  <a:srgbClr val="FF0000"/>
                </a:solidFill>
                <a:latin typeface="Arial"/>
                <a:cs typeface="Arial"/>
              </a:rPr>
              <a:t> </a:t>
            </a:r>
            <a:r>
              <a:rPr sz="1632" spc="-5" dirty="0">
                <a:solidFill>
                  <a:srgbClr val="FF0000"/>
                </a:solidFill>
                <a:latin typeface="Arial"/>
                <a:cs typeface="Arial"/>
              </a:rPr>
              <a:t>safeties</a:t>
            </a:r>
            <a:endParaRPr sz="1632" dirty="0">
              <a:latin typeface="Arial"/>
              <a:cs typeface="Arial"/>
            </a:endParaRPr>
          </a:p>
          <a:p>
            <a:pPr marL="175624" indent="-164108">
              <a:spcBef>
                <a:spcPts val="685"/>
              </a:spcBef>
              <a:buClr>
                <a:srgbClr val="003366"/>
              </a:buClr>
              <a:buChar char="•"/>
              <a:tabLst>
                <a:tab pos="176200" algn="l"/>
              </a:tabLst>
            </a:pPr>
            <a:r>
              <a:rPr lang="en-US" sz="1632" spc="-5" dirty="0">
                <a:solidFill>
                  <a:srgbClr val="FF0000"/>
                </a:solidFill>
                <a:latin typeface="Arial"/>
                <a:cs typeface="Arial"/>
              </a:rPr>
              <a:t>De-</a:t>
            </a:r>
            <a:r>
              <a:rPr lang="en-US" sz="1632" spc="-5" dirty="0" err="1">
                <a:solidFill>
                  <a:srgbClr val="FF0000"/>
                </a:solidFill>
                <a:latin typeface="Arial"/>
                <a:cs typeface="Arial"/>
              </a:rPr>
              <a:t>synchronisation</a:t>
            </a:r>
            <a:endParaRPr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Kopfmonopole</a:t>
            </a:r>
            <a:endParaRPr sz="1632" dirty="0">
              <a:latin typeface="Arial"/>
              <a:cs typeface="Arial"/>
            </a:endParaRPr>
          </a:p>
          <a:p>
            <a:pPr marL="175624" indent="-164108">
              <a:spcBef>
                <a:spcPts val="685"/>
              </a:spcBef>
              <a:buClr>
                <a:srgbClr val="003366"/>
              </a:buClr>
              <a:buChar char="•"/>
              <a:tabLst>
                <a:tab pos="176200" algn="l"/>
              </a:tabLst>
            </a:pPr>
            <a:r>
              <a:rPr lang="en-US" sz="1632" spc="-5" dirty="0">
                <a:solidFill>
                  <a:srgbClr val="FF0000"/>
                </a:solidFill>
                <a:latin typeface="Arial"/>
                <a:cs typeface="Arial"/>
              </a:rPr>
              <a:t>Early starts</a:t>
            </a:r>
            <a:endParaRPr lang="en-US" sz="1632" dirty="0">
              <a:latin typeface="Arial"/>
              <a:cs typeface="Arial"/>
            </a:endParaRPr>
          </a:p>
          <a:p>
            <a:pPr marL="175624" indent="-164108">
              <a:spcBef>
                <a:spcPts val="685"/>
              </a:spcBef>
              <a:buClr>
                <a:srgbClr val="003366"/>
              </a:buClr>
              <a:buChar char="•"/>
              <a:tabLst>
                <a:tab pos="176200" algn="l"/>
              </a:tabLst>
            </a:pPr>
            <a:r>
              <a:rPr sz="1632" spc="-5" dirty="0">
                <a:solidFill>
                  <a:srgbClr val="FF0000"/>
                </a:solidFill>
                <a:latin typeface="Arial"/>
                <a:cs typeface="Arial"/>
              </a:rPr>
              <a:t>Batching</a:t>
            </a:r>
            <a:endParaRPr sz="1632" dirty="0">
              <a:latin typeface="Arial"/>
              <a:cs typeface="Arial"/>
            </a:endParaRPr>
          </a:p>
          <a:p>
            <a:pPr marL="175624" indent="-164108">
              <a:spcBef>
                <a:spcPts val="685"/>
              </a:spcBef>
              <a:buClr>
                <a:srgbClr val="003366"/>
              </a:buClr>
              <a:buChar char="•"/>
              <a:tabLst>
                <a:tab pos="176200" algn="l"/>
              </a:tabLst>
            </a:pPr>
            <a:endParaRPr sz="1632" dirty="0">
              <a:latin typeface="Arial"/>
              <a:cs typeface="Arial"/>
            </a:endParaRPr>
          </a:p>
        </p:txBody>
      </p:sp>
      <p:sp>
        <p:nvSpPr>
          <p:cNvPr id="6" name="object 6"/>
          <p:cNvSpPr txBox="1"/>
          <p:nvPr/>
        </p:nvSpPr>
        <p:spPr>
          <a:xfrm>
            <a:off x="8266537" y="2391330"/>
            <a:ext cx="1278317" cy="262787"/>
          </a:xfrm>
          <a:prstGeom prst="rect">
            <a:avLst/>
          </a:prstGeom>
        </p:spPr>
        <p:txBody>
          <a:bodyPr vert="horz" wrap="square" lIns="0" tIns="11516" rIns="0" bIns="0" rtlCol="0">
            <a:spAutoFit/>
          </a:bodyPr>
          <a:lstStyle/>
          <a:p>
            <a:pPr marL="175624" indent="-164108">
              <a:spcBef>
                <a:spcPts val="91"/>
              </a:spcBef>
              <a:buClr>
                <a:srgbClr val="003366"/>
              </a:buClr>
              <a:buChar char="•"/>
              <a:tabLst>
                <a:tab pos="176200" algn="l"/>
              </a:tabLst>
            </a:pPr>
            <a:r>
              <a:rPr sz="1632" spc="-9" dirty="0">
                <a:solidFill>
                  <a:srgbClr val="00B050"/>
                </a:solidFill>
                <a:latin typeface="Arial"/>
                <a:cs typeface="Arial"/>
              </a:rPr>
              <a:t>Roadrunner</a:t>
            </a:r>
            <a:endParaRPr sz="1632" dirty="0">
              <a:solidFill>
                <a:srgbClr val="00B050"/>
              </a:solidFill>
              <a:latin typeface="Arial"/>
              <a:cs typeface="Arial"/>
            </a:endParaRPr>
          </a:p>
        </p:txBody>
      </p:sp>
      <p:sp>
        <p:nvSpPr>
          <p:cNvPr id="7" name="object 7"/>
          <p:cNvSpPr txBox="1"/>
          <p:nvPr/>
        </p:nvSpPr>
        <p:spPr>
          <a:xfrm>
            <a:off x="7527185" y="2622041"/>
            <a:ext cx="2017669" cy="1714292"/>
          </a:xfrm>
          <a:prstGeom prst="rect">
            <a:avLst/>
          </a:prstGeom>
        </p:spPr>
        <p:txBody>
          <a:bodyPr vert="horz" wrap="square" lIns="0" tIns="98465" rIns="0" bIns="0" rtlCol="0">
            <a:spAutoFit/>
          </a:bodyPr>
          <a:lstStyle/>
          <a:p>
            <a:pPr marL="565453" indent="-164684">
              <a:spcBef>
                <a:spcPts val="775"/>
              </a:spcBef>
              <a:buClr>
                <a:srgbClr val="003366"/>
              </a:buClr>
              <a:buChar char="•"/>
              <a:tabLst>
                <a:tab pos="566029" algn="l"/>
              </a:tabLst>
            </a:pPr>
            <a:r>
              <a:rPr sz="1632" spc="-5" dirty="0">
                <a:solidFill>
                  <a:srgbClr val="00B050"/>
                </a:solidFill>
                <a:latin typeface="Arial"/>
                <a:cs typeface="Arial"/>
              </a:rPr>
              <a:t>Global</a:t>
            </a:r>
            <a:r>
              <a:rPr sz="1632" spc="-59" dirty="0">
                <a:solidFill>
                  <a:srgbClr val="00B050"/>
                </a:solidFill>
                <a:latin typeface="Arial"/>
                <a:cs typeface="Arial"/>
              </a:rPr>
              <a:t> </a:t>
            </a:r>
            <a:r>
              <a:rPr sz="1632" spc="-5" dirty="0">
                <a:solidFill>
                  <a:srgbClr val="00B050"/>
                </a:solidFill>
                <a:latin typeface="Arial"/>
                <a:cs typeface="Arial"/>
              </a:rPr>
              <a:t>priorities</a:t>
            </a:r>
            <a:endParaRPr sz="1632" dirty="0">
              <a:solidFill>
                <a:srgbClr val="00B050"/>
              </a:solidFill>
              <a:latin typeface="Arial"/>
              <a:cs typeface="Arial"/>
            </a:endParaRPr>
          </a:p>
          <a:p>
            <a:pPr marL="175624" indent="-164108" algn="r">
              <a:spcBef>
                <a:spcPts val="685"/>
              </a:spcBef>
              <a:buClr>
                <a:srgbClr val="003366"/>
              </a:buClr>
              <a:buChar char="•"/>
              <a:tabLst>
                <a:tab pos="176200" algn="l"/>
              </a:tabLst>
            </a:pPr>
            <a:r>
              <a:rPr lang="en-US" sz="1632" spc="-5" dirty="0">
                <a:solidFill>
                  <a:srgbClr val="00B050"/>
                </a:solidFill>
                <a:latin typeface="Arial"/>
                <a:cs typeface="Arial"/>
              </a:rPr>
              <a:t>WIP Control</a:t>
            </a:r>
            <a:endParaRPr sz="1632" dirty="0">
              <a:solidFill>
                <a:srgbClr val="00B050"/>
              </a:solidFill>
              <a:latin typeface="Arial"/>
              <a:cs typeface="Arial"/>
            </a:endParaRPr>
          </a:p>
          <a:p>
            <a:pPr marL="714590" lvl="1" indent="-164108">
              <a:spcBef>
                <a:spcPts val="685"/>
              </a:spcBef>
              <a:buClr>
                <a:srgbClr val="003366"/>
              </a:buClr>
              <a:buChar char="•"/>
              <a:tabLst>
                <a:tab pos="715166" algn="l"/>
              </a:tabLst>
            </a:pPr>
            <a:r>
              <a:rPr sz="1632" spc="-5" dirty="0">
                <a:solidFill>
                  <a:srgbClr val="00B050"/>
                </a:solidFill>
                <a:latin typeface="Arial"/>
                <a:cs typeface="Arial"/>
              </a:rPr>
              <a:t>Single</a:t>
            </a:r>
            <a:r>
              <a:rPr sz="1632" spc="-68" dirty="0">
                <a:solidFill>
                  <a:srgbClr val="00B050"/>
                </a:solidFill>
                <a:latin typeface="Arial"/>
                <a:cs typeface="Arial"/>
              </a:rPr>
              <a:t> </a:t>
            </a:r>
            <a:r>
              <a:rPr sz="1632" spc="-5" dirty="0">
                <a:solidFill>
                  <a:srgbClr val="00B050"/>
                </a:solidFill>
                <a:latin typeface="Arial"/>
                <a:cs typeface="Arial"/>
              </a:rPr>
              <a:t>tasking</a:t>
            </a:r>
            <a:endParaRPr sz="1632" dirty="0">
              <a:solidFill>
                <a:srgbClr val="00B050"/>
              </a:solidFill>
              <a:latin typeface="Arial"/>
              <a:cs typeface="Arial"/>
            </a:endParaRPr>
          </a:p>
          <a:p>
            <a:pPr marL="579273" indent="-164684">
              <a:spcBef>
                <a:spcPts val="685"/>
              </a:spcBef>
              <a:buClr>
                <a:srgbClr val="003366"/>
              </a:buClr>
              <a:buChar char="•"/>
              <a:tabLst>
                <a:tab pos="579849" algn="l"/>
              </a:tabLst>
            </a:pPr>
            <a:r>
              <a:rPr sz="1632" spc="-5" dirty="0">
                <a:solidFill>
                  <a:srgbClr val="00B050"/>
                </a:solidFill>
                <a:latin typeface="Arial"/>
                <a:cs typeface="Arial"/>
              </a:rPr>
              <a:t>Single-touching</a:t>
            </a:r>
            <a:endParaRPr sz="1632" dirty="0">
              <a:solidFill>
                <a:srgbClr val="00B050"/>
              </a:solidFill>
              <a:latin typeface="Arial"/>
              <a:cs typeface="Arial"/>
            </a:endParaRPr>
          </a:p>
          <a:p>
            <a:pPr marL="713439" lvl="1" indent="-164684">
              <a:spcBef>
                <a:spcPts val="685"/>
              </a:spcBef>
              <a:buClr>
                <a:srgbClr val="003366"/>
              </a:buClr>
              <a:buChar char="•"/>
              <a:tabLst>
                <a:tab pos="714014" algn="l"/>
              </a:tabLst>
            </a:pPr>
            <a:r>
              <a:rPr sz="1632" spc="-5" dirty="0">
                <a:solidFill>
                  <a:srgbClr val="00B050"/>
                </a:solidFill>
                <a:latin typeface="Arial"/>
                <a:cs typeface="Arial"/>
              </a:rPr>
              <a:t>Global</a:t>
            </a:r>
            <a:r>
              <a:rPr sz="1632" spc="-59" dirty="0">
                <a:solidFill>
                  <a:srgbClr val="00B050"/>
                </a:solidFill>
                <a:latin typeface="Arial"/>
                <a:cs typeface="Arial"/>
              </a:rPr>
              <a:t> </a:t>
            </a:r>
            <a:r>
              <a:rPr sz="1632" spc="-5" dirty="0">
                <a:solidFill>
                  <a:srgbClr val="00B050"/>
                </a:solidFill>
                <a:latin typeface="Arial"/>
                <a:cs typeface="Arial"/>
              </a:rPr>
              <a:t>buffers</a:t>
            </a:r>
            <a:endParaRPr sz="1632" dirty="0">
              <a:solidFill>
                <a:srgbClr val="00B050"/>
              </a:solidFill>
              <a:latin typeface="Arial"/>
              <a:cs typeface="Arial"/>
            </a:endParaRPr>
          </a:p>
        </p:txBody>
      </p:sp>
      <p:sp>
        <p:nvSpPr>
          <p:cNvPr id="8" name="object 8"/>
          <p:cNvSpPr txBox="1"/>
          <p:nvPr/>
        </p:nvSpPr>
        <p:spPr>
          <a:xfrm>
            <a:off x="7633023" y="4316952"/>
            <a:ext cx="1911831" cy="1373365"/>
          </a:xfrm>
          <a:prstGeom prst="rect">
            <a:avLst/>
          </a:prstGeom>
        </p:spPr>
        <p:txBody>
          <a:bodyPr vert="horz" wrap="square" lIns="0" tIns="98465" rIns="0" bIns="0" rtlCol="0">
            <a:spAutoFit/>
          </a:bodyPr>
          <a:lstStyle/>
          <a:p>
            <a:pPr marL="764686" indent="-164684">
              <a:spcBef>
                <a:spcPts val="775"/>
              </a:spcBef>
              <a:buClr>
                <a:srgbClr val="003366"/>
              </a:buClr>
              <a:buChar char="•"/>
              <a:tabLst>
                <a:tab pos="764686" algn="l"/>
              </a:tabLst>
            </a:pPr>
            <a:r>
              <a:rPr sz="1632" spc="-5" dirty="0">
                <a:solidFill>
                  <a:srgbClr val="00B050"/>
                </a:solidFill>
                <a:latin typeface="Arial"/>
                <a:cs typeface="Arial"/>
              </a:rPr>
              <a:t>Late</a:t>
            </a:r>
            <a:r>
              <a:rPr sz="1632" spc="-59" dirty="0">
                <a:solidFill>
                  <a:srgbClr val="00B050"/>
                </a:solidFill>
                <a:latin typeface="Arial"/>
                <a:cs typeface="Arial"/>
              </a:rPr>
              <a:t> </a:t>
            </a:r>
            <a:r>
              <a:rPr sz="1632" spc="-9" dirty="0">
                <a:solidFill>
                  <a:srgbClr val="00B050"/>
                </a:solidFill>
                <a:latin typeface="Arial"/>
                <a:cs typeface="Arial"/>
              </a:rPr>
              <a:t>binding</a:t>
            </a:r>
            <a:endParaRPr sz="1632" dirty="0">
              <a:solidFill>
                <a:srgbClr val="00B050"/>
              </a:solidFill>
              <a:latin typeface="Arial"/>
              <a:cs typeface="Arial"/>
            </a:endParaRPr>
          </a:p>
          <a:p>
            <a:pPr marL="704801" indent="-164108" algn="r">
              <a:spcBef>
                <a:spcPts val="685"/>
              </a:spcBef>
              <a:buClr>
                <a:srgbClr val="003366"/>
              </a:buClr>
              <a:buChar char="•"/>
              <a:tabLst>
                <a:tab pos="705377" algn="l"/>
              </a:tabLst>
            </a:pPr>
            <a:r>
              <a:rPr lang="en-US" sz="1632" spc="-5" dirty="0">
                <a:solidFill>
                  <a:srgbClr val="00B050"/>
                </a:solidFill>
                <a:latin typeface="Arial"/>
                <a:cs typeface="Arial"/>
              </a:rPr>
              <a:t>Full-kit</a:t>
            </a:r>
            <a:endParaRPr sz="1632" dirty="0">
              <a:solidFill>
                <a:srgbClr val="00B050"/>
              </a:solidFill>
              <a:latin typeface="Arial"/>
              <a:cs typeface="Arial"/>
            </a:endParaRPr>
          </a:p>
          <a:p>
            <a:pPr marL="327640" indent="-164108">
              <a:spcBef>
                <a:spcPts val="685"/>
              </a:spcBef>
              <a:buClr>
                <a:srgbClr val="003366"/>
              </a:buClr>
              <a:buChar char="•"/>
              <a:tabLst>
                <a:tab pos="328216" algn="l"/>
              </a:tabLst>
            </a:pPr>
            <a:r>
              <a:rPr sz="1632" spc="-5" dirty="0">
                <a:solidFill>
                  <a:srgbClr val="00B050"/>
                </a:solidFill>
                <a:latin typeface="Arial"/>
                <a:cs typeface="Arial"/>
              </a:rPr>
              <a:t>Single-piece</a:t>
            </a:r>
            <a:r>
              <a:rPr sz="1632" spc="-59" dirty="0">
                <a:solidFill>
                  <a:srgbClr val="00B050"/>
                </a:solidFill>
                <a:latin typeface="Arial"/>
                <a:cs typeface="Arial"/>
              </a:rPr>
              <a:t> </a:t>
            </a:r>
            <a:r>
              <a:rPr sz="1632" spc="-5" dirty="0">
                <a:solidFill>
                  <a:srgbClr val="00B050"/>
                </a:solidFill>
                <a:latin typeface="Arial"/>
                <a:cs typeface="Arial"/>
              </a:rPr>
              <a:t>flow</a:t>
            </a:r>
            <a:endParaRPr sz="1632" dirty="0">
              <a:solidFill>
                <a:srgbClr val="00B050"/>
              </a:solidFill>
              <a:latin typeface="Arial"/>
              <a:cs typeface="Arial"/>
            </a:endParaRPr>
          </a:p>
          <a:p>
            <a:pPr marL="447675" lvl="1" indent="-179388" algn="r">
              <a:spcBef>
                <a:spcPts val="685"/>
              </a:spcBef>
              <a:buClr>
                <a:srgbClr val="003366"/>
              </a:buClr>
              <a:buChar char="•"/>
              <a:tabLst>
                <a:tab pos="447675" algn="l"/>
              </a:tabLst>
            </a:pPr>
            <a:r>
              <a:rPr lang="en-US" sz="1632" spc="-9" dirty="0" err="1">
                <a:solidFill>
                  <a:srgbClr val="00B050"/>
                </a:solidFill>
                <a:latin typeface="Arial"/>
                <a:cs typeface="Arial"/>
              </a:rPr>
              <a:t>Synchronisation</a:t>
            </a:r>
            <a:endParaRPr sz="1632" dirty="0">
              <a:solidFill>
                <a:srgbClr val="00B050"/>
              </a:solidFill>
              <a:latin typeface="Arial"/>
              <a:cs typeface="Arial"/>
            </a:endParaRPr>
          </a:p>
        </p:txBody>
      </p:sp>
      <p:sp>
        <p:nvSpPr>
          <p:cNvPr id="9" name="object 9"/>
          <p:cNvSpPr/>
          <p:nvPr/>
        </p:nvSpPr>
        <p:spPr>
          <a:xfrm>
            <a:off x="922940" y="1993784"/>
            <a:ext cx="2261240" cy="363917"/>
          </a:xfrm>
          <a:custGeom>
            <a:avLst/>
            <a:gdLst/>
            <a:ahLst/>
            <a:cxnLst/>
            <a:rect l="l" t="t" r="r" b="b"/>
            <a:pathLst>
              <a:path w="2493645" h="401319">
                <a:moveTo>
                  <a:pt x="0" y="400812"/>
                </a:moveTo>
                <a:lnTo>
                  <a:pt x="2493264" y="400812"/>
                </a:lnTo>
                <a:lnTo>
                  <a:pt x="2493264" y="0"/>
                </a:lnTo>
                <a:lnTo>
                  <a:pt x="0" y="0"/>
                </a:lnTo>
                <a:lnTo>
                  <a:pt x="0" y="400812"/>
                </a:lnTo>
                <a:close/>
              </a:path>
            </a:pathLst>
          </a:custGeom>
          <a:solidFill>
            <a:srgbClr val="FF0000"/>
          </a:solidFill>
        </p:spPr>
        <p:txBody>
          <a:bodyPr wrap="square" lIns="0" tIns="0" rIns="0" bIns="0" rtlCol="0"/>
          <a:lstStyle/>
          <a:p>
            <a:endParaRPr sz="1632" dirty="0"/>
          </a:p>
        </p:txBody>
      </p:sp>
      <p:sp>
        <p:nvSpPr>
          <p:cNvPr id="10" name="object 10"/>
          <p:cNvSpPr txBox="1">
            <a:spLocks noGrp="1"/>
          </p:cNvSpPr>
          <p:nvPr>
            <p:ph type="title"/>
          </p:nvPr>
        </p:nvSpPr>
        <p:spPr/>
        <p:txBody>
          <a:bodyPr/>
          <a:lstStyle/>
          <a:p>
            <a:r>
              <a:rPr lang="en-US" dirty="0"/>
              <a:t>Today and Tomorrow</a:t>
            </a:r>
          </a:p>
        </p:txBody>
      </p:sp>
      <p:sp>
        <p:nvSpPr>
          <p:cNvPr id="11" name="object 11"/>
          <p:cNvSpPr/>
          <p:nvPr/>
        </p:nvSpPr>
        <p:spPr>
          <a:xfrm>
            <a:off x="7556667" y="1993784"/>
            <a:ext cx="1976210" cy="363917"/>
          </a:xfrm>
          <a:custGeom>
            <a:avLst/>
            <a:gdLst/>
            <a:ahLst/>
            <a:cxnLst/>
            <a:rect l="l" t="t" r="r" b="b"/>
            <a:pathLst>
              <a:path w="2179320" h="401319">
                <a:moveTo>
                  <a:pt x="0" y="400812"/>
                </a:moveTo>
                <a:lnTo>
                  <a:pt x="2179320" y="400812"/>
                </a:lnTo>
                <a:lnTo>
                  <a:pt x="2179320" y="0"/>
                </a:lnTo>
                <a:lnTo>
                  <a:pt x="0" y="0"/>
                </a:lnTo>
                <a:lnTo>
                  <a:pt x="0" y="400812"/>
                </a:lnTo>
                <a:close/>
              </a:path>
            </a:pathLst>
          </a:custGeom>
          <a:solidFill>
            <a:srgbClr val="00B050"/>
          </a:solidFill>
        </p:spPr>
        <p:txBody>
          <a:bodyPr wrap="square" lIns="0" tIns="0" rIns="0" bIns="0" rtlCol="0"/>
          <a:lstStyle/>
          <a:p>
            <a:endParaRPr sz="1632"/>
          </a:p>
        </p:txBody>
      </p:sp>
      <p:sp>
        <p:nvSpPr>
          <p:cNvPr id="12" name="object 12"/>
          <p:cNvSpPr txBox="1"/>
          <p:nvPr/>
        </p:nvSpPr>
        <p:spPr>
          <a:xfrm>
            <a:off x="7556668" y="1993784"/>
            <a:ext cx="1805193" cy="314647"/>
          </a:xfrm>
          <a:prstGeom prst="rect">
            <a:avLst/>
          </a:prstGeom>
        </p:spPr>
        <p:txBody>
          <a:bodyPr vert="horz" wrap="square" lIns="0" tIns="35125" rIns="0" bIns="0" rtlCol="0">
            <a:spAutoFit/>
          </a:bodyPr>
          <a:lstStyle/>
          <a:p>
            <a:pPr marL="84069" algn="r">
              <a:spcBef>
                <a:spcPts val="277"/>
              </a:spcBef>
            </a:pPr>
            <a:r>
              <a:rPr lang="en-US" sz="1814" b="1" dirty="0">
                <a:solidFill>
                  <a:srgbClr val="FFFFFF"/>
                </a:solidFill>
                <a:latin typeface="Arial"/>
                <a:cs typeface="Arial"/>
              </a:rPr>
              <a:t>Desired</a:t>
            </a:r>
            <a:endParaRPr sz="1814" dirty="0">
              <a:latin typeface="Arial"/>
              <a:cs typeface="Arial"/>
            </a:endParaRPr>
          </a:p>
        </p:txBody>
      </p:sp>
      <p:sp>
        <p:nvSpPr>
          <p:cNvPr id="13" name="object 13"/>
          <p:cNvSpPr/>
          <p:nvPr/>
        </p:nvSpPr>
        <p:spPr>
          <a:xfrm>
            <a:off x="9279978" y="1700808"/>
            <a:ext cx="409061" cy="395241"/>
          </a:xfrm>
          <a:prstGeom prst="rect">
            <a:avLst/>
          </a:prstGeom>
          <a:blipFill>
            <a:blip r:embed="rId2" cstate="print"/>
            <a:stretch>
              <a:fillRect/>
            </a:stretch>
          </a:blipFill>
        </p:spPr>
        <p:txBody>
          <a:bodyPr wrap="square" lIns="0" tIns="0" rIns="0" bIns="0" rtlCol="0"/>
          <a:lstStyle/>
          <a:p>
            <a:endParaRPr sz="1632"/>
          </a:p>
        </p:txBody>
      </p:sp>
      <p:sp>
        <p:nvSpPr>
          <p:cNvPr id="14" name="object 14"/>
          <p:cNvSpPr/>
          <p:nvPr/>
        </p:nvSpPr>
        <p:spPr>
          <a:xfrm>
            <a:off x="2694618" y="1719297"/>
            <a:ext cx="407679" cy="395241"/>
          </a:xfrm>
          <a:prstGeom prst="rect">
            <a:avLst/>
          </a:prstGeom>
          <a:blipFill>
            <a:blip r:embed="rId3" cstate="print"/>
            <a:stretch>
              <a:fillRect/>
            </a:stretch>
          </a:blipFill>
        </p:spPr>
        <p:txBody>
          <a:bodyPr wrap="square" lIns="0" tIns="0" rIns="0" bIns="0" rtlCol="0"/>
          <a:lstStyle/>
          <a:p>
            <a:endParaRPr sz="1632"/>
          </a:p>
        </p:txBody>
      </p:sp>
      <p:sp>
        <p:nvSpPr>
          <p:cNvPr id="15" name="object 15"/>
          <p:cNvSpPr txBox="1"/>
          <p:nvPr/>
        </p:nvSpPr>
        <p:spPr>
          <a:xfrm>
            <a:off x="4316308" y="4316952"/>
            <a:ext cx="1719394" cy="1258914"/>
          </a:xfrm>
          <a:prstGeom prst="rect">
            <a:avLst/>
          </a:prstGeom>
          <a:solidFill>
            <a:srgbClr val="92D050"/>
          </a:solidFill>
        </p:spPr>
        <p:txBody>
          <a:bodyPr vert="horz" wrap="square" lIns="0" tIns="5758" rIns="0" bIns="0" rtlCol="0">
            <a:spAutoFit/>
          </a:bodyPr>
          <a:lstStyle/>
          <a:p>
            <a:pPr>
              <a:spcBef>
                <a:spcPts val="45"/>
              </a:spcBef>
            </a:pPr>
            <a:endParaRPr sz="1315" dirty="0">
              <a:latin typeface="Times New Roman"/>
              <a:cs typeface="Times New Roman"/>
            </a:endParaRPr>
          </a:p>
          <a:p>
            <a:pPr marL="212477" marR="203840" indent="-1152" algn="ctr"/>
            <a:endParaRPr lang="en-US" sz="1270" b="1" spc="-5" dirty="0">
              <a:solidFill>
                <a:srgbClr val="FFFFFF"/>
              </a:solidFill>
              <a:latin typeface="Arial"/>
              <a:cs typeface="Arial"/>
            </a:endParaRPr>
          </a:p>
          <a:p>
            <a:pPr marL="212477" marR="203840" indent="-1152" algn="ctr"/>
            <a:r>
              <a:rPr lang="en-US" sz="1600" b="1" spc="-5" dirty="0">
                <a:solidFill>
                  <a:srgbClr val="FFFFFF"/>
                </a:solidFill>
                <a:latin typeface="Arial"/>
                <a:cs typeface="Arial"/>
              </a:rPr>
              <a:t>Different way of working</a:t>
            </a:r>
          </a:p>
          <a:p>
            <a:pPr marL="212477" marR="203840" indent="-1152" algn="ctr"/>
            <a:endParaRPr lang="en-US" sz="1270" b="1" spc="-5" dirty="0">
              <a:solidFill>
                <a:srgbClr val="FFFFFF"/>
              </a:solidFill>
              <a:latin typeface="Arial"/>
              <a:cs typeface="Arial"/>
            </a:endParaRPr>
          </a:p>
          <a:p>
            <a:pPr marL="212477" marR="203840" indent="-1152" algn="ctr"/>
            <a:endParaRPr sz="1088" dirty="0">
              <a:latin typeface="Arial"/>
              <a:cs typeface="Arial"/>
            </a:endParaRPr>
          </a:p>
        </p:txBody>
      </p:sp>
      <p:sp>
        <p:nvSpPr>
          <p:cNvPr id="16" name="object 16"/>
          <p:cNvSpPr/>
          <p:nvPr/>
        </p:nvSpPr>
        <p:spPr>
          <a:xfrm>
            <a:off x="4316308" y="2860245"/>
            <a:ext cx="1719394" cy="1167413"/>
          </a:xfrm>
          <a:custGeom>
            <a:avLst/>
            <a:gdLst/>
            <a:ahLst/>
            <a:cxnLst/>
            <a:rect l="l" t="t" r="r" b="b"/>
            <a:pathLst>
              <a:path w="1896110" h="1209039">
                <a:moveTo>
                  <a:pt x="0" y="1208531"/>
                </a:moveTo>
                <a:lnTo>
                  <a:pt x="1895729" y="1208531"/>
                </a:lnTo>
                <a:lnTo>
                  <a:pt x="1895729" y="0"/>
                </a:lnTo>
                <a:lnTo>
                  <a:pt x="0" y="0"/>
                </a:lnTo>
                <a:lnTo>
                  <a:pt x="0" y="1208531"/>
                </a:lnTo>
                <a:close/>
              </a:path>
            </a:pathLst>
          </a:custGeom>
          <a:solidFill>
            <a:srgbClr val="92D050"/>
          </a:solidFill>
        </p:spPr>
        <p:txBody>
          <a:bodyPr wrap="square" lIns="0" tIns="0" rIns="0" bIns="0" rtlCol="0"/>
          <a:lstStyle/>
          <a:p>
            <a:endParaRPr sz="1632"/>
          </a:p>
        </p:txBody>
      </p:sp>
      <p:sp>
        <p:nvSpPr>
          <p:cNvPr id="17" name="object 17"/>
          <p:cNvSpPr txBox="1"/>
          <p:nvPr/>
        </p:nvSpPr>
        <p:spPr>
          <a:xfrm>
            <a:off x="4316308" y="2860245"/>
            <a:ext cx="1719394" cy="776495"/>
          </a:xfrm>
          <a:prstGeom prst="rect">
            <a:avLst/>
          </a:prstGeom>
        </p:spPr>
        <p:txBody>
          <a:bodyPr vert="horz" wrap="square" lIns="0" tIns="0" rIns="0" bIns="0" rtlCol="0">
            <a:spAutoFit/>
          </a:bodyPr>
          <a:lstStyle/>
          <a:p>
            <a:pPr>
              <a:lnSpc>
                <a:spcPct val="100000"/>
              </a:lnSpc>
            </a:pPr>
            <a:endParaRPr sz="1179" dirty="0">
              <a:latin typeface="Times New Roman"/>
              <a:cs typeface="Times New Roman"/>
            </a:endParaRPr>
          </a:p>
          <a:p>
            <a:pPr marL="172170" marR="165836" indent="1727" algn="ctr">
              <a:spcBef>
                <a:spcPts val="843"/>
              </a:spcBef>
            </a:pPr>
            <a:r>
              <a:rPr lang="en-US" sz="1600" b="1" spc="-5" dirty="0">
                <a:solidFill>
                  <a:srgbClr val="FFFFFF"/>
                </a:solidFill>
                <a:latin typeface="Arial"/>
                <a:cs typeface="Arial"/>
              </a:rPr>
              <a:t>Different way of planning</a:t>
            </a:r>
            <a:endParaRPr sz="1088" dirty="0">
              <a:latin typeface="Arial"/>
              <a:cs typeface="Arial"/>
            </a:endParaRPr>
          </a:p>
        </p:txBody>
      </p:sp>
      <p:sp>
        <p:nvSpPr>
          <p:cNvPr id="22" name="object 12"/>
          <p:cNvSpPr txBox="1"/>
          <p:nvPr/>
        </p:nvSpPr>
        <p:spPr>
          <a:xfrm>
            <a:off x="930366" y="1993784"/>
            <a:ext cx="1805193" cy="314647"/>
          </a:xfrm>
          <a:prstGeom prst="rect">
            <a:avLst/>
          </a:prstGeom>
        </p:spPr>
        <p:txBody>
          <a:bodyPr vert="horz" wrap="square" lIns="0" tIns="35125" rIns="0" bIns="0" rtlCol="0">
            <a:spAutoFit/>
          </a:bodyPr>
          <a:lstStyle/>
          <a:p>
            <a:pPr marL="84069">
              <a:spcBef>
                <a:spcPts val="277"/>
              </a:spcBef>
            </a:pPr>
            <a:r>
              <a:rPr lang="en-US" sz="1814" b="1" dirty="0">
                <a:solidFill>
                  <a:srgbClr val="FFFFFF"/>
                </a:solidFill>
                <a:latin typeface="Arial"/>
                <a:cs typeface="Arial"/>
              </a:rPr>
              <a:t>Undesired</a:t>
            </a:r>
            <a:endParaRPr sz="1814" dirty="0">
              <a:latin typeface="Arial"/>
              <a:cs typeface="Arial"/>
            </a:endParaRPr>
          </a:p>
        </p:txBody>
      </p:sp>
    </p:spTree>
    <p:extLst>
      <p:ext uri="{BB962C8B-B14F-4D97-AF65-F5344CB8AC3E}">
        <p14:creationId xmlns:p14="http://schemas.microsoft.com/office/powerpoint/2010/main" val="344628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p:bldP spid="7" grpId="0"/>
      <p:bldP spid="8" grpId="0"/>
      <p:bldP spid="11" grpId="0" animBg="1"/>
      <p:bldP spid="12" grpId="0"/>
      <p:bldP spid="13" grpId="0" animBg="1"/>
      <p:bldP spid="15" grpId="0" animBg="1"/>
      <p:bldP spid="16"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55640" y="3775593"/>
            <a:ext cx="5296603" cy="3082407"/>
          </a:xfrm>
          <a:prstGeom prst="rect">
            <a:avLst/>
          </a:prstGeom>
        </p:spPr>
      </p:pic>
      <p:sp>
        <p:nvSpPr>
          <p:cNvPr id="2" name="Title 1"/>
          <p:cNvSpPr>
            <a:spLocks noGrp="1"/>
          </p:cNvSpPr>
          <p:nvPr>
            <p:ph type="title"/>
          </p:nvPr>
        </p:nvSpPr>
        <p:spPr/>
        <p:txBody>
          <a:bodyPr>
            <a:normAutofit/>
          </a:bodyPr>
          <a:lstStyle/>
          <a:p>
            <a:r>
              <a:rPr lang="en-US" dirty="0"/>
              <a:t>Time for action?</a:t>
            </a:r>
          </a:p>
        </p:txBody>
      </p:sp>
      <p:sp>
        <p:nvSpPr>
          <p:cNvPr id="4" name="Content Placeholder 3"/>
          <p:cNvSpPr>
            <a:spLocks noGrp="1"/>
          </p:cNvSpPr>
          <p:nvPr>
            <p:ph sz="quarter" idx="1"/>
          </p:nvPr>
        </p:nvSpPr>
        <p:spPr/>
        <p:txBody>
          <a:bodyPr/>
          <a:lstStyle/>
          <a:p>
            <a:r>
              <a:rPr lang="en-US" dirty="0"/>
              <a:t>Symptoms:</a:t>
            </a:r>
          </a:p>
          <a:p>
            <a:pPr lvl="1"/>
            <a:r>
              <a:rPr lang="en-US" dirty="0"/>
              <a:t>Backlog too big</a:t>
            </a:r>
          </a:p>
          <a:p>
            <a:pPr lvl="1"/>
            <a:r>
              <a:rPr lang="en-US" dirty="0"/>
              <a:t>Long </a:t>
            </a:r>
            <a:r>
              <a:rPr lang="en-US" dirty="0" err="1"/>
              <a:t>leadtimes</a:t>
            </a:r>
            <a:endParaRPr lang="en-US" dirty="0"/>
          </a:p>
          <a:p>
            <a:pPr lvl="1"/>
            <a:r>
              <a:rPr lang="en-US" dirty="0"/>
              <a:t>Unreliable due dates</a:t>
            </a:r>
          </a:p>
          <a:p>
            <a:pPr lvl="1"/>
            <a:r>
              <a:rPr lang="en-US" dirty="0"/>
              <a:t>High Work pressure</a:t>
            </a:r>
          </a:p>
          <a:p>
            <a:pPr lvl="1"/>
            <a:r>
              <a:rPr lang="en-US" dirty="0"/>
              <a:t>Poor quality and a lot of rework</a:t>
            </a:r>
          </a:p>
          <a:p>
            <a:pPr lvl="1"/>
            <a:r>
              <a:rPr lang="en-US" dirty="0"/>
              <a:t>Customers are not happy</a:t>
            </a:r>
          </a:p>
          <a:p>
            <a:pPr lvl="1"/>
            <a:r>
              <a:rPr lang="en-US" dirty="0"/>
              <a:t>….</a:t>
            </a:r>
          </a:p>
        </p:txBody>
      </p:sp>
      <p:sp>
        <p:nvSpPr>
          <p:cNvPr id="5" name="Content Placeholder 4"/>
          <p:cNvSpPr>
            <a:spLocks noGrp="1"/>
          </p:cNvSpPr>
          <p:nvPr>
            <p:ph sz="quarter" idx="2"/>
          </p:nvPr>
        </p:nvSpPr>
        <p:spPr/>
        <p:txBody>
          <a:bodyPr/>
          <a:lstStyle/>
          <a:p>
            <a:r>
              <a:rPr lang="en-US" dirty="0"/>
              <a:t>Issues in  “Operations Management”:</a:t>
            </a:r>
          </a:p>
          <a:p>
            <a:pPr lvl="1"/>
            <a:r>
              <a:rPr lang="en-US" dirty="0"/>
              <a:t>A lot of  “Work-in-Process”</a:t>
            </a:r>
          </a:p>
          <a:p>
            <a:pPr lvl="1"/>
            <a:r>
              <a:rPr lang="en-US" dirty="0"/>
              <a:t>Multi-Tasking</a:t>
            </a:r>
          </a:p>
          <a:p>
            <a:pPr lvl="1"/>
            <a:r>
              <a:rPr lang="en-US" dirty="0"/>
              <a:t>Waiting Times</a:t>
            </a:r>
          </a:p>
          <a:p>
            <a:pPr lvl="1"/>
            <a:r>
              <a:rPr lang="en-US" dirty="0"/>
              <a:t>Changing priorities</a:t>
            </a:r>
          </a:p>
          <a:p>
            <a:pPr lvl="1"/>
            <a:r>
              <a:rPr lang="en-US" dirty="0"/>
              <a:t>Many “Top Priority” tasks that are urgent</a:t>
            </a:r>
          </a:p>
          <a:p>
            <a:pPr lvl="1"/>
            <a:r>
              <a:rPr lang="en-US" dirty="0"/>
              <a:t>Peaks in workload, but also the opposite</a:t>
            </a:r>
          </a:p>
        </p:txBody>
      </p:sp>
      <p:sp>
        <p:nvSpPr>
          <p:cNvPr id="3" name="Slide Number Placeholder 2"/>
          <p:cNvSpPr>
            <a:spLocks noGrp="1"/>
          </p:cNvSpPr>
          <p:nvPr>
            <p:ph type="sldNum" sz="quarter" idx="4"/>
          </p:nvPr>
        </p:nvSpPr>
        <p:spPr/>
        <p:txBody>
          <a:bodyPr/>
          <a:lstStyle/>
          <a:p>
            <a:fld id="{96499B70-49A0-4519-9B09-62EDDB406EFA}" type="slidenum">
              <a:rPr lang="nl-NL" smtClean="0"/>
              <a:pPr/>
              <a:t>37</a:t>
            </a:fld>
            <a:endParaRPr lang="nl-NL" dirty="0"/>
          </a:p>
        </p:txBody>
      </p:sp>
    </p:spTree>
    <p:extLst>
      <p:ext uri="{BB962C8B-B14F-4D97-AF65-F5344CB8AC3E}">
        <p14:creationId xmlns:p14="http://schemas.microsoft.com/office/powerpoint/2010/main" val="129029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Where to start improving?</a:t>
            </a:r>
            <a:br>
              <a:rPr lang="en-US" sz="3200" dirty="0"/>
            </a:br>
            <a:r>
              <a:rPr lang="en-US" sz="2800" i="1" dirty="0"/>
              <a:t>“Low” hanging fruit</a:t>
            </a:r>
          </a:p>
        </p:txBody>
      </p:sp>
      <p:sp>
        <p:nvSpPr>
          <p:cNvPr id="4" name="Slide Number Placeholder 3"/>
          <p:cNvSpPr>
            <a:spLocks noGrp="1"/>
          </p:cNvSpPr>
          <p:nvPr>
            <p:ph type="sldNum" sz="quarter" idx="4"/>
          </p:nvPr>
        </p:nvSpPr>
        <p:spPr/>
        <p:txBody>
          <a:bodyPr/>
          <a:lstStyle/>
          <a:p>
            <a:fld id="{96499B70-49A0-4519-9B09-62EDDB406EFA}" type="slidenum">
              <a:rPr lang="nl-NL" smtClean="0"/>
              <a:pPr/>
              <a:t>38</a:t>
            </a:fld>
            <a:endParaRPr lang="nl-NL" dirty="0"/>
          </a:p>
        </p:txBody>
      </p:sp>
      <p:sp>
        <p:nvSpPr>
          <p:cNvPr id="5" name="Rectangle 4"/>
          <p:cNvSpPr>
            <a:spLocks noChangeArrowheads="1"/>
          </p:cNvSpPr>
          <p:nvPr/>
        </p:nvSpPr>
        <p:spPr bwMode="auto">
          <a:xfrm>
            <a:off x="1271464" y="3572419"/>
            <a:ext cx="4851129" cy="432645"/>
          </a:xfrm>
          <a:prstGeom prst="rect">
            <a:avLst/>
          </a:prstGeom>
          <a:solidFill>
            <a:srgbClr val="FF0000"/>
          </a:solidFill>
          <a:ln w="19050">
            <a:solidFill>
              <a:srgbClr val="FF0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defRPr/>
            </a:pPr>
            <a:r>
              <a:rPr lang="en-GB" sz="2000" dirty="0">
                <a:latin typeface="Lucida Grande" pitchFamily="1" charset="0"/>
              </a:rPr>
              <a:t>Wait</a:t>
            </a:r>
          </a:p>
        </p:txBody>
      </p:sp>
      <p:sp>
        <p:nvSpPr>
          <p:cNvPr id="6" name="Rectangle 5"/>
          <p:cNvSpPr>
            <a:spLocks noChangeArrowheads="1"/>
          </p:cNvSpPr>
          <p:nvPr/>
        </p:nvSpPr>
        <p:spPr bwMode="auto">
          <a:xfrm>
            <a:off x="6122593" y="3572419"/>
            <a:ext cx="1034705" cy="432645"/>
          </a:xfrm>
          <a:prstGeom prst="rect">
            <a:avLst/>
          </a:prstGeom>
          <a:solidFill>
            <a:srgbClr val="4D7620"/>
          </a:solidFill>
          <a:ln>
            <a:solidFill>
              <a:srgbClr val="4D762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2000" dirty="0" err="1">
                <a:solidFill>
                  <a:schemeClr val="bg1"/>
                </a:solidFill>
                <a:latin typeface="Lucida Grande" pitchFamily="1" charset="0"/>
              </a:rPr>
              <a:t>Work</a:t>
            </a:r>
            <a:endParaRPr lang="nl-NL" sz="2000" dirty="0">
              <a:solidFill>
                <a:schemeClr val="bg1"/>
              </a:solidFill>
              <a:latin typeface="Lucida Grande" pitchFamily="1" charset="0"/>
            </a:endParaRPr>
          </a:p>
        </p:txBody>
      </p:sp>
      <p:sp>
        <p:nvSpPr>
          <p:cNvPr id="3" name="Oval 2"/>
          <p:cNvSpPr/>
          <p:nvPr/>
        </p:nvSpPr>
        <p:spPr>
          <a:xfrm>
            <a:off x="479376" y="2852936"/>
            <a:ext cx="5904656" cy="1944216"/>
          </a:xfrm>
          <a:prstGeom prst="ellipse">
            <a:avLst/>
          </a:prstGeom>
          <a:noFill/>
          <a:ln w="19050">
            <a:solidFill>
              <a:srgbClr val="4D762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55440" y="5485187"/>
            <a:ext cx="4279052" cy="830997"/>
          </a:xfrm>
          <a:prstGeom prst="rect">
            <a:avLst/>
          </a:prstGeom>
          <a:noFill/>
          <a:ln>
            <a:solidFill>
              <a:srgbClr val="212437"/>
            </a:solidFill>
          </a:ln>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400" dirty="0">
                <a:solidFill>
                  <a:schemeClr val="tx1">
                    <a:lumMod val="85000"/>
                    <a:lumOff val="15000"/>
                  </a:schemeClr>
                </a:solidFill>
                <a:latin typeface="Tw Cen MT" pitchFamily="34" charset="0"/>
                <a:ea typeface="Adobe Fan Heiti Std B" pitchFamily="34" charset="-128"/>
                <a:cs typeface="Arial" pitchFamily="34" charset="0"/>
              </a:rPr>
              <a:t>Most jobs are not slow, but typically just have to wait a lot. </a:t>
            </a:r>
          </a:p>
        </p:txBody>
      </p:sp>
    </p:spTree>
    <p:extLst>
      <p:ext uri="{BB962C8B-B14F-4D97-AF65-F5344CB8AC3E}">
        <p14:creationId xmlns:p14="http://schemas.microsoft.com/office/powerpoint/2010/main" val="1390360380"/>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8189" y="257471"/>
            <a:ext cx="10871200" cy="990600"/>
          </a:xfrm>
        </p:spPr>
        <p:txBody>
          <a:bodyPr>
            <a:normAutofit/>
          </a:bodyPr>
          <a:lstStyle/>
          <a:p>
            <a:r>
              <a:rPr lang="en-US" sz="2400" i="1" dirty="0"/>
              <a:t>A different approach…</a:t>
            </a:r>
            <a:br>
              <a:rPr lang="en-US" sz="2400" dirty="0"/>
            </a:br>
            <a:r>
              <a:rPr lang="en-US" sz="2400" dirty="0"/>
              <a:t>The </a:t>
            </a:r>
            <a:r>
              <a:rPr lang="en-US" sz="2400" b="1" i="1" dirty="0"/>
              <a:t>Critical Chain (Multi-)Project Management </a:t>
            </a:r>
            <a:r>
              <a:rPr lang="en-US" sz="2400" dirty="0"/>
              <a:t>Key Ingredients</a:t>
            </a:r>
            <a:endParaRPr lang="en-US" sz="2000" i="1" dirty="0"/>
          </a:p>
        </p:txBody>
      </p:sp>
      <p:grpSp>
        <p:nvGrpSpPr>
          <p:cNvPr id="9" name="Gruppieren 8"/>
          <p:cNvGrpSpPr/>
          <p:nvPr/>
        </p:nvGrpSpPr>
        <p:grpSpPr>
          <a:xfrm>
            <a:off x="369668" y="2834473"/>
            <a:ext cx="2799402" cy="1913079"/>
            <a:chOff x="369619" y="1944861"/>
            <a:chExt cx="6629797" cy="4530726"/>
          </a:xfrm>
        </p:grpSpPr>
        <p:sp>
          <p:nvSpPr>
            <p:cNvPr id="10" name="Rectangle 27"/>
            <p:cNvSpPr>
              <a:spLocks noChangeArrowheads="1"/>
            </p:cNvSpPr>
            <p:nvPr/>
          </p:nvSpPr>
          <p:spPr bwMode="auto">
            <a:xfrm>
              <a:off x="369619" y="3454573"/>
              <a:ext cx="6629797" cy="1511300"/>
            </a:xfrm>
            <a:prstGeom prst="rect">
              <a:avLst/>
            </a:prstGeom>
            <a:gradFill rotWithShape="1">
              <a:gsLst>
                <a:gs pos="0">
                  <a:srgbClr val="DDDDDD"/>
                </a:gs>
                <a:gs pos="100000">
                  <a:srgbClr val="FFFFFF"/>
                </a:gs>
              </a:gsLst>
              <a:lin ang="2700000" scaled="1"/>
            </a:gradFill>
            <a:ln w="12700">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de-DE" sz="1050"/>
            </a:p>
          </p:txBody>
        </p:sp>
        <p:sp>
          <p:nvSpPr>
            <p:cNvPr id="11" name="Rectangle 28"/>
            <p:cNvSpPr>
              <a:spLocks noChangeArrowheads="1"/>
            </p:cNvSpPr>
            <p:nvPr/>
          </p:nvSpPr>
          <p:spPr bwMode="auto">
            <a:xfrm>
              <a:off x="369619" y="4965874"/>
              <a:ext cx="6629797" cy="1509713"/>
            </a:xfrm>
            <a:prstGeom prst="rect">
              <a:avLst/>
            </a:prstGeom>
            <a:gradFill rotWithShape="1">
              <a:gsLst>
                <a:gs pos="0">
                  <a:srgbClr val="DDDDDD"/>
                </a:gs>
                <a:gs pos="100000">
                  <a:srgbClr val="FFFFFF"/>
                </a:gs>
              </a:gsLst>
              <a:lin ang="2700000" scaled="1"/>
            </a:gradFill>
            <a:ln w="12700">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de-DE" sz="1050"/>
            </a:p>
          </p:txBody>
        </p:sp>
        <p:sp>
          <p:nvSpPr>
            <p:cNvPr id="12" name="Rectangle 29"/>
            <p:cNvSpPr>
              <a:spLocks noChangeArrowheads="1"/>
            </p:cNvSpPr>
            <p:nvPr/>
          </p:nvSpPr>
          <p:spPr bwMode="auto">
            <a:xfrm>
              <a:off x="369619" y="1944861"/>
              <a:ext cx="6629797" cy="1509712"/>
            </a:xfrm>
            <a:prstGeom prst="rect">
              <a:avLst/>
            </a:prstGeom>
            <a:gradFill rotWithShape="1">
              <a:gsLst>
                <a:gs pos="0">
                  <a:srgbClr val="DDDDDD"/>
                </a:gs>
                <a:gs pos="100000">
                  <a:srgbClr val="FFFFFF"/>
                </a:gs>
              </a:gsLst>
              <a:lin ang="2700000" scaled="1"/>
            </a:gradFill>
            <a:ln w="12700">
              <a:solidFill>
                <a:schemeClr val="tx1"/>
              </a:solidFill>
              <a:miter lim="800000"/>
              <a:headEnd/>
              <a:tailEnd/>
            </a:ln>
            <a:effectLst>
              <a:outerShdw blurRad="50800" dist="38100" dir="5400000" algn="t" rotWithShape="0">
                <a:prstClr val="black">
                  <a:alpha val="40000"/>
                </a:prstClr>
              </a:outerShdw>
            </a:effectLst>
          </p:spPr>
          <p:txBody>
            <a:bodyPr wrap="none" anchor="ctr"/>
            <a:lstStyle/>
            <a:p>
              <a:endParaRPr lang="de-DE" sz="1050"/>
            </a:p>
          </p:txBody>
        </p:sp>
        <p:grpSp>
          <p:nvGrpSpPr>
            <p:cNvPr id="13" name="Group 60"/>
            <p:cNvGrpSpPr>
              <a:grpSpLocks/>
            </p:cNvGrpSpPr>
            <p:nvPr/>
          </p:nvGrpSpPr>
          <p:grpSpPr bwMode="auto">
            <a:xfrm>
              <a:off x="1250210" y="2525903"/>
              <a:ext cx="5152437" cy="1260586"/>
              <a:chOff x="734" y="1211"/>
              <a:chExt cx="3102" cy="795"/>
            </a:xfrm>
          </p:grpSpPr>
          <p:cxnSp>
            <p:nvCxnSpPr>
              <p:cNvPr id="121" name="AutoShape 61"/>
              <p:cNvCxnSpPr>
                <a:cxnSpLocks noChangeShapeType="1"/>
                <a:stCxn id="84" idx="2"/>
                <a:endCxn id="62" idx="0"/>
              </p:cNvCxnSpPr>
              <p:nvPr/>
            </p:nvCxnSpPr>
            <p:spPr bwMode="auto">
              <a:xfrm rot="16200000" flipH="1">
                <a:off x="1528" y="418"/>
                <a:ext cx="794" cy="2381"/>
              </a:xfrm>
              <a:prstGeom prst="straightConnector1">
                <a:avLst/>
              </a:prstGeom>
              <a:noFill/>
              <a:ln w="12700">
                <a:solidFill>
                  <a:schemeClr val="bg1">
                    <a:lumMod val="50000"/>
                  </a:schemeClr>
                </a:solidFill>
                <a:round/>
                <a:headEnd/>
                <a:tailEnd type="arrow" w="med" len="med"/>
              </a:ln>
              <a:effectLst/>
            </p:spPr>
          </p:cxnSp>
          <p:cxnSp>
            <p:nvCxnSpPr>
              <p:cNvPr id="122" name="AutoShape 62"/>
              <p:cNvCxnSpPr>
                <a:cxnSpLocks noChangeShapeType="1"/>
                <a:stCxn id="85" idx="2"/>
                <a:endCxn id="62" idx="0"/>
              </p:cNvCxnSpPr>
              <p:nvPr/>
            </p:nvCxnSpPr>
            <p:spPr bwMode="auto">
              <a:xfrm rot="16200000" flipH="1">
                <a:off x="1624" y="513"/>
                <a:ext cx="794" cy="2190"/>
              </a:xfrm>
              <a:prstGeom prst="straightConnector1">
                <a:avLst/>
              </a:prstGeom>
              <a:noFill/>
              <a:ln w="12700">
                <a:solidFill>
                  <a:schemeClr val="bg1">
                    <a:lumMod val="50000"/>
                  </a:schemeClr>
                </a:solidFill>
                <a:round/>
                <a:headEnd/>
                <a:tailEnd type="arrow" w="med" len="med"/>
              </a:ln>
              <a:effectLst/>
            </p:spPr>
          </p:cxnSp>
          <p:cxnSp>
            <p:nvCxnSpPr>
              <p:cNvPr id="123" name="AutoShape 63"/>
              <p:cNvCxnSpPr>
                <a:cxnSpLocks noChangeShapeType="1"/>
                <a:stCxn id="88" idx="2"/>
                <a:endCxn id="62" idx="0"/>
              </p:cNvCxnSpPr>
              <p:nvPr/>
            </p:nvCxnSpPr>
            <p:spPr bwMode="auto">
              <a:xfrm rot="16200000" flipH="1">
                <a:off x="1940" y="829"/>
                <a:ext cx="794" cy="1558"/>
              </a:xfrm>
              <a:prstGeom prst="straightConnector1">
                <a:avLst/>
              </a:prstGeom>
              <a:noFill/>
              <a:ln w="12700">
                <a:solidFill>
                  <a:schemeClr val="bg1">
                    <a:lumMod val="50000"/>
                  </a:schemeClr>
                </a:solidFill>
                <a:round/>
                <a:headEnd/>
                <a:tailEnd type="arrow" w="med" len="med"/>
              </a:ln>
              <a:effectLst/>
            </p:spPr>
          </p:cxnSp>
          <p:cxnSp>
            <p:nvCxnSpPr>
              <p:cNvPr id="124" name="AutoShape 64"/>
              <p:cNvCxnSpPr>
                <a:cxnSpLocks noChangeShapeType="1"/>
                <a:stCxn id="89" idx="2"/>
                <a:endCxn id="62" idx="0"/>
              </p:cNvCxnSpPr>
              <p:nvPr/>
            </p:nvCxnSpPr>
            <p:spPr bwMode="auto">
              <a:xfrm rot="16200000" flipH="1">
                <a:off x="2035" y="924"/>
                <a:ext cx="794" cy="1368"/>
              </a:xfrm>
              <a:prstGeom prst="straightConnector1">
                <a:avLst/>
              </a:prstGeom>
              <a:noFill/>
              <a:ln w="12700">
                <a:solidFill>
                  <a:schemeClr val="bg1">
                    <a:lumMod val="50000"/>
                  </a:schemeClr>
                </a:solidFill>
                <a:round/>
                <a:headEnd/>
                <a:tailEnd type="arrow" w="med" len="med"/>
              </a:ln>
              <a:effectLst/>
            </p:spPr>
          </p:cxnSp>
          <p:cxnSp>
            <p:nvCxnSpPr>
              <p:cNvPr id="125" name="AutoShape 65"/>
              <p:cNvCxnSpPr>
                <a:cxnSpLocks noChangeShapeType="1"/>
                <a:stCxn id="92" idx="2"/>
                <a:endCxn id="62" idx="0"/>
              </p:cNvCxnSpPr>
              <p:nvPr/>
            </p:nvCxnSpPr>
            <p:spPr bwMode="auto">
              <a:xfrm rot="16200000" flipH="1">
                <a:off x="2526" y="1415"/>
                <a:ext cx="445" cy="735"/>
              </a:xfrm>
              <a:prstGeom prst="straightConnector1">
                <a:avLst/>
              </a:prstGeom>
              <a:noFill/>
              <a:ln w="12700">
                <a:solidFill>
                  <a:schemeClr val="bg1">
                    <a:lumMod val="50000"/>
                  </a:schemeClr>
                </a:solidFill>
                <a:round/>
                <a:headEnd/>
                <a:tailEnd type="arrow" w="med" len="med"/>
              </a:ln>
              <a:effectLst/>
            </p:spPr>
          </p:cxnSp>
          <p:cxnSp>
            <p:nvCxnSpPr>
              <p:cNvPr id="126" name="AutoShape 66"/>
              <p:cNvCxnSpPr>
                <a:cxnSpLocks noChangeShapeType="1"/>
                <a:stCxn id="93" idx="2"/>
                <a:endCxn id="62" idx="0"/>
              </p:cNvCxnSpPr>
              <p:nvPr/>
            </p:nvCxnSpPr>
            <p:spPr bwMode="auto">
              <a:xfrm rot="16200000" flipH="1">
                <a:off x="2620" y="1510"/>
                <a:ext cx="445" cy="546"/>
              </a:xfrm>
              <a:prstGeom prst="straightConnector1">
                <a:avLst/>
              </a:prstGeom>
              <a:noFill/>
              <a:ln w="12700">
                <a:solidFill>
                  <a:schemeClr val="bg1">
                    <a:lumMod val="50000"/>
                  </a:schemeClr>
                </a:solidFill>
                <a:round/>
                <a:headEnd/>
                <a:tailEnd type="arrow" w="med" len="med"/>
              </a:ln>
              <a:effectLst/>
            </p:spPr>
          </p:cxnSp>
          <p:cxnSp>
            <p:nvCxnSpPr>
              <p:cNvPr id="127" name="AutoShape 67"/>
              <p:cNvCxnSpPr>
                <a:cxnSpLocks noChangeShapeType="1"/>
                <a:stCxn id="101" idx="2"/>
                <a:endCxn id="62" idx="0"/>
              </p:cNvCxnSpPr>
              <p:nvPr/>
            </p:nvCxnSpPr>
            <p:spPr bwMode="auto">
              <a:xfrm rot="16200000" flipH="1">
                <a:off x="2573" y="1462"/>
                <a:ext cx="794" cy="292"/>
              </a:xfrm>
              <a:prstGeom prst="straightConnector1">
                <a:avLst/>
              </a:prstGeom>
              <a:noFill/>
              <a:ln w="12700">
                <a:solidFill>
                  <a:schemeClr val="bg1">
                    <a:lumMod val="50000"/>
                  </a:schemeClr>
                </a:solidFill>
                <a:round/>
                <a:headEnd/>
                <a:tailEnd type="arrow" w="med" len="med"/>
              </a:ln>
              <a:effectLst/>
            </p:spPr>
          </p:cxnSp>
          <p:cxnSp>
            <p:nvCxnSpPr>
              <p:cNvPr id="128" name="AutoShape 68"/>
              <p:cNvCxnSpPr>
                <a:cxnSpLocks noChangeShapeType="1"/>
                <a:stCxn id="100" idx="2"/>
                <a:endCxn id="62" idx="0"/>
              </p:cNvCxnSpPr>
              <p:nvPr/>
            </p:nvCxnSpPr>
            <p:spPr bwMode="auto">
              <a:xfrm rot="16200000" flipH="1">
                <a:off x="2667" y="1557"/>
                <a:ext cx="794" cy="102"/>
              </a:xfrm>
              <a:prstGeom prst="straightConnector1">
                <a:avLst/>
              </a:prstGeom>
              <a:noFill/>
              <a:ln w="12700">
                <a:solidFill>
                  <a:schemeClr val="bg1">
                    <a:lumMod val="50000"/>
                  </a:schemeClr>
                </a:solidFill>
                <a:round/>
                <a:headEnd/>
                <a:tailEnd type="arrow" w="med" len="med"/>
              </a:ln>
              <a:effectLst/>
            </p:spPr>
          </p:cxnSp>
          <p:cxnSp>
            <p:nvCxnSpPr>
              <p:cNvPr id="129" name="AutoShape 69"/>
              <p:cNvCxnSpPr>
                <a:cxnSpLocks noChangeShapeType="1"/>
                <a:stCxn id="95" idx="2"/>
                <a:endCxn id="62" idx="0"/>
              </p:cNvCxnSpPr>
              <p:nvPr/>
            </p:nvCxnSpPr>
            <p:spPr bwMode="auto">
              <a:xfrm rot="16200000" flipH="1">
                <a:off x="2842" y="1732"/>
                <a:ext cx="445" cy="102"/>
              </a:xfrm>
              <a:prstGeom prst="straightConnector1">
                <a:avLst/>
              </a:prstGeom>
              <a:noFill/>
              <a:ln w="12700">
                <a:solidFill>
                  <a:schemeClr val="bg1">
                    <a:lumMod val="50000"/>
                  </a:schemeClr>
                </a:solidFill>
                <a:round/>
                <a:headEnd/>
                <a:tailEnd type="arrow" w="med" len="med"/>
              </a:ln>
              <a:effectLst/>
            </p:spPr>
          </p:cxnSp>
          <p:cxnSp>
            <p:nvCxnSpPr>
              <p:cNvPr id="130" name="AutoShape 70"/>
              <p:cNvCxnSpPr>
                <a:cxnSpLocks noChangeShapeType="1"/>
                <a:stCxn id="98" idx="2"/>
                <a:endCxn id="62" idx="0"/>
              </p:cNvCxnSpPr>
              <p:nvPr/>
            </p:nvCxnSpPr>
            <p:spPr bwMode="auto">
              <a:xfrm rot="5400000">
                <a:off x="2984" y="1343"/>
                <a:ext cx="794" cy="530"/>
              </a:xfrm>
              <a:prstGeom prst="straightConnector1">
                <a:avLst/>
              </a:prstGeom>
              <a:noFill/>
              <a:ln w="12700">
                <a:solidFill>
                  <a:schemeClr val="bg1">
                    <a:lumMod val="50000"/>
                  </a:schemeClr>
                </a:solidFill>
                <a:round/>
                <a:headEnd/>
                <a:tailEnd type="arrow" w="med" len="med"/>
              </a:ln>
              <a:effectLst/>
            </p:spPr>
          </p:cxnSp>
          <p:cxnSp>
            <p:nvCxnSpPr>
              <p:cNvPr id="131" name="AutoShape 71"/>
              <p:cNvCxnSpPr>
                <a:cxnSpLocks noChangeShapeType="1"/>
                <a:stCxn id="99" idx="2"/>
                <a:endCxn id="62" idx="0"/>
              </p:cNvCxnSpPr>
              <p:nvPr/>
            </p:nvCxnSpPr>
            <p:spPr bwMode="auto">
              <a:xfrm rot="5400000">
                <a:off x="3079" y="1248"/>
                <a:ext cx="794" cy="720"/>
              </a:xfrm>
              <a:prstGeom prst="straightConnector1">
                <a:avLst/>
              </a:prstGeom>
              <a:noFill/>
              <a:ln w="12700">
                <a:solidFill>
                  <a:schemeClr val="bg1">
                    <a:lumMod val="50000"/>
                  </a:schemeClr>
                </a:solidFill>
                <a:round/>
                <a:headEnd/>
                <a:tailEnd type="arrow" w="med" len="med"/>
              </a:ln>
              <a:effectLst/>
            </p:spPr>
          </p:cxnSp>
        </p:grpSp>
        <p:grpSp>
          <p:nvGrpSpPr>
            <p:cNvPr id="14" name="Group 148"/>
            <p:cNvGrpSpPr>
              <a:grpSpLocks/>
            </p:cNvGrpSpPr>
            <p:nvPr/>
          </p:nvGrpSpPr>
          <p:grpSpPr bwMode="auto">
            <a:xfrm>
              <a:off x="464207" y="2016299"/>
              <a:ext cx="6437180" cy="1063625"/>
              <a:chOff x="123" y="1164"/>
              <a:chExt cx="3743" cy="670"/>
            </a:xfrm>
          </p:grpSpPr>
          <p:cxnSp>
            <p:nvCxnSpPr>
              <p:cNvPr id="80" name="AutoShape 29"/>
              <p:cNvCxnSpPr>
                <a:cxnSpLocks noChangeShapeType="1"/>
                <a:stCxn id="93" idx="3"/>
                <a:endCxn id="96" idx="2"/>
              </p:cNvCxnSpPr>
              <p:nvPr/>
            </p:nvCxnSpPr>
            <p:spPr bwMode="auto">
              <a:xfrm flipV="1">
                <a:off x="2453" y="1493"/>
                <a:ext cx="573" cy="226"/>
              </a:xfrm>
              <a:prstGeom prst="bentConnector2">
                <a:avLst/>
              </a:prstGeom>
              <a:noFill/>
              <a:ln w="12700">
                <a:solidFill>
                  <a:schemeClr val="tx1"/>
                </a:solidFill>
                <a:miter lim="800000"/>
                <a:headEnd/>
                <a:tailEnd type="triangle" w="med" len="med"/>
              </a:ln>
              <a:effectLst>
                <a:outerShdw dist="45791" dir="3378596" algn="ctr" rotWithShape="0">
                  <a:schemeClr val="bg2">
                    <a:alpha val="50000"/>
                  </a:schemeClr>
                </a:outerShdw>
              </a:effectLst>
            </p:spPr>
          </p:cxnSp>
          <p:cxnSp>
            <p:nvCxnSpPr>
              <p:cNvPr id="81" name="AutoShape 30"/>
              <p:cNvCxnSpPr>
                <a:cxnSpLocks noChangeShapeType="1"/>
                <a:stCxn id="85" idx="3"/>
                <a:endCxn id="96" idx="1"/>
              </p:cNvCxnSpPr>
              <p:nvPr/>
            </p:nvCxnSpPr>
            <p:spPr bwMode="auto">
              <a:xfrm>
                <a:off x="865" y="1369"/>
                <a:ext cx="2061" cy="0"/>
              </a:xfrm>
              <a:prstGeom prst="straightConnector1">
                <a:avLst/>
              </a:prstGeom>
              <a:noFill/>
              <a:ln w="12700">
                <a:solidFill>
                  <a:schemeClr val="tx1"/>
                </a:solidFill>
                <a:round/>
                <a:headEnd/>
                <a:tailEnd/>
              </a:ln>
              <a:effectLst>
                <a:outerShdw dist="45791" dir="3378596" algn="ctr" rotWithShape="0">
                  <a:schemeClr val="bg2">
                    <a:alpha val="50000"/>
                  </a:schemeClr>
                </a:outerShdw>
              </a:effectLst>
            </p:spPr>
          </p:cxnSp>
          <p:sp>
            <p:nvSpPr>
              <p:cNvPr id="82" name="Rectangle 4"/>
              <p:cNvSpPr>
                <a:spLocks noChangeArrowheads="1"/>
              </p:cNvSpPr>
              <p:nvPr/>
            </p:nvSpPr>
            <p:spPr bwMode="auto">
              <a:xfrm>
                <a:off x="123" y="1252"/>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3" name="Rectangle 8"/>
              <p:cNvSpPr>
                <a:spLocks noChangeArrowheads="1"/>
              </p:cNvSpPr>
              <p:nvPr/>
            </p:nvSpPr>
            <p:spPr bwMode="auto">
              <a:xfrm>
                <a:off x="306" y="1252"/>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4" name="Rectangle 9"/>
              <p:cNvSpPr>
                <a:spLocks noChangeArrowheads="1"/>
              </p:cNvSpPr>
              <p:nvPr/>
            </p:nvSpPr>
            <p:spPr bwMode="auto">
              <a:xfrm>
                <a:off x="489" y="1252"/>
                <a:ext cx="184"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5" name="Rectangle 10"/>
              <p:cNvSpPr>
                <a:spLocks noChangeArrowheads="1"/>
              </p:cNvSpPr>
              <p:nvPr/>
            </p:nvSpPr>
            <p:spPr bwMode="auto">
              <a:xfrm>
                <a:off x="674" y="1252"/>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6" name="Rectangle 11"/>
              <p:cNvSpPr>
                <a:spLocks noChangeArrowheads="1"/>
              </p:cNvSpPr>
              <p:nvPr/>
            </p:nvSpPr>
            <p:spPr bwMode="auto">
              <a:xfrm>
                <a:off x="918" y="1252"/>
                <a:ext cx="183"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7" name="Rectangle 12"/>
              <p:cNvSpPr>
                <a:spLocks noChangeArrowheads="1"/>
              </p:cNvSpPr>
              <p:nvPr/>
            </p:nvSpPr>
            <p:spPr bwMode="auto">
              <a:xfrm>
                <a:off x="1101" y="1252"/>
                <a:ext cx="183"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8" name="Rectangle 13"/>
              <p:cNvSpPr>
                <a:spLocks noChangeArrowheads="1"/>
              </p:cNvSpPr>
              <p:nvPr/>
            </p:nvSpPr>
            <p:spPr bwMode="auto">
              <a:xfrm>
                <a:off x="1284" y="1252"/>
                <a:ext cx="184"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89" name="Rectangle 14"/>
              <p:cNvSpPr>
                <a:spLocks noChangeArrowheads="1"/>
              </p:cNvSpPr>
              <p:nvPr/>
            </p:nvSpPr>
            <p:spPr bwMode="auto">
              <a:xfrm>
                <a:off x="1468" y="1252"/>
                <a:ext cx="182"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0" name="Rectangle 16"/>
              <p:cNvSpPr>
                <a:spLocks noChangeArrowheads="1"/>
              </p:cNvSpPr>
              <p:nvPr/>
            </p:nvSpPr>
            <p:spPr bwMode="auto">
              <a:xfrm>
                <a:off x="1712" y="1602"/>
                <a:ext cx="183"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1" name="Rectangle 15"/>
              <p:cNvSpPr>
                <a:spLocks noChangeArrowheads="1"/>
              </p:cNvSpPr>
              <p:nvPr/>
            </p:nvSpPr>
            <p:spPr bwMode="auto">
              <a:xfrm>
                <a:off x="1895" y="1602"/>
                <a:ext cx="183"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2" name="Rectangle 17"/>
              <p:cNvSpPr>
                <a:spLocks noChangeArrowheads="1"/>
              </p:cNvSpPr>
              <p:nvPr/>
            </p:nvSpPr>
            <p:spPr bwMode="auto">
              <a:xfrm>
                <a:off x="2078" y="1602"/>
                <a:ext cx="184"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3" name="Rectangle 18"/>
              <p:cNvSpPr>
                <a:spLocks noChangeArrowheads="1"/>
              </p:cNvSpPr>
              <p:nvPr/>
            </p:nvSpPr>
            <p:spPr bwMode="auto">
              <a:xfrm>
                <a:off x="2262" y="1602"/>
                <a:ext cx="182" cy="232"/>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4" name="Rectangle 19"/>
              <p:cNvSpPr>
                <a:spLocks noChangeArrowheads="1"/>
              </p:cNvSpPr>
              <p:nvPr/>
            </p:nvSpPr>
            <p:spPr bwMode="auto">
              <a:xfrm>
                <a:off x="2507" y="1602"/>
                <a:ext cx="183" cy="232"/>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5" name="Rectangle 20"/>
              <p:cNvSpPr>
                <a:spLocks noChangeArrowheads="1"/>
              </p:cNvSpPr>
              <p:nvPr/>
            </p:nvSpPr>
            <p:spPr bwMode="auto">
              <a:xfrm>
                <a:off x="2690" y="1602"/>
                <a:ext cx="183" cy="232"/>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6" name="Rectangle 21"/>
              <p:cNvSpPr>
                <a:spLocks noChangeArrowheads="1"/>
              </p:cNvSpPr>
              <p:nvPr/>
            </p:nvSpPr>
            <p:spPr bwMode="auto">
              <a:xfrm>
                <a:off x="2935" y="1252"/>
                <a:ext cx="182"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7" name="Rectangle 22"/>
              <p:cNvSpPr>
                <a:spLocks noChangeArrowheads="1"/>
              </p:cNvSpPr>
              <p:nvPr/>
            </p:nvSpPr>
            <p:spPr bwMode="auto">
              <a:xfrm>
                <a:off x="3117" y="1252"/>
                <a:ext cx="184"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8" name="Rectangle 23"/>
              <p:cNvSpPr>
                <a:spLocks noChangeArrowheads="1"/>
              </p:cNvSpPr>
              <p:nvPr/>
            </p:nvSpPr>
            <p:spPr bwMode="auto">
              <a:xfrm>
                <a:off x="3301" y="1252"/>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99" name="Rectangle 24"/>
              <p:cNvSpPr>
                <a:spLocks noChangeArrowheads="1"/>
              </p:cNvSpPr>
              <p:nvPr/>
            </p:nvSpPr>
            <p:spPr bwMode="auto">
              <a:xfrm>
                <a:off x="3484" y="1252"/>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0" name="Rectangle 25"/>
              <p:cNvSpPr>
                <a:spLocks noChangeArrowheads="1"/>
              </p:cNvSpPr>
              <p:nvPr/>
            </p:nvSpPr>
            <p:spPr bwMode="auto">
              <a:xfrm>
                <a:off x="2690" y="1252"/>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1" name="Rectangle 26"/>
              <p:cNvSpPr>
                <a:spLocks noChangeArrowheads="1"/>
              </p:cNvSpPr>
              <p:nvPr/>
            </p:nvSpPr>
            <p:spPr bwMode="auto">
              <a:xfrm>
                <a:off x="2507" y="1252"/>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2" name="Rectangle 27"/>
              <p:cNvSpPr>
                <a:spLocks noChangeArrowheads="1"/>
              </p:cNvSpPr>
              <p:nvPr/>
            </p:nvSpPr>
            <p:spPr bwMode="auto">
              <a:xfrm>
                <a:off x="2323" y="1252"/>
                <a:ext cx="184"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103" name="Rectangle 28"/>
              <p:cNvSpPr>
                <a:spLocks noChangeArrowheads="1"/>
              </p:cNvSpPr>
              <p:nvPr/>
            </p:nvSpPr>
            <p:spPr bwMode="auto">
              <a:xfrm>
                <a:off x="2140" y="1252"/>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grpSp>
            <p:nvGrpSpPr>
              <p:cNvPr id="104" name="Group 61"/>
              <p:cNvGrpSpPr>
                <a:grpSpLocks/>
              </p:cNvGrpSpPr>
              <p:nvPr/>
            </p:nvGrpSpPr>
            <p:grpSpPr bwMode="auto">
              <a:xfrm>
                <a:off x="3683" y="1164"/>
                <a:ext cx="183" cy="469"/>
                <a:chOff x="5420" y="845"/>
                <a:chExt cx="272" cy="728"/>
              </a:xfrm>
            </p:grpSpPr>
            <p:sp>
              <p:nvSpPr>
                <p:cNvPr id="105" name="Rectangle 62"/>
                <p:cNvSpPr>
                  <a:spLocks noChangeArrowheads="1"/>
                </p:cNvSpPr>
                <p:nvPr/>
              </p:nvSpPr>
              <p:spPr bwMode="auto">
                <a:xfrm>
                  <a:off x="5420" y="845"/>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6" name="Rectangle 63"/>
                <p:cNvSpPr>
                  <a:spLocks noChangeArrowheads="1"/>
                </p:cNvSpPr>
                <p:nvPr/>
              </p:nvSpPr>
              <p:spPr bwMode="auto">
                <a:xfrm>
                  <a:off x="5420" y="936"/>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7" name="Rectangle 64"/>
                <p:cNvSpPr>
                  <a:spLocks noChangeArrowheads="1"/>
                </p:cNvSpPr>
                <p:nvPr/>
              </p:nvSpPr>
              <p:spPr bwMode="auto">
                <a:xfrm>
                  <a:off x="5511" y="936"/>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8" name="Rectangle 65"/>
                <p:cNvSpPr>
                  <a:spLocks noChangeArrowheads="1"/>
                </p:cNvSpPr>
                <p:nvPr/>
              </p:nvSpPr>
              <p:spPr bwMode="auto">
                <a:xfrm>
                  <a:off x="5601" y="845"/>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09" name="Rectangle 66"/>
                <p:cNvSpPr>
                  <a:spLocks noChangeArrowheads="1"/>
                </p:cNvSpPr>
                <p:nvPr/>
              </p:nvSpPr>
              <p:spPr bwMode="auto">
                <a:xfrm>
                  <a:off x="5420" y="1027"/>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0" name="Rectangle 67"/>
                <p:cNvSpPr>
                  <a:spLocks noChangeArrowheads="1"/>
                </p:cNvSpPr>
                <p:nvPr/>
              </p:nvSpPr>
              <p:spPr bwMode="auto">
                <a:xfrm>
                  <a:off x="5420" y="1118"/>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1" name="Rectangle 68"/>
                <p:cNvSpPr>
                  <a:spLocks noChangeArrowheads="1"/>
                </p:cNvSpPr>
                <p:nvPr/>
              </p:nvSpPr>
              <p:spPr bwMode="auto">
                <a:xfrm>
                  <a:off x="5511" y="1118"/>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2" name="Rectangle 69"/>
                <p:cNvSpPr>
                  <a:spLocks noChangeArrowheads="1"/>
                </p:cNvSpPr>
                <p:nvPr/>
              </p:nvSpPr>
              <p:spPr bwMode="auto">
                <a:xfrm>
                  <a:off x="5601" y="1027"/>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3" name="Rectangle 70"/>
                <p:cNvSpPr>
                  <a:spLocks noChangeArrowheads="1"/>
                </p:cNvSpPr>
                <p:nvPr/>
              </p:nvSpPr>
              <p:spPr bwMode="auto">
                <a:xfrm>
                  <a:off x="5420" y="1209"/>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4" name="Rectangle 71"/>
                <p:cNvSpPr>
                  <a:spLocks noChangeArrowheads="1"/>
                </p:cNvSpPr>
                <p:nvPr/>
              </p:nvSpPr>
              <p:spPr bwMode="auto">
                <a:xfrm>
                  <a:off x="5420" y="1300"/>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5" name="Rectangle 72"/>
                <p:cNvSpPr>
                  <a:spLocks noChangeArrowheads="1"/>
                </p:cNvSpPr>
                <p:nvPr/>
              </p:nvSpPr>
              <p:spPr bwMode="auto">
                <a:xfrm>
                  <a:off x="5511" y="1300"/>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6" name="Rectangle 73"/>
                <p:cNvSpPr>
                  <a:spLocks noChangeArrowheads="1"/>
                </p:cNvSpPr>
                <p:nvPr/>
              </p:nvSpPr>
              <p:spPr bwMode="auto">
                <a:xfrm>
                  <a:off x="5601" y="1209"/>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7" name="Rectangle 74"/>
                <p:cNvSpPr>
                  <a:spLocks noChangeArrowheads="1"/>
                </p:cNvSpPr>
                <p:nvPr/>
              </p:nvSpPr>
              <p:spPr bwMode="auto">
                <a:xfrm>
                  <a:off x="5420" y="1391"/>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8" name="Rectangle 75"/>
                <p:cNvSpPr>
                  <a:spLocks noChangeArrowheads="1"/>
                </p:cNvSpPr>
                <p:nvPr/>
              </p:nvSpPr>
              <p:spPr bwMode="auto">
                <a:xfrm>
                  <a:off x="5420" y="1482"/>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19" name="Rectangle 76"/>
                <p:cNvSpPr>
                  <a:spLocks noChangeArrowheads="1"/>
                </p:cNvSpPr>
                <p:nvPr/>
              </p:nvSpPr>
              <p:spPr bwMode="auto">
                <a:xfrm>
                  <a:off x="5511" y="1482"/>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120" name="Rectangle 77"/>
                <p:cNvSpPr>
                  <a:spLocks noChangeArrowheads="1"/>
                </p:cNvSpPr>
                <p:nvPr/>
              </p:nvSpPr>
              <p:spPr bwMode="auto">
                <a:xfrm>
                  <a:off x="5601" y="1391"/>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grpSp>
        </p:grpSp>
        <p:grpSp>
          <p:nvGrpSpPr>
            <p:cNvPr id="15" name="Group 113"/>
            <p:cNvGrpSpPr>
              <a:grpSpLocks/>
            </p:cNvGrpSpPr>
            <p:nvPr/>
          </p:nvGrpSpPr>
          <p:grpSpPr bwMode="auto">
            <a:xfrm>
              <a:off x="477966" y="3599036"/>
              <a:ext cx="6447498" cy="1112837"/>
              <a:chOff x="126" y="845"/>
              <a:chExt cx="5567" cy="1089"/>
            </a:xfrm>
          </p:grpSpPr>
          <p:cxnSp>
            <p:nvCxnSpPr>
              <p:cNvPr id="49" name="AutoShape 4"/>
              <p:cNvCxnSpPr>
                <a:cxnSpLocks noChangeShapeType="1"/>
                <a:stCxn id="56" idx="3"/>
                <a:endCxn id="58" idx="2"/>
              </p:cNvCxnSpPr>
              <p:nvPr/>
            </p:nvCxnSpPr>
            <p:spPr bwMode="auto">
              <a:xfrm flipV="1">
                <a:off x="1951" y="1402"/>
                <a:ext cx="579" cy="351"/>
              </a:xfrm>
              <a:prstGeom prst="bentConnector2">
                <a:avLst/>
              </a:prstGeom>
              <a:noFill/>
              <a:ln w="12700">
                <a:solidFill>
                  <a:schemeClr val="tx1"/>
                </a:solidFill>
                <a:miter lim="800000"/>
                <a:headEnd/>
                <a:tailEnd type="triangle" w="med" len="med"/>
              </a:ln>
              <a:effectLst>
                <a:outerShdw dist="45791" dir="3378596" algn="ctr" rotWithShape="0">
                  <a:schemeClr val="bg2">
                    <a:alpha val="50000"/>
                  </a:schemeClr>
                </a:outerShdw>
              </a:effectLst>
            </p:spPr>
          </p:cxnSp>
          <p:cxnSp>
            <p:nvCxnSpPr>
              <p:cNvPr id="50" name="AutoShape 5"/>
              <p:cNvCxnSpPr>
                <a:cxnSpLocks noChangeShapeType="1"/>
                <a:stCxn id="52" idx="3"/>
                <a:endCxn id="58" idx="1"/>
              </p:cNvCxnSpPr>
              <p:nvPr/>
            </p:nvCxnSpPr>
            <p:spPr bwMode="auto">
              <a:xfrm>
                <a:off x="682" y="1209"/>
                <a:ext cx="1700" cy="0"/>
              </a:xfrm>
              <a:prstGeom prst="straightConnector1">
                <a:avLst/>
              </a:prstGeom>
              <a:noFill/>
              <a:ln w="12700">
                <a:solidFill>
                  <a:schemeClr val="tx1"/>
                </a:solidFill>
                <a:round/>
                <a:headEnd/>
                <a:tailEnd/>
              </a:ln>
              <a:effectLst>
                <a:outerShdw dist="45791" dir="3378596" algn="ctr" rotWithShape="0">
                  <a:schemeClr val="bg2">
                    <a:alpha val="50000"/>
                  </a:schemeClr>
                </a:outerShdw>
              </a:effectLst>
            </p:spPr>
          </p:cxnSp>
          <p:sp>
            <p:nvSpPr>
              <p:cNvPr id="51" name="Rectangle 6"/>
              <p:cNvSpPr>
                <a:spLocks noChangeArrowheads="1"/>
              </p:cNvSpPr>
              <p:nvPr/>
            </p:nvSpPr>
            <p:spPr bwMode="auto">
              <a:xfrm>
                <a:off x="126" y="1027"/>
                <a:ext cx="272" cy="36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2" name="Rectangle 7"/>
              <p:cNvSpPr>
                <a:spLocks noChangeArrowheads="1"/>
              </p:cNvSpPr>
              <p:nvPr/>
            </p:nvSpPr>
            <p:spPr bwMode="auto">
              <a:xfrm>
                <a:off x="398" y="1027"/>
                <a:ext cx="272" cy="36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3" name="Rectangle 10"/>
              <p:cNvSpPr>
                <a:spLocks noChangeArrowheads="1"/>
              </p:cNvSpPr>
              <p:nvPr/>
            </p:nvSpPr>
            <p:spPr bwMode="auto">
              <a:xfrm>
                <a:off x="761" y="1027"/>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4" name="Rectangle 11"/>
              <p:cNvSpPr>
                <a:spLocks noChangeArrowheads="1"/>
              </p:cNvSpPr>
              <p:nvPr/>
            </p:nvSpPr>
            <p:spPr bwMode="auto">
              <a:xfrm>
                <a:off x="1033" y="1027"/>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5" name="Rectangle 16"/>
              <p:cNvSpPr>
                <a:spLocks noChangeArrowheads="1"/>
              </p:cNvSpPr>
              <p:nvPr/>
            </p:nvSpPr>
            <p:spPr bwMode="auto">
              <a:xfrm>
                <a:off x="1395" y="1571"/>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6" name="Rectangle 17"/>
              <p:cNvSpPr>
                <a:spLocks noChangeArrowheads="1"/>
              </p:cNvSpPr>
              <p:nvPr/>
            </p:nvSpPr>
            <p:spPr bwMode="auto">
              <a:xfrm>
                <a:off x="1667" y="1571"/>
                <a:ext cx="272" cy="36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7" name="Rectangle 18"/>
              <p:cNvSpPr>
                <a:spLocks noChangeArrowheads="1"/>
              </p:cNvSpPr>
              <p:nvPr/>
            </p:nvSpPr>
            <p:spPr bwMode="auto">
              <a:xfrm>
                <a:off x="2031" y="1571"/>
                <a:ext cx="272" cy="36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8" name="Rectangle 20"/>
              <p:cNvSpPr>
                <a:spLocks noChangeArrowheads="1"/>
              </p:cNvSpPr>
              <p:nvPr/>
            </p:nvSpPr>
            <p:spPr bwMode="auto">
              <a:xfrm>
                <a:off x="2394" y="1027"/>
                <a:ext cx="272" cy="36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59" name="Rectangle 21"/>
              <p:cNvSpPr>
                <a:spLocks noChangeArrowheads="1"/>
              </p:cNvSpPr>
              <p:nvPr/>
            </p:nvSpPr>
            <p:spPr bwMode="auto">
              <a:xfrm>
                <a:off x="2666" y="1027"/>
                <a:ext cx="272" cy="36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60" name="Rectangle 24"/>
              <p:cNvSpPr>
                <a:spLocks noChangeArrowheads="1"/>
              </p:cNvSpPr>
              <p:nvPr/>
            </p:nvSpPr>
            <p:spPr bwMode="auto">
              <a:xfrm>
                <a:off x="2031" y="1027"/>
                <a:ext cx="272" cy="36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61" name="Rectangle 25"/>
              <p:cNvSpPr>
                <a:spLocks noChangeArrowheads="1"/>
              </p:cNvSpPr>
              <p:nvPr/>
            </p:nvSpPr>
            <p:spPr bwMode="auto">
              <a:xfrm>
                <a:off x="1759" y="1027"/>
                <a:ext cx="272" cy="36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62" name="Rectangle 55"/>
              <p:cNvSpPr>
                <a:spLocks noChangeArrowheads="1"/>
              </p:cNvSpPr>
              <p:nvPr/>
            </p:nvSpPr>
            <p:spPr bwMode="auto">
              <a:xfrm>
                <a:off x="3029" y="1027"/>
                <a:ext cx="2359" cy="363"/>
              </a:xfrm>
              <a:prstGeom prst="rect">
                <a:avLst/>
              </a:prstGeom>
              <a:solidFill>
                <a:srgbClr val="EAEAEA"/>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lgn="ctr">
                  <a:defRPr/>
                </a:pPr>
                <a:r>
                  <a:rPr lang="de-DE" sz="1100" b="1" dirty="0">
                    <a:effectLst>
                      <a:outerShdw blurRad="38100" dist="38100" dir="2700000" algn="tl">
                        <a:srgbClr val="FFFFFF"/>
                      </a:outerShdw>
                    </a:effectLst>
                  </a:rPr>
                  <a:t>Buffer</a:t>
                </a:r>
              </a:p>
            </p:txBody>
          </p:sp>
          <p:grpSp>
            <p:nvGrpSpPr>
              <p:cNvPr id="63" name="Group 72"/>
              <p:cNvGrpSpPr>
                <a:grpSpLocks/>
              </p:cNvGrpSpPr>
              <p:nvPr/>
            </p:nvGrpSpPr>
            <p:grpSpPr bwMode="auto">
              <a:xfrm>
                <a:off x="5421" y="845"/>
                <a:ext cx="272" cy="728"/>
                <a:chOff x="5420" y="845"/>
                <a:chExt cx="272" cy="728"/>
              </a:xfrm>
            </p:grpSpPr>
            <p:sp>
              <p:nvSpPr>
                <p:cNvPr id="64" name="Rectangle 73"/>
                <p:cNvSpPr>
                  <a:spLocks noChangeArrowheads="1"/>
                </p:cNvSpPr>
                <p:nvPr/>
              </p:nvSpPr>
              <p:spPr bwMode="auto">
                <a:xfrm>
                  <a:off x="5420" y="845"/>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5" name="Rectangle 74"/>
                <p:cNvSpPr>
                  <a:spLocks noChangeArrowheads="1"/>
                </p:cNvSpPr>
                <p:nvPr/>
              </p:nvSpPr>
              <p:spPr bwMode="auto">
                <a:xfrm>
                  <a:off x="5420" y="936"/>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6" name="Rectangle 75"/>
                <p:cNvSpPr>
                  <a:spLocks noChangeArrowheads="1"/>
                </p:cNvSpPr>
                <p:nvPr/>
              </p:nvSpPr>
              <p:spPr bwMode="auto">
                <a:xfrm>
                  <a:off x="5511" y="936"/>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7" name="Rectangle 76"/>
                <p:cNvSpPr>
                  <a:spLocks noChangeArrowheads="1"/>
                </p:cNvSpPr>
                <p:nvPr/>
              </p:nvSpPr>
              <p:spPr bwMode="auto">
                <a:xfrm>
                  <a:off x="5601" y="845"/>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8" name="Rectangle 77"/>
                <p:cNvSpPr>
                  <a:spLocks noChangeArrowheads="1"/>
                </p:cNvSpPr>
                <p:nvPr/>
              </p:nvSpPr>
              <p:spPr bwMode="auto">
                <a:xfrm>
                  <a:off x="5420" y="1027"/>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69" name="Rectangle 78"/>
                <p:cNvSpPr>
                  <a:spLocks noChangeArrowheads="1"/>
                </p:cNvSpPr>
                <p:nvPr/>
              </p:nvSpPr>
              <p:spPr bwMode="auto">
                <a:xfrm>
                  <a:off x="5420" y="1118"/>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0" name="Rectangle 79"/>
                <p:cNvSpPr>
                  <a:spLocks noChangeArrowheads="1"/>
                </p:cNvSpPr>
                <p:nvPr/>
              </p:nvSpPr>
              <p:spPr bwMode="auto">
                <a:xfrm>
                  <a:off x="5511" y="1118"/>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1" name="Rectangle 80"/>
                <p:cNvSpPr>
                  <a:spLocks noChangeArrowheads="1"/>
                </p:cNvSpPr>
                <p:nvPr/>
              </p:nvSpPr>
              <p:spPr bwMode="auto">
                <a:xfrm>
                  <a:off x="5601" y="1027"/>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2" name="Rectangle 81"/>
                <p:cNvSpPr>
                  <a:spLocks noChangeArrowheads="1"/>
                </p:cNvSpPr>
                <p:nvPr/>
              </p:nvSpPr>
              <p:spPr bwMode="auto">
                <a:xfrm>
                  <a:off x="5420" y="1209"/>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3" name="Rectangle 82"/>
                <p:cNvSpPr>
                  <a:spLocks noChangeArrowheads="1"/>
                </p:cNvSpPr>
                <p:nvPr/>
              </p:nvSpPr>
              <p:spPr bwMode="auto">
                <a:xfrm>
                  <a:off x="5420" y="1300"/>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4" name="Rectangle 83"/>
                <p:cNvSpPr>
                  <a:spLocks noChangeArrowheads="1"/>
                </p:cNvSpPr>
                <p:nvPr/>
              </p:nvSpPr>
              <p:spPr bwMode="auto">
                <a:xfrm>
                  <a:off x="5511" y="1300"/>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5" name="Rectangle 84"/>
                <p:cNvSpPr>
                  <a:spLocks noChangeArrowheads="1"/>
                </p:cNvSpPr>
                <p:nvPr/>
              </p:nvSpPr>
              <p:spPr bwMode="auto">
                <a:xfrm>
                  <a:off x="5601" y="1209"/>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6" name="Rectangle 85"/>
                <p:cNvSpPr>
                  <a:spLocks noChangeArrowheads="1"/>
                </p:cNvSpPr>
                <p:nvPr/>
              </p:nvSpPr>
              <p:spPr bwMode="auto">
                <a:xfrm>
                  <a:off x="5420" y="1391"/>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7" name="Rectangle 86"/>
                <p:cNvSpPr>
                  <a:spLocks noChangeArrowheads="1"/>
                </p:cNvSpPr>
                <p:nvPr/>
              </p:nvSpPr>
              <p:spPr bwMode="auto">
                <a:xfrm>
                  <a:off x="5420" y="1482"/>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8" name="Rectangle 87"/>
                <p:cNvSpPr>
                  <a:spLocks noChangeArrowheads="1"/>
                </p:cNvSpPr>
                <p:nvPr/>
              </p:nvSpPr>
              <p:spPr bwMode="auto">
                <a:xfrm>
                  <a:off x="5511" y="1482"/>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79" name="Rectangle 88"/>
                <p:cNvSpPr>
                  <a:spLocks noChangeArrowheads="1"/>
                </p:cNvSpPr>
                <p:nvPr/>
              </p:nvSpPr>
              <p:spPr bwMode="auto">
                <a:xfrm>
                  <a:off x="5601" y="1391"/>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grpSp>
        </p:grpSp>
        <p:grpSp>
          <p:nvGrpSpPr>
            <p:cNvPr id="16" name="Group 149"/>
            <p:cNvGrpSpPr>
              <a:grpSpLocks/>
            </p:cNvGrpSpPr>
            <p:nvPr/>
          </p:nvGrpSpPr>
          <p:grpSpPr bwMode="auto">
            <a:xfrm>
              <a:off x="477966" y="5110337"/>
              <a:ext cx="5147336" cy="1112837"/>
              <a:chOff x="131" y="3113"/>
              <a:chExt cx="2993" cy="701"/>
            </a:xfrm>
          </p:grpSpPr>
          <p:cxnSp>
            <p:nvCxnSpPr>
              <p:cNvPr id="18" name="AutoShape 56"/>
              <p:cNvCxnSpPr>
                <a:cxnSpLocks noChangeShapeType="1"/>
                <a:stCxn id="25" idx="3"/>
                <a:endCxn id="27" idx="2"/>
              </p:cNvCxnSpPr>
              <p:nvPr/>
            </p:nvCxnSpPr>
            <p:spPr bwMode="auto">
              <a:xfrm flipV="1">
                <a:off x="1359" y="3472"/>
                <a:ext cx="391" cy="226"/>
              </a:xfrm>
              <a:prstGeom prst="bentConnector2">
                <a:avLst/>
              </a:prstGeom>
              <a:noFill/>
              <a:ln w="12700">
                <a:solidFill>
                  <a:schemeClr val="tx1"/>
                </a:solidFill>
                <a:miter lim="800000"/>
                <a:headEnd/>
                <a:tailEnd type="triangle" w="med" len="med"/>
              </a:ln>
              <a:effectLst>
                <a:outerShdw dist="45791" dir="3378596" algn="ctr" rotWithShape="0">
                  <a:schemeClr val="bg2">
                    <a:alpha val="50000"/>
                  </a:schemeClr>
                </a:outerShdw>
              </a:effectLst>
            </p:spPr>
          </p:cxnSp>
          <p:cxnSp>
            <p:nvCxnSpPr>
              <p:cNvPr id="19" name="AutoShape 57"/>
              <p:cNvCxnSpPr>
                <a:cxnSpLocks noChangeShapeType="1"/>
                <a:stCxn id="21" idx="3"/>
                <a:endCxn id="27" idx="1"/>
              </p:cNvCxnSpPr>
              <p:nvPr/>
            </p:nvCxnSpPr>
            <p:spPr bwMode="auto">
              <a:xfrm>
                <a:off x="506" y="3348"/>
                <a:ext cx="1144" cy="0"/>
              </a:xfrm>
              <a:prstGeom prst="straightConnector1">
                <a:avLst/>
              </a:prstGeom>
              <a:noFill/>
              <a:ln w="12700">
                <a:solidFill>
                  <a:schemeClr val="tx1"/>
                </a:solidFill>
                <a:round/>
                <a:headEnd/>
                <a:tailEnd/>
              </a:ln>
              <a:effectLst>
                <a:outerShdw dist="45791" dir="3378596" algn="ctr" rotWithShape="0">
                  <a:schemeClr val="bg2">
                    <a:alpha val="50000"/>
                  </a:schemeClr>
                </a:outerShdw>
              </a:effectLst>
            </p:spPr>
          </p:cxnSp>
          <p:sp>
            <p:nvSpPr>
              <p:cNvPr id="20" name="Rectangle 58"/>
              <p:cNvSpPr>
                <a:spLocks noChangeArrowheads="1"/>
              </p:cNvSpPr>
              <p:nvPr/>
            </p:nvSpPr>
            <p:spPr bwMode="auto">
              <a:xfrm>
                <a:off x="131" y="3231"/>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1" name="Rectangle 59"/>
              <p:cNvSpPr>
                <a:spLocks noChangeArrowheads="1"/>
              </p:cNvSpPr>
              <p:nvPr/>
            </p:nvSpPr>
            <p:spPr bwMode="auto">
              <a:xfrm>
                <a:off x="314" y="3231"/>
                <a:ext cx="183" cy="233"/>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2" name="Rectangle 60"/>
              <p:cNvSpPr>
                <a:spLocks noChangeArrowheads="1"/>
              </p:cNvSpPr>
              <p:nvPr/>
            </p:nvSpPr>
            <p:spPr bwMode="auto">
              <a:xfrm>
                <a:off x="559" y="3231"/>
                <a:ext cx="182"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3" name="Rectangle 61"/>
              <p:cNvSpPr>
                <a:spLocks noChangeArrowheads="1"/>
              </p:cNvSpPr>
              <p:nvPr/>
            </p:nvSpPr>
            <p:spPr bwMode="auto">
              <a:xfrm>
                <a:off x="741" y="3231"/>
                <a:ext cx="184" cy="233"/>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4" name="Rectangle 62"/>
              <p:cNvSpPr>
                <a:spLocks noChangeArrowheads="1"/>
              </p:cNvSpPr>
              <p:nvPr/>
            </p:nvSpPr>
            <p:spPr bwMode="auto">
              <a:xfrm>
                <a:off x="986" y="3580"/>
                <a:ext cx="182" cy="234"/>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5" name="Rectangle 63"/>
              <p:cNvSpPr>
                <a:spLocks noChangeArrowheads="1"/>
              </p:cNvSpPr>
              <p:nvPr/>
            </p:nvSpPr>
            <p:spPr bwMode="auto">
              <a:xfrm>
                <a:off x="1168" y="3580"/>
                <a:ext cx="184" cy="234"/>
              </a:xfrm>
              <a:prstGeom prst="rect">
                <a:avLst/>
              </a:prstGeom>
              <a:solidFill>
                <a:srgbClr val="FF00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6" name="Rectangle 64"/>
              <p:cNvSpPr>
                <a:spLocks noChangeArrowheads="1"/>
              </p:cNvSpPr>
              <p:nvPr/>
            </p:nvSpPr>
            <p:spPr bwMode="auto">
              <a:xfrm>
                <a:off x="1414" y="3580"/>
                <a:ext cx="183" cy="234"/>
              </a:xfrm>
              <a:prstGeom prst="rect">
                <a:avLst/>
              </a:prstGeom>
              <a:solidFill>
                <a:srgbClr val="66FF33"/>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7" name="Rectangle 65"/>
              <p:cNvSpPr>
                <a:spLocks noChangeArrowheads="1"/>
              </p:cNvSpPr>
              <p:nvPr/>
            </p:nvSpPr>
            <p:spPr bwMode="auto">
              <a:xfrm>
                <a:off x="1658" y="3231"/>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8" name="Rectangle 66"/>
              <p:cNvSpPr>
                <a:spLocks noChangeArrowheads="1"/>
              </p:cNvSpPr>
              <p:nvPr/>
            </p:nvSpPr>
            <p:spPr bwMode="auto">
              <a:xfrm>
                <a:off x="1841" y="3231"/>
                <a:ext cx="183" cy="233"/>
              </a:xfrm>
              <a:prstGeom prst="rect">
                <a:avLst/>
              </a:prstGeom>
              <a:solidFill>
                <a:srgbClr val="FFFF00"/>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29" name="Rectangle 67"/>
              <p:cNvSpPr>
                <a:spLocks noChangeArrowheads="1"/>
              </p:cNvSpPr>
              <p:nvPr/>
            </p:nvSpPr>
            <p:spPr bwMode="auto">
              <a:xfrm>
                <a:off x="1414" y="3231"/>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sp>
            <p:nvSpPr>
              <p:cNvPr id="30" name="Rectangle 68"/>
              <p:cNvSpPr>
                <a:spLocks noChangeArrowheads="1"/>
              </p:cNvSpPr>
              <p:nvPr/>
            </p:nvSpPr>
            <p:spPr bwMode="auto">
              <a:xfrm>
                <a:off x="1231" y="3231"/>
                <a:ext cx="183" cy="233"/>
              </a:xfrm>
              <a:prstGeom prst="rect">
                <a:avLst/>
              </a:prstGeom>
              <a:solidFill>
                <a:srgbClr val="99CCFF"/>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defRPr/>
                </a:pPr>
                <a:endParaRPr lang="de-DE" sz="1000"/>
              </a:p>
            </p:txBody>
          </p:sp>
          <p:grpSp>
            <p:nvGrpSpPr>
              <p:cNvPr id="31" name="Group 89"/>
              <p:cNvGrpSpPr>
                <a:grpSpLocks/>
              </p:cNvGrpSpPr>
              <p:nvPr/>
            </p:nvGrpSpPr>
            <p:grpSpPr bwMode="auto">
              <a:xfrm>
                <a:off x="2941" y="3113"/>
                <a:ext cx="183" cy="467"/>
                <a:chOff x="5420" y="845"/>
                <a:chExt cx="272" cy="728"/>
              </a:xfrm>
            </p:grpSpPr>
            <p:sp>
              <p:nvSpPr>
                <p:cNvPr id="33" name="Rectangle 90"/>
                <p:cNvSpPr>
                  <a:spLocks noChangeArrowheads="1"/>
                </p:cNvSpPr>
                <p:nvPr/>
              </p:nvSpPr>
              <p:spPr bwMode="auto">
                <a:xfrm>
                  <a:off x="5420" y="845"/>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4" name="Rectangle 91"/>
                <p:cNvSpPr>
                  <a:spLocks noChangeArrowheads="1"/>
                </p:cNvSpPr>
                <p:nvPr/>
              </p:nvSpPr>
              <p:spPr bwMode="auto">
                <a:xfrm>
                  <a:off x="5420" y="936"/>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5" name="Rectangle 92"/>
                <p:cNvSpPr>
                  <a:spLocks noChangeArrowheads="1"/>
                </p:cNvSpPr>
                <p:nvPr/>
              </p:nvSpPr>
              <p:spPr bwMode="auto">
                <a:xfrm>
                  <a:off x="5511" y="936"/>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6" name="Rectangle 93"/>
                <p:cNvSpPr>
                  <a:spLocks noChangeArrowheads="1"/>
                </p:cNvSpPr>
                <p:nvPr/>
              </p:nvSpPr>
              <p:spPr bwMode="auto">
                <a:xfrm>
                  <a:off x="5601" y="845"/>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7" name="Rectangle 94"/>
                <p:cNvSpPr>
                  <a:spLocks noChangeArrowheads="1"/>
                </p:cNvSpPr>
                <p:nvPr/>
              </p:nvSpPr>
              <p:spPr bwMode="auto">
                <a:xfrm>
                  <a:off x="5420" y="1027"/>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8" name="Rectangle 95"/>
                <p:cNvSpPr>
                  <a:spLocks noChangeArrowheads="1"/>
                </p:cNvSpPr>
                <p:nvPr/>
              </p:nvSpPr>
              <p:spPr bwMode="auto">
                <a:xfrm>
                  <a:off x="5420" y="1118"/>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39" name="Rectangle 96"/>
                <p:cNvSpPr>
                  <a:spLocks noChangeArrowheads="1"/>
                </p:cNvSpPr>
                <p:nvPr/>
              </p:nvSpPr>
              <p:spPr bwMode="auto">
                <a:xfrm>
                  <a:off x="5511" y="1118"/>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0" name="Rectangle 97"/>
                <p:cNvSpPr>
                  <a:spLocks noChangeArrowheads="1"/>
                </p:cNvSpPr>
                <p:nvPr/>
              </p:nvSpPr>
              <p:spPr bwMode="auto">
                <a:xfrm>
                  <a:off x="5601" y="1027"/>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1" name="Rectangle 98"/>
                <p:cNvSpPr>
                  <a:spLocks noChangeArrowheads="1"/>
                </p:cNvSpPr>
                <p:nvPr/>
              </p:nvSpPr>
              <p:spPr bwMode="auto">
                <a:xfrm>
                  <a:off x="5420" y="1209"/>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2" name="Rectangle 99"/>
                <p:cNvSpPr>
                  <a:spLocks noChangeArrowheads="1"/>
                </p:cNvSpPr>
                <p:nvPr/>
              </p:nvSpPr>
              <p:spPr bwMode="auto">
                <a:xfrm>
                  <a:off x="5420" y="1300"/>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3" name="Rectangle 100"/>
                <p:cNvSpPr>
                  <a:spLocks noChangeArrowheads="1"/>
                </p:cNvSpPr>
                <p:nvPr/>
              </p:nvSpPr>
              <p:spPr bwMode="auto">
                <a:xfrm>
                  <a:off x="5511" y="1300"/>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4" name="Rectangle 101"/>
                <p:cNvSpPr>
                  <a:spLocks noChangeArrowheads="1"/>
                </p:cNvSpPr>
                <p:nvPr/>
              </p:nvSpPr>
              <p:spPr bwMode="auto">
                <a:xfrm>
                  <a:off x="5601" y="1209"/>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5" name="Rectangle 102"/>
                <p:cNvSpPr>
                  <a:spLocks noChangeArrowheads="1"/>
                </p:cNvSpPr>
                <p:nvPr/>
              </p:nvSpPr>
              <p:spPr bwMode="auto">
                <a:xfrm>
                  <a:off x="5420" y="1391"/>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6" name="Rectangle 103"/>
                <p:cNvSpPr>
                  <a:spLocks noChangeArrowheads="1"/>
                </p:cNvSpPr>
                <p:nvPr/>
              </p:nvSpPr>
              <p:spPr bwMode="auto">
                <a:xfrm>
                  <a:off x="5420" y="1482"/>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7" name="Rectangle 104"/>
                <p:cNvSpPr>
                  <a:spLocks noChangeArrowheads="1"/>
                </p:cNvSpPr>
                <p:nvPr/>
              </p:nvSpPr>
              <p:spPr bwMode="auto">
                <a:xfrm>
                  <a:off x="5511" y="1482"/>
                  <a:ext cx="181" cy="91"/>
                </a:xfrm>
                <a:prstGeom prst="rect">
                  <a:avLst/>
                </a:prstGeom>
                <a:solidFill>
                  <a:srgbClr val="FFCC99"/>
                </a:solidFill>
                <a:ln w="12700">
                  <a:solidFill>
                    <a:srgbClr val="FF3300"/>
                  </a:solidFill>
                  <a:miter lim="800000"/>
                  <a:headEnd/>
                  <a:tailEnd/>
                </a:ln>
              </p:spPr>
              <p:txBody>
                <a:bodyPr wrap="none" anchor="ctr"/>
                <a:lstStyle/>
                <a:p>
                  <a:endParaRPr lang="de-DE" sz="1000"/>
                </a:p>
              </p:txBody>
            </p:sp>
            <p:sp>
              <p:nvSpPr>
                <p:cNvPr id="48" name="Rectangle 105"/>
                <p:cNvSpPr>
                  <a:spLocks noChangeArrowheads="1"/>
                </p:cNvSpPr>
                <p:nvPr/>
              </p:nvSpPr>
              <p:spPr bwMode="auto">
                <a:xfrm>
                  <a:off x="5601" y="1391"/>
                  <a:ext cx="91" cy="91"/>
                </a:xfrm>
                <a:prstGeom prst="rect">
                  <a:avLst/>
                </a:prstGeom>
                <a:solidFill>
                  <a:srgbClr val="FFCC99"/>
                </a:solidFill>
                <a:ln w="12700">
                  <a:solidFill>
                    <a:srgbClr val="FF3300"/>
                  </a:solidFill>
                  <a:miter lim="800000"/>
                  <a:headEnd/>
                  <a:tailEnd/>
                </a:ln>
              </p:spPr>
              <p:txBody>
                <a:bodyPr wrap="none" anchor="ctr"/>
                <a:lstStyle/>
                <a:p>
                  <a:endParaRPr lang="de-DE" sz="1000"/>
                </a:p>
              </p:txBody>
            </p:sp>
          </p:grpSp>
          <p:sp>
            <p:nvSpPr>
              <p:cNvPr id="32" name="Rectangle 69"/>
              <p:cNvSpPr>
                <a:spLocks noChangeArrowheads="1"/>
              </p:cNvSpPr>
              <p:nvPr/>
            </p:nvSpPr>
            <p:spPr bwMode="auto">
              <a:xfrm>
                <a:off x="2083" y="3218"/>
                <a:ext cx="833" cy="233"/>
              </a:xfrm>
              <a:prstGeom prst="rect">
                <a:avLst/>
              </a:prstGeom>
              <a:solidFill>
                <a:srgbClr val="EAEAEA"/>
              </a:solidFill>
              <a:ln w="12700" algn="ctr">
                <a:solidFill>
                  <a:schemeClr val="tx1"/>
                </a:solidFill>
                <a:miter lim="800000"/>
                <a:headEnd/>
                <a:tailEnd/>
              </a:ln>
              <a:effectLst>
                <a:outerShdw dist="45791" dir="2021404" algn="ctr" rotWithShape="0">
                  <a:srgbClr val="808080">
                    <a:alpha val="50000"/>
                  </a:srgbClr>
                </a:outerShdw>
              </a:effectLst>
            </p:spPr>
            <p:txBody>
              <a:bodyPr wrap="none" anchor="ctr"/>
              <a:lstStyle/>
              <a:p>
                <a:pPr algn="ctr"/>
                <a:r>
                  <a:rPr lang="de-DE" sz="1050" b="1" dirty="0">
                    <a:effectLst>
                      <a:outerShdw blurRad="38100" dist="38100" dir="2700000" algn="tl">
                        <a:srgbClr val="FFFFFF"/>
                      </a:outerShdw>
                    </a:effectLst>
                  </a:rPr>
                  <a:t>50%</a:t>
                </a:r>
              </a:p>
            </p:txBody>
          </p:sp>
        </p:grpSp>
        <p:cxnSp>
          <p:nvCxnSpPr>
            <p:cNvPr id="17" name="AutoShape 146"/>
            <p:cNvCxnSpPr>
              <a:cxnSpLocks noChangeShapeType="1"/>
            </p:cNvCxnSpPr>
            <p:nvPr/>
          </p:nvCxnSpPr>
          <p:spPr bwMode="auto">
            <a:xfrm flipH="1">
              <a:off x="4552151" y="4170536"/>
              <a:ext cx="655241" cy="1092200"/>
            </a:xfrm>
            <a:prstGeom prst="straightConnector1">
              <a:avLst/>
            </a:prstGeom>
            <a:noFill/>
            <a:ln w="12700">
              <a:solidFill>
                <a:schemeClr val="bg1">
                  <a:lumMod val="50000"/>
                </a:schemeClr>
              </a:solidFill>
              <a:round/>
              <a:headEnd/>
              <a:tailEnd/>
            </a:ln>
            <a:effectLst/>
          </p:spPr>
        </p:cxnSp>
      </p:grpSp>
      <p:sp>
        <p:nvSpPr>
          <p:cNvPr id="4109" name="Textfeld 4108"/>
          <p:cNvSpPr txBox="1"/>
          <p:nvPr/>
        </p:nvSpPr>
        <p:spPr>
          <a:xfrm>
            <a:off x="4375079" y="1975446"/>
            <a:ext cx="2982276" cy="369332"/>
          </a:xfrm>
          <a:prstGeom prst="rect">
            <a:avLst/>
          </a:prstGeom>
          <a:noFill/>
        </p:spPr>
        <p:txBody>
          <a:bodyPr wrap="square" rtlCol="0">
            <a:spAutoFit/>
          </a:bodyPr>
          <a:lstStyle/>
          <a:p>
            <a:pPr algn="ctr"/>
            <a:r>
              <a:rPr lang="de-DE" dirty="0"/>
              <a:t>Execute </a:t>
            </a:r>
            <a:r>
              <a:rPr lang="de-DE" dirty="0" err="1"/>
              <a:t>by</a:t>
            </a:r>
            <a:r>
              <a:rPr lang="de-DE" dirty="0"/>
              <a:t> Single </a:t>
            </a:r>
            <a:r>
              <a:rPr lang="de-DE" dirty="0" err="1"/>
              <a:t>Priority</a:t>
            </a:r>
            <a:endParaRPr lang="de-DE" dirty="0"/>
          </a:p>
        </p:txBody>
      </p:sp>
      <p:cxnSp>
        <p:nvCxnSpPr>
          <p:cNvPr id="254" name="Gerade Verbindung 253"/>
          <p:cNvCxnSpPr/>
          <p:nvPr/>
        </p:nvCxnSpPr>
        <p:spPr>
          <a:xfrm>
            <a:off x="1739704" y="5960874"/>
            <a:ext cx="56811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5" name="Gerade Verbindung 254"/>
          <p:cNvCxnSpPr/>
          <p:nvPr/>
        </p:nvCxnSpPr>
        <p:spPr>
          <a:xfrm>
            <a:off x="1739704" y="6165304"/>
            <a:ext cx="8021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Gerade Verbindung 255"/>
          <p:cNvCxnSpPr/>
          <p:nvPr/>
        </p:nvCxnSpPr>
        <p:spPr>
          <a:xfrm>
            <a:off x="1739704" y="6381328"/>
            <a:ext cx="67777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Gerade Verbindung 256"/>
          <p:cNvCxnSpPr/>
          <p:nvPr/>
        </p:nvCxnSpPr>
        <p:spPr>
          <a:xfrm>
            <a:off x="1739704" y="6525344"/>
            <a:ext cx="4901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26" name="Textfeld 4125"/>
          <p:cNvSpPr txBox="1"/>
          <p:nvPr/>
        </p:nvSpPr>
        <p:spPr>
          <a:xfrm>
            <a:off x="4079777" y="4999598"/>
            <a:ext cx="3312368" cy="584775"/>
          </a:xfrm>
          <a:prstGeom prst="rect">
            <a:avLst/>
          </a:prstGeom>
          <a:noFill/>
        </p:spPr>
        <p:txBody>
          <a:bodyPr wrap="square" rtlCol="0">
            <a:spAutoFit/>
          </a:bodyPr>
          <a:lstStyle/>
          <a:p>
            <a:pPr algn="ctr"/>
            <a:r>
              <a:rPr lang="en-GB" sz="1600" dirty="0"/>
              <a:t>Traffic light = 1 operational</a:t>
            </a:r>
          </a:p>
          <a:p>
            <a:pPr algn="ctr"/>
            <a:r>
              <a:rPr lang="en-GB" sz="1600" dirty="0"/>
              <a:t>priority for everybody across projects</a:t>
            </a:r>
          </a:p>
        </p:txBody>
      </p:sp>
      <p:pic>
        <p:nvPicPr>
          <p:cNvPr id="250" name="Picture 249"/>
          <p:cNvPicPr>
            <a:picLocks noChangeAspect="1"/>
          </p:cNvPicPr>
          <p:nvPr/>
        </p:nvPicPr>
        <p:blipFill>
          <a:blip r:embed="rId2"/>
          <a:stretch>
            <a:fillRect/>
          </a:stretch>
        </p:blipFill>
        <p:spPr>
          <a:xfrm>
            <a:off x="4631337" y="2799448"/>
            <a:ext cx="2536011" cy="2171408"/>
          </a:xfrm>
          <a:prstGeom prst="rect">
            <a:avLst/>
          </a:prstGeom>
          <a:ln>
            <a:solidFill>
              <a:srgbClr val="212437"/>
            </a:solidFill>
          </a:ln>
        </p:spPr>
      </p:pic>
      <p:sp>
        <p:nvSpPr>
          <p:cNvPr id="168" name="Textfeld 4108"/>
          <p:cNvSpPr txBox="1"/>
          <p:nvPr/>
        </p:nvSpPr>
        <p:spPr>
          <a:xfrm>
            <a:off x="153736" y="1998600"/>
            <a:ext cx="2823826" cy="369332"/>
          </a:xfrm>
          <a:prstGeom prst="rect">
            <a:avLst/>
          </a:prstGeom>
          <a:noFill/>
        </p:spPr>
        <p:txBody>
          <a:bodyPr wrap="square" rtlCol="0">
            <a:spAutoFit/>
          </a:bodyPr>
          <a:lstStyle/>
          <a:p>
            <a:pPr algn="ctr"/>
            <a:r>
              <a:rPr lang="de-DE" dirty="0" err="1"/>
              <a:t>Buffer</a:t>
            </a:r>
            <a:r>
              <a:rPr lang="de-DE" dirty="0"/>
              <a:t> Management</a:t>
            </a:r>
          </a:p>
        </p:txBody>
      </p:sp>
      <p:sp>
        <p:nvSpPr>
          <p:cNvPr id="147" name="Textfeld 4108"/>
          <p:cNvSpPr txBox="1"/>
          <p:nvPr/>
        </p:nvSpPr>
        <p:spPr>
          <a:xfrm>
            <a:off x="8498859" y="2031696"/>
            <a:ext cx="2982276" cy="646331"/>
          </a:xfrm>
          <a:prstGeom prst="rect">
            <a:avLst/>
          </a:prstGeom>
          <a:noFill/>
        </p:spPr>
        <p:txBody>
          <a:bodyPr wrap="square" rtlCol="0">
            <a:spAutoFit/>
          </a:bodyPr>
          <a:lstStyle/>
          <a:p>
            <a:pPr algn="ctr"/>
            <a:r>
              <a:rPr lang="de-DE" dirty="0"/>
              <a:t>Manage </a:t>
            </a:r>
            <a:r>
              <a:rPr lang="de-DE" dirty="0" err="1"/>
              <a:t>across</a:t>
            </a:r>
            <a:r>
              <a:rPr lang="de-DE" dirty="0"/>
              <a:t> </a:t>
            </a:r>
            <a:r>
              <a:rPr lang="de-DE" dirty="0" err="1"/>
              <a:t>projects</a:t>
            </a:r>
            <a:endParaRPr lang="de-DE" dirty="0"/>
          </a:p>
          <a:p>
            <a:pPr algn="ctr"/>
            <a:r>
              <a:rPr lang="de-DE" dirty="0"/>
              <a:t>(Control </a:t>
            </a:r>
            <a:r>
              <a:rPr lang="de-DE" dirty="0" err="1"/>
              <a:t>the</a:t>
            </a:r>
            <a:r>
              <a:rPr lang="de-DE" dirty="0"/>
              <a:t> WIP)</a:t>
            </a:r>
          </a:p>
        </p:txBody>
      </p:sp>
      <p:pic>
        <p:nvPicPr>
          <p:cNvPr id="148" name="Picture 147"/>
          <p:cNvPicPr>
            <a:picLocks noChangeAspect="1"/>
          </p:cNvPicPr>
          <p:nvPr/>
        </p:nvPicPr>
        <p:blipFill>
          <a:blip r:embed="rId3"/>
          <a:stretch>
            <a:fillRect/>
          </a:stretch>
        </p:blipFill>
        <p:spPr>
          <a:xfrm>
            <a:off x="8328248" y="2799448"/>
            <a:ext cx="3518246" cy="2099514"/>
          </a:xfrm>
          <a:prstGeom prst="rect">
            <a:avLst/>
          </a:prstGeom>
          <a:ln>
            <a:solidFill>
              <a:schemeClr val="accent1"/>
            </a:solidFill>
          </a:ln>
        </p:spPr>
      </p:pic>
    </p:spTree>
    <p:extLst>
      <p:ext uri="{BB962C8B-B14F-4D97-AF65-F5344CB8AC3E}">
        <p14:creationId xmlns:p14="http://schemas.microsoft.com/office/powerpoint/2010/main" val="1812109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21AB8-2F6B-46F8-81CA-3FB8B9D4290D}"/>
              </a:ext>
            </a:extLst>
          </p:cNvPr>
          <p:cNvSpPr>
            <a:spLocks noGrp="1"/>
          </p:cNvSpPr>
          <p:nvPr>
            <p:ph type="title"/>
          </p:nvPr>
        </p:nvSpPr>
        <p:spPr/>
        <p:txBody>
          <a:bodyPr>
            <a:normAutofit fontScale="90000"/>
          </a:bodyPr>
          <a:lstStyle/>
          <a:p>
            <a:r>
              <a:rPr lang="en-US" sz="3600" b="1" i="1" dirty="0"/>
              <a:t>A-dato customers </a:t>
            </a:r>
            <a:r>
              <a:rPr lang="en-US" sz="3600" i="1" dirty="0"/>
              <a:t>presenting at the </a:t>
            </a:r>
            <a:br>
              <a:rPr lang="en-US" dirty="0"/>
            </a:br>
            <a:r>
              <a:rPr lang="en-US" sz="3600" b="1" dirty="0"/>
              <a:t>TOC </a:t>
            </a:r>
            <a:r>
              <a:rPr lang="en-US" sz="3600" b="1" dirty="0" err="1"/>
              <a:t>Anwenderkonferenz</a:t>
            </a:r>
            <a:r>
              <a:rPr lang="en-US" sz="3600" b="1" dirty="0"/>
              <a:t> </a:t>
            </a:r>
            <a:r>
              <a:rPr lang="en-US" sz="3600" dirty="0"/>
              <a:t>2019, Heidelberg</a:t>
            </a:r>
            <a:endParaRPr lang="en-US" dirty="0"/>
          </a:p>
        </p:txBody>
      </p:sp>
      <p:sp>
        <p:nvSpPr>
          <p:cNvPr id="18" name="Content Placeholder 17">
            <a:extLst>
              <a:ext uri="{FF2B5EF4-FFF2-40B4-BE49-F238E27FC236}">
                <a16:creationId xmlns:a16="http://schemas.microsoft.com/office/drawing/2014/main" id="{BB39614F-BC3F-4DCE-8D79-78ED874EDF92}"/>
              </a:ext>
            </a:extLst>
          </p:cNvPr>
          <p:cNvSpPr>
            <a:spLocks noGrp="1"/>
          </p:cNvSpPr>
          <p:nvPr>
            <p:ph sz="quarter" idx="2"/>
          </p:nvPr>
        </p:nvSpPr>
        <p:spPr>
          <a:xfrm>
            <a:off x="7876462" y="2204863"/>
            <a:ext cx="3765005" cy="4424537"/>
          </a:xfrm>
        </p:spPr>
        <p:txBody>
          <a:bodyPr/>
          <a:lstStyle/>
          <a:p>
            <a:pPr marL="0" indent="0">
              <a:buNone/>
            </a:pPr>
            <a:r>
              <a:rPr lang="en-US" b="1" i="1" dirty="0"/>
              <a:t>Presenters:</a:t>
            </a:r>
          </a:p>
          <a:p>
            <a:r>
              <a:rPr lang="en-US" dirty="0" err="1"/>
              <a:t>Römheld</a:t>
            </a:r>
            <a:endParaRPr lang="en-US" dirty="0"/>
          </a:p>
          <a:p>
            <a:r>
              <a:rPr lang="en-US" dirty="0" err="1"/>
              <a:t>Beekenkamp</a:t>
            </a:r>
            <a:endParaRPr lang="en-US" dirty="0"/>
          </a:p>
          <a:p>
            <a:r>
              <a:rPr lang="en-US" dirty="0"/>
              <a:t>SICK</a:t>
            </a:r>
          </a:p>
          <a:p>
            <a:r>
              <a:rPr lang="en-US" dirty="0"/>
              <a:t>Diamond Air</a:t>
            </a:r>
          </a:p>
        </p:txBody>
      </p:sp>
      <p:sp>
        <p:nvSpPr>
          <p:cNvPr id="3" name="Slide Number Placeholder 2">
            <a:extLst>
              <a:ext uri="{FF2B5EF4-FFF2-40B4-BE49-F238E27FC236}">
                <a16:creationId xmlns:a16="http://schemas.microsoft.com/office/drawing/2014/main" id="{182D573F-23D3-488E-9177-A418D854E12D}"/>
              </a:ext>
            </a:extLst>
          </p:cNvPr>
          <p:cNvSpPr>
            <a:spLocks noGrp="1"/>
          </p:cNvSpPr>
          <p:nvPr>
            <p:ph type="sldNum" sz="quarter" idx="4"/>
          </p:nvPr>
        </p:nvSpPr>
        <p:spPr/>
        <p:txBody>
          <a:bodyPr/>
          <a:lstStyle/>
          <a:p>
            <a:fld id="{96499B70-49A0-4519-9B09-62EDDB406EFA}" type="slidenum">
              <a:rPr lang="nl-NL" smtClean="0"/>
              <a:pPr/>
              <a:t>4</a:t>
            </a:fld>
            <a:endParaRPr lang="nl-NL" dirty="0"/>
          </a:p>
        </p:txBody>
      </p:sp>
      <p:pic>
        <p:nvPicPr>
          <p:cNvPr id="16" name="Picture 15">
            <a:extLst>
              <a:ext uri="{FF2B5EF4-FFF2-40B4-BE49-F238E27FC236}">
                <a16:creationId xmlns:a16="http://schemas.microsoft.com/office/drawing/2014/main" id="{9DF6671E-2B64-4BCD-B48D-1A160116C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40416" y="116632"/>
            <a:ext cx="2016224" cy="1007698"/>
          </a:xfrm>
          <a:prstGeom prst="rect">
            <a:avLst/>
          </a:prstGeom>
        </p:spPr>
      </p:pic>
      <p:pic>
        <p:nvPicPr>
          <p:cNvPr id="13" name="Picture 12">
            <a:extLst>
              <a:ext uri="{FF2B5EF4-FFF2-40B4-BE49-F238E27FC236}">
                <a16:creationId xmlns:a16="http://schemas.microsoft.com/office/drawing/2014/main" id="{B57BDBE6-929C-4EB5-953F-02E8BD3666CF}"/>
              </a:ext>
            </a:extLst>
          </p:cNvPr>
          <p:cNvPicPr>
            <a:picLocks noChangeAspect="1"/>
          </p:cNvPicPr>
          <p:nvPr/>
        </p:nvPicPr>
        <p:blipFill rotWithShape="1">
          <a:blip r:embed="rId3"/>
          <a:srcRect t="25954"/>
          <a:stretch/>
        </p:blipFill>
        <p:spPr>
          <a:xfrm>
            <a:off x="1820517" y="1700808"/>
            <a:ext cx="5373053" cy="4852453"/>
          </a:xfrm>
          <a:prstGeom prst="rect">
            <a:avLst/>
          </a:prstGeom>
          <a:ln>
            <a:noFill/>
          </a:ln>
        </p:spPr>
      </p:pic>
      <p:pic>
        <p:nvPicPr>
          <p:cNvPr id="17" name="Picture 16">
            <a:extLst>
              <a:ext uri="{FF2B5EF4-FFF2-40B4-BE49-F238E27FC236}">
                <a16:creationId xmlns:a16="http://schemas.microsoft.com/office/drawing/2014/main" id="{4A3C665A-C24F-411F-8F1E-BDB4BC4E71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41" t="14049" r="63673" b="13266"/>
          <a:stretch/>
        </p:blipFill>
        <p:spPr>
          <a:xfrm>
            <a:off x="1703130" y="2936865"/>
            <a:ext cx="648453" cy="741089"/>
          </a:xfrm>
          <a:prstGeom prst="rect">
            <a:avLst/>
          </a:prstGeom>
        </p:spPr>
      </p:pic>
      <p:pic>
        <p:nvPicPr>
          <p:cNvPr id="19" name="Picture 18">
            <a:extLst>
              <a:ext uri="{FF2B5EF4-FFF2-40B4-BE49-F238E27FC236}">
                <a16:creationId xmlns:a16="http://schemas.microsoft.com/office/drawing/2014/main" id="{67684138-52FE-489E-9D1F-E535C028D7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41" t="14049" r="63673" b="13266"/>
          <a:stretch/>
        </p:blipFill>
        <p:spPr>
          <a:xfrm>
            <a:off x="5447928" y="3629694"/>
            <a:ext cx="648453" cy="741089"/>
          </a:xfrm>
          <a:prstGeom prst="rect">
            <a:avLst/>
          </a:prstGeom>
        </p:spPr>
      </p:pic>
      <p:pic>
        <p:nvPicPr>
          <p:cNvPr id="20" name="Picture 19">
            <a:extLst>
              <a:ext uri="{FF2B5EF4-FFF2-40B4-BE49-F238E27FC236}">
                <a16:creationId xmlns:a16="http://schemas.microsoft.com/office/drawing/2014/main" id="{EFC71041-90FD-4921-B1CC-448214D4AF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41" t="14049" r="63673" b="13266"/>
          <a:stretch/>
        </p:blipFill>
        <p:spPr>
          <a:xfrm>
            <a:off x="5447928" y="2734102"/>
            <a:ext cx="648072" cy="740654"/>
          </a:xfrm>
          <a:prstGeom prst="rect">
            <a:avLst/>
          </a:prstGeom>
        </p:spPr>
      </p:pic>
      <p:pic>
        <p:nvPicPr>
          <p:cNvPr id="21" name="Picture 20">
            <a:extLst>
              <a:ext uri="{FF2B5EF4-FFF2-40B4-BE49-F238E27FC236}">
                <a16:creationId xmlns:a16="http://schemas.microsoft.com/office/drawing/2014/main" id="{FA33C5F8-0A63-419C-830D-88FD4FF2A7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41" t="14049" r="63673" b="13266"/>
          <a:stretch/>
        </p:blipFill>
        <p:spPr>
          <a:xfrm>
            <a:off x="1775519" y="4784270"/>
            <a:ext cx="648453" cy="741089"/>
          </a:xfrm>
          <a:prstGeom prst="rect">
            <a:avLst/>
          </a:prstGeom>
        </p:spPr>
      </p:pic>
      <p:cxnSp>
        <p:nvCxnSpPr>
          <p:cNvPr id="4" name="Straight Connector 3">
            <a:extLst>
              <a:ext uri="{FF2B5EF4-FFF2-40B4-BE49-F238E27FC236}">
                <a16:creationId xmlns:a16="http://schemas.microsoft.com/office/drawing/2014/main" id="{0DD99EDB-C163-4AE7-A61D-134CDAB6EECE}"/>
              </a:ext>
            </a:extLst>
          </p:cNvPr>
          <p:cNvCxnSpPr>
            <a:cxnSpLocks/>
          </p:cNvCxnSpPr>
          <p:nvPr/>
        </p:nvCxnSpPr>
        <p:spPr>
          <a:xfrm>
            <a:off x="1919536" y="6553261"/>
            <a:ext cx="5184576" cy="0"/>
          </a:xfrm>
          <a:prstGeom prst="line">
            <a:avLst/>
          </a:prstGeom>
          <a:ln w="19050">
            <a:solidFill>
              <a:schemeClr val="accent1">
                <a:lumMod val="40000"/>
                <a:lumOff val="6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DDBD3E1-3A76-41E3-BE22-1AA6F12345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64305" b="10063"/>
          <a:stretch/>
        </p:blipFill>
        <p:spPr>
          <a:xfrm>
            <a:off x="1786662" y="5395619"/>
            <a:ext cx="576064" cy="703961"/>
          </a:xfrm>
          <a:prstGeom prst="rect">
            <a:avLst/>
          </a:prstGeom>
        </p:spPr>
      </p:pic>
      <p:pic>
        <p:nvPicPr>
          <p:cNvPr id="23" name="Picture 22">
            <a:extLst>
              <a:ext uri="{FF2B5EF4-FFF2-40B4-BE49-F238E27FC236}">
                <a16:creationId xmlns:a16="http://schemas.microsoft.com/office/drawing/2014/main" id="{5BB2B982-81C8-4918-8A09-A773F5B28D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64305" b="10063"/>
          <a:stretch/>
        </p:blipFill>
        <p:spPr>
          <a:xfrm>
            <a:off x="6068721" y="2753138"/>
            <a:ext cx="576064" cy="703961"/>
          </a:xfrm>
          <a:prstGeom prst="rect">
            <a:avLst/>
          </a:prstGeom>
        </p:spPr>
      </p:pic>
    </p:spTree>
    <p:extLst>
      <p:ext uri="{BB962C8B-B14F-4D97-AF65-F5344CB8AC3E}">
        <p14:creationId xmlns:p14="http://schemas.microsoft.com/office/powerpoint/2010/main" val="424379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t>Levers for achieving improvements</a:t>
            </a:r>
            <a:br>
              <a:rPr lang="en-US" sz="3200" dirty="0"/>
            </a:br>
            <a:r>
              <a:rPr lang="en-US" sz="2400" i="1" dirty="0"/>
              <a:t>Operations Management for (multi-)project operations</a:t>
            </a:r>
          </a:p>
        </p:txBody>
      </p:sp>
      <p:sp>
        <p:nvSpPr>
          <p:cNvPr id="3" name="Inhaltsplatzhalter 2"/>
          <p:cNvSpPr>
            <a:spLocks noGrp="1"/>
          </p:cNvSpPr>
          <p:nvPr>
            <p:ph sz="quarter" idx="1"/>
          </p:nvPr>
        </p:nvSpPr>
        <p:spPr>
          <a:xfrm>
            <a:off x="1163088" y="1844824"/>
            <a:ext cx="10871200" cy="4495800"/>
          </a:xfrm>
        </p:spPr>
        <p:txBody>
          <a:bodyPr>
            <a:normAutofit/>
          </a:bodyPr>
          <a:lstStyle/>
          <a:p>
            <a:r>
              <a:rPr lang="en-US" sz="1800" dirty="0"/>
              <a:t>Introduction of Buffer Management with Dynamic Schedules		 </a:t>
            </a:r>
            <a:r>
              <a:rPr lang="en-US" sz="1800" dirty="0">
                <a:sym typeface="Wingdings" panose="05000000000000000000" pitchFamily="2" charset="2"/>
              </a:rPr>
              <a:t></a:t>
            </a:r>
            <a:r>
              <a:rPr lang="en-US" sz="1800" i="1" dirty="0">
                <a:sym typeface="Wingdings" panose="05000000000000000000" pitchFamily="2" charset="2"/>
              </a:rPr>
              <a:t>Manage the Buffer</a:t>
            </a:r>
            <a:endParaRPr lang="en-US" sz="1800" i="1" dirty="0"/>
          </a:p>
          <a:p>
            <a:pPr lvl="1"/>
            <a:r>
              <a:rPr lang="en-US" sz="1600" dirty="0"/>
              <a:t>Aggregate and (re-)move safety time</a:t>
            </a:r>
          </a:p>
          <a:p>
            <a:pPr lvl="1"/>
            <a:r>
              <a:rPr lang="en-US" sz="1600" dirty="0"/>
              <a:t>Introduction of buffers at strategic positions to absorb uncertainty</a:t>
            </a:r>
          </a:p>
          <a:p>
            <a:pPr marL="0" indent="0">
              <a:buNone/>
            </a:pPr>
            <a:endParaRPr lang="en-US" sz="1800" dirty="0"/>
          </a:p>
          <a:p>
            <a:r>
              <a:rPr lang="en-US" sz="1800" dirty="0"/>
              <a:t>Introduction of </a:t>
            </a:r>
            <a:r>
              <a:rPr lang="en-US" sz="1800" u="sng" dirty="0"/>
              <a:t>one single </a:t>
            </a:r>
            <a:r>
              <a:rPr lang="en-US" sz="1800" dirty="0"/>
              <a:t>priority and feedback loop 		</a:t>
            </a:r>
            <a:r>
              <a:rPr lang="en-US" sz="1800" dirty="0">
                <a:sym typeface="Wingdings" panose="05000000000000000000" pitchFamily="2" charset="2"/>
              </a:rPr>
              <a:t> </a:t>
            </a:r>
            <a:r>
              <a:rPr lang="en-US" sz="1800" i="1" dirty="0">
                <a:sym typeface="Wingdings" panose="05000000000000000000" pitchFamily="2" charset="2"/>
              </a:rPr>
              <a:t>Execute by single priority</a:t>
            </a:r>
            <a:endParaRPr lang="en-US" sz="1800" i="1" dirty="0"/>
          </a:p>
          <a:p>
            <a:pPr lvl="1"/>
            <a:r>
              <a:rPr lang="en-US" sz="1600" dirty="0"/>
              <a:t>Track progress by </a:t>
            </a:r>
            <a:r>
              <a:rPr lang="en-US" sz="1600" b="1" i="1" dirty="0"/>
              <a:t>Expected-Time-To-Complete</a:t>
            </a:r>
            <a:r>
              <a:rPr lang="en-US" sz="1600" dirty="0"/>
              <a:t> (~ ETA)</a:t>
            </a:r>
          </a:p>
          <a:p>
            <a:pPr lvl="1"/>
            <a:r>
              <a:rPr lang="en-US" sz="1600" dirty="0"/>
              <a:t>Synchronized Execution of Tasks</a:t>
            </a:r>
          </a:p>
          <a:p>
            <a:pPr marL="0" indent="0">
              <a:buNone/>
            </a:pPr>
            <a:endParaRPr lang="en-US" sz="1800" dirty="0"/>
          </a:p>
          <a:p>
            <a:r>
              <a:rPr lang="en-US" sz="1800" dirty="0"/>
              <a:t>Introduction of Pipeline and Portfolio Management			</a:t>
            </a:r>
            <a:r>
              <a:rPr lang="en-US" sz="1800" dirty="0">
                <a:sym typeface="Wingdings" panose="05000000000000000000" pitchFamily="2" charset="2"/>
              </a:rPr>
              <a:t> </a:t>
            </a:r>
            <a:r>
              <a:rPr lang="en-US" sz="1800" i="1" dirty="0">
                <a:sym typeface="Wingdings" panose="05000000000000000000" pitchFamily="2" charset="2"/>
              </a:rPr>
              <a:t>Control the WIP</a:t>
            </a:r>
            <a:endParaRPr lang="en-US" sz="1800" i="1" dirty="0"/>
          </a:p>
          <a:p>
            <a:pPr lvl="1"/>
            <a:r>
              <a:rPr lang="en-US" sz="1600" dirty="0"/>
              <a:t>Constraint based Work-in-Progress management</a:t>
            </a:r>
          </a:p>
          <a:p>
            <a:pPr lvl="1"/>
            <a:r>
              <a:rPr lang="en-US" sz="1600" dirty="0"/>
              <a:t>Release management (staggering)</a:t>
            </a:r>
          </a:p>
          <a:p>
            <a:pPr marL="365760" lvl="1" indent="0">
              <a:buNone/>
            </a:pPr>
            <a:endParaRPr lang="en-US" sz="1600" dirty="0"/>
          </a:p>
          <a:p>
            <a:r>
              <a:rPr lang="en-US" sz="1800" dirty="0"/>
              <a:t>Introduction of Aggregation and (dynamic) “Late Binding”		</a:t>
            </a:r>
            <a:r>
              <a:rPr lang="en-US" sz="1800" dirty="0">
                <a:sym typeface="Wingdings" panose="05000000000000000000" pitchFamily="2" charset="2"/>
              </a:rPr>
              <a:t> Flexible Capac</a:t>
            </a:r>
            <a:r>
              <a:rPr lang="en-US" i="1" dirty="0">
                <a:sym typeface="Wingdings" panose="05000000000000000000" pitchFamily="2" charset="2"/>
              </a:rPr>
              <a:t>ity</a:t>
            </a:r>
            <a:endParaRPr lang="en-US" dirty="0"/>
          </a:p>
          <a:p>
            <a:endParaRPr lang="en-US" dirty="0"/>
          </a:p>
        </p:txBody>
      </p:sp>
      <p:pic>
        <p:nvPicPr>
          <p:cNvPr id="127" name="Picture 126"/>
          <p:cNvPicPr>
            <a:picLocks noChangeAspect="1"/>
          </p:cNvPicPr>
          <p:nvPr/>
        </p:nvPicPr>
        <p:blipFill>
          <a:blip r:embed="rId2"/>
          <a:stretch>
            <a:fillRect/>
          </a:stretch>
        </p:blipFill>
        <p:spPr>
          <a:xfrm>
            <a:off x="219405" y="1878814"/>
            <a:ext cx="1203745" cy="839354"/>
          </a:xfrm>
          <a:prstGeom prst="rect">
            <a:avLst/>
          </a:prstGeom>
        </p:spPr>
      </p:pic>
      <p:pic>
        <p:nvPicPr>
          <p:cNvPr id="129" name="Picture 128"/>
          <p:cNvPicPr>
            <a:picLocks noChangeAspect="1"/>
          </p:cNvPicPr>
          <p:nvPr/>
        </p:nvPicPr>
        <p:blipFill>
          <a:blip r:embed="rId3"/>
          <a:stretch>
            <a:fillRect/>
          </a:stretch>
        </p:blipFill>
        <p:spPr>
          <a:xfrm>
            <a:off x="995521" y="3102950"/>
            <a:ext cx="427629" cy="1127386"/>
          </a:xfrm>
          <a:prstGeom prst="rect">
            <a:avLst/>
          </a:prstGeom>
          <a:ln>
            <a:solidFill>
              <a:schemeClr val="bg1">
                <a:lumMod val="85000"/>
              </a:schemeClr>
            </a:solidFill>
          </a:ln>
        </p:spPr>
      </p:pic>
      <p:pic>
        <p:nvPicPr>
          <p:cNvPr id="130" name="Picture 129"/>
          <p:cNvPicPr>
            <a:picLocks noChangeAspect="1"/>
          </p:cNvPicPr>
          <p:nvPr/>
        </p:nvPicPr>
        <p:blipFill>
          <a:blip r:embed="rId4"/>
          <a:stretch>
            <a:fillRect/>
          </a:stretch>
        </p:blipFill>
        <p:spPr>
          <a:xfrm>
            <a:off x="166540" y="4653136"/>
            <a:ext cx="1256610" cy="749882"/>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229445" y="5933692"/>
            <a:ext cx="1263423" cy="816194"/>
          </a:xfrm>
          <a:prstGeom prst="rect">
            <a:avLst/>
          </a:prstGeom>
        </p:spPr>
      </p:pic>
    </p:spTree>
    <p:extLst>
      <p:ext uri="{BB962C8B-B14F-4D97-AF65-F5344CB8AC3E}">
        <p14:creationId xmlns:p14="http://schemas.microsoft.com/office/powerpoint/2010/main" val="22067152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normAutofit/>
          </a:bodyPr>
          <a:lstStyle/>
          <a:p>
            <a:r>
              <a:rPr lang="en-US" dirty="0"/>
              <a:t>Introduction of Buffer Management</a:t>
            </a:r>
          </a:p>
          <a:p>
            <a:r>
              <a:rPr lang="en-US" i="1" dirty="0"/>
              <a:t>Feedback Loop for generating “single” operational priorities</a:t>
            </a:r>
          </a:p>
          <a:p>
            <a:endParaRPr lang="en-US" dirty="0"/>
          </a:p>
        </p:txBody>
      </p:sp>
      <p:sp>
        <p:nvSpPr>
          <p:cNvPr id="4" name="Title 3"/>
          <p:cNvSpPr>
            <a:spLocks noGrp="1"/>
          </p:cNvSpPr>
          <p:nvPr>
            <p:ph type="title"/>
          </p:nvPr>
        </p:nvSpPr>
        <p:spPr/>
        <p:txBody>
          <a:bodyPr/>
          <a:lstStyle/>
          <a:p>
            <a:r>
              <a:rPr lang="en-US" dirty="0"/>
              <a:t>How to achieve improvements?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41</a:t>
            </a:fld>
            <a:endParaRPr lang="nl-NL" dirty="0"/>
          </a:p>
        </p:txBody>
      </p:sp>
    </p:spTree>
    <p:extLst>
      <p:ext uri="{BB962C8B-B14F-4D97-AF65-F5344CB8AC3E}">
        <p14:creationId xmlns:p14="http://schemas.microsoft.com/office/powerpoint/2010/main" val="128288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r>
              <a:rPr lang="en-US" sz="3200" dirty="0"/>
              <a:t>Psychology of Estimates</a:t>
            </a:r>
          </a:p>
        </p:txBody>
      </p:sp>
      <p:sp>
        <p:nvSpPr>
          <p:cNvPr id="13315" name="Rectangle 3"/>
          <p:cNvSpPr>
            <a:spLocks noGrp="1" noChangeArrowheads="1"/>
          </p:cNvSpPr>
          <p:nvPr>
            <p:ph idx="1"/>
          </p:nvPr>
        </p:nvSpPr>
        <p:spPr>
          <a:xfrm>
            <a:off x="7176120" y="1700808"/>
            <a:ext cx="4752528" cy="3870746"/>
          </a:xfrm>
        </p:spPr>
        <p:txBody>
          <a:bodyPr>
            <a:normAutofit/>
          </a:bodyPr>
          <a:lstStyle/>
          <a:p>
            <a:r>
              <a:rPr lang="en-US" sz="1800" dirty="0">
                <a:solidFill>
                  <a:schemeClr val="tx1">
                    <a:lumMod val="95000"/>
                    <a:lumOff val="5000"/>
                  </a:schemeClr>
                </a:solidFill>
                <a:latin typeface="+mn-lt"/>
                <a:cs typeface="Arial" charset="0"/>
              </a:rPr>
              <a:t>Typically &gt;50% durations is a safety buffer</a:t>
            </a:r>
          </a:p>
          <a:p>
            <a:r>
              <a:rPr lang="en-US" sz="1800" dirty="0">
                <a:solidFill>
                  <a:schemeClr val="tx1">
                    <a:lumMod val="95000"/>
                    <a:lumOff val="5000"/>
                  </a:schemeClr>
                </a:solidFill>
                <a:latin typeface="+mn-lt"/>
                <a:cs typeface="Arial" charset="0"/>
              </a:rPr>
              <a:t>Early completions are rare animals</a:t>
            </a:r>
          </a:p>
          <a:p>
            <a:r>
              <a:rPr lang="en-US" sz="1800" dirty="0">
                <a:solidFill>
                  <a:schemeClr val="tx1">
                    <a:lumMod val="95000"/>
                    <a:lumOff val="5000"/>
                  </a:schemeClr>
                </a:solidFill>
                <a:latin typeface="+mn-lt"/>
                <a:cs typeface="Arial" charset="0"/>
              </a:rPr>
              <a:t>Many tasks are still late</a:t>
            </a:r>
          </a:p>
        </p:txBody>
      </p:sp>
      <p:sp>
        <p:nvSpPr>
          <p:cNvPr id="22534" name="Rectangle 4"/>
          <p:cNvSpPr>
            <a:spLocks noChangeArrowheads="1"/>
          </p:cNvSpPr>
          <p:nvPr/>
        </p:nvSpPr>
        <p:spPr bwMode="auto">
          <a:xfrm>
            <a:off x="1847529" y="1641372"/>
            <a:ext cx="5400675" cy="3168650"/>
          </a:xfrm>
          <a:prstGeom prst="rect">
            <a:avLst/>
          </a:prstGeom>
          <a:noFill/>
          <a:ln w="9525">
            <a:noFill/>
            <a:miter lim="800000"/>
            <a:headEnd/>
            <a:tailEnd/>
          </a:ln>
        </p:spPr>
        <p:txBody>
          <a:bodyPr wrap="none" anchor="ctr"/>
          <a:lstStyle/>
          <a:p>
            <a:endParaRPr lang="en-US">
              <a:solidFill>
                <a:schemeClr val="tx1">
                  <a:lumMod val="50000"/>
                </a:schemeClr>
              </a:solidFill>
            </a:endParaRPr>
          </a:p>
        </p:txBody>
      </p:sp>
      <p:sp>
        <p:nvSpPr>
          <p:cNvPr id="22535" name="Freeform 5"/>
          <p:cNvSpPr>
            <a:spLocks/>
          </p:cNvSpPr>
          <p:nvPr/>
        </p:nvSpPr>
        <p:spPr bwMode="auto">
          <a:xfrm>
            <a:off x="4316092" y="3009797"/>
            <a:ext cx="1711325" cy="1301750"/>
          </a:xfrm>
          <a:custGeom>
            <a:avLst/>
            <a:gdLst>
              <a:gd name="T0" fmla="*/ 499 w 1078"/>
              <a:gd name="T1" fmla="*/ 408 h 820"/>
              <a:gd name="T2" fmla="*/ 1078 w 1078"/>
              <a:gd name="T3" fmla="*/ 712 h 820"/>
              <a:gd name="T4" fmla="*/ 1078 w 1078"/>
              <a:gd name="T5" fmla="*/ 820 h 820"/>
              <a:gd name="T6" fmla="*/ 0 w 1078"/>
              <a:gd name="T7" fmla="*/ 817 h 820"/>
              <a:gd name="T8" fmla="*/ 0 w 1078"/>
              <a:gd name="T9" fmla="*/ 0 h 820"/>
              <a:gd name="T10" fmla="*/ 499 w 1078"/>
              <a:gd name="T11" fmla="*/ 408 h 820"/>
              <a:gd name="T12" fmla="*/ 0 60000 65536"/>
              <a:gd name="T13" fmla="*/ 0 60000 65536"/>
              <a:gd name="T14" fmla="*/ 0 60000 65536"/>
              <a:gd name="T15" fmla="*/ 0 60000 65536"/>
              <a:gd name="T16" fmla="*/ 0 60000 65536"/>
              <a:gd name="T17" fmla="*/ 0 60000 65536"/>
              <a:gd name="T18" fmla="*/ 0 w 1078"/>
              <a:gd name="T19" fmla="*/ 0 h 820"/>
              <a:gd name="T20" fmla="*/ 1078 w 1078"/>
              <a:gd name="T21" fmla="*/ 820 h 820"/>
            </a:gdLst>
            <a:ahLst/>
            <a:cxnLst>
              <a:cxn ang="T12">
                <a:pos x="T0" y="T1"/>
              </a:cxn>
              <a:cxn ang="T13">
                <a:pos x="T2" y="T3"/>
              </a:cxn>
              <a:cxn ang="T14">
                <a:pos x="T4" y="T5"/>
              </a:cxn>
              <a:cxn ang="T15">
                <a:pos x="T6" y="T7"/>
              </a:cxn>
              <a:cxn ang="T16">
                <a:pos x="T8" y="T9"/>
              </a:cxn>
              <a:cxn ang="T17">
                <a:pos x="T10" y="T11"/>
              </a:cxn>
            </a:cxnLst>
            <a:rect l="T18" t="T19" r="T20" b="T21"/>
            <a:pathLst>
              <a:path w="1078" h="820">
                <a:moveTo>
                  <a:pt x="499" y="408"/>
                </a:moveTo>
                <a:cubicBezTo>
                  <a:pt x="763" y="634"/>
                  <a:pt x="919" y="646"/>
                  <a:pt x="1078" y="712"/>
                </a:cubicBezTo>
                <a:cubicBezTo>
                  <a:pt x="1078" y="766"/>
                  <a:pt x="1078" y="820"/>
                  <a:pt x="1078" y="820"/>
                </a:cubicBezTo>
                <a:lnTo>
                  <a:pt x="0" y="817"/>
                </a:lnTo>
                <a:lnTo>
                  <a:pt x="0" y="0"/>
                </a:lnTo>
                <a:cubicBezTo>
                  <a:pt x="0" y="0"/>
                  <a:pt x="238" y="217"/>
                  <a:pt x="499" y="408"/>
                </a:cubicBezTo>
                <a:close/>
              </a:path>
            </a:pathLst>
          </a:custGeom>
          <a:solidFill>
            <a:srgbClr val="FF0000"/>
          </a:solidFill>
          <a:ln w="9525">
            <a:solidFill>
              <a:schemeClr val="tx1"/>
            </a:solidFill>
            <a:round/>
            <a:headEnd/>
            <a:tailEnd/>
          </a:ln>
        </p:spPr>
        <p:txBody>
          <a:bodyPr/>
          <a:lstStyle/>
          <a:p>
            <a:endParaRPr lang="en-US">
              <a:solidFill>
                <a:schemeClr val="tx1">
                  <a:lumMod val="50000"/>
                </a:schemeClr>
              </a:solidFill>
            </a:endParaRPr>
          </a:p>
        </p:txBody>
      </p:sp>
      <p:sp>
        <p:nvSpPr>
          <p:cNvPr id="22536" name="Freeform 6"/>
          <p:cNvSpPr>
            <a:spLocks/>
          </p:cNvSpPr>
          <p:nvPr/>
        </p:nvSpPr>
        <p:spPr bwMode="auto">
          <a:xfrm>
            <a:off x="3165153" y="2716110"/>
            <a:ext cx="1150938" cy="1709738"/>
          </a:xfrm>
          <a:custGeom>
            <a:avLst/>
            <a:gdLst>
              <a:gd name="T0" fmla="*/ 0 w 725"/>
              <a:gd name="T1" fmla="*/ 1002 h 1077"/>
              <a:gd name="T2" fmla="*/ 234 w 725"/>
              <a:gd name="T3" fmla="*/ 534 h 1077"/>
              <a:gd name="T4" fmla="*/ 459 w 725"/>
              <a:gd name="T5" fmla="*/ 0 h 1077"/>
              <a:gd name="T6" fmla="*/ 720 w 725"/>
              <a:gd name="T7" fmla="*/ 168 h 1077"/>
              <a:gd name="T8" fmla="*/ 725 w 725"/>
              <a:gd name="T9" fmla="*/ 1002 h 1077"/>
              <a:gd name="T10" fmla="*/ 0 w 725"/>
              <a:gd name="T11" fmla="*/ 1002 h 1077"/>
              <a:gd name="T12" fmla="*/ 0 60000 65536"/>
              <a:gd name="T13" fmla="*/ 0 60000 65536"/>
              <a:gd name="T14" fmla="*/ 0 60000 65536"/>
              <a:gd name="T15" fmla="*/ 0 60000 65536"/>
              <a:gd name="T16" fmla="*/ 0 60000 65536"/>
              <a:gd name="T17" fmla="*/ 0 60000 65536"/>
              <a:gd name="T18" fmla="*/ 0 w 725"/>
              <a:gd name="T19" fmla="*/ 0 h 1077"/>
              <a:gd name="T20" fmla="*/ 725 w 725"/>
              <a:gd name="T21" fmla="*/ 1077 h 1077"/>
            </a:gdLst>
            <a:ahLst/>
            <a:cxnLst>
              <a:cxn ang="T12">
                <a:pos x="T0" y="T1"/>
              </a:cxn>
              <a:cxn ang="T13">
                <a:pos x="T2" y="T3"/>
              </a:cxn>
              <a:cxn ang="T14">
                <a:pos x="T4" y="T5"/>
              </a:cxn>
              <a:cxn ang="T15">
                <a:pos x="T6" y="T7"/>
              </a:cxn>
              <a:cxn ang="T16">
                <a:pos x="T8" y="T9"/>
              </a:cxn>
              <a:cxn ang="T17">
                <a:pos x="T10" y="T11"/>
              </a:cxn>
            </a:cxnLst>
            <a:rect l="T18" t="T19" r="T20" b="T21"/>
            <a:pathLst>
              <a:path w="725" h="1077">
                <a:moveTo>
                  <a:pt x="0" y="1002"/>
                </a:moveTo>
                <a:cubicBezTo>
                  <a:pt x="0" y="1002"/>
                  <a:pt x="129" y="1077"/>
                  <a:pt x="234" y="534"/>
                </a:cubicBezTo>
                <a:cubicBezTo>
                  <a:pt x="321" y="192"/>
                  <a:pt x="345" y="69"/>
                  <a:pt x="459" y="0"/>
                </a:cubicBezTo>
                <a:cubicBezTo>
                  <a:pt x="570" y="33"/>
                  <a:pt x="597" y="48"/>
                  <a:pt x="720" y="168"/>
                </a:cubicBezTo>
                <a:cubicBezTo>
                  <a:pt x="722" y="585"/>
                  <a:pt x="725" y="1002"/>
                  <a:pt x="725" y="1002"/>
                </a:cubicBezTo>
                <a:cubicBezTo>
                  <a:pt x="725" y="1002"/>
                  <a:pt x="0" y="1002"/>
                  <a:pt x="0" y="1002"/>
                </a:cubicBezTo>
                <a:close/>
              </a:path>
            </a:pathLst>
          </a:custGeom>
          <a:solidFill>
            <a:srgbClr val="006600"/>
          </a:solidFill>
          <a:ln w="9525">
            <a:solidFill>
              <a:schemeClr val="tx1"/>
            </a:solidFill>
            <a:round/>
            <a:headEnd/>
            <a:tailEnd/>
          </a:ln>
        </p:spPr>
        <p:txBody>
          <a:bodyPr/>
          <a:lstStyle/>
          <a:p>
            <a:endParaRPr lang="en-US">
              <a:solidFill>
                <a:schemeClr val="tx1">
                  <a:lumMod val="50000"/>
                </a:schemeClr>
              </a:solidFill>
            </a:endParaRPr>
          </a:p>
        </p:txBody>
      </p:sp>
      <p:sp>
        <p:nvSpPr>
          <p:cNvPr id="22537" name="Line 12"/>
          <p:cNvSpPr>
            <a:spLocks noChangeShapeType="1"/>
          </p:cNvSpPr>
          <p:nvPr/>
        </p:nvSpPr>
        <p:spPr bwMode="auto">
          <a:xfrm>
            <a:off x="2660328" y="2389086"/>
            <a:ext cx="0" cy="2111375"/>
          </a:xfrm>
          <a:prstGeom prst="line">
            <a:avLst/>
          </a:prstGeom>
          <a:noFill/>
          <a:ln w="38100">
            <a:solidFill>
              <a:schemeClr val="tx1"/>
            </a:solidFill>
            <a:round/>
            <a:headEnd type="triangle" w="med" len="med"/>
            <a:tailEnd/>
          </a:ln>
        </p:spPr>
        <p:txBody>
          <a:bodyPr/>
          <a:lstStyle/>
          <a:p>
            <a:endParaRPr lang="en-US">
              <a:solidFill>
                <a:schemeClr val="tx1">
                  <a:lumMod val="50000"/>
                </a:schemeClr>
              </a:solidFill>
            </a:endParaRPr>
          </a:p>
        </p:txBody>
      </p:sp>
      <p:sp>
        <p:nvSpPr>
          <p:cNvPr id="22538" name="Line 13"/>
          <p:cNvSpPr>
            <a:spLocks noChangeShapeType="1"/>
          </p:cNvSpPr>
          <p:nvPr/>
        </p:nvSpPr>
        <p:spPr bwMode="auto">
          <a:xfrm>
            <a:off x="2490466" y="4316310"/>
            <a:ext cx="3792538" cy="0"/>
          </a:xfrm>
          <a:prstGeom prst="line">
            <a:avLst/>
          </a:prstGeom>
          <a:noFill/>
          <a:ln w="38100">
            <a:solidFill>
              <a:schemeClr val="tx1"/>
            </a:solidFill>
            <a:round/>
            <a:headEnd/>
            <a:tailEnd type="triangle" w="med" len="med"/>
          </a:ln>
        </p:spPr>
        <p:txBody>
          <a:bodyPr/>
          <a:lstStyle/>
          <a:p>
            <a:endParaRPr lang="en-US">
              <a:solidFill>
                <a:schemeClr val="tx1">
                  <a:lumMod val="50000"/>
                </a:schemeClr>
              </a:solidFill>
            </a:endParaRPr>
          </a:p>
        </p:txBody>
      </p:sp>
      <p:sp>
        <p:nvSpPr>
          <p:cNvPr id="22539" name="Text Box 15"/>
          <p:cNvSpPr txBox="1">
            <a:spLocks noChangeArrowheads="1"/>
          </p:cNvSpPr>
          <p:nvPr/>
        </p:nvSpPr>
        <p:spPr bwMode="auto">
          <a:xfrm>
            <a:off x="1939604" y="1714398"/>
            <a:ext cx="1210781" cy="646331"/>
          </a:xfrm>
          <a:prstGeom prst="rect">
            <a:avLst/>
          </a:prstGeom>
          <a:noFill/>
          <a:ln w="9525">
            <a:noFill/>
            <a:miter lim="800000"/>
            <a:headEnd/>
            <a:tailEnd/>
          </a:ln>
        </p:spPr>
        <p:txBody>
          <a:bodyPr wrap="none">
            <a:spAutoFit/>
          </a:bodyPr>
          <a:lstStyle/>
          <a:p>
            <a:r>
              <a:rPr lang="en-US" dirty="0">
                <a:solidFill>
                  <a:schemeClr val="tx1">
                    <a:lumMod val="50000"/>
                  </a:schemeClr>
                </a:solidFill>
              </a:rPr>
              <a:t>relative</a:t>
            </a:r>
          </a:p>
          <a:p>
            <a:r>
              <a:rPr lang="en-US" dirty="0">
                <a:solidFill>
                  <a:schemeClr val="tx1">
                    <a:lumMod val="50000"/>
                  </a:schemeClr>
                </a:solidFill>
              </a:rPr>
              <a:t>probability</a:t>
            </a:r>
          </a:p>
        </p:txBody>
      </p:sp>
      <p:sp>
        <p:nvSpPr>
          <p:cNvPr id="22540" name="Text Box 20"/>
          <p:cNvSpPr txBox="1">
            <a:spLocks noChangeArrowheads="1"/>
          </p:cNvSpPr>
          <p:nvPr/>
        </p:nvSpPr>
        <p:spPr bwMode="auto">
          <a:xfrm>
            <a:off x="3896112" y="4665962"/>
            <a:ext cx="817853" cy="400110"/>
          </a:xfrm>
          <a:prstGeom prst="rect">
            <a:avLst/>
          </a:prstGeom>
          <a:noFill/>
          <a:ln w="9525">
            <a:noFill/>
            <a:miter lim="800000"/>
            <a:headEnd/>
            <a:tailEnd/>
          </a:ln>
        </p:spPr>
        <p:txBody>
          <a:bodyPr wrap="none">
            <a:spAutoFit/>
          </a:bodyPr>
          <a:lstStyle/>
          <a:p>
            <a:r>
              <a:rPr lang="en-US" sz="2000" b="1" i="1" dirty="0">
                <a:solidFill>
                  <a:schemeClr val="tx1">
                    <a:lumMod val="50000"/>
                  </a:schemeClr>
                </a:solidFill>
              </a:rPr>
              <a:t>n</a:t>
            </a:r>
            <a:r>
              <a:rPr lang="en-US" sz="2000" i="1" dirty="0">
                <a:solidFill>
                  <a:schemeClr val="tx1">
                    <a:lumMod val="50000"/>
                  </a:schemeClr>
                </a:solidFill>
              </a:rPr>
              <a:t> days</a:t>
            </a:r>
          </a:p>
        </p:txBody>
      </p:sp>
      <p:sp>
        <p:nvSpPr>
          <p:cNvPr id="22541" name="Text Box 21"/>
          <p:cNvSpPr txBox="1">
            <a:spLocks noChangeArrowheads="1"/>
          </p:cNvSpPr>
          <p:nvPr/>
        </p:nvSpPr>
        <p:spPr bwMode="auto">
          <a:xfrm>
            <a:off x="5708333" y="4665962"/>
            <a:ext cx="1917192" cy="400110"/>
          </a:xfrm>
          <a:prstGeom prst="rect">
            <a:avLst/>
          </a:prstGeom>
          <a:noFill/>
          <a:ln w="9525">
            <a:noFill/>
            <a:miter lim="800000"/>
            <a:headEnd/>
            <a:tailEnd/>
          </a:ln>
        </p:spPr>
        <p:txBody>
          <a:bodyPr wrap="none">
            <a:spAutoFit/>
          </a:bodyPr>
          <a:lstStyle/>
          <a:p>
            <a:r>
              <a:rPr lang="en-US" sz="2000" i="1" dirty="0">
                <a:solidFill>
                  <a:schemeClr val="tx1">
                    <a:lumMod val="50000"/>
                  </a:schemeClr>
                </a:solidFill>
              </a:rPr>
              <a:t>Safe (2 x </a:t>
            </a:r>
            <a:r>
              <a:rPr lang="en-US" sz="2000" b="1" i="1" dirty="0">
                <a:solidFill>
                  <a:schemeClr val="tx1">
                    <a:lumMod val="50000"/>
                  </a:schemeClr>
                </a:solidFill>
              </a:rPr>
              <a:t>n</a:t>
            </a:r>
            <a:r>
              <a:rPr lang="en-US" sz="2000" i="1" dirty="0">
                <a:solidFill>
                  <a:schemeClr val="tx1">
                    <a:lumMod val="50000"/>
                  </a:schemeClr>
                </a:solidFill>
              </a:rPr>
              <a:t> days)</a:t>
            </a:r>
          </a:p>
        </p:txBody>
      </p:sp>
      <p:sp>
        <p:nvSpPr>
          <p:cNvPr id="22542" name="Text Box 23"/>
          <p:cNvSpPr txBox="1">
            <a:spLocks noChangeArrowheads="1"/>
          </p:cNvSpPr>
          <p:nvPr/>
        </p:nvSpPr>
        <p:spPr bwMode="auto">
          <a:xfrm>
            <a:off x="2077716" y="4017860"/>
            <a:ext cx="470000" cy="338554"/>
          </a:xfrm>
          <a:prstGeom prst="rect">
            <a:avLst/>
          </a:prstGeom>
          <a:noFill/>
          <a:ln w="9525">
            <a:noFill/>
            <a:miter lim="800000"/>
            <a:headEnd/>
            <a:tailEnd/>
          </a:ln>
        </p:spPr>
        <p:txBody>
          <a:bodyPr wrap="none">
            <a:spAutoFit/>
          </a:bodyPr>
          <a:lstStyle/>
          <a:p>
            <a:r>
              <a:rPr lang="en-US" sz="1600">
                <a:solidFill>
                  <a:schemeClr val="tx1">
                    <a:lumMod val="50000"/>
                  </a:schemeClr>
                </a:solidFill>
              </a:rPr>
              <a:t>0%</a:t>
            </a:r>
          </a:p>
        </p:txBody>
      </p:sp>
      <p:sp>
        <p:nvSpPr>
          <p:cNvPr id="22543" name="Text Box 24"/>
          <p:cNvSpPr txBox="1">
            <a:spLocks noChangeArrowheads="1"/>
          </p:cNvSpPr>
          <p:nvPr/>
        </p:nvSpPr>
        <p:spPr bwMode="auto">
          <a:xfrm>
            <a:off x="1995166" y="2433535"/>
            <a:ext cx="584200" cy="338138"/>
          </a:xfrm>
          <a:prstGeom prst="rect">
            <a:avLst/>
          </a:prstGeom>
          <a:noFill/>
          <a:ln w="9525">
            <a:noFill/>
            <a:miter lim="800000"/>
            <a:headEnd/>
            <a:tailEnd/>
          </a:ln>
        </p:spPr>
        <p:txBody>
          <a:bodyPr wrap="none">
            <a:spAutoFit/>
          </a:bodyPr>
          <a:lstStyle/>
          <a:p>
            <a:r>
              <a:rPr lang="en-US" sz="1600">
                <a:solidFill>
                  <a:schemeClr val="tx1">
                    <a:lumMod val="50000"/>
                  </a:schemeClr>
                </a:solidFill>
              </a:rPr>
              <a:t>max.</a:t>
            </a:r>
          </a:p>
        </p:txBody>
      </p:sp>
      <p:sp>
        <p:nvSpPr>
          <p:cNvPr id="22544" name="Line 25"/>
          <p:cNvSpPr>
            <a:spLocks noChangeShapeType="1"/>
          </p:cNvSpPr>
          <p:nvPr/>
        </p:nvSpPr>
        <p:spPr bwMode="auto">
          <a:xfrm flipH="1">
            <a:off x="2490467" y="2722460"/>
            <a:ext cx="1393825" cy="0"/>
          </a:xfrm>
          <a:prstGeom prst="line">
            <a:avLst/>
          </a:prstGeom>
          <a:noFill/>
          <a:ln w="9525">
            <a:solidFill>
              <a:schemeClr val="tx1"/>
            </a:solidFill>
            <a:round/>
            <a:headEnd/>
            <a:tailEnd/>
          </a:ln>
        </p:spPr>
        <p:txBody>
          <a:bodyPr/>
          <a:lstStyle/>
          <a:p>
            <a:endParaRPr lang="en-US">
              <a:solidFill>
                <a:schemeClr val="tx1">
                  <a:lumMod val="50000"/>
                </a:schemeClr>
              </a:solidFill>
            </a:endParaRPr>
          </a:p>
        </p:txBody>
      </p:sp>
      <p:sp>
        <p:nvSpPr>
          <p:cNvPr id="22545" name="Line 30"/>
          <p:cNvSpPr>
            <a:spLocks noChangeShapeType="1"/>
          </p:cNvSpPr>
          <p:nvPr/>
        </p:nvSpPr>
        <p:spPr bwMode="auto">
          <a:xfrm>
            <a:off x="4314505" y="2433536"/>
            <a:ext cx="1586" cy="504825"/>
          </a:xfrm>
          <a:prstGeom prst="line">
            <a:avLst/>
          </a:prstGeom>
          <a:noFill/>
          <a:ln w="38100">
            <a:solidFill>
              <a:schemeClr val="tx1"/>
            </a:solidFill>
            <a:round/>
            <a:headEnd/>
            <a:tailEnd type="triangle" w="med" len="med"/>
          </a:ln>
        </p:spPr>
        <p:txBody>
          <a:bodyPr/>
          <a:lstStyle/>
          <a:p>
            <a:endParaRPr lang="en-US">
              <a:solidFill>
                <a:schemeClr val="tx1">
                  <a:lumMod val="50000"/>
                </a:schemeClr>
              </a:solidFill>
            </a:endParaRPr>
          </a:p>
        </p:txBody>
      </p:sp>
      <p:sp>
        <p:nvSpPr>
          <p:cNvPr id="22546" name="Text Box 31"/>
          <p:cNvSpPr txBox="1">
            <a:spLocks noChangeArrowheads="1"/>
          </p:cNvSpPr>
          <p:nvPr/>
        </p:nvSpPr>
        <p:spPr bwMode="auto">
          <a:xfrm>
            <a:off x="6043353" y="3297758"/>
            <a:ext cx="1635384" cy="923330"/>
          </a:xfrm>
          <a:prstGeom prst="rect">
            <a:avLst/>
          </a:prstGeom>
          <a:noFill/>
          <a:ln w="9525">
            <a:noFill/>
            <a:miter lim="800000"/>
            <a:headEnd/>
            <a:tailEnd/>
          </a:ln>
        </p:spPr>
        <p:txBody>
          <a:bodyPr wrap="none">
            <a:spAutoFit/>
          </a:bodyPr>
          <a:lstStyle/>
          <a:p>
            <a:r>
              <a:rPr lang="en-US" dirty="0">
                <a:solidFill>
                  <a:schemeClr val="tx1">
                    <a:lumMod val="50000"/>
                  </a:schemeClr>
                </a:solidFill>
              </a:rPr>
              <a:t>typical estimate</a:t>
            </a:r>
          </a:p>
          <a:p>
            <a:r>
              <a:rPr lang="en-US" dirty="0">
                <a:solidFill>
                  <a:schemeClr val="tx1">
                    <a:lumMod val="50000"/>
                  </a:schemeClr>
                </a:solidFill>
              </a:rPr>
              <a:t>&gt; 80% </a:t>
            </a:r>
          </a:p>
          <a:p>
            <a:endParaRPr lang="en-US" dirty="0">
              <a:solidFill>
                <a:schemeClr val="tx1">
                  <a:lumMod val="50000"/>
                </a:schemeClr>
              </a:solidFill>
            </a:endParaRPr>
          </a:p>
        </p:txBody>
      </p:sp>
      <p:sp>
        <p:nvSpPr>
          <p:cNvPr id="22549" name="Line 19"/>
          <p:cNvSpPr>
            <a:spLocks noChangeShapeType="1"/>
          </p:cNvSpPr>
          <p:nvPr/>
        </p:nvSpPr>
        <p:spPr bwMode="auto">
          <a:xfrm flipV="1">
            <a:off x="3916041" y="2722461"/>
            <a:ext cx="0" cy="1584325"/>
          </a:xfrm>
          <a:prstGeom prst="line">
            <a:avLst/>
          </a:prstGeom>
          <a:noFill/>
          <a:ln w="9525">
            <a:solidFill>
              <a:schemeClr val="tx1"/>
            </a:solidFill>
            <a:round/>
            <a:headEnd/>
            <a:tailEnd/>
          </a:ln>
        </p:spPr>
        <p:txBody>
          <a:bodyPr/>
          <a:lstStyle/>
          <a:p>
            <a:endParaRPr lang="en-US">
              <a:solidFill>
                <a:schemeClr val="tx1">
                  <a:lumMod val="50000"/>
                </a:schemeClr>
              </a:solidFill>
            </a:endParaRPr>
          </a:p>
        </p:txBody>
      </p:sp>
      <p:sp>
        <p:nvSpPr>
          <p:cNvPr id="22550" name="Freeform 20"/>
          <p:cNvSpPr>
            <a:spLocks/>
          </p:cNvSpPr>
          <p:nvPr/>
        </p:nvSpPr>
        <p:spPr bwMode="auto">
          <a:xfrm>
            <a:off x="3165153" y="2716111"/>
            <a:ext cx="3519488" cy="1590675"/>
          </a:xfrm>
          <a:custGeom>
            <a:avLst/>
            <a:gdLst>
              <a:gd name="T0" fmla="*/ 0 w 2217"/>
              <a:gd name="T1" fmla="*/ 1002 h 1002"/>
              <a:gd name="T2" fmla="*/ 471 w 2217"/>
              <a:gd name="T3" fmla="*/ 3 h 1002"/>
              <a:gd name="T4" fmla="*/ 2217 w 2217"/>
              <a:gd name="T5" fmla="*/ 951 h 1002"/>
              <a:gd name="T6" fmla="*/ 0 60000 65536"/>
              <a:gd name="T7" fmla="*/ 0 60000 65536"/>
              <a:gd name="T8" fmla="*/ 0 60000 65536"/>
              <a:gd name="T9" fmla="*/ 0 w 2217"/>
              <a:gd name="T10" fmla="*/ 0 h 1002"/>
              <a:gd name="T11" fmla="*/ 2217 w 2217"/>
              <a:gd name="T12" fmla="*/ 1002 h 1002"/>
            </a:gdLst>
            <a:ahLst/>
            <a:cxnLst>
              <a:cxn ang="T6">
                <a:pos x="T0" y="T1"/>
              </a:cxn>
              <a:cxn ang="T7">
                <a:pos x="T2" y="T3"/>
              </a:cxn>
              <a:cxn ang="T8">
                <a:pos x="T4" y="T5"/>
              </a:cxn>
            </a:cxnLst>
            <a:rect l="T9" t="T10" r="T11" b="T12"/>
            <a:pathLst>
              <a:path w="2217" h="1002">
                <a:moveTo>
                  <a:pt x="0" y="1002"/>
                </a:moveTo>
                <a:cubicBezTo>
                  <a:pt x="255" y="1002"/>
                  <a:pt x="246" y="6"/>
                  <a:pt x="471" y="3"/>
                </a:cubicBezTo>
                <a:cubicBezTo>
                  <a:pt x="696" y="0"/>
                  <a:pt x="1281" y="969"/>
                  <a:pt x="2217" y="951"/>
                </a:cubicBezTo>
              </a:path>
            </a:pathLst>
          </a:custGeom>
          <a:noFill/>
          <a:ln w="38100" cmpd="sng">
            <a:solidFill>
              <a:schemeClr val="tx1"/>
            </a:solidFill>
            <a:round/>
            <a:headEnd/>
            <a:tailEnd/>
          </a:ln>
        </p:spPr>
        <p:txBody>
          <a:bodyPr/>
          <a:lstStyle/>
          <a:p>
            <a:endParaRPr lang="en-US">
              <a:solidFill>
                <a:schemeClr val="tx1">
                  <a:lumMod val="50000"/>
                </a:schemeClr>
              </a:solidFill>
            </a:endParaRPr>
          </a:p>
        </p:txBody>
      </p:sp>
      <p:sp>
        <p:nvSpPr>
          <p:cNvPr id="22551" name="Line 21"/>
          <p:cNvSpPr>
            <a:spLocks noChangeShapeType="1"/>
          </p:cNvSpPr>
          <p:nvPr/>
        </p:nvSpPr>
        <p:spPr bwMode="auto">
          <a:xfrm flipV="1">
            <a:off x="4306566" y="3009797"/>
            <a:ext cx="0" cy="1296988"/>
          </a:xfrm>
          <a:prstGeom prst="line">
            <a:avLst/>
          </a:prstGeom>
          <a:noFill/>
          <a:ln w="9525">
            <a:solidFill>
              <a:schemeClr val="tx1"/>
            </a:solidFill>
            <a:round/>
            <a:headEnd/>
            <a:tailEnd/>
          </a:ln>
        </p:spPr>
        <p:txBody>
          <a:bodyPr/>
          <a:lstStyle/>
          <a:p>
            <a:endParaRPr lang="en-US">
              <a:solidFill>
                <a:schemeClr val="tx1">
                  <a:lumMod val="50000"/>
                </a:schemeClr>
              </a:solidFill>
            </a:endParaRPr>
          </a:p>
        </p:txBody>
      </p:sp>
      <p:sp>
        <p:nvSpPr>
          <p:cNvPr id="22552" name="Text Box 22"/>
          <p:cNvSpPr txBox="1">
            <a:spLocks noChangeArrowheads="1"/>
          </p:cNvSpPr>
          <p:nvPr/>
        </p:nvSpPr>
        <p:spPr bwMode="auto">
          <a:xfrm>
            <a:off x="4316091" y="2141436"/>
            <a:ext cx="1192762" cy="646331"/>
          </a:xfrm>
          <a:prstGeom prst="rect">
            <a:avLst/>
          </a:prstGeom>
          <a:noFill/>
          <a:ln w="9525">
            <a:noFill/>
            <a:miter lim="800000"/>
            <a:headEnd/>
            <a:tailEnd/>
          </a:ln>
        </p:spPr>
        <p:txBody>
          <a:bodyPr wrap="none">
            <a:spAutoFit/>
          </a:bodyPr>
          <a:lstStyle/>
          <a:p>
            <a:r>
              <a:rPr lang="en-US" dirty="0">
                <a:solidFill>
                  <a:schemeClr val="tx1">
                    <a:lumMod val="50000"/>
                  </a:schemeClr>
                </a:solidFill>
              </a:rPr>
              <a:t>achievable</a:t>
            </a:r>
          </a:p>
          <a:p>
            <a:r>
              <a:rPr lang="en-US" dirty="0">
                <a:solidFill>
                  <a:schemeClr val="tx1">
                    <a:lumMod val="50000"/>
                  </a:schemeClr>
                </a:solidFill>
              </a:rPr>
              <a:t>50%</a:t>
            </a:r>
          </a:p>
        </p:txBody>
      </p:sp>
      <p:sp>
        <p:nvSpPr>
          <p:cNvPr id="22553" name="Line 23"/>
          <p:cNvSpPr>
            <a:spLocks noChangeShapeType="1"/>
          </p:cNvSpPr>
          <p:nvPr/>
        </p:nvSpPr>
        <p:spPr bwMode="auto">
          <a:xfrm flipH="1" flipV="1">
            <a:off x="6030589" y="4017860"/>
            <a:ext cx="9526" cy="284164"/>
          </a:xfrm>
          <a:prstGeom prst="line">
            <a:avLst/>
          </a:prstGeom>
          <a:noFill/>
          <a:ln w="9525">
            <a:solidFill>
              <a:schemeClr val="tx1"/>
            </a:solidFill>
            <a:round/>
            <a:headEnd/>
            <a:tailEnd/>
          </a:ln>
        </p:spPr>
        <p:txBody>
          <a:bodyPr/>
          <a:lstStyle/>
          <a:p>
            <a:endParaRPr lang="en-US">
              <a:solidFill>
                <a:schemeClr val="tx1">
                  <a:lumMod val="50000"/>
                </a:schemeClr>
              </a:solidFill>
            </a:endParaRPr>
          </a:p>
        </p:txBody>
      </p:sp>
      <p:sp>
        <p:nvSpPr>
          <p:cNvPr id="22554" name="Line 30"/>
          <p:cNvSpPr>
            <a:spLocks noChangeShapeType="1"/>
          </p:cNvSpPr>
          <p:nvPr/>
        </p:nvSpPr>
        <p:spPr bwMode="auto">
          <a:xfrm flipH="1">
            <a:off x="6027416" y="3441598"/>
            <a:ext cx="12700" cy="504825"/>
          </a:xfrm>
          <a:prstGeom prst="line">
            <a:avLst/>
          </a:prstGeom>
          <a:noFill/>
          <a:ln w="38100">
            <a:solidFill>
              <a:schemeClr val="tx1"/>
            </a:solidFill>
            <a:round/>
            <a:headEnd/>
            <a:tailEnd type="triangle" w="med" len="med"/>
          </a:ln>
        </p:spPr>
        <p:txBody>
          <a:bodyPr/>
          <a:lstStyle/>
          <a:p>
            <a:endParaRPr lang="en-US">
              <a:solidFill>
                <a:schemeClr val="tx1">
                  <a:lumMod val="50000"/>
                </a:schemeClr>
              </a:solidFill>
            </a:endParaRPr>
          </a:p>
        </p:txBody>
      </p:sp>
      <p:sp>
        <p:nvSpPr>
          <p:cNvPr id="13340" name="Text Box 28"/>
          <p:cNvSpPr txBox="1">
            <a:spLocks noChangeArrowheads="1"/>
          </p:cNvSpPr>
          <p:nvPr/>
        </p:nvSpPr>
        <p:spPr bwMode="auto">
          <a:xfrm>
            <a:off x="280181" y="5524088"/>
            <a:ext cx="7271720" cy="1200329"/>
          </a:xfrm>
          <a:prstGeom prst="rect">
            <a:avLst/>
          </a:prstGeom>
          <a:noFill/>
          <a:ln w="9525">
            <a:noFill/>
            <a:miter lim="800000"/>
            <a:headEnd/>
            <a:tailEnd/>
          </a:ln>
        </p:spPr>
        <p:txBody>
          <a:bodyPr wrap="square">
            <a:spAutoFit/>
          </a:bodyPr>
          <a:lstStyle/>
          <a:p>
            <a:r>
              <a:rPr lang="en-US" dirty="0">
                <a:solidFill>
                  <a:schemeClr val="tx1">
                    <a:lumMod val="95000"/>
                    <a:lumOff val="5000"/>
                  </a:schemeClr>
                </a:solidFill>
              </a:rPr>
              <a:t>“Laws”:</a:t>
            </a:r>
          </a:p>
          <a:p>
            <a:pPr marL="342900" indent="-342900">
              <a:buFont typeface="Arial" panose="020B0604020202020204" pitchFamily="34" charset="0"/>
              <a:buChar char="•"/>
            </a:pPr>
            <a:r>
              <a:rPr lang="en-US" dirty="0">
                <a:solidFill>
                  <a:schemeClr val="tx1">
                    <a:lumMod val="95000"/>
                    <a:lumOff val="5000"/>
                  </a:schemeClr>
                </a:solidFill>
              </a:rPr>
              <a:t>Available time will always be used (Parkinson´s-Law)</a:t>
            </a:r>
          </a:p>
          <a:p>
            <a:pPr marL="342900" indent="-342900">
              <a:buFont typeface="Arial" panose="020B0604020202020204" pitchFamily="34" charset="0"/>
              <a:buChar char="•"/>
            </a:pPr>
            <a:r>
              <a:rPr lang="en-US" dirty="0">
                <a:solidFill>
                  <a:schemeClr val="tx1">
                    <a:lumMod val="95000"/>
                    <a:lumOff val="5000"/>
                  </a:schemeClr>
                </a:solidFill>
              </a:rPr>
              <a:t>Postponement Behavior (Student-Syndrome)</a:t>
            </a:r>
          </a:p>
          <a:p>
            <a:pPr marL="342900" indent="-342900">
              <a:buFont typeface="Arial" panose="020B0604020202020204" pitchFamily="34" charset="0"/>
              <a:buChar char="•"/>
            </a:pPr>
            <a:r>
              <a:rPr lang="en-US" dirty="0">
                <a:solidFill>
                  <a:schemeClr val="tx1">
                    <a:lumMod val="95000"/>
                    <a:lumOff val="5000"/>
                  </a:schemeClr>
                </a:solidFill>
              </a:rPr>
              <a:t>Murphy will bring a visit</a:t>
            </a:r>
          </a:p>
        </p:txBody>
      </p:sp>
      <p:cxnSp>
        <p:nvCxnSpPr>
          <p:cNvPr id="3" name="Straight Arrow Connector 2"/>
          <p:cNvCxnSpPr>
            <a:stCxn id="22540" idx="0"/>
          </p:cNvCxnSpPr>
          <p:nvPr/>
        </p:nvCxnSpPr>
        <p:spPr>
          <a:xfrm flipV="1">
            <a:off x="4305039" y="4311547"/>
            <a:ext cx="1527" cy="354415"/>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6025873" y="4293096"/>
            <a:ext cx="1303" cy="359176"/>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537010" y="4761294"/>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Isosceles Triangle 27"/>
          <p:cNvSpPr/>
          <p:nvPr/>
        </p:nvSpPr>
        <p:spPr>
          <a:xfrm rot="5400000">
            <a:off x="7528238" y="4557950"/>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8362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noAutofit/>
          </a:bodyPr>
          <a:lstStyle/>
          <a:p>
            <a:r>
              <a:rPr lang="en-US" sz="2800" dirty="0"/>
              <a:t>Critical Chain Solution</a:t>
            </a:r>
            <a:br>
              <a:rPr lang="en-US" sz="2800" dirty="0"/>
            </a:br>
            <a:r>
              <a:rPr lang="en-US" sz="2800" i="1" dirty="0"/>
              <a:t>Take advantage of Central Limit Theorem</a:t>
            </a:r>
            <a:endParaRPr lang="en-US" sz="2800" dirty="0"/>
          </a:p>
        </p:txBody>
      </p:sp>
      <p:sp>
        <p:nvSpPr>
          <p:cNvPr id="53253" name="Line 3"/>
          <p:cNvSpPr>
            <a:spLocks noChangeShapeType="1"/>
          </p:cNvSpPr>
          <p:nvPr/>
        </p:nvSpPr>
        <p:spPr bwMode="auto">
          <a:xfrm>
            <a:off x="3048000" y="3276600"/>
            <a:ext cx="1371600" cy="0"/>
          </a:xfrm>
          <a:prstGeom prst="line">
            <a:avLst/>
          </a:prstGeom>
          <a:noFill/>
          <a:ln w="12700" cap="sq">
            <a:solidFill>
              <a:schemeClr val="bg2"/>
            </a:solidFill>
            <a:round/>
            <a:headEnd type="none" w="sm" len="sm"/>
            <a:tailEnd type="none" w="sm" len="sm"/>
          </a:ln>
        </p:spPr>
        <p:txBody>
          <a:bodyPr wrap="none" anchor="ctr"/>
          <a:lstStyle/>
          <a:p>
            <a:endParaRPr lang="en-GB"/>
          </a:p>
        </p:txBody>
      </p:sp>
      <p:sp>
        <p:nvSpPr>
          <p:cNvPr id="53254" name="Line 4"/>
          <p:cNvSpPr>
            <a:spLocks noChangeShapeType="1"/>
          </p:cNvSpPr>
          <p:nvPr/>
        </p:nvSpPr>
        <p:spPr bwMode="auto">
          <a:xfrm>
            <a:off x="4648200" y="3276600"/>
            <a:ext cx="1371600" cy="0"/>
          </a:xfrm>
          <a:prstGeom prst="line">
            <a:avLst/>
          </a:prstGeom>
          <a:noFill/>
          <a:ln w="12700" cap="sq">
            <a:solidFill>
              <a:schemeClr val="bg2"/>
            </a:solidFill>
            <a:round/>
            <a:headEnd type="none" w="sm" len="sm"/>
            <a:tailEnd type="none" w="sm" len="sm"/>
          </a:ln>
        </p:spPr>
        <p:txBody>
          <a:bodyPr wrap="none" anchor="ctr"/>
          <a:lstStyle/>
          <a:p>
            <a:endParaRPr lang="en-GB"/>
          </a:p>
        </p:txBody>
      </p:sp>
      <p:sp>
        <p:nvSpPr>
          <p:cNvPr id="53255" name="Line 5"/>
          <p:cNvSpPr>
            <a:spLocks noChangeShapeType="1"/>
          </p:cNvSpPr>
          <p:nvPr/>
        </p:nvSpPr>
        <p:spPr bwMode="auto">
          <a:xfrm>
            <a:off x="6477000" y="3276600"/>
            <a:ext cx="1371600" cy="0"/>
          </a:xfrm>
          <a:prstGeom prst="line">
            <a:avLst/>
          </a:prstGeom>
          <a:noFill/>
          <a:ln w="12700" cap="sq">
            <a:solidFill>
              <a:schemeClr val="bg2"/>
            </a:solidFill>
            <a:round/>
            <a:headEnd type="none" w="sm" len="sm"/>
            <a:tailEnd type="none" w="sm" len="sm"/>
          </a:ln>
        </p:spPr>
        <p:txBody>
          <a:bodyPr wrap="none" anchor="ctr"/>
          <a:lstStyle/>
          <a:p>
            <a:endParaRPr lang="en-GB"/>
          </a:p>
        </p:txBody>
      </p:sp>
      <p:sp>
        <p:nvSpPr>
          <p:cNvPr id="53256" name="Line 6"/>
          <p:cNvSpPr>
            <a:spLocks noChangeShapeType="1"/>
          </p:cNvSpPr>
          <p:nvPr/>
        </p:nvSpPr>
        <p:spPr bwMode="auto">
          <a:xfrm>
            <a:off x="8382000" y="3276600"/>
            <a:ext cx="1371600" cy="0"/>
          </a:xfrm>
          <a:prstGeom prst="line">
            <a:avLst/>
          </a:prstGeom>
          <a:noFill/>
          <a:ln w="12700" cap="sq">
            <a:solidFill>
              <a:schemeClr val="bg2"/>
            </a:solidFill>
            <a:round/>
            <a:headEnd type="none" w="sm" len="sm"/>
            <a:tailEnd type="none" w="sm" len="sm"/>
          </a:ln>
        </p:spPr>
        <p:txBody>
          <a:bodyPr wrap="none" anchor="ctr"/>
          <a:lstStyle/>
          <a:p>
            <a:endParaRPr lang="en-GB"/>
          </a:p>
        </p:txBody>
      </p:sp>
      <p:sp>
        <p:nvSpPr>
          <p:cNvPr id="53257" name="Freeform 7"/>
          <p:cNvSpPr>
            <a:spLocks/>
          </p:cNvSpPr>
          <p:nvPr/>
        </p:nvSpPr>
        <p:spPr bwMode="auto">
          <a:xfrm>
            <a:off x="3048000" y="2616200"/>
            <a:ext cx="1371600" cy="660400"/>
          </a:xfrm>
          <a:custGeom>
            <a:avLst/>
            <a:gdLst>
              <a:gd name="T0" fmla="*/ 0 w 864"/>
              <a:gd name="T1" fmla="*/ 2147483647 h 416"/>
              <a:gd name="T2" fmla="*/ 2147483647 w 864"/>
              <a:gd name="T3" fmla="*/ 2147483647 h 416"/>
              <a:gd name="T4" fmla="*/ 2147483647 w 864"/>
              <a:gd name="T5" fmla="*/ 2147483647 h 416"/>
              <a:gd name="T6" fmla="*/ 2147483647 w 864"/>
              <a:gd name="T7" fmla="*/ 2147483647 h 416"/>
              <a:gd name="T8" fmla="*/ 2147483647 w 864"/>
              <a:gd name="T9" fmla="*/ 2147483647 h 416"/>
              <a:gd name="T10" fmla="*/ 2147483647 w 864"/>
              <a:gd name="T11" fmla="*/ 2147483647 h 416"/>
              <a:gd name="T12" fmla="*/ 0 60000 65536"/>
              <a:gd name="T13" fmla="*/ 0 60000 65536"/>
              <a:gd name="T14" fmla="*/ 0 60000 65536"/>
              <a:gd name="T15" fmla="*/ 0 60000 65536"/>
              <a:gd name="T16" fmla="*/ 0 60000 65536"/>
              <a:gd name="T17" fmla="*/ 0 60000 65536"/>
              <a:gd name="T18" fmla="*/ 0 w 864"/>
              <a:gd name="T19" fmla="*/ 0 h 416"/>
              <a:gd name="T20" fmla="*/ 864 w 864"/>
              <a:gd name="T21" fmla="*/ 416 h 416"/>
            </a:gdLst>
            <a:ahLst/>
            <a:cxnLst>
              <a:cxn ang="T12">
                <a:pos x="T0" y="T1"/>
              </a:cxn>
              <a:cxn ang="T13">
                <a:pos x="T2" y="T3"/>
              </a:cxn>
              <a:cxn ang="T14">
                <a:pos x="T4" y="T5"/>
              </a:cxn>
              <a:cxn ang="T15">
                <a:pos x="T6" y="T7"/>
              </a:cxn>
              <a:cxn ang="T16">
                <a:pos x="T8" y="T9"/>
              </a:cxn>
              <a:cxn ang="T17">
                <a:pos x="T10" y="T11"/>
              </a:cxn>
            </a:cxnLst>
            <a:rect l="T18" t="T19" r="T20" b="T21"/>
            <a:pathLst>
              <a:path w="864" h="416">
                <a:moveTo>
                  <a:pt x="0" y="416"/>
                </a:moveTo>
                <a:cubicBezTo>
                  <a:pt x="68" y="400"/>
                  <a:pt x="136" y="384"/>
                  <a:pt x="192" y="320"/>
                </a:cubicBezTo>
                <a:cubicBezTo>
                  <a:pt x="248" y="256"/>
                  <a:pt x="280" y="64"/>
                  <a:pt x="336" y="32"/>
                </a:cubicBezTo>
                <a:cubicBezTo>
                  <a:pt x="392" y="0"/>
                  <a:pt x="472" y="72"/>
                  <a:pt x="528" y="128"/>
                </a:cubicBezTo>
                <a:cubicBezTo>
                  <a:pt x="584" y="184"/>
                  <a:pt x="616" y="320"/>
                  <a:pt x="672" y="368"/>
                </a:cubicBezTo>
                <a:cubicBezTo>
                  <a:pt x="728" y="416"/>
                  <a:pt x="840" y="408"/>
                  <a:pt x="864" y="416"/>
                </a:cubicBezTo>
              </a:path>
            </a:pathLst>
          </a:custGeom>
          <a:solidFill>
            <a:srgbClr val="C00000"/>
          </a:solidFill>
          <a:ln w="12700" cap="sq">
            <a:solidFill>
              <a:schemeClr val="accent1"/>
            </a:solidFill>
            <a:round/>
            <a:headEnd type="none" w="sm" len="sm"/>
            <a:tailEnd type="none" w="sm" len="sm"/>
          </a:ln>
        </p:spPr>
        <p:txBody>
          <a:bodyPr wrap="none" anchor="ctr"/>
          <a:lstStyle/>
          <a:p>
            <a:endParaRPr lang="en-GB"/>
          </a:p>
        </p:txBody>
      </p:sp>
      <p:sp>
        <p:nvSpPr>
          <p:cNvPr id="53258" name="Freeform 8"/>
          <p:cNvSpPr>
            <a:spLocks/>
          </p:cNvSpPr>
          <p:nvPr/>
        </p:nvSpPr>
        <p:spPr bwMode="auto">
          <a:xfrm>
            <a:off x="4648200" y="2387600"/>
            <a:ext cx="1295400" cy="889000"/>
          </a:xfrm>
          <a:custGeom>
            <a:avLst/>
            <a:gdLst>
              <a:gd name="T0" fmla="*/ 0 w 816"/>
              <a:gd name="T1" fmla="*/ 2147483647 h 560"/>
              <a:gd name="T2" fmla="*/ 2147483647 w 816"/>
              <a:gd name="T3" fmla="*/ 2147483647 h 560"/>
              <a:gd name="T4" fmla="*/ 2147483647 w 816"/>
              <a:gd name="T5" fmla="*/ 2147483647 h 560"/>
              <a:gd name="T6" fmla="*/ 2147483647 w 816"/>
              <a:gd name="T7" fmla="*/ 2147483647 h 560"/>
              <a:gd name="T8" fmla="*/ 2147483647 w 816"/>
              <a:gd name="T9" fmla="*/ 2147483647 h 560"/>
              <a:gd name="T10" fmla="*/ 0 60000 65536"/>
              <a:gd name="T11" fmla="*/ 0 60000 65536"/>
              <a:gd name="T12" fmla="*/ 0 60000 65536"/>
              <a:gd name="T13" fmla="*/ 0 60000 65536"/>
              <a:gd name="T14" fmla="*/ 0 60000 65536"/>
              <a:gd name="T15" fmla="*/ 0 w 816"/>
              <a:gd name="T16" fmla="*/ 0 h 560"/>
              <a:gd name="T17" fmla="*/ 816 w 816"/>
              <a:gd name="T18" fmla="*/ 560 h 560"/>
            </a:gdLst>
            <a:ahLst/>
            <a:cxnLst>
              <a:cxn ang="T10">
                <a:pos x="T0" y="T1"/>
              </a:cxn>
              <a:cxn ang="T11">
                <a:pos x="T2" y="T3"/>
              </a:cxn>
              <a:cxn ang="T12">
                <a:pos x="T4" y="T5"/>
              </a:cxn>
              <a:cxn ang="T13">
                <a:pos x="T6" y="T7"/>
              </a:cxn>
              <a:cxn ang="T14">
                <a:pos x="T8" y="T9"/>
              </a:cxn>
            </a:cxnLst>
            <a:rect l="T15" t="T16" r="T17" b="T18"/>
            <a:pathLst>
              <a:path w="816" h="560">
                <a:moveTo>
                  <a:pt x="0" y="560"/>
                </a:moveTo>
                <a:cubicBezTo>
                  <a:pt x="48" y="360"/>
                  <a:pt x="96" y="160"/>
                  <a:pt x="192" y="80"/>
                </a:cubicBezTo>
                <a:cubicBezTo>
                  <a:pt x="288" y="0"/>
                  <a:pt x="496" y="16"/>
                  <a:pt x="576" y="80"/>
                </a:cubicBezTo>
                <a:cubicBezTo>
                  <a:pt x="656" y="144"/>
                  <a:pt x="632" y="384"/>
                  <a:pt x="672" y="464"/>
                </a:cubicBezTo>
                <a:cubicBezTo>
                  <a:pt x="712" y="544"/>
                  <a:pt x="760" y="552"/>
                  <a:pt x="816" y="560"/>
                </a:cubicBezTo>
              </a:path>
            </a:pathLst>
          </a:custGeom>
          <a:solidFill>
            <a:srgbClr val="FFFF00"/>
          </a:solidFill>
          <a:ln w="12700" cap="sq">
            <a:solidFill>
              <a:schemeClr val="bg2"/>
            </a:solidFill>
            <a:round/>
            <a:headEnd type="none" w="sm" len="sm"/>
            <a:tailEnd type="none" w="sm" len="sm"/>
          </a:ln>
        </p:spPr>
        <p:txBody>
          <a:bodyPr wrap="none" anchor="ctr"/>
          <a:lstStyle/>
          <a:p>
            <a:endParaRPr lang="en-GB"/>
          </a:p>
        </p:txBody>
      </p:sp>
      <p:sp>
        <p:nvSpPr>
          <p:cNvPr id="53259" name="Freeform 9"/>
          <p:cNvSpPr>
            <a:spLocks/>
          </p:cNvSpPr>
          <p:nvPr/>
        </p:nvSpPr>
        <p:spPr bwMode="auto">
          <a:xfrm>
            <a:off x="6553200" y="2540000"/>
            <a:ext cx="1295400" cy="736600"/>
          </a:xfrm>
          <a:custGeom>
            <a:avLst/>
            <a:gdLst>
              <a:gd name="T0" fmla="*/ 0 w 816"/>
              <a:gd name="T1" fmla="*/ 2147483647 h 464"/>
              <a:gd name="T2" fmla="*/ 2147483647 w 816"/>
              <a:gd name="T3" fmla="*/ 2147483647 h 464"/>
              <a:gd name="T4" fmla="*/ 2147483647 w 816"/>
              <a:gd name="T5" fmla="*/ 2147483647 h 464"/>
              <a:gd name="T6" fmla="*/ 2147483647 w 816"/>
              <a:gd name="T7" fmla="*/ 2147483647 h 464"/>
              <a:gd name="T8" fmla="*/ 0 60000 65536"/>
              <a:gd name="T9" fmla="*/ 0 60000 65536"/>
              <a:gd name="T10" fmla="*/ 0 60000 65536"/>
              <a:gd name="T11" fmla="*/ 0 60000 65536"/>
              <a:gd name="T12" fmla="*/ 0 w 816"/>
              <a:gd name="T13" fmla="*/ 0 h 464"/>
              <a:gd name="T14" fmla="*/ 816 w 816"/>
              <a:gd name="T15" fmla="*/ 464 h 464"/>
            </a:gdLst>
            <a:ahLst/>
            <a:cxnLst>
              <a:cxn ang="T8">
                <a:pos x="T0" y="T1"/>
              </a:cxn>
              <a:cxn ang="T9">
                <a:pos x="T2" y="T3"/>
              </a:cxn>
              <a:cxn ang="T10">
                <a:pos x="T4" y="T5"/>
              </a:cxn>
              <a:cxn ang="T11">
                <a:pos x="T6" y="T7"/>
              </a:cxn>
            </a:cxnLst>
            <a:rect l="T12" t="T13" r="T14" b="T15"/>
            <a:pathLst>
              <a:path w="816" h="464">
                <a:moveTo>
                  <a:pt x="0" y="464"/>
                </a:moveTo>
                <a:cubicBezTo>
                  <a:pt x="64" y="264"/>
                  <a:pt x="128" y="64"/>
                  <a:pt x="192" y="32"/>
                </a:cubicBezTo>
                <a:cubicBezTo>
                  <a:pt x="256" y="0"/>
                  <a:pt x="280" y="200"/>
                  <a:pt x="384" y="272"/>
                </a:cubicBezTo>
                <a:cubicBezTo>
                  <a:pt x="488" y="344"/>
                  <a:pt x="792" y="432"/>
                  <a:pt x="816" y="464"/>
                </a:cubicBezTo>
              </a:path>
            </a:pathLst>
          </a:custGeom>
          <a:solidFill>
            <a:srgbClr val="FFC000"/>
          </a:solidFill>
          <a:ln w="12700" cap="sq">
            <a:solidFill>
              <a:schemeClr val="accent1"/>
            </a:solidFill>
            <a:round/>
            <a:headEnd type="none" w="sm" len="sm"/>
            <a:tailEnd type="none" w="sm" len="sm"/>
          </a:ln>
        </p:spPr>
        <p:txBody>
          <a:bodyPr wrap="none" anchor="ctr"/>
          <a:lstStyle/>
          <a:p>
            <a:endParaRPr lang="en-GB"/>
          </a:p>
        </p:txBody>
      </p:sp>
      <p:sp>
        <p:nvSpPr>
          <p:cNvPr id="53260" name="Freeform 10"/>
          <p:cNvSpPr>
            <a:spLocks/>
          </p:cNvSpPr>
          <p:nvPr/>
        </p:nvSpPr>
        <p:spPr bwMode="auto">
          <a:xfrm>
            <a:off x="8382000" y="2425700"/>
            <a:ext cx="1447800" cy="850900"/>
          </a:xfrm>
          <a:custGeom>
            <a:avLst/>
            <a:gdLst>
              <a:gd name="T0" fmla="*/ 0 w 912"/>
              <a:gd name="T1" fmla="*/ 2147483647 h 536"/>
              <a:gd name="T2" fmla="*/ 2147483647 w 912"/>
              <a:gd name="T3" fmla="*/ 2147483647 h 536"/>
              <a:gd name="T4" fmla="*/ 2147483647 w 912"/>
              <a:gd name="T5" fmla="*/ 2147483647 h 536"/>
              <a:gd name="T6" fmla="*/ 2147483647 w 912"/>
              <a:gd name="T7" fmla="*/ 2147483647 h 536"/>
              <a:gd name="T8" fmla="*/ 2147483647 w 912"/>
              <a:gd name="T9" fmla="*/ 2147483647 h 536"/>
              <a:gd name="T10" fmla="*/ 2147483647 w 912"/>
              <a:gd name="T11" fmla="*/ 2147483647 h 536"/>
              <a:gd name="T12" fmla="*/ 2147483647 w 912"/>
              <a:gd name="T13" fmla="*/ 2147483647 h 536"/>
              <a:gd name="T14" fmla="*/ 0 60000 65536"/>
              <a:gd name="T15" fmla="*/ 0 60000 65536"/>
              <a:gd name="T16" fmla="*/ 0 60000 65536"/>
              <a:gd name="T17" fmla="*/ 0 60000 65536"/>
              <a:gd name="T18" fmla="*/ 0 60000 65536"/>
              <a:gd name="T19" fmla="*/ 0 60000 65536"/>
              <a:gd name="T20" fmla="*/ 0 60000 65536"/>
              <a:gd name="T21" fmla="*/ 0 w 912"/>
              <a:gd name="T22" fmla="*/ 0 h 536"/>
              <a:gd name="T23" fmla="*/ 912 w 912"/>
              <a:gd name="T24" fmla="*/ 536 h 5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536">
                <a:moveTo>
                  <a:pt x="0" y="536"/>
                </a:moveTo>
                <a:cubicBezTo>
                  <a:pt x="108" y="520"/>
                  <a:pt x="216" y="504"/>
                  <a:pt x="288" y="488"/>
                </a:cubicBezTo>
                <a:cubicBezTo>
                  <a:pt x="360" y="472"/>
                  <a:pt x="392" y="496"/>
                  <a:pt x="432" y="440"/>
                </a:cubicBezTo>
                <a:cubicBezTo>
                  <a:pt x="472" y="384"/>
                  <a:pt x="480" y="224"/>
                  <a:pt x="528" y="152"/>
                </a:cubicBezTo>
                <a:cubicBezTo>
                  <a:pt x="576" y="80"/>
                  <a:pt x="664" y="16"/>
                  <a:pt x="720" y="8"/>
                </a:cubicBezTo>
                <a:cubicBezTo>
                  <a:pt x="776" y="0"/>
                  <a:pt x="832" y="16"/>
                  <a:pt x="864" y="104"/>
                </a:cubicBezTo>
                <a:cubicBezTo>
                  <a:pt x="896" y="192"/>
                  <a:pt x="904" y="464"/>
                  <a:pt x="912" y="536"/>
                </a:cubicBezTo>
              </a:path>
            </a:pathLst>
          </a:custGeom>
          <a:solidFill>
            <a:srgbClr val="00B050"/>
          </a:solidFill>
          <a:ln w="12700" cap="sq">
            <a:solidFill>
              <a:schemeClr val="accent1"/>
            </a:solidFill>
            <a:round/>
            <a:headEnd type="none" w="sm" len="sm"/>
            <a:tailEnd type="none" w="sm" len="sm"/>
          </a:ln>
        </p:spPr>
        <p:txBody>
          <a:bodyPr wrap="none" anchor="ctr"/>
          <a:lstStyle/>
          <a:p>
            <a:endParaRPr lang="en-GB"/>
          </a:p>
        </p:txBody>
      </p:sp>
      <p:sp>
        <p:nvSpPr>
          <p:cNvPr id="53261" name="Line 11"/>
          <p:cNvSpPr>
            <a:spLocks noChangeShapeType="1"/>
          </p:cNvSpPr>
          <p:nvPr/>
        </p:nvSpPr>
        <p:spPr bwMode="auto">
          <a:xfrm>
            <a:off x="4343400" y="2667000"/>
            <a:ext cx="0" cy="45720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2" name="Line 12"/>
          <p:cNvSpPr>
            <a:spLocks noChangeShapeType="1"/>
          </p:cNvSpPr>
          <p:nvPr/>
        </p:nvSpPr>
        <p:spPr bwMode="auto">
          <a:xfrm>
            <a:off x="4038600" y="2895600"/>
            <a:ext cx="533400" cy="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3" name="Line 13"/>
          <p:cNvSpPr>
            <a:spLocks noChangeShapeType="1"/>
          </p:cNvSpPr>
          <p:nvPr/>
        </p:nvSpPr>
        <p:spPr bwMode="auto">
          <a:xfrm>
            <a:off x="6172200" y="2743200"/>
            <a:ext cx="0" cy="45720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4" name="Line 14"/>
          <p:cNvSpPr>
            <a:spLocks noChangeShapeType="1"/>
          </p:cNvSpPr>
          <p:nvPr/>
        </p:nvSpPr>
        <p:spPr bwMode="auto">
          <a:xfrm>
            <a:off x="5867400" y="2971800"/>
            <a:ext cx="533400" cy="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5" name="Line 15"/>
          <p:cNvSpPr>
            <a:spLocks noChangeShapeType="1"/>
          </p:cNvSpPr>
          <p:nvPr/>
        </p:nvSpPr>
        <p:spPr bwMode="auto">
          <a:xfrm>
            <a:off x="8382000" y="2667000"/>
            <a:ext cx="0" cy="45720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6" name="Line 16"/>
          <p:cNvSpPr>
            <a:spLocks noChangeShapeType="1"/>
          </p:cNvSpPr>
          <p:nvPr/>
        </p:nvSpPr>
        <p:spPr bwMode="auto">
          <a:xfrm>
            <a:off x="8077200" y="2895600"/>
            <a:ext cx="533400" cy="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7" name="Line 17"/>
          <p:cNvSpPr>
            <a:spLocks noChangeShapeType="1"/>
          </p:cNvSpPr>
          <p:nvPr/>
        </p:nvSpPr>
        <p:spPr bwMode="auto">
          <a:xfrm>
            <a:off x="5943600" y="4114800"/>
            <a:ext cx="685800" cy="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8" name="Line 18"/>
          <p:cNvSpPr>
            <a:spLocks noChangeShapeType="1"/>
          </p:cNvSpPr>
          <p:nvPr/>
        </p:nvSpPr>
        <p:spPr bwMode="auto">
          <a:xfrm>
            <a:off x="5943600" y="4343400"/>
            <a:ext cx="685800" cy="0"/>
          </a:xfrm>
          <a:prstGeom prst="line">
            <a:avLst/>
          </a:prstGeom>
          <a:noFill/>
          <a:ln w="76200" cap="sq">
            <a:solidFill>
              <a:schemeClr val="bg2"/>
            </a:solidFill>
            <a:round/>
            <a:headEnd type="none" w="sm" len="sm"/>
            <a:tailEnd type="none" w="sm" len="sm"/>
          </a:ln>
        </p:spPr>
        <p:txBody>
          <a:bodyPr wrap="none" anchor="ctr"/>
          <a:lstStyle/>
          <a:p>
            <a:endParaRPr lang="en-GB"/>
          </a:p>
        </p:txBody>
      </p:sp>
      <p:sp>
        <p:nvSpPr>
          <p:cNvPr id="53269" name="Line 19"/>
          <p:cNvSpPr>
            <a:spLocks noChangeShapeType="1"/>
          </p:cNvSpPr>
          <p:nvPr/>
        </p:nvSpPr>
        <p:spPr bwMode="auto">
          <a:xfrm>
            <a:off x="5334000" y="5867400"/>
            <a:ext cx="2286000" cy="0"/>
          </a:xfrm>
          <a:prstGeom prst="line">
            <a:avLst/>
          </a:prstGeom>
          <a:noFill/>
          <a:ln w="12700" cap="sq">
            <a:solidFill>
              <a:schemeClr val="bg2"/>
            </a:solidFill>
            <a:round/>
            <a:headEnd type="none" w="sm" len="sm"/>
            <a:tailEnd type="none" w="sm" len="sm"/>
          </a:ln>
        </p:spPr>
        <p:txBody>
          <a:bodyPr wrap="none" anchor="ctr"/>
          <a:lstStyle/>
          <a:p>
            <a:endParaRPr lang="en-GB"/>
          </a:p>
        </p:txBody>
      </p:sp>
      <p:sp>
        <p:nvSpPr>
          <p:cNvPr id="53270" name="Freeform 20"/>
          <p:cNvSpPr>
            <a:spLocks/>
          </p:cNvSpPr>
          <p:nvPr/>
        </p:nvSpPr>
        <p:spPr bwMode="auto">
          <a:xfrm>
            <a:off x="5562600" y="4851400"/>
            <a:ext cx="1295400" cy="1016000"/>
          </a:xfrm>
          <a:custGeom>
            <a:avLst/>
            <a:gdLst>
              <a:gd name="T0" fmla="*/ 0 w 1440"/>
              <a:gd name="T1" fmla="*/ 2147483647 h 640"/>
              <a:gd name="T2" fmla="*/ 2147483647 w 1440"/>
              <a:gd name="T3" fmla="*/ 2147483647 h 640"/>
              <a:gd name="T4" fmla="*/ 2147483647 w 1440"/>
              <a:gd name="T5" fmla="*/ 2147483647 h 640"/>
              <a:gd name="T6" fmla="*/ 2147483647 w 1440"/>
              <a:gd name="T7" fmla="*/ 2147483647 h 640"/>
              <a:gd name="T8" fmla="*/ 2147483647 w 1440"/>
              <a:gd name="T9" fmla="*/ 2147483647 h 640"/>
              <a:gd name="T10" fmla="*/ 2147483647 w 1440"/>
              <a:gd name="T11" fmla="*/ 2147483647 h 640"/>
              <a:gd name="T12" fmla="*/ 2147483647 w 1440"/>
              <a:gd name="T13" fmla="*/ 2147483647 h 640"/>
              <a:gd name="T14" fmla="*/ 0 60000 65536"/>
              <a:gd name="T15" fmla="*/ 0 60000 65536"/>
              <a:gd name="T16" fmla="*/ 0 60000 65536"/>
              <a:gd name="T17" fmla="*/ 0 60000 65536"/>
              <a:gd name="T18" fmla="*/ 0 60000 65536"/>
              <a:gd name="T19" fmla="*/ 0 60000 65536"/>
              <a:gd name="T20" fmla="*/ 0 60000 65536"/>
              <a:gd name="T21" fmla="*/ 0 w 1440"/>
              <a:gd name="T22" fmla="*/ 0 h 640"/>
              <a:gd name="T23" fmla="*/ 1440 w 1440"/>
              <a:gd name="T24" fmla="*/ 640 h 6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640">
                <a:moveTo>
                  <a:pt x="0" y="640"/>
                </a:moveTo>
                <a:cubicBezTo>
                  <a:pt x="128" y="600"/>
                  <a:pt x="256" y="560"/>
                  <a:pt x="336" y="496"/>
                </a:cubicBezTo>
                <a:cubicBezTo>
                  <a:pt x="416" y="432"/>
                  <a:pt x="416" y="336"/>
                  <a:pt x="480" y="256"/>
                </a:cubicBezTo>
                <a:cubicBezTo>
                  <a:pt x="544" y="176"/>
                  <a:pt x="640" y="32"/>
                  <a:pt x="720" y="16"/>
                </a:cubicBezTo>
                <a:cubicBezTo>
                  <a:pt x="800" y="0"/>
                  <a:pt x="896" y="80"/>
                  <a:pt x="960" y="160"/>
                </a:cubicBezTo>
                <a:cubicBezTo>
                  <a:pt x="1024" y="240"/>
                  <a:pt x="1024" y="416"/>
                  <a:pt x="1104" y="496"/>
                </a:cubicBezTo>
                <a:cubicBezTo>
                  <a:pt x="1184" y="576"/>
                  <a:pt x="1392" y="640"/>
                  <a:pt x="1440" y="640"/>
                </a:cubicBezTo>
              </a:path>
            </a:pathLst>
          </a:custGeom>
          <a:solidFill>
            <a:srgbClr val="000000"/>
          </a:solidFill>
          <a:ln w="12700" cap="sq">
            <a:solidFill>
              <a:schemeClr val="accent1"/>
            </a:solidFill>
            <a:round/>
            <a:headEnd type="none" w="sm" len="sm"/>
            <a:tailEnd type="none" w="sm" len="sm"/>
          </a:ln>
        </p:spPr>
        <p:txBody>
          <a:bodyPr wrap="none" anchor="ctr"/>
          <a:lstStyle/>
          <a:p>
            <a:endParaRPr lang="en-GB"/>
          </a:p>
        </p:txBody>
      </p:sp>
      <p:sp>
        <p:nvSpPr>
          <p:cNvPr id="53271" name="Text Box 21"/>
          <p:cNvSpPr txBox="1">
            <a:spLocks noChangeArrowheads="1"/>
          </p:cNvSpPr>
          <p:nvPr/>
        </p:nvSpPr>
        <p:spPr bwMode="auto">
          <a:xfrm>
            <a:off x="2133600" y="1828801"/>
            <a:ext cx="4572000" cy="519113"/>
          </a:xfrm>
          <a:prstGeom prst="rect">
            <a:avLst/>
          </a:prstGeom>
          <a:noFill/>
          <a:ln w="12700" cap="sq">
            <a:noFill/>
            <a:miter lim="800000"/>
            <a:headEnd type="none" w="sm" len="sm"/>
            <a:tailEnd type="none" w="sm" len="sm"/>
          </a:ln>
        </p:spPr>
        <p:txBody>
          <a:bodyPr>
            <a:spAutoFit/>
          </a:bodyPr>
          <a:lstStyle/>
          <a:p>
            <a:pPr>
              <a:spcBef>
                <a:spcPct val="50000"/>
              </a:spcBef>
            </a:pPr>
            <a:r>
              <a:rPr lang="en-US" sz="2800" dirty="0">
                <a:solidFill>
                  <a:srgbClr val="212437"/>
                </a:solidFill>
              </a:rPr>
              <a:t>Good Statistics</a:t>
            </a:r>
          </a:p>
        </p:txBody>
      </p:sp>
      <p:sp>
        <p:nvSpPr>
          <p:cNvPr id="53272" name="Text Box 22"/>
          <p:cNvSpPr txBox="1">
            <a:spLocks noChangeArrowheads="1"/>
          </p:cNvSpPr>
          <p:nvPr/>
        </p:nvSpPr>
        <p:spPr bwMode="auto">
          <a:xfrm>
            <a:off x="1524000" y="4648200"/>
            <a:ext cx="3810000" cy="1261884"/>
          </a:xfrm>
          <a:prstGeom prst="rect">
            <a:avLst/>
          </a:prstGeom>
          <a:noFill/>
          <a:ln w="12700" cap="sq">
            <a:noFill/>
            <a:miter lim="800000"/>
            <a:headEnd type="none" w="sm" len="sm"/>
            <a:tailEnd type="none" w="sm" len="sm"/>
          </a:ln>
        </p:spPr>
        <p:txBody>
          <a:bodyPr>
            <a:spAutoFit/>
          </a:bodyPr>
          <a:lstStyle/>
          <a:p>
            <a:pPr>
              <a:spcBef>
                <a:spcPct val="50000"/>
              </a:spcBef>
            </a:pPr>
            <a:r>
              <a:rPr lang="en-US" sz="2800" dirty="0">
                <a:solidFill>
                  <a:srgbClr val="212437"/>
                </a:solidFill>
              </a:rPr>
              <a:t>Central Limit Theorem</a:t>
            </a:r>
            <a:br>
              <a:rPr lang="en-US" sz="2800" dirty="0">
                <a:solidFill>
                  <a:srgbClr val="212437"/>
                </a:solidFill>
              </a:rPr>
            </a:br>
            <a:r>
              <a:rPr lang="en-US" sz="2400" dirty="0">
                <a:solidFill>
                  <a:srgbClr val="212437"/>
                </a:solidFill>
              </a:rPr>
              <a:t>(add enough things together and everything looks normal)</a:t>
            </a:r>
          </a:p>
        </p:txBody>
      </p:sp>
      <p:graphicFrame>
        <p:nvGraphicFramePr>
          <p:cNvPr id="4098" name="Object 4"/>
          <p:cNvGraphicFramePr>
            <a:graphicFrameLocks noChangeAspect="1"/>
          </p:cNvGraphicFramePr>
          <p:nvPr/>
        </p:nvGraphicFramePr>
        <p:xfrm>
          <a:off x="8256240" y="5085185"/>
          <a:ext cx="1701800" cy="695325"/>
        </p:xfrm>
        <a:graphic>
          <a:graphicData uri="http://schemas.openxmlformats.org/presentationml/2006/ole">
            <mc:AlternateContent xmlns:mc="http://schemas.openxmlformats.org/markup-compatibility/2006">
              <mc:Choice xmlns:v="urn:schemas-microsoft-com:vml" Requires="v">
                <p:oleObj spid="_x0000_s2151" name="Equation" r:id="rId4" imgW="558720" imgH="228600" progId="">
                  <p:embed/>
                </p:oleObj>
              </mc:Choice>
              <mc:Fallback>
                <p:oleObj name="Equation" r:id="rId4" imgW="558720" imgH="228600" progId="">
                  <p:embed/>
                  <p:pic>
                    <p:nvPicPr>
                      <p:cNvPr id="409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6240" y="5085185"/>
                        <a:ext cx="1701800"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51982466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6165304"/>
            <a:ext cx="1835696" cy="6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38438" y="2225506"/>
            <a:ext cx="576262"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27652" name="Rectangle 4"/>
          <p:cNvSpPr>
            <a:spLocks noChangeArrowheads="1"/>
          </p:cNvSpPr>
          <p:nvPr/>
        </p:nvSpPr>
        <p:spPr bwMode="auto">
          <a:xfrm>
            <a:off x="3309938" y="2226387"/>
            <a:ext cx="576262"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27664" name="Rectangle 21"/>
          <p:cNvSpPr>
            <a:spLocks noChangeArrowheads="1"/>
          </p:cNvSpPr>
          <p:nvPr/>
        </p:nvSpPr>
        <p:spPr bwMode="auto">
          <a:xfrm>
            <a:off x="6310314" y="4023473"/>
            <a:ext cx="3170063" cy="287339"/>
          </a:xfrm>
          <a:prstGeom prst="rect">
            <a:avLst/>
          </a:prstGeom>
          <a:solidFill>
            <a:srgbClr val="92D050"/>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80901" name="Line 22"/>
          <p:cNvSpPr>
            <a:spLocks noChangeShapeType="1"/>
          </p:cNvSpPr>
          <p:nvPr/>
        </p:nvSpPr>
        <p:spPr bwMode="auto">
          <a:xfrm flipH="1">
            <a:off x="2807628" y="5519515"/>
            <a:ext cx="6767907" cy="0"/>
          </a:xfrm>
          <a:prstGeom prst="line">
            <a:avLst/>
          </a:prstGeom>
          <a:noFill/>
          <a:ln w="19050">
            <a:solidFill>
              <a:srgbClr val="FF0000"/>
            </a:solidFill>
            <a:round/>
            <a:headEnd type="triangle" w="lg" len="med"/>
            <a:tailEnd type="none" w="med" len="med"/>
          </a:ln>
        </p:spPr>
        <p:txBody>
          <a:bodyPr/>
          <a:lstStyle/>
          <a:p>
            <a:endParaRPr lang="nl-NL"/>
          </a:p>
        </p:txBody>
      </p:sp>
      <p:sp>
        <p:nvSpPr>
          <p:cNvPr id="80902" name="Text Box 23"/>
          <p:cNvSpPr txBox="1">
            <a:spLocks noChangeArrowheads="1"/>
          </p:cNvSpPr>
          <p:nvPr/>
        </p:nvSpPr>
        <p:spPr bwMode="auto">
          <a:xfrm>
            <a:off x="6717869" y="5509616"/>
            <a:ext cx="525553" cy="369332"/>
          </a:xfrm>
          <a:prstGeom prst="rect">
            <a:avLst/>
          </a:prstGeom>
          <a:noFill/>
          <a:ln w="9525">
            <a:noFill/>
            <a:miter lim="800000"/>
            <a:headEnd/>
            <a:tailEnd/>
          </a:ln>
        </p:spPr>
        <p:txBody>
          <a:bodyPr>
            <a:spAutoFit/>
          </a:bodyPr>
          <a:lstStyle/>
          <a:p>
            <a:pPr algn="r" rtl="1">
              <a:spcBef>
                <a:spcPct val="50000"/>
              </a:spcBef>
            </a:pPr>
            <a:r>
              <a:rPr lang="en-US" b="1" dirty="0">
                <a:solidFill>
                  <a:srgbClr val="FF0000"/>
                </a:solidFill>
              </a:rPr>
              <a:t>60</a:t>
            </a:r>
          </a:p>
        </p:txBody>
      </p:sp>
      <p:sp>
        <p:nvSpPr>
          <p:cNvPr id="80903" name="Line 24"/>
          <p:cNvSpPr>
            <a:spLocks noChangeShapeType="1"/>
          </p:cNvSpPr>
          <p:nvPr/>
        </p:nvSpPr>
        <p:spPr bwMode="auto">
          <a:xfrm flipH="1">
            <a:off x="2807625" y="6190902"/>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6203956"/>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2711450" y="1937499"/>
            <a:ext cx="0" cy="2736851"/>
          </a:xfrm>
          <a:prstGeom prst="line">
            <a:avLst/>
          </a:prstGeom>
          <a:noFill/>
          <a:ln w="25400">
            <a:solidFill>
              <a:srgbClr val="00B050"/>
            </a:solidFill>
            <a:round/>
            <a:headEnd/>
            <a:tailEnd/>
          </a:ln>
        </p:spPr>
        <p:txBody>
          <a:bodyPr/>
          <a:lstStyle/>
          <a:p>
            <a:endParaRPr lang="nl-NL"/>
          </a:p>
        </p:txBody>
      </p:sp>
      <p:grpSp>
        <p:nvGrpSpPr>
          <p:cNvPr id="4" name="Group 61"/>
          <p:cNvGrpSpPr/>
          <p:nvPr/>
        </p:nvGrpSpPr>
        <p:grpSpPr>
          <a:xfrm>
            <a:off x="2711450" y="4674348"/>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5"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816706" y="4484320"/>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27673" name="Rectangle 59"/>
          <p:cNvSpPr>
            <a:spLocks noChangeArrowheads="1"/>
          </p:cNvSpPr>
          <p:nvPr/>
        </p:nvSpPr>
        <p:spPr bwMode="auto">
          <a:xfrm>
            <a:off x="1415480" y="4410273"/>
            <a:ext cx="222250" cy="24765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a:latin typeface="Lucida Grande" pitchFamily="1" charset="0"/>
            </a:endParaRPr>
          </a:p>
        </p:txBody>
      </p:sp>
      <p:sp>
        <p:nvSpPr>
          <p:cNvPr id="3" name="Rectangle 60"/>
          <p:cNvSpPr>
            <a:spLocks noChangeArrowheads="1"/>
          </p:cNvSpPr>
          <p:nvPr/>
        </p:nvSpPr>
        <p:spPr bwMode="auto">
          <a:xfrm>
            <a:off x="1415480" y="4037212"/>
            <a:ext cx="222250" cy="24765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a:latin typeface="Lucida Grande" pitchFamily="1" charset="0"/>
            </a:endParaRPr>
          </a:p>
        </p:txBody>
      </p:sp>
      <p:sp>
        <p:nvSpPr>
          <p:cNvPr id="80921" name="Text Box 61"/>
          <p:cNvSpPr txBox="1">
            <a:spLocks noChangeArrowheads="1"/>
          </p:cNvSpPr>
          <p:nvPr/>
        </p:nvSpPr>
        <p:spPr bwMode="auto">
          <a:xfrm>
            <a:off x="1712343" y="4037212"/>
            <a:ext cx="1913259" cy="276999"/>
          </a:xfrm>
          <a:prstGeom prst="rect">
            <a:avLst/>
          </a:prstGeom>
          <a:noFill/>
          <a:ln w="9525" algn="ctr">
            <a:noFill/>
            <a:miter lim="800000"/>
            <a:headEnd/>
            <a:tailEnd/>
          </a:ln>
        </p:spPr>
        <p:txBody>
          <a:bodyPr wrap="square">
            <a:spAutoFit/>
          </a:bodyPr>
          <a:lstStyle/>
          <a:p>
            <a:pPr eaLnBrk="0" hangingPunct="0"/>
            <a:r>
              <a:rPr lang="nl-NL" sz="1200" dirty="0" err="1"/>
              <a:t>Achievable</a:t>
            </a:r>
            <a:endParaRPr lang="en-US" sz="1200" dirty="0"/>
          </a:p>
        </p:txBody>
      </p:sp>
      <p:sp>
        <p:nvSpPr>
          <p:cNvPr id="80922" name="Text Box 63"/>
          <p:cNvSpPr txBox="1">
            <a:spLocks noChangeArrowheads="1"/>
          </p:cNvSpPr>
          <p:nvPr/>
        </p:nvSpPr>
        <p:spPr bwMode="auto">
          <a:xfrm>
            <a:off x="1719104" y="4410275"/>
            <a:ext cx="928459" cy="276999"/>
          </a:xfrm>
          <a:prstGeom prst="rect">
            <a:avLst/>
          </a:prstGeom>
          <a:noFill/>
          <a:ln w="9525" algn="ctr">
            <a:noFill/>
            <a:miter lim="800000"/>
            <a:headEnd/>
            <a:tailEnd/>
          </a:ln>
        </p:spPr>
        <p:txBody>
          <a:bodyPr wrap="none">
            <a:spAutoFit/>
          </a:bodyPr>
          <a:lstStyle/>
          <a:p>
            <a:pPr eaLnBrk="0" hangingPunct="0"/>
            <a:r>
              <a:rPr lang="en-US" sz="1200" dirty="0"/>
              <a:t>Contingency</a:t>
            </a:r>
          </a:p>
        </p:txBody>
      </p:sp>
      <p:cxnSp>
        <p:nvCxnSpPr>
          <p:cNvPr id="27687" name="Straight Connector 50"/>
          <p:cNvCxnSpPr>
            <a:cxnSpLocks noChangeShapeType="1"/>
            <a:stCxn id="27652" idx="0"/>
          </p:cNvCxnSpPr>
          <p:nvPr/>
        </p:nvCxnSpPr>
        <p:spPr bwMode="auto">
          <a:xfrm rot="5400000" flipH="1" flipV="1">
            <a:off x="6450879" y="-731103"/>
            <a:ext cx="104681" cy="5810299"/>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88" name="Straight Connector 51"/>
          <p:cNvCxnSpPr>
            <a:cxnSpLocks noChangeShapeType="1"/>
            <a:stCxn id="54" idx="0"/>
          </p:cNvCxnSpPr>
          <p:nvPr/>
        </p:nvCxnSpPr>
        <p:spPr bwMode="auto">
          <a:xfrm rot="5400000" flipH="1" flipV="1">
            <a:off x="6962994" y="165521"/>
            <a:ext cx="223448" cy="4667299"/>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89" name="Straight Connector 53"/>
          <p:cNvCxnSpPr>
            <a:cxnSpLocks noChangeShapeType="1"/>
            <a:stCxn id="56" idx="0"/>
          </p:cNvCxnSpPr>
          <p:nvPr/>
        </p:nvCxnSpPr>
        <p:spPr bwMode="auto">
          <a:xfrm rot="5400000" flipH="1" flipV="1">
            <a:off x="7541765" y="1108367"/>
            <a:ext cx="208909" cy="3524298"/>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90" name="Straight Connector 56"/>
          <p:cNvCxnSpPr>
            <a:cxnSpLocks noChangeShapeType="1"/>
            <a:stCxn id="58" idx="0"/>
          </p:cNvCxnSpPr>
          <p:nvPr/>
        </p:nvCxnSpPr>
        <p:spPr bwMode="auto">
          <a:xfrm rot="5400000" flipH="1" flipV="1">
            <a:off x="8119366" y="2032761"/>
            <a:ext cx="191944" cy="2386059"/>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cxnSp>
        <p:nvCxnSpPr>
          <p:cNvPr id="27691" name="Straight Connector 58"/>
          <p:cNvCxnSpPr>
            <a:cxnSpLocks noChangeShapeType="1"/>
            <a:stCxn id="60" idx="0"/>
          </p:cNvCxnSpPr>
          <p:nvPr/>
        </p:nvCxnSpPr>
        <p:spPr bwMode="auto">
          <a:xfrm rot="5400000" flipH="1" flipV="1">
            <a:off x="8695911" y="2964022"/>
            <a:ext cx="186619" cy="1238301"/>
          </a:xfrm>
          <a:prstGeom prst="bentConnector2">
            <a:avLst/>
          </a:prstGeom>
          <a:ln>
            <a:headEnd/>
            <a:tailEnd type="triangle" w="lg" len="med"/>
          </a:ln>
        </p:spPr>
        <p:style>
          <a:lnRef idx="2">
            <a:schemeClr val="accent1"/>
          </a:lnRef>
          <a:fillRef idx="1">
            <a:schemeClr val="lt1"/>
          </a:fillRef>
          <a:effectRef idx="0">
            <a:schemeClr val="accent1"/>
          </a:effectRef>
          <a:fontRef idx="minor">
            <a:schemeClr val="dk1"/>
          </a:fontRef>
        </p:style>
      </p:cxnSp>
      <p:sp>
        <p:nvSpPr>
          <p:cNvPr id="27692" name="Down Arrow 60"/>
          <p:cNvSpPr>
            <a:spLocks noChangeArrowheads="1"/>
          </p:cNvSpPr>
          <p:nvPr/>
        </p:nvSpPr>
        <p:spPr bwMode="auto">
          <a:xfrm>
            <a:off x="9336361" y="2107805"/>
            <a:ext cx="288031" cy="1779493"/>
          </a:xfrm>
          <a:prstGeom prst="downArrow">
            <a:avLst>
              <a:gd name="adj1" fmla="val 50000"/>
              <a:gd name="adj2" fmla="val 49993"/>
            </a:avLst>
          </a:prstGeom>
          <a:solidFill>
            <a:srgbClr val="92D050"/>
          </a:solidFill>
          <a:ln>
            <a:solidFill>
              <a:srgbClr val="92D050"/>
            </a:solidFill>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nl-NL" sz="2400">
              <a:latin typeface="Lucida Grande" pitchFamily="1" charset="0"/>
            </a:endParaRPr>
          </a:p>
        </p:txBody>
      </p:sp>
      <p:sp>
        <p:nvSpPr>
          <p:cNvPr id="53" name="Rectangle 3"/>
          <p:cNvSpPr>
            <a:spLocks noChangeArrowheads="1"/>
          </p:cNvSpPr>
          <p:nvPr/>
        </p:nvSpPr>
        <p:spPr bwMode="auto">
          <a:xfrm>
            <a:off x="3881438" y="2611104"/>
            <a:ext cx="576000"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4" name="Rectangle 4"/>
          <p:cNvSpPr>
            <a:spLocks noChangeArrowheads="1"/>
          </p:cNvSpPr>
          <p:nvPr/>
        </p:nvSpPr>
        <p:spPr bwMode="auto">
          <a:xfrm>
            <a:off x="4452938" y="2610893"/>
            <a:ext cx="576262" cy="288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55" name="Rectangle 3"/>
          <p:cNvSpPr>
            <a:spLocks noChangeArrowheads="1"/>
          </p:cNvSpPr>
          <p:nvPr/>
        </p:nvSpPr>
        <p:spPr bwMode="auto">
          <a:xfrm>
            <a:off x="5024438" y="2974971"/>
            <a:ext cx="576262" cy="287337"/>
          </a:xfrm>
          <a:prstGeom prst="rect">
            <a:avLst/>
          </a:prstGeom>
          <a:ln w="19050">
            <a:solidFill>
              <a:srgbClr val="0B4E8C"/>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6" name="Rectangle 4"/>
          <p:cNvSpPr>
            <a:spLocks noChangeArrowheads="1"/>
          </p:cNvSpPr>
          <p:nvPr/>
        </p:nvSpPr>
        <p:spPr bwMode="auto">
          <a:xfrm>
            <a:off x="5595938" y="2974971"/>
            <a:ext cx="576262"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57" name="Rectangle 3"/>
          <p:cNvSpPr>
            <a:spLocks noChangeArrowheads="1"/>
          </p:cNvSpPr>
          <p:nvPr/>
        </p:nvSpPr>
        <p:spPr bwMode="auto">
          <a:xfrm>
            <a:off x="6162678"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8" name="Rectangle 4"/>
          <p:cNvSpPr>
            <a:spLocks noChangeArrowheads="1"/>
          </p:cNvSpPr>
          <p:nvPr/>
        </p:nvSpPr>
        <p:spPr bwMode="auto">
          <a:xfrm>
            <a:off x="6734178" y="3321762"/>
            <a:ext cx="576263" cy="28733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7310438"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0" name="Rectangle 4"/>
          <p:cNvSpPr>
            <a:spLocks noChangeArrowheads="1"/>
          </p:cNvSpPr>
          <p:nvPr/>
        </p:nvSpPr>
        <p:spPr bwMode="auto">
          <a:xfrm>
            <a:off x="7881938" y="3676481"/>
            <a:ext cx="576262" cy="2889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63" name="Rectangle 3"/>
          <p:cNvSpPr>
            <a:spLocks noChangeArrowheads="1"/>
          </p:cNvSpPr>
          <p:nvPr/>
        </p:nvSpPr>
        <p:spPr bwMode="auto">
          <a:xfrm>
            <a:off x="8453438" y="4022757"/>
            <a:ext cx="576262" cy="288925"/>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4" name="Rectangle 4"/>
          <p:cNvSpPr>
            <a:spLocks noChangeArrowheads="1"/>
          </p:cNvSpPr>
          <p:nvPr/>
        </p:nvSpPr>
        <p:spPr bwMode="auto">
          <a:xfrm>
            <a:off x="9024938" y="4024343"/>
            <a:ext cx="527446" cy="28733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023473"/>
            <a:ext cx="1476000" cy="287339"/>
          </a:xfrm>
          <a:prstGeom prst="rect">
            <a:avLst/>
          </a:prstGeom>
          <a:solidFill>
            <a:srgbClr val="006600"/>
          </a:solidFill>
          <a:ln>
            <a:solidFill>
              <a:srgbClr val="0066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endParaRPr lang="nl-NL" sz="1400" dirty="0">
              <a:solidFill>
                <a:schemeClr val="bg1"/>
              </a:solidFill>
              <a:latin typeface="Lucida Grande" pitchFamily="1" charset="0"/>
            </a:endParaRPr>
          </a:p>
        </p:txBody>
      </p:sp>
      <p:sp>
        <p:nvSpPr>
          <p:cNvPr id="48" name="Title 1"/>
          <p:cNvSpPr txBox="1">
            <a:spLocks/>
          </p:cNvSpPr>
          <p:nvPr/>
        </p:nvSpPr>
        <p:spPr>
          <a:xfrm>
            <a:off x="5735960" y="1556793"/>
            <a:ext cx="4608512" cy="576015"/>
          </a:xfrm>
          <a:prstGeom prst="rect">
            <a:avLst/>
          </a:prstGeom>
        </p:spPr>
        <p:txBody>
          <a:bodyPr/>
          <a:lstStyle/>
          <a:p>
            <a:pPr>
              <a:lnSpc>
                <a:spcPct val="120000"/>
              </a:lnSpc>
              <a:defRPr/>
            </a:pPr>
            <a:r>
              <a:rPr lang="nl-NL" sz="2400" kern="0" dirty="0" err="1"/>
              <a:t>Protect</a:t>
            </a:r>
            <a:r>
              <a:rPr lang="nl-NL" sz="2400" kern="0" dirty="0"/>
              <a:t> the project (</a:t>
            </a:r>
            <a:r>
              <a:rPr lang="nl-NL" sz="2400" b="1" kern="0" dirty="0" err="1"/>
              <a:t>not</a:t>
            </a:r>
            <a:r>
              <a:rPr lang="nl-NL" sz="2400" kern="0" dirty="0"/>
              <a:t> </a:t>
            </a:r>
            <a:r>
              <a:rPr lang="nl-NL" sz="2400" kern="0" dirty="0" err="1"/>
              <a:t>tasks</a:t>
            </a:r>
            <a:r>
              <a:rPr lang="nl-NL" sz="2400" kern="0" dirty="0"/>
              <a:t>)</a:t>
            </a:r>
          </a:p>
        </p:txBody>
      </p:sp>
      <p:sp>
        <p:nvSpPr>
          <p:cNvPr id="46" name="Title 45"/>
          <p:cNvSpPr>
            <a:spLocks noGrp="1"/>
          </p:cNvSpPr>
          <p:nvPr>
            <p:ph type="title"/>
          </p:nvPr>
        </p:nvSpPr>
        <p:spPr/>
        <p:txBody>
          <a:bodyPr>
            <a:noAutofit/>
          </a:bodyPr>
          <a:lstStyle/>
          <a:p>
            <a:pPr>
              <a:spcBef>
                <a:spcPts val="0"/>
              </a:spcBef>
            </a:pPr>
            <a:r>
              <a:rPr lang="en-GB" sz="2400" u="sng" dirty="0"/>
              <a:t>Pooling</a:t>
            </a:r>
            <a:r>
              <a:rPr lang="en-GB" sz="2400" dirty="0"/>
              <a:t> of Contingency – Insurance Model</a:t>
            </a:r>
            <a:br>
              <a:rPr lang="en-GB" sz="2400" dirty="0"/>
            </a:br>
            <a:r>
              <a:rPr lang="en-GB" sz="2000" i="1" dirty="0"/>
              <a:t>Buffer Management</a:t>
            </a:r>
            <a:endParaRPr lang="en-GB" sz="1050" i="1" dirty="0"/>
          </a:p>
        </p:txBody>
      </p:sp>
      <p:sp>
        <p:nvSpPr>
          <p:cNvPr id="49" name="Slide Number Placeholder 2"/>
          <p:cNvSpPr>
            <a:spLocks noGrp="1"/>
          </p:cNvSpPr>
          <p:nvPr>
            <p:ph type="sldNum" sz="quarter" idx="4"/>
          </p:nvPr>
        </p:nvSpPr>
        <p:spPr>
          <a:xfrm>
            <a:off x="191344" y="1257301"/>
            <a:ext cx="574799" cy="299492"/>
          </a:xfrm>
        </p:spPr>
        <p:txBody>
          <a:bodyPr/>
          <a:lstStyle/>
          <a:p>
            <a:fld id="{96499B70-49A0-4519-9B09-62EDDB406EFA}" type="slidenum">
              <a:rPr lang="nl-NL" smtClean="0"/>
              <a:pPr/>
              <a:t>44</a:t>
            </a:fld>
            <a:endParaRPr lang="nl-NL" dirty="0"/>
          </a:p>
        </p:txBody>
      </p:sp>
      <p:sp>
        <p:nvSpPr>
          <p:cNvPr id="51" name="Down Arrow 60"/>
          <p:cNvSpPr>
            <a:spLocks noChangeArrowheads="1"/>
          </p:cNvSpPr>
          <p:nvPr/>
        </p:nvSpPr>
        <p:spPr bwMode="auto">
          <a:xfrm>
            <a:off x="7610450" y="2132857"/>
            <a:ext cx="285750" cy="1531937"/>
          </a:xfrm>
          <a:prstGeom prst="downArrow">
            <a:avLst>
              <a:gd name="adj1" fmla="val 50000"/>
              <a:gd name="adj2" fmla="val 49993"/>
            </a:avLst>
          </a:prstGeom>
          <a:solidFill>
            <a:srgbClr val="006600"/>
          </a:solidFill>
          <a:ln>
            <a:solidFill>
              <a:srgbClr val="006600"/>
            </a:solidFill>
            <a:headEnd/>
            <a:tailEnd/>
          </a:ln>
        </p:spPr>
        <p:style>
          <a:lnRef idx="1">
            <a:schemeClr val="accent1"/>
          </a:lnRef>
          <a:fillRef idx="3">
            <a:schemeClr val="accent1"/>
          </a:fillRef>
          <a:effectRef idx="2">
            <a:schemeClr val="accent1"/>
          </a:effectRef>
          <a:fontRef idx="minor">
            <a:schemeClr val="lt1"/>
          </a:fontRef>
        </p:style>
        <p:txBody>
          <a:bodyPr/>
          <a:lstStyle/>
          <a:p>
            <a:pPr eaLnBrk="0" hangingPunct="0">
              <a:defRPr/>
            </a:pPr>
            <a:endParaRPr lang="nl-NL" sz="2400">
              <a:latin typeface="Lucida Grande" pitchFamily="1" charset="0"/>
            </a:endParaRPr>
          </a:p>
        </p:txBody>
      </p:sp>
      <p:sp>
        <p:nvSpPr>
          <p:cNvPr id="52" name="Title 1"/>
          <p:cNvSpPr txBox="1">
            <a:spLocks/>
          </p:cNvSpPr>
          <p:nvPr/>
        </p:nvSpPr>
        <p:spPr>
          <a:xfrm>
            <a:off x="9600087" y="3685068"/>
            <a:ext cx="1584176" cy="936104"/>
          </a:xfrm>
          <a:prstGeom prst="rect">
            <a:avLst/>
          </a:prstGeom>
        </p:spPr>
        <p:txBody>
          <a:bodyPr/>
          <a:lstStyle/>
          <a:p>
            <a:pPr>
              <a:defRPr/>
            </a:pPr>
            <a:r>
              <a:rPr lang="en-GB" sz="2400" kern="0" dirty="0"/>
              <a:t>Focus on due-date</a:t>
            </a:r>
          </a:p>
        </p:txBody>
      </p:sp>
      <p:sp>
        <p:nvSpPr>
          <p:cNvPr id="66" name="Rectangle 65"/>
          <p:cNvSpPr/>
          <p:nvPr/>
        </p:nvSpPr>
        <p:spPr>
          <a:xfrm>
            <a:off x="8832304" y="774555"/>
            <a:ext cx="3163110" cy="369332"/>
          </a:xfrm>
          <a:prstGeom prst="rect">
            <a:avLst/>
          </a:prstGeom>
        </p:spPr>
        <p:txBody>
          <a:bodyPr wrap="none">
            <a:spAutoFit/>
          </a:bodyPr>
          <a:lstStyle/>
          <a:p>
            <a:r>
              <a:rPr lang="en-US" b="1" i="1" dirty="0"/>
              <a:t>“To be safer, (re)move the safety”</a:t>
            </a:r>
            <a:endParaRPr lang="en-GB" b="1" i="1" dirty="0"/>
          </a:p>
        </p:txBody>
      </p:sp>
      <p:grpSp>
        <p:nvGrpSpPr>
          <p:cNvPr id="13" name="Group 119"/>
          <p:cNvGrpSpPr/>
          <p:nvPr/>
        </p:nvGrpSpPr>
        <p:grpSpPr>
          <a:xfrm>
            <a:off x="8451852" y="5077518"/>
            <a:ext cx="1301964" cy="441997"/>
            <a:chOff x="6927852" y="4916565"/>
            <a:chExt cx="1301964" cy="441997"/>
          </a:xfrm>
        </p:grpSpPr>
        <p:cxnSp>
          <p:nvCxnSpPr>
            <p:cNvPr id="110" name="Straight Connector 109"/>
            <p:cNvCxnSpPr/>
            <p:nvPr/>
          </p:nvCxnSpPr>
          <p:spPr>
            <a:xfrm>
              <a:off x="6927852" y="5347508"/>
              <a:ext cx="1586" cy="1105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96"/>
            <p:cNvGrpSpPr/>
            <p:nvPr/>
          </p:nvGrpSpPr>
          <p:grpSpPr>
            <a:xfrm>
              <a:off x="8013792" y="4916565"/>
              <a:ext cx="216024" cy="419368"/>
              <a:chOff x="534688" y="3073824"/>
              <a:chExt cx="216024" cy="419368"/>
            </a:xfrm>
          </p:grpSpPr>
          <p:cxnSp>
            <p:nvCxnSpPr>
              <p:cNvPr id="108" name="Straight Connector 107"/>
              <p:cNvCxnSpPr/>
              <p:nvPr/>
            </p:nvCxnSpPr>
            <p:spPr>
              <a:xfrm flipV="1">
                <a:off x="543460" y="3277168"/>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9" name="Isosceles Triangle 108"/>
              <p:cNvSpPr/>
              <p:nvPr/>
            </p:nvSpPr>
            <p:spPr>
              <a:xfrm rot="5400000">
                <a:off x="534688" y="3073824"/>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 name="Group 126"/>
          <p:cNvGrpSpPr/>
          <p:nvPr/>
        </p:nvGrpSpPr>
        <p:grpSpPr>
          <a:xfrm>
            <a:off x="6303008" y="5769087"/>
            <a:ext cx="1708943" cy="433501"/>
            <a:chOff x="4779007" y="5769086"/>
            <a:chExt cx="1708943" cy="433501"/>
          </a:xfrm>
        </p:grpSpPr>
        <p:grpSp>
          <p:nvGrpSpPr>
            <p:cNvPr id="21"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cxnSp>
        <p:nvCxnSpPr>
          <p:cNvPr id="100" name="Straight Arrow Connector 99"/>
          <p:cNvCxnSpPr/>
          <p:nvPr/>
        </p:nvCxnSpPr>
        <p:spPr>
          <a:xfrm flipH="1" flipV="1">
            <a:off x="9616020" y="5510691"/>
            <a:ext cx="2528652" cy="8824"/>
          </a:xfrm>
          <a:prstGeom prst="straightConnector1">
            <a:avLst/>
          </a:prstGeom>
          <a:noFill/>
          <a:ln w="57150">
            <a:solidFill>
              <a:srgbClr val="FF0000"/>
            </a:solidFill>
            <a:round/>
            <a:headEnd type="triangle" w="lg" len="med"/>
            <a:tailEnd type="none" w="med" len="med"/>
          </a:ln>
        </p:spPr>
      </p:cxnSp>
      <p:grpSp>
        <p:nvGrpSpPr>
          <p:cNvPr id="14" name="Group 13"/>
          <p:cNvGrpSpPr/>
          <p:nvPr/>
        </p:nvGrpSpPr>
        <p:grpSpPr>
          <a:xfrm>
            <a:off x="6318188" y="5116929"/>
            <a:ext cx="216024" cy="419368"/>
            <a:chOff x="6318188" y="5116929"/>
            <a:chExt cx="216024" cy="419368"/>
          </a:xfrm>
        </p:grpSpPr>
        <p:cxnSp>
          <p:nvCxnSpPr>
            <p:cNvPr id="68" name="Straight Connector 67"/>
            <p:cNvCxnSpPr/>
            <p:nvPr/>
          </p:nvCxnSpPr>
          <p:spPr>
            <a:xfrm flipV="1">
              <a:off x="6326960" y="5320273"/>
              <a:ext cx="0" cy="216024"/>
            </a:xfrm>
            <a:prstGeom prst="line">
              <a:avLst/>
            </a:prstGeom>
            <a:solidFill>
              <a:srgbClr val="006600"/>
            </a:solidFill>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9" name="Isosceles Triangle 68"/>
            <p:cNvSpPr/>
            <p:nvPr/>
          </p:nvSpPr>
          <p:spPr>
            <a:xfrm rot="5400000">
              <a:off x="6318188" y="5116929"/>
              <a:ext cx="216024" cy="216024"/>
            </a:xfrm>
            <a:prstGeom prst="triangle">
              <a:avLst>
                <a:gd name="adj" fmla="val 48794"/>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10579755" y="5190540"/>
            <a:ext cx="497569" cy="636658"/>
            <a:chOff x="9816706" y="5178562"/>
            <a:chExt cx="497569" cy="636658"/>
          </a:xfrm>
        </p:grpSpPr>
        <p:cxnSp>
          <p:nvCxnSpPr>
            <p:cNvPr id="7" name="Straight Connector 6"/>
            <p:cNvCxnSpPr/>
            <p:nvPr/>
          </p:nvCxnSpPr>
          <p:spPr>
            <a:xfrm flipV="1">
              <a:off x="9816706" y="5178562"/>
              <a:ext cx="455758" cy="636658"/>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816706" y="5185530"/>
              <a:ext cx="497569" cy="629690"/>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234040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0906"/>
                                        </p:tgtEl>
                                        <p:attrNameLst>
                                          <p:attrName>style.visibility</p:attrName>
                                        </p:attrNameLst>
                                      </p:cBhvr>
                                      <p:to>
                                        <p:strVal val="visible"/>
                                      </p:to>
                                    </p:set>
                                    <p:animEffect transition="in" filter="wipe(down)">
                                      <p:cBhvr>
                                        <p:cTn id="7" dur="1000"/>
                                        <p:tgtEl>
                                          <p:spTgt spid="80906"/>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7651"/>
                                        </p:tgtEl>
                                        <p:attrNameLst>
                                          <p:attrName>style.visibility</p:attrName>
                                        </p:attrNameLst>
                                      </p:cBhvr>
                                      <p:to>
                                        <p:strVal val="visible"/>
                                      </p:to>
                                    </p:set>
                                    <p:animEffect transition="in" filter="fade">
                                      <p:cBhvr>
                                        <p:cTn id="14" dur="500"/>
                                        <p:tgtEl>
                                          <p:spTgt spid="2765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fade">
                                      <p:cBhvr>
                                        <p:cTn id="17" dur="500"/>
                                        <p:tgtEl>
                                          <p:spTgt spid="2765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0901"/>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0" nodeType="afterEffect">
                                  <p:stCondLst>
                                    <p:cond delay="0"/>
                                  </p:stCondLst>
                                  <p:childTnLst>
                                    <p:set>
                                      <p:cBhvr>
                                        <p:cTn id="59" dur="1" fill="hold">
                                          <p:stCondLst>
                                            <p:cond delay="0"/>
                                          </p:stCondLst>
                                        </p:cTn>
                                        <p:tgtEl>
                                          <p:spTgt spid="80902"/>
                                        </p:tgtEl>
                                        <p:attrNameLst>
                                          <p:attrName>style.visibility</p:attrName>
                                        </p:attrNameLst>
                                      </p:cBhvr>
                                      <p:to>
                                        <p:strVal val="visible"/>
                                      </p:to>
                                    </p:set>
                                  </p:childTnLst>
                                </p:cTn>
                              </p:par>
                              <p:par>
                                <p:cTn id="60" presetID="22" presetClass="entr" presetSubtype="1"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up)">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wipe(left)">
                                      <p:cBhvr>
                                        <p:cTn id="67" dur="500"/>
                                        <p:tgtEl>
                                          <p:spTgt spid="10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7687"/>
                                        </p:tgtEl>
                                        <p:attrNameLst>
                                          <p:attrName>style.visibility</p:attrName>
                                        </p:attrNameLst>
                                      </p:cBhvr>
                                      <p:to>
                                        <p:strVal val="visible"/>
                                      </p:to>
                                    </p:set>
                                    <p:animEffect transition="in" filter="wipe(left)">
                                      <p:cBhvr>
                                        <p:cTn id="72" dur="500"/>
                                        <p:tgtEl>
                                          <p:spTgt spid="27687"/>
                                        </p:tgtEl>
                                      </p:cBhvr>
                                    </p:animEffect>
                                  </p:childTnLst>
                                </p:cTn>
                              </p:par>
                              <p:par>
                                <p:cTn id="73" presetID="22" presetClass="entr" presetSubtype="8" fill="hold" nodeType="withEffect">
                                  <p:stCondLst>
                                    <p:cond delay="100"/>
                                  </p:stCondLst>
                                  <p:childTnLst>
                                    <p:set>
                                      <p:cBhvr>
                                        <p:cTn id="74" dur="1" fill="hold">
                                          <p:stCondLst>
                                            <p:cond delay="0"/>
                                          </p:stCondLst>
                                        </p:cTn>
                                        <p:tgtEl>
                                          <p:spTgt spid="27688"/>
                                        </p:tgtEl>
                                        <p:attrNameLst>
                                          <p:attrName>style.visibility</p:attrName>
                                        </p:attrNameLst>
                                      </p:cBhvr>
                                      <p:to>
                                        <p:strVal val="visible"/>
                                      </p:to>
                                    </p:set>
                                    <p:animEffect transition="in" filter="wipe(left)">
                                      <p:cBhvr>
                                        <p:cTn id="75" dur="500"/>
                                        <p:tgtEl>
                                          <p:spTgt spid="27688"/>
                                        </p:tgtEl>
                                      </p:cBhvr>
                                    </p:animEffect>
                                  </p:childTnLst>
                                </p:cTn>
                              </p:par>
                              <p:par>
                                <p:cTn id="76" presetID="22" presetClass="entr" presetSubtype="8" fill="hold" nodeType="withEffect">
                                  <p:stCondLst>
                                    <p:cond delay="200"/>
                                  </p:stCondLst>
                                  <p:childTnLst>
                                    <p:set>
                                      <p:cBhvr>
                                        <p:cTn id="77" dur="1" fill="hold">
                                          <p:stCondLst>
                                            <p:cond delay="0"/>
                                          </p:stCondLst>
                                        </p:cTn>
                                        <p:tgtEl>
                                          <p:spTgt spid="27689"/>
                                        </p:tgtEl>
                                        <p:attrNameLst>
                                          <p:attrName>style.visibility</p:attrName>
                                        </p:attrNameLst>
                                      </p:cBhvr>
                                      <p:to>
                                        <p:strVal val="visible"/>
                                      </p:to>
                                    </p:set>
                                    <p:animEffect transition="in" filter="wipe(left)">
                                      <p:cBhvr>
                                        <p:cTn id="78" dur="500"/>
                                        <p:tgtEl>
                                          <p:spTgt spid="27689"/>
                                        </p:tgtEl>
                                      </p:cBhvr>
                                    </p:animEffect>
                                  </p:childTnLst>
                                </p:cTn>
                              </p:par>
                              <p:par>
                                <p:cTn id="79" presetID="22" presetClass="entr" presetSubtype="8" fill="hold" nodeType="withEffect">
                                  <p:stCondLst>
                                    <p:cond delay="300"/>
                                  </p:stCondLst>
                                  <p:childTnLst>
                                    <p:set>
                                      <p:cBhvr>
                                        <p:cTn id="80" dur="1" fill="hold">
                                          <p:stCondLst>
                                            <p:cond delay="0"/>
                                          </p:stCondLst>
                                        </p:cTn>
                                        <p:tgtEl>
                                          <p:spTgt spid="27690"/>
                                        </p:tgtEl>
                                        <p:attrNameLst>
                                          <p:attrName>style.visibility</p:attrName>
                                        </p:attrNameLst>
                                      </p:cBhvr>
                                      <p:to>
                                        <p:strVal val="visible"/>
                                      </p:to>
                                    </p:set>
                                    <p:animEffect transition="in" filter="wipe(left)">
                                      <p:cBhvr>
                                        <p:cTn id="81" dur="500"/>
                                        <p:tgtEl>
                                          <p:spTgt spid="27690"/>
                                        </p:tgtEl>
                                      </p:cBhvr>
                                    </p:animEffect>
                                  </p:childTnLst>
                                </p:cTn>
                              </p:par>
                              <p:par>
                                <p:cTn id="82" presetID="22" presetClass="entr" presetSubtype="8" fill="hold" nodeType="withEffect">
                                  <p:stCondLst>
                                    <p:cond delay="500"/>
                                  </p:stCondLst>
                                  <p:childTnLst>
                                    <p:set>
                                      <p:cBhvr>
                                        <p:cTn id="83" dur="1" fill="hold">
                                          <p:stCondLst>
                                            <p:cond delay="0"/>
                                          </p:stCondLst>
                                        </p:cTn>
                                        <p:tgtEl>
                                          <p:spTgt spid="27691"/>
                                        </p:tgtEl>
                                        <p:attrNameLst>
                                          <p:attrName>style.visibility</p:attrName>
                                        </p:attrNameLst>
                                      </p:cBhvr>
                                      <p:to>
                                        <p:strVal val="visible"/>
                                      </p:to>
                                    </p:set>
                                    <p:animEffect transition="in" filter="wipe(left)">
                                      <p:cBhvr>
                                        <p:cTn id="84" dur="500"/>
                                        <p:tgtEl>
                                          <p:spTgt spid="27691"/>
                                        </p:tgtEl>
                                      </p:cBhvr>
                                    </p:animEffect>
                                  </p:childTnLst>
                                </p:cTn>
                              </p:par>
                            </p:childTnLst>
                          </p:cTn>
                        </p:par>
                        <p:par>
                          <p:cTn id="85" fill="hold">
                            <p:stCondLst>
                              <p:cond delay="1000"/>
                            </p:stCondLst>
                            <p:childTnLst>
                              <p:par>
                                <p:cTn id="86" presetID="22" presetClass="entr" presetSubtype="1" fill="hold" grpId="0" nodeType="afterEffect">
                                  <p:stCondLst>
                                    <p:cond delay="0"/>
                                  </p:stCondLst>
                                  <p:childTnLst>
                                    <p:set>
                                      <p:cBhvr>
                                        <p:cTn id="87" dur="1" fill="hold">
                                          <p:stCondLst>
                                            <p:cond delay="0"/>
                                          </p:stCondLst>
                                        </p:cTn>
                                        <p:tgtEl>
                                          <p:spTgt spid="27692"/>
                                        </p:tgtEl>
                                        <p:attrNameLst>
                                          <p:attrName>style.visibility</p:attrName>
                                        </p:attrNameLst>
                                      </p:cBhvr>
                                      <p:to>
                                        <p:strVal val="visible"/>
                                      </p:to>
                                    </p:set>
                                    <p:animEffect transition="in" filter="wipe(up)">
                                      <p:cBhvr>
                                        <p:cTn id="88" dur="500"/>
                                        <p:tgtEl>
                                          <p:spTgt spid="27692"/>
                                        </p:tgtEl>
                                      </p:cBhvr>
                                    </p:animEffect>
                                  </p:childTnLst>
                                </p:cTn>
                              </p:par>
                            </p:childTnLst>
                          </p:cTn>
                        </p:par>
                        <p:par>
                          <p:cTn id="89" fill="hold">
                            <p:stCondLst>
                              <p:cond delay="1500"/>
                            </p:stCondLst>
                            <p:childTnLst>
                              <p:par>
                                <p:cTn id="90" presetID="1" presetClass="exit" presetSubtype="0" fill="hold" grpId="1" nodeType="afterEffect">
                                  <p:stCondLst>
                                    <p:cond delay="0"/>
                                  </p:stCondLst>
                                  <p:childTnLst>
                                    <p:set>
                                      <p:cBhvr>
                                        <p:cTn id="91" dur="1" fill="hold">
                                          <p:stCondLst>
                                            <p:cond delay="0"/>
                                          </p:stCondLst>
                                        </p:cTn>
                                        <p:tgtEl>
                                          <p:spTgt spid="64"/>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60"/>
                                        </p:tgtEl>
                                        <p:attrNameLst>
                                          <p:attrName>style.visibility</p:attrName>
                                        </p:attrNameLst>
                                      </p:cBhvr>
                                      <p:to>
                                        <p:strVal val="hidden"/>
                                      </p:to>
                                    </p:set>
                                  </p:childTnLst>
                                </p:cTn>
                              </p:par>
                              <p:par>
                                <p:cTn id="94" presetID="1" presetClass="exit" presetSubtype="0" fill="hold" grpId="1" nodeType="withEffect">
                                  <p:stCondLst>
                                    <p:cond delay="0"/>
                                  </p:stCondLst>
                                  <p:childTnLst>
                                    <p:set>
                                      <p:cBhvr>
                                        <p:cTn id="95" dur="1" fill="hold">
                                          <p:stCondLst>
                                            <p:cond delay="0"/>
                                          </p:stCondLst>
                                        </p:cTn>
                                        <p:tgtEl>
                                          <p:spTgt spid="58"/>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56"/>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54"/>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7652"/>
                                        </p:tgtEl>
                                        <p:attrNameLst>
                                          <p:attrName>style.visibility</p:attrName>
                                        </p:attrNameLst>
                                      </p:cBhvr>
                                      <p:to>
                                        <p:strVal val="hidden"/>
                                      </p:to>
                                    </p:set>
                                  </p:childTnLst>
                                </p:cTn>
                              </p:par>
                            </p:childTnLst>
                          </p:cTn>
                        </p:par>
                        <p:par>
                          <p:cTn id="102" fill="hold">
                            <p:stCondLst>
                              <p:cond delay="1500"/>
                            </p:stCondLst>
                            <p:childTnLst>
                              <p:par>
                                <p:cTn id="103" presetID="35" presetClass="path" presetSubtype="0" accel="50000" decel="50000" fill="hold" grpId="1" nodeType="afterEffect">
                                  <p:stCondLst>
                                    <p:cond delay="0"/>
                                  </p:stCondLst>
                                  <p:childTnLst>
                                    <p:animMotion origin="layout" path="M 2.91667E-6 0.00162 L -0.04688 -3.7037E-7 " pathEditMode="relative" rAng="0" ptsTypes="AA">
                                      <p:cBhvr>
                                        <p:cTn id="104" dur="1000" fill="hold"/>
                                        <p:tgtEl>
                                          <p:spTgt spid="53"/>
                                        </p:tgtEl>
                                        <p:attrNameLst>
                                          <p:attrName>ppt_x</p:attrName>
                                          <p:attrName>ppt_y</p:attrName>
                                        </p:attrNameLst>
                                      </p:cBhvr>
                                      <p:rCtr x="-2344" y="-93"/>
                                    </p:animMotion>
                                  </p:childTnLst>
                                </p:cTn>
                              </p:par>
                              <p:par>
                                <p:cTn id="105" presetID="35" presetClass="path" presetSubtype="0" accel="50000" decel="50000" fill="hold" nodeType="withEffect">
                                  <p:stCondLst>
                                    <p:cond delay="0"/>
                                  </p:stCondLst>
                                  <p:childTnLst>
                                    <p:animMotion origin="layout" path="M 2.91667E-6 3.7037E-7 L -0.09466 0.00162 " pathEditMode="relative" rAng="0" ptsTypes="AA">
                                      <p:cBhvr>
                                        <p:cTn id="106" dur="1000" fill="hold"/>
                                        <p:tgtEl>
                                          <p:spTgt spid="55"/>
                                        </p:tgtEl>
                                        <p:attrNameLst>
                                          <p:attrName>ppt_x</p:attrName>
                                          <p:attrName>ppt_y</p:attrName>
                                        </p:attrNameLst>
                                      </p:cBhvr>
                                      <p:rCtr x="-4740" y="69"/>
                                    </p:animMotion>
                                  </p:childTnLst>
                                </p:cTn>
                              </p:par>
                              <p:par>
                                <p:cTn id="107" presetID="35" presetClass="path" presetSubtype="0" accel="50000" decel="50000" fill="hold" nodeType="withEffect">
                                  <p:stCondLst>
                                    <p:cond delay="0"/>
                                  </p:stCondLst>
                                  <p:childTnLst>
                                    <p:animMotion origin="layout" path="M 3.54167E-6 -2.59259E-6 L -0.14206 0.00116 " pathEditMode="relative" rAng="0" ptsTypes="AA">
                                      <p:cBhvr>
                                        <p:cTn id="108" dur="1000" fill="hold"/>
                                        <p:tgtEl>
                                          <p:spTgt spid="57"/>
                                        </p:tgtEl>
                                        <p:attrNameLst>
                                          <p:attrName>ppt_x</p:attrName>
                                          <p:attrName>ppt_y</p:attrName>
                                        </p:attrNameLst>
                                      </p:cBhvr>
                                      <p:rCtr x="-7109" y="46"/>
                                    </p:animMotion>
                                  </p:childTnLst>
                                </p:cTn>
                              </p:par>
                              <p:par>
                                <p:cTn id="109" presetID="35" presetClass="path" presetSubtype="0" accel="50000" decel="50000" fill="hold" nodeType="withEffect">
                                  <p:stCondLst>
                                    <p:cond delay="0"/>
                                  </p:stCondLst>
                                  <p:childTnLst>
                                    <p:animMotion origin="layout" path="M 2.91667E-6 4.07407E-6 L -0.18229 0.00162 " pathEditMode="relative" rAng="0" ptsTypes="AA">
                                      <p:cBhvr>
                                        <p:cTn id="110" dur="1000" fill="hold"/>
                                        <p:tgtEl>
                                          <p:spTgt spid="59"/>
                                        </p:tgtEl>
                                        <p:attrNameLst>
                                          <p:attrName>ppt_x</p:attrName>
                                          <p:attrName>ppt_y</p:attrName>
                                        </p:attrNameLst>
                                      </p:cBhvr>
                                      <p:rCtr x="-9115" y="69"/>
                                    </p:animMotion>
                                  </p:childTnLst>
                                </p:cTn>
                              </p:par>
                              <p:par>
                                <p:cTn id="111" presetID="35" presetClass="path" presetSubtype="0" accel="50000" decel="50000" fill="hold" nodeType="withEffect">
                                  <p:stCondLst>
                                    <p:cond delay="0"/>
                                  </p:stCondLst>
                                  <p:childTnLst>
                                    <p:animMotion origin="layout" path="M 0.0082 1.11111E-6 L -0.22422 -0.00023 " pathEditMode="relative" rAng="0" ptsTypes="AA">
                                      <p:cBhvr>
                                        <p:cTn id="112" dur="1000" fill="hold"/>
                                        <p:tgtEl>
                                          <p:spTgt spid="63"/>
                                        </p:tgtEl>
                                        <p:attrNameLst>
                                          <p:attrName>ppt_x</p:attrName>
                                          <p:attrName>ppt_y</p:attrName>
                                        </p:attrNameLst>
                                      </p:cBhvr>
                                      <p:rCtr x="-11628" y="-23"/>
                                    </p:animMotion>
                                  </p:childTnLst>
                                </p:cTn>
                              </p:par>
                              <p:par>
                                <p:cTn id="113" presetID="10" presetClass="exit" presetSubtype="0" fill="hold" nodeType="withEffect">
                                  <p:stCondLst>
                                    <p:cond delay="0"/>
                                  </p:stCondLst>
                                  <p:childTnLst>
                                    <p:animEffect transition="out" filter="fade">
                                      <p:cBhvr>
                                        <p:cTn id="114" dur="500"/>
                                        <p:tgtEl>
                                          <p:spTgt spid="27691"/>
                                        </p:tgtEl>
                                      </p:cBhvr>
                                    </p:animEffect>
                                    <p:set>
                                      <p:cBhvr>
                                        <p:cTn id="115" dur="1" fill="hold">
                                          <p:stCondLst>
                                            <p:cond delay="499"/>
                                          </p:stCondLst>
                                        </p:cTn>
                                        <p:tgtEl>
                                          <p:spTgt spid="27691"/>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7690"/>
                                        </p:tgtEl>
                                      </p:cBhvr>
                                    </p:animEffect>
                                    <p:set>
                                      <p:cBhvr>
                                        <p:cTn id="118" dur="1" fill="hold">
                                          <p:stCondLst>
                                            <p:cond delay="499"/>
                                          </p:stCondLst>
                                        </p:cTn>
                                        <p:tgtEl>
                                          <p:spTgt spid="27690"/>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27689"/>
                                        </p:tgtEl>
                                      </p:cBhvr>
                                    </p:animEffect>
                                    <p:set>
                                      <p:cBhvr>
                                        <p:cTn id="121" dur="1" fill="hold">
                                          <p:stCondLst>
                                            <p:cond delay="499"/>
                                          </p:stCondLst>
                                        </p:cTn>
                                        <p:tgtEl>
                                          <p:spTgt spid="27689"/>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27688"/>
                                        </p:tgtEl>
                                      </p:cBhvr>
                                    </p:animEffect>
                                    <p:set>
                                      <p:cBhvr>
                                        <p:cTn id="124" dur="1" fill="hold">
                                          <p:stCondLst>
                                            <p:cond delay="499"/>
                                          </p:stCondLst>
                                        </p:cTn>
                                        <p:tgtEl>
                                          <p:spTgt spid="27688"/>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27687"/>
                                        </p:tgtEl>
                                      </p:cBhvr>
                                    </p:animEffect>
                                    <p:set>
                                      <p:cBhvr>
                                        <p:cTn id="127" dur="1" fill="hold">
                                          <p:stCondLst>
                                            <p:cond delay="499"/>
                                          </p:stCondLst>
                                        </p:cTn>
                                        <p:tgtEl>
                                          <p:spTgt spid="27687"/>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27664"/>
                                        </p:tgtEl>
                                        <p:attrNameLst>
                                          <p:attrName>style.visibility</p:attrName>
                                        </p:attrNameLst>
                                      </p:cBhvr>
                                      <p:to>
                                        <p:strVal val="visible"/>
                                      </p:to>
                                    </p:set>
                                    <p:animEffect transition="in" filter="fade">
                                      <p:cBhvr>
                                        <p:cTn id="130" dur="2000"/>
                                        <p:tgtEl>
                                          <p:spTgt spid="27664"/>
                                        </p:tgtEl>
                                      </p:cBhvr>
                                    </p:animEffect>
                                  </p:childTnLst>
                                </p:cTn>
                              </p:par>
                            </p:childTnLst>
                          </p:cTn>
                        </p:par>
                        <p:par>
                          <p:cTn id="131" fill="hold">
                            <p:stCondLst>
                              <p:cond delay="3500"/>
                            </p:stCondLst>
                            <p:childTnLst>
                              <p:par>
                                <p:cTn id="132" presetID="1" presetClass="entr" presetSubtype="0" fill="hold" nodeType="afterEffect">
                                  <p:stCondLst>
                                    <p:cond delay="0"/>
                                  </p:stCondLst>
                                  <p:childTnLst>
                                    <p:set>
                                      <p:cBhvr>
                                        <p:cTn id="133" dur="1" fill="hold">
                                          <p:stCondLst>
                                            <p:cond delay="0"/>
                                          </p:stCondLst>
                                        </p:cTn>
                                        <p:tgtEl>
                                          <p:spTgt spid="14"/>
                                        </p:tgtEl>
                                        <p:attrNameLst>
                                          <p:attrName>style.visibility</p:attrName>
                                        </p:attrNameLst>
                                      </p:cBhvr>
                                      <p:to>
                                        <p:strVal val="visible"/>
                                      </p:to>
                                    </p:set>
                                  </p:childTnLst>
                                </p:cTn>
                              </p:par>
                            </p:childTnLst>
                          </p:cTn>
                        </p:par>
                        <p:par>
                          <p:cTn id="134" fill="hold">
                            <p:stCondLst>
                              <p:cond delay="3500"/>
                            </p:stCondLst>
                            <p:childTnLst>
                              <p:par>
                                <p:cTn id="135" presetID="1" presetClass="entr" presetSubtype="0" fill="hold" nodeType="afterEffect">
                                  <p:stCondLst>
                                    <p:cond delay="0"/>
                                  </p:stCondLst>
                                  <p:childTnLst>
                                    <p:set>
                                      <p:cBhvr>
                                        <p:cTn id="136" dur="1" fill="hold">
                                          <p:stCondLst>
                                            <p:cond delay="0"/>
                                          </p:stCondLst>
                                        </p:cTn>
                                        <p:tgtEl>
                                          <p:spTgt spid="15"/>
                                        </p:tgtEl>
                                        <p:attrNameLst>
                                          <p:attrName>style.visibility</p:attrName>
                                        </p:attrNameLst>
                                      </p:cBhvr>
                                      <p:to>
                                        <p:strVal val="visible"/>
                                      </p:to>
                                    </p:set>
                                  </p:childTnLst>
                                </p:cTn>
                              </p:par>
                            </p:childTnLst>
                          </p:cTn>
                        </p:par>
                        <p:par>
                          <p:cTn id="137" fill="hold">
                            <p:stCondLst>
                              <p:cond delay="3500"/>
                            </p:stCondLst>
                            <p:childTnLst>
                              <p:par>
                                <p:cTn id="138" presetID="7" presetClass="emph" presetSubtype="1" nodeType="afterEffect">
                                  <p:stCondLst>
                                    <p:cond delay="0"/>
                                  </p:stCondLst>
                                  <p:childTnLst>
                                    <p:set>
                                      <p:cBhvr>
                                        <p:cTn id="139" dur="indefinite"/>
                                        <p:tgtEl>
                                          <p:spTgt spid="80901"/>
                                        </p:tgtEl>
                                        <p:attrNameLst>
                                          <p:attrName>stroke.color</p:attrName>
                                        </p:attrNameLst>
                                      </p:cBhvr>
                                      <p:to>
                                        <p:clrVal>
                                          <a:srgbClr val="99CC00"/>
                                        </p:clrVal>
                                      </p:to>
                                    </p:set>
                                    <p:set>
                                      <p:cBhvr>
                                        <p:cTn id="140" dur="indefinite"/>
                                        <p:tgtEl>
                                          <p:spTgt spid="80901"/>
                                        </p:tgtEl>
                                        <p:attrNameLst>
                                          <p:attrName>stroke.on</p:attrName>
                                        </p:attrNameLst>
                                      </p:cBhvr>
                                      <p:to>
                                        <p:strVal val="true"/>
                                      </p:to>
                                    </p:set>
                                  </p:childTnLst>
                                </p:cTn>
                              </p:par>
                            </p:childTnLst>
                          </p:cTn>
                        </p:par>
                        <p:par>
                          <p:cTn id="141" fill="hold">
                            <p:stCondLst>
                              <p:cond delay="3500"/>
                            </p:stCondLst>
                            <p:childTnLst>
                              <p:par>
                                <p:cTn id="142" presetID="3" presetClass="emph" presetSubtype="1" grpId="1" nodeType="afterEffect">
                                  <p:stCondLst>
                                    <p:cond delay="0"/>
                                  </p:stCondLst>
                                  <p:childTnLst>
                                    <p:set>
                                      <p:cBhvr override="childStyle">
                                        <p:cTn id="143" dur="indefinite"/>
                                        <p:tgtEl>
                                          <p:spTgt spid="80902"/>
                                        </p:tgtEl>
                                        <p:attrNameLst>
                                          <p:attrName>style.color</p:attrName>
                                        </p:attrNameLst>
                                      </p:cBhvr>
                                      <p:to>
                                        <p:clrVal>
                                          <a:srgbClr val="99CC00"/>
                                        </p:clrVal>
                                      </p:to>
                                    </p:set>
                                  </p:childTnLst>
                                </p:cTn>
                              </p:par>
                              <p:par>
                                <p:cTn id="144" presetID="1" presetClass="entr" presetSubtype="0" fill="hold" grpId="0" nodeType="withEffect">
                                  <p:stCondLst>
                                    <p:cond delay="0"/>
                                  </p:stCondLst>
                                  <p:childTnLst>
                                    <p:set>
                                      <p:cBhvr>
                                        <p:cTn id="145" dur="1" fill="hold">
                                          <p:stCondLst>
                                            <p:cond delay="0"/>
                                          </p:stCondLst>
                                        </p:cTn>
                                        <p:tgtEl>
                                          <p:spTgt spid="48"/>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52"/>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65"/>
                                        </p:tgtEl>
                                        <p:attrNameLst>
                                          <p:attrName>style.visibility</p:attrName>
                                        </p:attrNameLst>
                                      </p:cBhvr>
                                      <p:to>
                                        <p:strVal val="visible"/>
                                      </p:to>
                                    </p:set>
                                    <p:animEffect transition="in" filter="fade">
                                      <p:cBhvr>
                                        <p:cTn id="152" dur="1000"/>
                                        <p:tgtEl>
                                          <p:spTgt spid="65"/>
                                        </p:tgtEl>
                                      </p:cBhvr>
                                    </p:animEffect>
                                  </p:childTnLst>
                                </p:cTn>
                              </p:par>
                              <p:par>
                                <p:cTn id="153" presetID="10" presetClass="exit" presetSubtype="0" fill="hold" grpId="1" nodeType="withEffect">
                                  <p:stCondLst>
                                    <p:cond delay="0"/>
                                  </p:stCondLst>
                                  <p:childTnLst>
                                    <p:animEffect transition="out" filter="fade">
                                      <p:cBhvr>
                                        <p:cTn id="154" dur="1000"/>
                                        <p:tgtEl>
                                          <p:spTgt spid="27664"/>
                                        </p:tgtEl>
                                      </p:cBhvr>
                                    </p:animEffect>
                                    <p:set>
                                      <p:cBhvr>
                                        <p:cTn id="155" dur="1" fill="hold">
                                          <p:stCondLst>
                                            <p:cond delay="999"/>
                                          </p:stCondLst>
                                        </p:cTn>
                                        <p:tgtEl>
                                          <p:spTgt spid="2766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7692"/>
                                        </p:tgtEl>
                                      </p:cBhvr>
                                    </p:animEffect>
                                    <p:set>
                                      <p:cBhvr>
                                        <p:cTn id="158" dur="1" fill="hold">
                                          <p:stCondLst>
                                            <p:cond delay="499"/>
                                          </p:stCondLst>
                                        </p:cTn>
                                        <p:tgtEl>
                                          <p:spTgt spid="2769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100"/>
                                        </p:tgtEl>
                                      </p:cBhvr>
                                    </p:animEffect>
                                    <p:set>
                                      <p:cBhvr>
                                        <p:cTn id="161" dur="1" fill="hold">
                                          <p:stCondLst>
                                            <p:cond delay="499"/>
                                          </p:stCondLst>
                                        </p:cTn>
                                        <p:tgtEl>
                                          <p:spTgt spid="100"/>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5"/>
                                        </p:tgtEl>
                                      </p:cBhvr>
                                    </p:animEffect>
                                    <p:set>
                                      <p:cBhvr>
                                        <p:cTn id="164" dur="1" fill="hold">
                                          <p:stCondLst>
                                            <p:cond delay="499"/>
                                          </p:stCondLst>
                                        </p:cTn>
                                        <p:tgtEl>
                                          <p:spTgt spid="15"/>
                                        </p:tgtEl>
                                        <p:attrNameLst>
                                          <p:attrName>style.visibility</p:attrName>
                                        </p:attrNameLst>
                                      </p:cBhvr>
                                      <p:to>
                                        <p:strVal val="hidden"/>
                                      </p:to>
                                    </p:set>
                                  </p:childTnLst>
                                </p:cTn>
                              </p:par>
                              <p:par>
                                <p:cTn id="165" presetID="22" presetClass="entr" presetSubtype="8" fill="hold" grpId="0" nodeType="withEffect">
                                  <p:stCondLst>
                                    <p:cond delay="0"/>
                                  </p:stCondLst>
                                  <p:childTnLst>
                                    <p:set>
                                      <p:cBhvr>
                                        <p:cTn id="166" dur="1" fill="hold">
                                          <p:stCondLst>
                                            <p:cond delay="0"/>
                                          </p:stCondLst>
                                        </p:cTn>
                                        <p:tgtEl>
                                          <p:spTgt spid="80903"/>
                                        </p:tgtEl>
                                        <p:attrNameLst>
                                          <p:attrName>style.visibility</p:attrName>
                                        </p:attrNameLst>
                                      </p:cBhvr>
                                      <p:to>
                                        <p:strVal val="visible"/>
                                      </p:to>
                                    </p:set>
                                    <p:animEffect transition="in" filter="wipe(left)">
                                      <p:cBhvr>
                                        <p:cTn id="167" dur="1000"/>
                                        <p:tgtEl>
                                          <p:spTgt spid="80903"/>
                                        </p:tgtEl>
                                      </p:cBhvr>
                                    </p:animEffect>
                                  </p:childTnLst>
                                </p:cTn>
                              </p:par>
                            </p:childTnLst>
                          </p:cTn>
                        </p:par>
                        <p:par>
                          <p:cTn id="168" fill="hold">
                            <p:stCondLst>
                              <p:cond delay="1000"/>
                            </p:stCondLst>
                            <p:childTnLst>
                              <p:par>
                                <p:cTn id="169" presetID="2" presetClass="entr" presetSubtype="4" fill="hold" grpId="0" nodeType="afterEffect">
                                  <p:stCondLst>
                                    <p:cond delay="0"/>
                                  </p:stCondLst>
                                  <p:childTnLst>
                                    <p:set>
                                      <p:cBhvr>
                                        <p:cTn id="170" dur="1" fill="hold">
                                          <p:stCondLst>
                                            <p:cond delay="0"/>
                                          </p:stCondLst>
                                        </p:cTn>
                                        <p:tgtEl>
                                          <p:spTgt spid="80904"/>
                                        </p:tgtEl>
                                        <p:attrNameLst>
                                          <p:attrName>style.visibility</p:attrName>
                                        </p:attrNameLst>
                                      </p:cBhvr>
                                      <p:to>
                                        <p:strVal val="visible"/>
                                      </p:to>
                                    </p:set>
                                    <p:anim calcmode="lin" valueType="num">
                                      <p:cBhvr additive="base">
                                        <p:cTn id="171" dur="500" fill="hold"/>
                                        <p:tgtEl>
                                          <p:spTgt spid="80904"/>
                                        </p:tgtEl>
                                        <p:attrNameLst>
                                          <p:attrName>ppt_x</p:attrName>
                                        </p:attrNameLst>
                                      </p:cBhvr>
                                      <p:tavLst>
                                        <p:tav tm="0">
                                          <p:val>
                                            <p:strVal val="#ppt_x"/>
                                          </p:val>
                                        </p:tav>
                                        <p:tav tm="100000">
                                          <p:val>
                                            <p:strVal val="#ppt_x"/>
                                          </p:val>
                                        </p:tav>
                                      </p:tavLst>
                                    </p:anim>
                                    <p:anim calcmode="lin" valueType="num">
                                      <p:cBhvr additive="base">
                                        <p:cTn id="172" dur="500" fill="hold"/>
                                        <p:tgtEl>
                                          <p:spTgt spid="80904"/>
                                        </p:tgtEl>
                                        <p:attrNameLst>
                                          <p:attrName>ppt_y</p:attrName>
                                        </p:attrNameLst>
                                      </p:cBhvr>
                                      <p:tavLst>
                                        <p:tav tm="0">
                                          <p:val>
                                            <p:strVal val="1+#ppt_h/2"/>
                                          </p:val>
                                        </p:tav>
                                        <p:tav tm="100000">
                                          <p:val>
                                            <p:strVal val="#ppt_y"/>
                                          </p:val>
                                        </p:tav>
                                      </p:tavLst>
                                    </p:anim>
                                  </p:childTnLst>
                                </p:cTn>
                              </p:par>
                              <p:par>
                                <p:cTn id="173" presetID="22" presetClass="entr" presetSubtype="1" fill="hold" grpId="0" nodeType="withEffect">
                                  <p:stCondLst>
                                    <p:cond delay="700"/>
                                  </p:stCondLst>
                                  <p:childTnLst>
                                    <p:set>
                                      <p:cBhvr>
                                        <p:cTn id="174" dur="1" fill="hold">
                                          <p:stCondLst>
                                            <p:cond delay="0"/>
                                          </p:stCondLst>
                                        </p:cTn>
                                        <p:tgtEl>
                                          <p:spTgt spid="51"/>
                                        </p:tgtEl>
                                        <p:attrNameLst>
                                          <p:attrName>style.visibility</p:attrName>
                                        </p:attrNameLst>
                                      </p:cBhvr>
                                      <p:to>
                                        <p:strVal val="visible"/>
                                      </p:to>
                                    </p:set>
                                    <p:animEffect transition="in" filter="wipe(up)">
                                      <p:cBhvr>
                                        <p:cTn id="175" dur="500"/>
                                        <p:tgtEl>
                                          <p:spTgt spid="51"/>
                                        </p:tgtEl>
                                      </p:cBhvr>
                                    </p:animEffect>
                                  </p:childTnLst>
                                </p:cTn>
                              </p:par>
                              <p:par>
                                <p:cTn id="176" presetID="1" presetClass="emph" presetSubtype="2" fill="hold" nodeType="withEffect">
                                  <p:stCondLst>
                                    <p:cond delay="700"/>
                                  </p:stCondLst>
                                  <p:childTnLst>
                                    <p:animClr clrSpc="rgb" dir="cw">
                                      <p:cBhvr>
                                        <p:cTn id="177" dur="1000" fill="hold"/>
                                        <p:tgtEl>
                                          <p:spTgt spid="27673"/>
                                        </p:tgtEl>
                                        <p:attrNameLst>
                                          <p:attrName>fillcolor</p:attrName>
                                        </p:attrNameLst>
                                      </p:cBhvr>
                                      <p:to>
                                        <a:srgbClr val="006600"/>
                                      </p:to>
                                    </p:animClr>
                                    <p:set>
                                      <p:cBhvr>
                                        <p:cTn id="178" dur="1000" fill="hold"/>
                                        <p:tgtEl>
                                          <p:spTgt spid="27673"/>
                                        </p:tgtEl>
                                        <p:attrNameLst>
                                          <p:attrName>fill.type</p:attrName>
                                        </p:attrNameLst>
                                      </p:cBhvr>
                                      <p:to>
                                        <p:strVal val="solid"/>
                                      </p:to>
                                    </p:set>
                                    <p:set>
                                      <p:cBhvr>
                                        <p:cTn id="179" dur="1000" fill="hold"/>
                                        <p:tgtEl>
                                          <p:spTgt spid="27673"/>
                                        </p:tgtEl>
                                        <p:attrNameLst>
                                          <p:attrName>fill.on</p:attrName>
                                        </p:attrNameLst>
                                      </p:cBhvr>
                                      <p:to>
                                        <p:strVal val="true"/>
                                      </p:to>
                                    </p:set>
                                  </p:childTnLst>
                                </p:cTn>
                              </p:par>
                              <p:par>
                                <p:cTn id="180" presetID="2" presetClass="entr" presetSubtype="4" fill="hold" nodeType="withEffect">
                                  <p:stCondLst>
                                    <p:cond delay="0"/>
                                  </p:stCondLst>
                                  <p:childTnLst>
                                    <p:set>
                                      <p:cBhvr>
                                        <p:cTn id="181" dur="1" fill="hold">
                                          <p:stCondLst>
                                            <p:cond delay="0"/>
                                          </p:stCondLst>
                                        </p:cTn>
                                        <p:tgtEl>
                                          <p:spTgt spid="20"/>
                                        </p:tgtEl>
                                        <p:attrNameLst>
                                          <p:attrName>style.visibility</p:attrName>
                                        </p:attrNameLst>
                                      </p:cBhvr>
                                      <p:to>
                                        <p:strVal val="visible"/>
                                      </p:to>
                                    </p:set>
                                    <p:anim calcmode="lin" valueType="num">
                                      <p:cBhvr additive="base">
                                        <p:cTn id="182" dur="1000" fill="hold"/>
                                        <p:tgtEl>
                                          <p:spTgt spid="20"/>
                                        </p:tgtEl>
                                        <p:attrNameLst>
                                          <p:attrName>ppt_x</p:attrName>
                                        </p:attrNameLst>
                                      </p:cBhvr>
                                      <p:tavLst>
                                        <p:tav tm="0">
                                          <p:val>
                                            <p:strVal val="#ppt_x"/>
                                          </p:val>
                                        </p:tav>
                                        <p:tav tm="100000">
                                          <p:val>
                                            <p:strVal val="#ppt_x"/>
                                          </p:val>
                                        </p:tav>
                                      </p:tavLst>
                                    </p:anim>
                                    <p:anim calcmode="lin" valueType="num">
                                      <p:cBhvr additive="base">
                                        <p:cTn id="18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nimBg="1"/>
      <p:bldP spid="27652" grpId="0" animBg="1"/>
      <p:bldP spid="27652" grpId="1" animBg="1"/>
      <p:bldP spid="27664" grpId="0" animBg="1"/>
      <p:bldP spid="27664" grpId="1" animBg="1"/>
      <p:bldP spid="80901" grpId="0" animBg="1"/>
      <p:bldP spid="80902" grpId="0"/>
      <p:bldP spid="80902" grpId="1"/>
      <p:bldP spid="80903" grpId="0" animBg="1"/>
      <p:bldP spid="80904" grpId="0"/>
      <p:bldP spid="80906" grpId="0" animBg="1"/>
      <p:bldP spid="27692" grpId="0" animBg="1"/>
      <p:bldP spid="27692" grpId="1" animBg="1"/>
      <p:bldP spid="53" grpId="0" animBg="1"/>
      <p:bldP spid="53" grpId="1" animBg="1"/>
      <p:bldP spid="54" grpId="0" animBg="1"/>
      <p:bldP spid="54" grpId="1" animBg="1"/>
      <p:bldP spid="55" grpId="0" animBg="1"/>
      <p:bldP spid="56" grpId="0" animBg="1"/>
      <p:bldP spid="56" grpId="1" animBg="1"/>
      <p:bldP spid="57" grpId="0" animBg="1"/>
      <p:bldP spid="58" grpId="0" animBg="1"/>
      <p:bldP spid="58" grpId="1" animBg="1"/>
      <p:bldP spid="59" grpId="0" animBg="1"/>
      <p:bldP spid="60" grpId="0" animBg="1"/>
      <p:bldP spid="60" grpId="1" animBg="1"/>
      <p:bldP spid="63" grpId="0" animBg="1"/>
      <p:bldP spid="64" grpId="0" animBg="1"/>
      <p:bldP spid="64" grpId="1" animBg="1"/>
      <p:bldP spid="65" grpId="0" animBg="1"/>
      <p:bldP spid="48" grpId="0"/>
      <p:bldP spid="51" grpId="0" animBg="1"/>
      <p:bldP spid="5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5841442"/>
            <a:ext cx="1835696" cy="82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38438" y="2260231"/>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80903" name="Line 24"/>
          <p:cNvSpPr>
            <a:spLocks noChangeShapeType="1"/>
          </p:cNvSpPr>
          <p:nvPr/>
        </p:nvSpPr>
        <p:spPr bwMode="auto">
          <a:xfrm flipH="1">
            <a:off x="2807625" y="5867040"/>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5880094"/>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4727848" y="1999193"/>
            <a:ext cx="0" cy="2736851"/>
          </a:xfrm>
          <a:prstGeom prst="line">
            <a:avLst/>
          </a:prstGeom>
          <a:noFill/>
          <a:ln w="25400">
            <a:solidFill>
              <a:srgbClr val="00B050"/>
            </a:solidFill>
            <a:round/>
            <a:headEnd/>
            <a:tailEnd/>
          </a:ln>
        </p:spPr>
        <p:txBody>
          <a:bodyPr/>
          <a:lstStyle/>
          <a:p>
            <a:endParaRPr lang="nl-NL"/>
          </a:p>
        </p:txBody>
      </p:sp>
      <p:grpSp>
        <p:nvGrpSpPr>
          <p:cNvPr id="2" name="Group 61"/>
          <p:cNvGrpSpPr/>
          <p:nvPr/>
        </p:nvGrpSpPr>
        <p:grpSpPr>
          <a:xfrm>
            <a:off x="2711450" y="4736042"/>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4"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618664" y="5187111"/>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55" name="Rectangle 3"/>
          <p:cNvSpPr>
            <a:spLocks noChangeArrowheads="1"/>
          </p:cNvSpPr>
          <p:nvPr/>
        </p:nvSpPr>
        <p:spPr bwMode="auto">
          <a:xfrm>
            <a:off x="3336348" y="2637608"/>
            <a:ext cx="784802" cy="287337"/>
          </a:xfrm>
          <a:prstGeom prst="rect">
            <a:avLst/>
          </a:prstGeom>
          <a:solidFill>
            <a:srgbClr val="006600"/>
          </a:solidFill>
          <a:ln w="19050">
            <a:solidFill>
              <a:srgbClr val="0066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7" name="Rectangle 3"/>
          <p:cNvSpPr>
            <a:spLocks noChangeArrowheads="1"/>
          </p:cNvSpPr>
          <p:nvPr/>
        </p:nvSpPr>
        <p:spPr bwMode="auto">
          <a:xfrm>
            <a:off x="4733652"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5332865"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350972"/>
            <a:ext cx="1476000" cy="287339"/>
          </a:xfrm>
          <a:prstGeom prst="rect">
            <a:avLst/>
          </a:prstGeom>
          <a:solidFill>
            <a:srgbClr val="006600"/>
          </a:solidFill>
          <a:ln>
            <a:solidFill>
              <a:srgbClr val="0066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400" dirty="0">
                <a:solidFill>
                  <a:schemeClr val="bg1"/>
                </a:solidFill>
                <a:latin typeface="Lucida Grande" pitchFamily="1" charset="0"/>
              </a:rPr>
              <a:t>50 % / 15 %</a:t>
            </a:r>
          </a:p>
        </p:txBody>
      </p:sp>
      <p:sp>
        <p:nvSpPr>
          <p:cNvPr id="48" name="Title 1"/>
          <p:cNvSpPr txBox="1">
            <a:spLocks/>
          </p:cNvSpPr>
          <p:nvPr/>
        </p:nvSpPr>
        <p:spPr>
          <a:xfrm>
            <a:off x="5735960" y="1556792"/>
            <a:ext cx="4752528" cy="1483434"/>
          </a:xfrm>
          <a:prstGeom prst="rect">
            <a:avLst/>
          </a:prstGeom>
        </p:spPr>
        <p:txBody>
          <a:bodyPr/>
          <a:lstStyle/>
          <a:p>
            <a:pPr>
              <a:defRPr/>
            </a:pPr>
            <a:r>
              <a:rPr lang="nl-NL" sz="2400" kern="0" dirty="0"/>
              <a:t>Project is on track. The risk </a:t>
            </a:r>
            <a:r>
              <a:rPr lang="nl-NL" sz="2400" kern="0" dirty="0" err="1"/>
              <a:t>that</a:t>
            </a:r>
            <a:r>
              <a:rPr lang="nl-NL" sz="2400" kern="0" dirty="0"/>
              <a:t> the project </a:t>
            </a:r>
            <a:r>
              <a:rPr lang="nl-NL" sz="2400" kern="0" dirty="0" err="1"/>
              <a:t>will</a:t>
            </a:r>
            <a:r>
              <a:rPr lang="nl-NL" sz="2400" kern="0" dirty="0"/>
              <a:t> </a:t>
            </a:r>
            <a:r>
              <a:rPr lang="nl-NL" sz="2400" kern="0" dirty="0" err="1"/>
              <a:t>be</a:t>
            </a:r>
            <a:r>
              <a:rPr lang="nl-NL" sz="2400" kern="0" dirty="0"/>
              <a:t> late is </a:t>
            </a:r>
            <a:r>
              <a:rPr lang="nl-NL" sz="2400" kern="0" dirty="0" err="1"/>
              <a:t>very</a:t>
            </a:r>
            <a:r>
              <a:rPr lang="nl-NL" sz="2400" kern="0" dirty="0"/>
              <a:t> low. </a:t>
            </a:r>
          </a:p>
        </p:txBody>
      </p:sp>
      <p:sp>
        <p:nvSpPr>
          <p:cNvPr id="46" name="Title 45"/>
          <p:cNvSpPr>
            <a:spLocks noGrp="1"/>
          </p:cNvSpPr>
          <p:nvPr>
            <p:ph type="title"/>
          </p:nvPr>
        </p:nvSpPr>
        <p:spPr/>
        <p:txBody>
          <a:bodyPr>
            <a:normAutofit/>
          </a:bodyPr>
          <a:lstStyle/>
          <a:p>
            <a:r>
              <a:rPr lang="en-GB" sz="3200" dirty="0"/>
              <a:t>Progress Example 1:</a:t>
            </a:r>
            <a:br>
              <a:rPr lang="en-GB" sz="3200" dirty="0"/>
            </a:br>
            <a:r>
              <a:rPr lang="en-GB" sz="2400" i="1" dirty="0"/>
              <a:t>50 % progress on the longest chain  / 15 % buffer used</a:t>
            </a:r>
          </a:p>
        </p:txBody>
      </p:sp>
      <p:sp>
        <p:nvSpPr>
          <p:cNvPr id="49" name="Slide Number Placeholder 2"/>
          <p:cNvSpPr>
            <a:spLocks noGrp="1"/>
          </p:cNvSpPr>
          <p:nvPr>
            <p:ph type="sldNum" sz="quarter" idx="4"/>
          </p:nvPr>
        </p:nvSpPr>
        <p:spPr>
          <a:xfrm>
            <a:off x="375975" y="1257301"/>
            <a:ext cx="358775" cy="288925"/>
          </a:xfrm>
        </p:spPr>
        <p:txBody>
          <a:bodyPr lIns="0" tIns="0" rIns="0" bIns="0" anchor="ctr"/>
          <a:lstStyle/>
          <a:p>
            <a:fld id="{96499B70-49A0-4519-9B09-62EDDB406EFA}" type="slidenum">
              <a:rPr lang="nl-NL">
                <a:solidFill>
                  <a:schemeClr val="bg1"/>
                </a:solidFill>
              </a:rPr>
              <a:pPr/>
              <a:t>45</a:t>
            </a:fld>
            <a:endParaRPr lang="nl-NL" dirty="0">
              <a:solidFill>
                <a:schemeClr val="bg1"/>
              </a:solidFill>
            </a:endParaRPr>
          </a:p>
        </p:txBody>
      </p:sp>
      <p:sp>
        <p:nvSpPr>
          <p:cNvPr id="66" name="Rectangle 65"/>
          <p:cNvSpPr/>
          <p:nvPr/>
        </p:nvSpPr>
        <p:spPr>
          <a:xfrm>
            <a:off x="1524000" y="6164806"/>
            <a:ext cx="3163110" cy="369332"/>
          </a:xfrm>
          <a:prstGeom prst="rect">
            <a:avLst/>
          </a:prstGeom>
        </p:spPr>
        <p:txBody>
          <a:bodyPr wrap="none">
            <a:spAutoFit/>
          </a:bodyPr>
          <a:lstStyle/>
          <a:p>
            <a:r>
              <a:rPr lang="en-US" b="1" i="1" dirty="0"/>
              <a:t>“To be safer, (re)move the safety”</a:t>
            </a:r>
            <a:endParaRPr lang="en-GB" b="1" i="1" dirty="0"/>
          </a:p>
        </p:txBody>
      </p:sp>
      <p:grpSp>
        <p:nvGrpSpPr>
          <p:cNvPr id="5" name="Group 126"/>
          <p:cNvGrpSpPr/>
          <p:nvPr/>
        </p:nvGrpSpPr>
        <p:grpSpPr>
          <a:xfrm>
            <a:off x="6303008" y="5445225"/>
            <a:ext cx="1708943" cy="433501"/>
            <a:chOff x="4779007" y="5769086"/>
            <a:chExt cx="1708943" cy="433501"/>
          </a:xfrm>
        </p:grpSpPr>
        <p:grpSp>
          <p:nvGrpSpPr>
            <p:cNvPr id="6"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0" name="Rectangle 3"/>
          <p:cNvSpPr>
            <a:spLocks noChangeArrowheads="1"/>
          </p:cNvSpPr>
          <p:nvPr/>
        </p:nvSpPr>
        <p:spPr bwMode="auto">
          <a:xfrm>
            <a:off x="5920504" y="4016640"/>
            <a:ext cx="54642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4" name="Rectangle 3"/>
          <p:cNvSpPr>
            <a:spLocks noChangeArrowheads="1"/>
          </p:cNvSpPr>
          <p:nvPr/>
        </p:nvSpPr>
        <p:spPr bwMode="auto">
          <a:xfrm>
            <a:off x="3324971" y="2636440"/>
            <a:ext cx="682797"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105" name="Rectangle 3"/>
          <p:cNvSpPr>
            <a:spLocks noChangeArrowheads="1"/>
          </p:cNvSpPr>
          <p:nvPr/>
        </p:nvSpPr>
        <p:spPr bwMode="auto">
          <a:xfrm>
            <a:off x="4132078" y="2985378"/>
            <a:ext cx="576263"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r>
              <a:rPr lang="nl-NL" sz="1400" dirty="0" err="1">
                <a:latin typeface="Lucida Grande" pitchFamily="1" charset="0"/>
              </a:rPr>
              <a:t>Done</a:t>
            </a:r>
            <a:endParaRPr lang="nl-NL" sz="1400" dirty="0">
              <a:latin typeface="Lucida Grande" pitchFamily="1" charset="0"/>
            </a:endParaRPr>
          </a:p>
        </p:txBody>
      </p:sp>
      <p:sp>
        <p:nvSpPr>
          <p:cNvPr id="3" name="Rectangle 2">
            <a:extLst>
              <a:ext uri="{FF2B5EF4-FFF2-40B4-BE49-F238E27FC236}">
                <a16:creationId xmlns:a16="http://schemas.microsoft.com/office/drawing/2014/main" id="{B1FC3A0D-1C65-41F7-B340-8D0235F89A3E}"/>
              </a:ext>
            </a:extLst>
          </p:cNvPr>
          <p:cNvSpPr/>
          <p:nvPr/>
        </p:nvSpPr>
        <p:spPr>
          <a:xfrm>
            <a:off x="4342966" y="1616808"/>
            <a:ext cx="732893" cy="369332"/>
          </a:xfrm>
          <a:prstGeom prst="rect">
            <a:avLst/>
          </a:prstGeom>
        </p:spPr>
        <p:txBody>
          <a:bodyPr wrap="none">
            <a:spAutoFit/>
          </a:bodyPr>
          <a:lstStyle/>
          <a:p>
            <a:r>
              <a:rPr lang="nl-NL" i="1" kern="0" dirty="0" err="1"/>
              <a:t>Today</a:t>
            </a:r>
            <a:endParaRPr lang="en-US" i="1" dirty="0"/>
          </a:p>
        </p:txBody>
      </p:sp>
    </p:spTree>
    <p:extLst>
      <p:ext uri="{BB962C8B-B14F-4D97-AF65-F5344CB8AC3E}">
        <p14:creationId xmlns:p14="http://schemas.microsoft.com/office/powerpoint/2010/main" val="3126441073"/>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 name="Rectangle 46"/>
          <p:cNvSpPr/>
          <p:nvPr/>
        </p:nvSpPr>
        <p:spPr>
          <a:xfrm>
            <a:off x="8832304" y="5841442"/>
            <a:ext cx="1835696" cy="82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02926" y="2260231"/>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80903" name="Line 24"/>
          <p:cNvSpPr>
            <a:spLocks noChangeShapeType="1"/>
          </p:cNvSpPr>
          <p:nvPr/>
        </p:nvSpPr>
        <p:spPr bwMode="auto">
          <a:xfrm flipH="1">
            <a:off x="2807625" y="5867040"/>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5880094"/>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4206036" y="1999193"/>
            <a:ext cx="0" cy="2736851"/>
          </a:xfrm>
          <a:prstGeom prst="line">
            <a:avLst/>
          </a:prstGeom>
          <a:noFill/>
          <a:ln w="25400">
            <a:solidFill>
              <a:srgbClr val="00B050"/>
            </a:solidFill>
            <a:round/>
            <a:headEnd/>
            <a:tailEnd/>
          </a:ln>
        </p:spPr>
        <p:txBody>
          <a:bodyPr/>
          <a:lstStyle/>
          <a:p>
            <a:endParaRPr lang="nl-NL"/>
          </a:p>
        </p:txBody>
      </p:sp>
      <p:grpSp>
        <p:nvGrpSpPr>
          <p:cNvPr id="2" name="Group 61"/>
          <p:cNvGrpSpPr/>
          <p:nvPr/>
        </p:nvGrpSpPr>
        <p:grpSpPr>
          <a:xfrm>
            <a:off x="2711450" y="4736042"/>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4"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618664" y="5187111"/>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55" name="Rectangle 3"/>
          <p:cNvSpPr>
            <a:spLocks noChangeArrowheads="1"/>
          </p:cNvSpPr>
          <p:nvPr/>
        </p:nvSpPr>
        <p:spPr bwMode="auto">
          <a:xfrm>
            <a:off x="3300836" y="2637608"/>
            <a:ext cx="887444" cy="287337"/>
          </a:xfrm>
          <a:prstGeom prst="rect">
            <a:avLst/>
          </a:prstGeom>
          <a:solidFill>
            <a:srgbClr val="FFC000"/>
          </a:solidFill>
          <a:ln w="19050">
            <a:solidFill>
              <a:srgbClr val="FFC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7" name="Rectangle 3"/>
          <p:cNvSpPr>
            <a:spLocks noChangeArrowheads="1"/>
          </p:cNvSpPr>
          <p:nvPr/>
        </p:nvSpPr>
        <p:spPr bwMode="auto">
          <a:xfrm>
            <a:off x="4836942"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5436155"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350972"/>
            <a:ext cx="1476000" cy="287339"/>
          </a:xfrm>
          <a:prstGeom prst="rect">
            <a:avLst/>
          </a:prstGeom>
          <a:solidFill>
            <a:srgbClr val="FFC000"/>
          </a:solidFill>
          <a:ln>
            <a:solidFill>
              <a:srgbClr val="0066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400" dirty="0">
                <a:latin typeface="Lucida Grande" pitchFamily="1" charset="0"/>
              </a:rPr>
              <a:t>33 % / 40 %</a:t>
            </a:r>
          </a:p>
        </p:txBody>
      </p:sp>
      <p:sp>
        <p:nvSpPr>
          <p:cNvPr id="46" name="Title 45"/>
          <p:cNvSpPr>
            <a:spLocks noGrp="1"/>
          </p:cNvSpPr>
          <p:nvPr>
            <p:ph type="title"/>
          </p:nvPr>
        </p:nvSpPr>
        <p:spPr/>
        <p:txBody>
          <a:bodyPr>
            <a:normAutofit fontScale="90000"/>
          </a:bodyPr>
          <a:lstStyle/>
          <a:p>
            <a:r>
              <a:rPr lang="en-GB" sz="3200" dirty="0"/>
              <a:t>Feeding chain detection </a:t>
            </a:r>
            <a:br>
              <a:rPr lang="en-GB" sz="3200" i="1" dirty="0"/>
            </a:br>
            <a:r>
              <a:rPr lang="en-GB" sz="3100" i="1" dirty="0"/>
              <a:t>Always present the right priority during the Execution</a:t>
            </a:r>
            <a:endParaRPr lang="en-GB" sz="3200" i="1" dirty="0"/>
          </a:p>
        </p:txBody>
      </p:sp>
      <p:sp>
        <p:nvSpPr>
          <p:cNvPr id="49" name="Slide Number Placeholder 2"/>
          <p:cNvSpPr>
            <a:spLocks noGrp="1"/>
          </p:cNvSpPr>
          <p:nvPr>
            <p:ph type="sldNum" sz="quarter" idx="4"/>
          </p:nvPr>
        </p:nvSpPr>
        <p:spPr>
          <a:xfrm>
            <a:off x="385596" y="1257301"/>
            <a:ext cx="358775" cy="288925"/>
          </a:xfrm>
        </p:spPr>
        <p:txBody>
          <a:bodyPr/>
          <a:lstStyle/>
          <a:p>
            <a:fld id="{96499B70-49A0-4519-9B09-62EDDB406EFA}" type="slidenum">
              <a:rPr lang="nl-NL" smtClean="0"/>
              <a:pPr/>
              <a:t>46</a:t>
            </a:fld>
            <a:endParaRPr lang="nl-NL" dirty="0"/>
          </a:p>
        </p:txBody>
      </p:sp>
      <p:sp>
        <p:nvSpPr>
          <p:cNvPr id="66" name="Rectangle 65"/>
          <p:cNvSpPr/>
          <p:nvPr/>
        </p:nvSpPr>
        <p:spPr>
          <a:xfrm>
            <a:off x="1524000" y="6164806"/>
            <a:ext cx="3163110" cy="369332"/>
          </a:xfrm>
          <a:prstGeom prst="rect">
            <a:avLst/>
          </a:prstGeom>
        </p:spPr>
        <p:txBody>
          <a:bodyPr wrap="none">
            <a:spAutoFit/>
          </a:bodyPr>
          <a:lstStyle/>
          <a:p>
            <a:r>
              <a:rPr lang="en-US" b="1" i="1" dirty="0"/>
              <a:t>“To be safer, (re)move the safety”</a:t>
            </a:r>
            <a:endParaRPr lang="en-GB" b="1" i="1" dirty="0"/>
          </a:p>
        </p:txBody>
      </p:sp>
      <p:grpSp>
        <p:nvGrpSpPr>
          <p:cNvPr id="5" name="Group 126"/>
          <p:cNvGrpSpPr/>
          <p:nvPr/>
        </p:nvGrpSpPr>
        <p:grpSpPr>
          <a:xfrm>
            <a:off x="6303008" y="5445225"/>
            <a:ext cx="1708943" cy="433501"/>
            <a:chOff x="4779007" y="5769086"/>
            <a:chExt cx="1708943" cy="433501"/>
          </a:xfrm>
        </p:grpSpPr>
        <p:grpSp>
          <p:nvGrpSpPr>
            <p:cNvPr id="6"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0" name="Rectangle 3"/>
          <p:cNvSpPr>
            <a:spLocks noChangeArrowheads="1"/>
          </p:cNvSpPr>
          <p:nvPr/>
        </p:nvSpPr>
        <p:spPr bwMode="auto">
          <a:xfrm>
            <a:off x="6023794" y="4016640"/>
            <a:ext cx="792286"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4" name="Rectangle 3"/>
          <p:cNvSpPr>
            <a:spLocks noChangeArrowheads="1"/>
          </p:cNvSpPr>
          <p:nvPr/>
        </p:nvSpPr>
        <p:spPr bwMode="auto">
          <a:xfrm>
            <a:off x="3289459" y="2636440"/>
            <a:ext cx="682797"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105" name="Rectangle 3"/>
          <p:cNvSpPr>
            <a:spLocks noChangeArrowheads="1"/>
          </p:cNvSpPr>
          <p:nvPr/>
        </p:nvSpPr>
        <p:spPr bwMode="auto">
          <a:xfrm>
            <a:off x="4235368" y="2985378"/>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6" name="Rectangle 3"/>
          <p:cNvSpPr>
            <a:spLocks noChangeArrowheads="1"/>
          </p:cNvSpPr>
          <p:nvPr/>
        </p:nvSpPr>
        <p:spPr bwMode="auto">
          <a:xfrm>
            <a:off x="6660489" y="4016640"/>
            <a:ext cx="167364" cy="287337"/>
          </a:xfrm>
          <a:prstGeom prst="rect">
            <a:avLst/>
          </a:prstGeom>
          <a:solidFill>
            <a:srgbClr val="FFC000"/>
          </a:solidFill>
          <a:ln w="19050">
            <a:solidFill>
              <a:srgbClr val="FFC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42" name="Rectangle 41">
            <a:extLst>
              <a:ext uri="{FF2B5EF4-FFF2-40B4-BE49-F238E27FC236}">
                <a16:creationId xmlns:a16="http://schemas.microsoft.com/office/drawing/2014/main" id="{1BC459F4-DCCE-4E24-967E-45D76CA0C92F}"/>
              </a:ext>
            </a:extLst>
          </p:cNvPr>
          <p:cNvSpPr/>
          <p:nvPr/>
        </p:nvSpPr>
        <p:spPr>
          <a:xfrm>
            <a:off x="3814069" y="1616808"/>
            <a:ext cx="732893" cy="369332"/>
          </a:xfrm>
          <a:prstGeom prst="rect">
            <a:avLst/>
          </a:prstGeom>
        </p:spPr>
        <p:txBody>
          <a:bodyPr wrap="none">
            <a:spAutoFit/>
          </a:bodyPr>
          <a:lstStyle/>
          <a:p>
            <a:r>
              <a:rPr lang="nl-NL" i="1" kern="0" dirty="0" err="1"/>
              <a:t>Today</a:t>
            </a:r>
            <a:endParaRPr lang="en-US" i="1" dirty="0"/>
          </a:p>
        </p:txBody>
      </p:sp>
      <p:cxnSp>
        <p:nvCxnSpPr>
          <p:cNvPr id="8" name="Straight Arrow Connector 7">
            <a:extLst>
              <a:ext uri="{FF2B5EF4-FFF2-40B4-BE49-F238E27FC236}">
                <a16:creationId xmlns:a16="http://schemas.microsoft.com/office/drawing/2014/main" id="{705AAF2A-56F0-4040-8F73-A597D90D33E6}"/>
              </a:ext>
            </a:extLst>
          </p:cNvPr>
          <p:cNvCxnSpPr/>
          <p:nvPr/>
        </p:nvCxnSpPr>
        <p:spPr>
          <a:xfrm>
            <a:off x="4235368" y="2780928"/>
            <a:ext cx="2580712"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C4B6BE8-B0A8-4DCB-879F-443D0E6BAF83}"/>
              </a:ext>
            </a:extLst>
          </p:cNvPr>
          <p:cNvCxnSpPr>
            <a:cxnSpLocks/>
          </p:cNvCxnSpPr>
          <p:nvPr/>
        </p:nvCxnSpPr>
        <p:spPr>
          <a:xfrm>
            <a:off x="2702926" y="2132856"/>
            <a:ext cx="3600082" cy="0"/>
          </a:xfrm>
          <a:prstGeom prst="straightConnector1">
            <a:avLst/>
          </a:prstGeom>
          <a:ln w="19050">
            <a:solidFill>
              <a:srgbClr val="4D762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5F9CE3-CA43-42B7-A4EA-6C58F2F12A06}"/>
              </a:ext>
            </a:extLst>
          </p:cNvPr>
          <p:cNvCxnSpPr/>
          <p:nvPr/>
        </p:nvCxnSpPr>
        <p:spPr>
          <a:xfrm>
            <a:off x="6303008" y="2132856"/>
            <a:ext cx="0" cy="2603186"/>
          </a:xfrm>
          <a:prstGeom prst="line">
            <a:avLst/>
          </a:prstGeom>
          <a:ln w="19050">
            <a:solidFill>
              <a:srgbClr val="4D762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BC2689-351E-4292-998E-4A409B4556D7}"/>
              </a:ext>
            </a:extLst>
          </p:cNvPr>
          <p:cNvCxnSpPr>
            <a:cxnSpLocks/>
          </p:cNvCxnSpPr>
          <p:nvPr/>
        </p:nvCxnSpPr>
        <p:spPr>
          <a:xfrm>
            <a:off x="6816080" y="2780928"/>
            <a:ext cx="11773" cy="1570044"/>
          </a:xfrm>
          <a:prstGeom prst="line">
            <a:avLst/>
          </a:prstGeom>
          <a:ln w="1905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E59337C-EBBF-486E-BD76-9DA9511FA651}"/>
              </a:ext>
            </a:extLst>
          </p:cNvPr>
          <p:cNvSpPr/>
          <p:nvPr/>
        </p:nvSpPr>
        <p:spPr>
          <a:xfrm>
            <a:off x="744371" y="1857115"/>
            <a:ext cx="1393330" cy="369332"/>
          </a:xfrm>
          <a:prstGeom prst="rect">
            <a:avLst/>
          </a:prstGeom>
        </p:spPr>
        <p:txBody>
          <a:bodyPr wrap="none">
            <a:spAutoFit/>
          </a:bodyPr>
          <a:lstStyle/>
          <a:p>
            <a:r>
              <a:rPr lang="en-GB" i="1" dirty="0"/>
              <a:t>Critical Chain</a:t>
            </a:r>
            <a:endParaRPr lang="en-US" dirty="0"/>
          </a:p>
        </p:txBody>
      </p:sp>
      <p:sp>
        <p:nvSpPr>
          <p:cNvPr id="54" name="Rectangle 53">
            <a:extLst>
              <a:ext uri="{FF2B5EF4-FFF2-40B4-BE49-F238E27FC236}">
                <a16:creationId xmlns:a16="http://schemas.microsoft.com/office/drawing/2014/main" id="{C8AAAD09-D039-4BDC-9CE0-625DA3F459A0}"/>
              </a:ext>
            </a:extLst>
          </p:cNvPr>
          <p:cNvSpPr/>
          <p:nvPr/>
        </p:nvSpPr>
        <p:spPr>
          <a:xfrm>
            <a:off x="7153062" y="2604578"/>
            <a:ext cx="3038011" cy="369332"/>
          </a:xfrm>
          <a:prstGeom prst="rect">
            <a:avLst/>
          </a:prstGeom>
        </p:spPr>
        <p:txBody>
          <a:bodyPr wrap="none">
            <a:spAutoFit/>
          </a:bodyPr>
          <a:lstStyle/>
          <a:p>
            <a:r>
              <a:rPr lang="en-GB" i="1" dirty="0"/>
              <a:t>Current Longest Chain Detection</a:t>
            </a:r>
            <a:endParaRPr lang="en-US" dirty="0"/>
          </a:p>
        </p:txBody>
      </p:sp>
    </p:spTree>
    <p:extLst>
      <p:ext uri="{BB962C8B-B14F-4D97-AF65-F5344CB8AC3E}">
        <p14:creationId xmlns:p14="http://schemas.microsoft.com/office/powerpoint/2010/main" val="1122230317"/>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5841442"/>
            <a:ext cx="1835696" cy="82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02926" y="2260231"/>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80903" name="Line 24"/>
          <p:cNvSpPr>
            <a:spLocks noChangeShapeType="1"/>
          </p:cNvSpPr>
          <p:nvPr/>
        </p:nvSpPr>
        <p:spPr bwMode="auto">
          <a:xfrm flipH="1">
            <a:off x="2807625" y="5867040"/>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5880094"/>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4206036" y="1999193"/>
            <a:ext cx="0" cy="2736851"/>
          </a:xfrm>
          <a:prstGeom prst="line">
            <a:avLst/>
          </a:prstGeom>
          <a:noFill/>
          <a:ln w="25400">
            <a:solidFill>
              <a:srgbClr val="00B050"/>
            </a:solidFill>
            <a:round/>
            <a:headEnd/>
            <a:tailEnd/>
          </a:ln>
        </p:spPr>
        <p:txBody>
          <a:bodyPr/>
          <a:lstStyle/>
          <a:p>
            <a:endParaRPr lang="nl-NL"/>
          </a:p>
        </p:txBody>
      </p:sp>
      <p:grpSp>
        <p:nvGrpSpPr>
          <p:cNvPr id="2" name="Group 61"/>
          <p:cNvGrpSpPr/>
          <p:nvPr/>
        </p:nvGrpSpPr>
        <p:grpSpPr>
          <a:xfrm>
            <a:off x="2711450" y="4736042"/>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4"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618664" y="5187111"/>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55" name="Rectangle 3"/>
          <p:cNvSpPr>
            <a:spLocks noChangeArrowheads="1"/>
          </p:cNvSpPr>
          <p:nvPr/>
        </p:nvSpPr>
        <p:spPr bwMode="auto">
          <a:xfrm>
            <a:off x="3300836" y="2637608"/>
            <a:ext cx="887444" cy="287337"/>
          </a:xfrm>
          <a:prstGeom prst="rect">
            <a:avLst/>
          </a:prstGeom>
          <a:solidFill>
            <a:srgbClr val="FFC000"/>
          </a:solidFill>
          <a:ln w="19050">
            <a:solidFill>
              <a:srgbClr val="FFC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7" name="Rectangle 3"/>
          <p:cNvSpPr>
            <a:spLocks noChangeArrowheads="1"/>
          </p:cNvSpPr>
          <p:nvPr/>
        </p:nvSpPr>
        <p:spPr bwMode="auto">
          <a:xfrm>
            <a:off x="4836942" y="3321592"/>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5436155"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350972"/>
            <a:ext cx="1476000" cy="287339"/>
          </a:xfrm>
          <a:prstGeom prst="rect">
            <a:avLst/>
          </a:prstGeom>
          <a:solidFill>
            <a:srgbClr val="FFC000"/>
          </a:solidFill>
          <a:ln>
            <a:solidFill>
              <a:srgbClr val="0066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400" dirty="0">
                <a:latin typeface="Lucida Grande" pitchFamily="1" charset="0"/>
              </a:rPr>
              <a:t>33 % / 40 %</a:t>
            </a:r>
          </a:p>
        </p:txBody>
      </p:sp>
      <p:sp>
        <p:nvSpPr>
          <p:cNvPr id="48" name="Title 1"/>
          <p:cNvSpPr txBox="1">
            <a:spLocks/>
          </p:cNvSpPr>
          <p:nvPr/>
        </p:nvSpPr>
        <p:spPr>
          <a:xfrm>
            <a:off x="5735960" y="1556792"/>
            <a:ext cx="4752528" cy="1152128"/>
          </a:xfrm>
          <a:prstGeom prst="rect">
            <a:avLst/>
          </a:prstGeom>
        </p:spPr>
        <p:txBody>
          <a:bodyPr/>
          <a:lstStyle/>
          <a:p>
            <a:pPr>
              <a:defRPr/>
            </a:pPr>
            <a:r>
              <a:rPr lang="nl-NL" sz="2400" kern="0" dirty="0"/>
              <a:t>Project is </a:t>
            </a:r>
            <a:r>
              <a:rPr lang="nl-NL" sz="2400" kern="0" dirty="0" err="1"/>
              <a:t>still</a:t>
            </a:r>
            <a:r>
              <a:rPr lang="nl-NL" sz="2400" kern="0" dirty="0"/>
              <a:t> </a:t>
            </a:r>
            <a:r>
              <a:rPr lang="nl-NL" sz="2400" kern="0" dirty="0" err="1"/>
              <a:t>on</a:t>
            </a:r>
            <a:r>
              <a:rPr lang="nl-NL" sz="2400" kern="0" dirty="0"/>
              <a:t> track, </a:t>
            </a:r>
            <a:r>
              <a:rPr lang="nl-NL" sz="2400" kern="0" dirty="0" err="1"/>
              <a:t>but</a:t>
            </a:r>
            <a:r>
              <a:rPr lang="nl-NL" sz="2400" kern="0" dirty="0"/>
              <a:t> sits in the “</a:t>
            </a:r>
            <a:r>
              <a:rPr lang="nl-NL" sz="2400" kern="0" dirty="0" err="1"/>
              <a:t>orange</a:t>
            </a:r>
            <a:r>
              <a:rPr lang="nl-NL" sz="2400" kern="0" dirty="0"/>
              <a:t>” zone. </a:t>
            </a:r>
            <a:r>
              <a:rPr lang="nl-NL" sz="2400" kern="0" dirty="0" err="1"/>
              <a:t>You</a:t>
            </a:r>
            <a:r>
              <a:rPr lang="nl-NL" sz="2400" kern="0" dirty="0"/>
              <a:t> </a:t>
            </a:r>
            <a:r>
              <a:rPr lang="nl-NL" sz="2400" kern="0" dirty="0" err="1"/>
              <a:t>may</a:t>
            </a:r>
            <a:r>
              <a:rPr lang="nl-NL" sz="2400" kern="0" dirty="0"/>
              <a:t> </a:t>
            </a:r>
            <a:r>
              <a:rPr lang="nl-NL" sz="2400" kern="0" dirty="0" err="1"/>
              <a:t>need</a:t>
            </a:r>
            <a:r>
              <a:rPr lang="nl-NL" sz="2400" kern="0" dirty="0"/>
              <a:t> to </a:t>
            </a:r>
            <a:r>
              <a:rPr lang="nl-NL" sz="2400" kern="0" dirty="0" err="1"/>
              <a:t>take</a:t>
            </a:r>
            <a:r>
              <a:rPr lang="nl-NL" sz="2400" kern="0" dirty="0"/>
              <a:t> </a:t>
            </a:r>
            <a:r>
              <a:rPr lang="nl-NL" sz="2400" kern="0" dirty="0" err="1"/>
              <a:t>action</a:t>
            </a:r>
            <a:r>
              <a:rPr lang="nl-NL" sz="2400" kern="0" dirty="0"/>
              <a:t>.</a:t>
            </a:r>
          </a:p>
        </p:txBody>
      </p:sp>
      <p:sp>
        <p:nvSpPr>
          <p:cNvPr id="46" name="Title 45"/>
          <p:cNvSpPr>
            <a:spLocks noGrp="1"/>
          </p:cNvSpPr>
          <p:nvPr>
            <p:ph type="title"/>
          </p:nvPr>
        </p:nvSpPr>
        <p:spPr/>
        <p:txBody>
          <a:bodyPr>
            <a:normAutofit/>
          </a:bodyPr>
          <a:lstStyle/>
          <a:p>
            <a:r>
              <a:rPr lang="en-GB" sz="3200" dirty="0"/>
              <a:t>Progress example 2:</a:t>
            </a:r>
            <a:br>
              <a:rPr lang="en-GB" sz="3200" dirty="0"/>
            </a:br>
            <a:r>
              <a:rPr lang="en-GB" sz="2400" i="1" dirty="0"/>
              <a:t>33 % progress on the longest chain / 40 % buffer used</a:t>
            </a:r>
          </a:p>
        </p:txBody>
      </p:sp>
      <p:sp>
        <p:nvSpPr>
          <p:cNvPr id="49" name="Slide Number Placeholder 2"/>
          <p:cNvSpPr>
            <a:spLocks noGrp="1"/>
          </p:cNvSpPr>
          <p:nvPr>
            <p:ph type="sldNum" sz="quarter" idx="4"/>
          </p:nvPr>
        </p:nvSpPr>
        <p:spPr>
          <a:xfrm>
            <a:off x="385596" y="1257301"/>
            <a:ext cx="358775" cy="288925"/>
          </a:xfrm>
        </p:spPr>
        <p:txBody>
          <a:bodyPr/>
          <a:lstStyle/>
          <a:p>
            <a:fld id="{96499B70-49A0-4519-9B09-62EDDB406EFA}" type="slidenum">
              <a:rPr lang="nl-NL" smtClean="0"/>
              <a:pPr/>
              <a:t>47</a:t>
            </a:fld>
            <a:endParaRPr lang="nl-NL" dirty="0"/>
          </a:p>
        </p:txBody>
      </p:sp>
      <p:sp>
        <p:nvSpPr>
          <p:cNvPr id="66" name="Rectangle 65"/>
          <p:cNvSpPr/>
          <p:nvPr/>
        </p:nvSpPr>
        <p:spPr>
          <a:xfrm>
            <a:off x="1524000" y="6164806"/>
            <a:ext cx="3163110" cy="369332"/>
          </a:xfrm>
          <a:prstGeom prst="rect">
            <a:avLst/>
          </a:prstGeom>
        </p:spPr>
        <p:txBody>
          <a:bodyPr wrap="none">
            <a:spAutoFit/>
          </a:bodyPr>
          <a:lstStyle/>
          <a:p>
            <a:r>
              <a:rPr lang="en-US" b="1" i="1" dirty="0"/>
              <a:t>“To be safer, (re)move the safety”</a:t>
            </a:r>
            <a:endParaRPr lang="en-GB" b="1" i="1" dirty="0"/>
          </a:p>
        </p:txBody>
      </p:sp>
      <p:grpSp>
        <p:nvGrpSpPr>
          <p:cNvPr id="5" name="Group 126"/>
          <p:cNvGrpSpPr/>
          <p:nvPr/>
        </p:nvGrpSpPr>
        <p:grpSpPr>
          <a:xfrm>
            <a:off x="6303008" y="5445225"/>
            <a:ext cx="1708943" cy="433501"/>
            <a:chOff x="4779007" y="5769086"/>
            <a:chExt cx="1708943" cy="433501"/>
          </a:xfrm>
        </p:grpSpPr>
        <p:grpSp>
          <p:nvGrpSpPr>
            <p:cNvPr id="6"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0" name="Rectangle 3"/>
          <p:cNvSpPr>
            <a:spLocks noChangeArrowheads="1"/>
          </p:cNvSpPr>
          <p:nvPr/>
        </p:nvSpPr>
        <p:spPr bwMode="auto">
          <a:xfrm>
            <a:off x="6023794" y="4016640"/>
            <a:ext cx="792286"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4" name="Rectangle 3"/>
          <p:cNvSpPr>
            <a:spLocks noChangeArrowheads="1"/>
          </p:cNvSpPr>
          <p:nvPr/>
        </p:nvSpPr>
        <p:spPr bwMode="auto">
          <a:xfrm>
            <a:off x="3289459" y="2636440"/>
            <a:ext cx="682797"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105" name="Rectangle 3"/>
          <p:cNvSpPr>
            <a:spLocks noChangeArrowheads="1"/>
          </p:cNvSpPr>
          <p:nvPr/>
        </p:nvSpPr>
        <p:spPr bwMode="auto">
          <a:xfrm>
            <a:off x="4235368" y="2985378"/>
            <a:ext cx="576263" cy="287337"/>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6" name="Rectangle 3"/>
          <p:cNvSpPr>
            <a:spLocks noChangeArrowheads="1"/>
          </p:cNvSpPr>
          <p:nvPr/>
        </p:nvSpPr>
        <p:spPr bwMode="auto">
          <a:xfrm>
            <a:off x="6660489" y="4016640"/>
            <a:ext cx="167364" cy="287337"/>
          </a:xfrm>
          <a:prstGeom prst="rect">
            <a:avLst/>
          </a:prstGeom>
          <a:solidFill>
            <a:srgbClr val="FFC000"/>
          </a:solidFill>
          <a:ln w="19050">
            <a:solidFill>
              <a:srgbClr val="FFC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42" name="Rectangle 41">
            <a:extLst>
              <a:ext uri="{FF2B5EF4-FFF2-40B4-BE49-F238E27FC236}">
                <a16:creationId xmlns:a16="http://schemas.microsoft.com/office/drawing/2014/main" id="{1BC459F4-DCCE-4E24-967E-45D76CA0C92F}"/>
              </a:ext>
            </a:extLst>
          </p:cNvPr>
          <p:cNvSpPr/>
          <p:nvPr/>
        </p:nvSpPr>
        <p:spPr>
          <a:xfrm>
            <a:off x="3814069" y="1616808"/>
            <a:ext cx="732893" cy="369332"/>
          </a:xfrm>
          <a:prstGeom prst="rect">
            <a:avLst/>
          </a:prstGeom>
        </p:spPr>
        <p:txBody>
          <a:bodyPr wrap="none">
            <a:spAutoFit/>
          </a:bodyPr>
          <a:lstStyle/>
          <a:p>
            <a:r>
              <a:rPr lang="nl-NL" i="1" kern="0" dirty="0" err="1"/>
              <a:t>Today</a:t>
            </a:r>
            <a:endParaRPr lang="en-US" i="1" dirty="0"/>
          </a:p>
        </p:txBody>
      </p:sp>
    </p:spTree>
    <p:extLst>
      <p:ext uri="{BB962C8B-B14F-4D97-AF65-F5344CB8AC3E}">
        <p14:creationId xmlns:p14="http://schemas.microsoft.com/office/powerpoint/2010/main" val="1619048401"/>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8832304" y="5841442"/>
            <a:ext cx="1835696" cy="82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651" name="Rectangle 3"/>
          <p:cNvSpPr>
            <a:spLocks noChangeArrowheads="1"/>
          </p:cNvSpPr>
          <p:nvPr/>
        </p:nvSpPr>
        <p:spPr bwMode="auto">
          <a:xfrm>
            <a:off x="2738438" y="2260231"/>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80903" name="Line 24"/>
          <p:cNvSpPr>
            <a:spLocks noChangeShapeType="1"/>
          </p:cNvSpPr>
          <p:nvPr/>
        </p:nvSpPr>
        <p:spPr bwMode="auto">
          <a:xfrm flipH="1">
            <a:off x="2807625" y="5867040"/>
            <a:ext cx="5011738" cy="0"/>
          </a:xfrm>
          <a:prstGeom prst="line">
            <a:avLst/>
          </a:prstGeom>
          <a:noFill/>
          <a:ln w="38100">
            <a:solidFill>
              <a:srgbClr val="006600"/>
            </a:solidFill>
            <a:round/>
            <a:headEnd type="triangle" w="med" len="med"/>
            <a:tailEnd type="none" w="med" len="med"/>
          </a:ln>
        </p:spPr>
        <p:txBody>
          <a:bodyPr/>
          <a:lstStyle/>
          <a:p>
            <a:endParaRPr lang="nl-NL">
              <a:solidFill>
                <a:srgbClr val="204892"/>
              </a:solidFill>
            </a:endParaRPr>
          </a:p>
        </p:txBody>
      </p:sp>
      <p:sp>
        <p:nvSpPr>
          <p:cNvPr id="80904" name="Text Box 25"/>
          <p:cNvSpPr txBox="1">
            <a:spLocks noChangeArrowheads="1"/>
          </p:cNvSpPr>
          <p:nvPr/>
        </p:nvSpPr>
        <p:spPr bwMode="auto">
          <a:xfrm>
            <a:off x="4940303" y="5880094"/>
            <a:ext cx="519113" cy="369332"/>
          </a:xfrm>
          <a:prstGeom prst="rect">
            <a:avLst/>
          </a:prstGeom>
          <a:noFill/>
          <a:ln w="9525">
            <a:noFill/>
            <a:miter lim="800000"/>
            <a:headEnd/>
            <a:tailEnd/>
          </a:ln>
        </p:spPr>
        <p:txBody>
          <a:bodyPr>
            <a:spAutoFit/>
          </a:bodyPr>
          <a:lstStyle/>
          <a:p>
            <a:pPr algn="r" rtl="1">
              <a:spcBef>
                <a:spcPct val="50000"/>
              </a:spcBef>
            </a:pPr>
            <a:r>
              <a:rPr lang="en-US" b="1" dirty="0">
                <a:solidFill>
                  <a:srgbClr val="006600"/>
                </a:solidFill>
              </a:rPr>
              <a:t>45</a:t>
            </a:r>
          </a:p>
        </p:txBody>
      </p:sp>
      <p:sp>
        <p:nvSpPr>
          <p:cNvPr id="80906" name="Line 28"/>
          <p:cNvSpPr>
            <a:spLocks noChangeShapeType="1"/>
          </p:cNvSpPr>
          <p:nvPr/>
        </p:nvSpPr>
        <p:spPr bwMode="auto">
          <a:xfrm flipV="1">
            <a:off x="5834602" y="1999193"/>
            <a:ext cx="0" cy="2736851"/>
          </a:xfrm>
          <a:prstGeom prst="line">
            <a:avLst/>
          </a:prstGeom>
          <a:noFill/>
          <a:ln w="25400">
            <a:solidFill>
              <a:srgbClr val="00B050"/>
            </a:solidFill>
            <a:round/>
            <a:headEnd/>
            <a:tailEnd/>
          </a:ln>
        </p:spPr>
        <p:txBody>
          <a:bodyPr/>
          <a:lstStyle/>
          <a:p>
            <a:endParaRPr lang="nl-NL"/>
          </a:p>
        </p:txBody>
      </p:sp>
      <p:grpSp>
        <p:nvGrpSpPr>
          <p:cNvPr id="2" name="Group 61"/>
          <p:cNvGrpSpPr/>
          <p:nvPr/>
        </p:nvGrpSpPr>
        <p:grpSpPr>
          <a:xfrm>
            <a:off x="2711450" y="4736042"/>
            <a:ext cx="7132638" cy="493158"/>
            <a:chOff x="1187450" y="4674348"/>
            <a:chExt cx="7132638" cy="493158"/>
          </a:xfrm>
        </p:grpSpPr>
        <p:sp>
          <p:nvSpPr>
            <p:cNvPr id="80899" name="Text Box 15"/>
            <p:cNvSpPr txBox="1">
              <a:spLocks noChangeArrowheads="1"/>
            </p:cNvSpPr>
            <p:nvPr/>
          </p:nvSpPr>
          <p:spPr bwMode="auto">
            <a:xfrm>
              <a:off x="2078038" y="4798174"/>
              <a:ext cx="519112" cy="369332"/>
            </a:xfrm>
            <a:prstGeom prst="rect">
              <a:avLst/>
            </a:prstGeom>
            <a:noFill/>
            <a:ln w="9525">
              <a:noFill/>
              <a:miter lim="800000"/>
              <a:headEnd/>
              <a:tailEnd/>
            </a:ln>
          </p:spPr>
          <p:txBody>
            <a:bodyPr>
              <a:spAutoFit/>
            </a:bodyPr>
            <a:lstStyle/>
            <a:p>
              <a:pPr algn="r" rtl="1">
                <a:spcBef>
                  <a:spcPct val="50000"/>
                </a:spcBef>
              </a:pPr>
              <a:r>
                <a:rPr lang="en-US" b="1"/>
                <a:t>10</a:t>
              </a:r>
            </a:p>
          </p:txBody>
        </p:sp>
        <p:grpSp>
          <p:nvGrpSpPr>
            <p:cNvPr id="4" name="Group 60"/>
            <p:cNvGrpSpPr/>
            <p:nvPr/>
          </p:nvGrpSpPr>
          <p:grpSpPr>
            <a:xfrm>
              <a:off x="1187450" y="4674348"/>
              <a:ext cx="7132638" cy="123826"/>
              <a:chOff x="1187450" y="4674348"/>
              <a:chExt cx="7132638" cy="123826"/>
            </a:xfrm>
          </p:grpSpPr>
          <p:sp>
            <p:nvSpPr>
              <p:cNvPr id="80905" name="Line 27"/>
              <p:cNvSpPr>
                <a:spLocks noChangeShapeType="1"/>
              </p:cNvSpPr>
              <p:nvPr/>
            </p:nvSpPr>
            <p:spPr bwMode="auto">
              <a:xfrm>
                <a:off x="1187450" y="4674348"/>
                <a:ext cx="7132638" cy="0"/>
              </a:xfrm>
              <a:prstGeom prst="line">
                <a:avLst/>
              </a:prstGeom>
              <a:noFill/>
              <a:ln w="22225">
                <a:solidFill>
                  <a:schemeClr val="tx1"/>
                </a:solidFill>
                <a:round/>
                <a:headEnd/>
                <a:tailEnd type="triangle" w="med" len="med"/>
              </a:ln>
            </p:spPr>
            <p:txBody>
              <a:bodyPr/>
              <a:lstStyle/>
              <a:p>
                <a:endParaRPr lang="nl-NL"/>
              </a:p>
            </p:txBody>
          </p:sp>
          <p:sp>
            <p:nvSpPr>
              <p:cNvPr id="80907" name="Line 29"/>
              <p:cNvSpPr>
                <a:spLocks noChangeShapeType="1"/>
              </p:cNvSpPr>
              <p:nvPr/>
            </p:nvSpPr>
            <p:spPr bwMode="auto">
              <a:xfrm>
                <a:off x="2303463" y="4674349"/>
                <a:ext cx="0" cy="123825"/>
              </a:xfrm>
              <a:prstGeom prst="line">
                <a:avLst/>
              </a:prstGeom>
              <a:noFill/>
              <a:ln w="25400">
                <a:solidFill>
                  <a:schemeClr val="tx1"/>
                </a:solidFill>
                <a:round/>
                <a:headEnd/>
                <a:tailEnd/>
              </a:ln>
            </p:spPr>
            <p:txBody>
              <a:bodyPr/>
              <a:lstStyle/>
              <a:p>
                <a:endParaRPr lang="nl-NL"/>
              </a:p>
            </p:txBody>
          </p:sp>
          <p:sp>
            <p:nvSpPr>
              <p:cNvPr id="80908" name="Line 30"/>
              <p:cNvSpPr>
                <a:spLocks noChangeShapeType="1"/>
              </p:cNvSpPr>
              <p:nvPr/>
            </p:nvSpPr>
            <p:spPr bwMode="auto">
              <a:xfrm>
                <a:off x="3416300" y="4674349"/>
                <a:ext cx="0" cy="123825"/>
              </a:xfrm>
              <a:prstGeom prst="line">
                <a:avLst/>
              </a:prstGeom>
              <a:noFill/>
              <a:ln w="25400">
                <a:solidFill>
                  <a:schemeClr val="tx1"/>
                </a:solidFill>
                <a:round/>
                <a:headEnd/>
                <a:tailEnd/>
              </a:ln>
            </p:spPr>
            <p:txBody>
              <a:bodyPr/>
              <a:lstStyle/>
              <a:p>
                <a:endParaRPr lang="nl-NL"/>
              </a:p>
            </p:txBody>
          </p:sp>
          <p:sp>
            <p:nvSpPr>
              <p:cNvPr id="80909" name="Line 31"/>
              <p:cNvSpPr>
                <a:spLocks noChangeShapeType="1"/>
              </p:cNvSpPr>
              <p:nvPr/>
            </p:nvSpPr>
            <p:spPr bwMode="auto">
              <a:xfrm>
                <a:off x="4605338" y="4674349"/>
                <a:ext cx="0" cy="123825"/>
              </a:xfrm>
              <a:prstGeom prst="line">
                <a:avLst/>
              </a:prstGeom>
              <a:noFill/>
              <a:ln w="25400">
                <a:solidFill>
                  <a:schemeClr val="tx1"/>
                </a:solidFill>
                <a:round/>
                <a:headEnd/>
                <a:tailEnd/>
              </a:ln>
            </p:spPr>
            <p:txBody>
              <a:bodyPr/>
              <a:lstStyle/>
              <a:p>
                <a:endParaRPr lang="nl-NL"/>
              </a:p>
            </p:txBody>
          </p:sp>
          <p:sp>
            <p:nvSpPr>
              <p:cNvPr id="80910" name="Line 32"/>
              <p:cNvSpPr>
                <a:spLocks noChangeShapeType="1"/>
              </p:cNvSpPr>
              <p:nvPr/>
            </p:nvSpPr>
            <p:spPr bwMode="auto">
              <a:xfrm>
                <a:off x="5645150" y="4674349"/>
                <a:ext cx="0" cy="123825"/>
              </a:xfrm>
              <a:prstGeom prst="line">
                <a:avLst/>
              </a:prstGeom>
              <a:noFill/>
              <a:ln w="25400">
                <a:solidFill>
                  <a:schemeClr val="tx1"/>
                </a:solidFill>
                <a:round/>
                <a:headEnd/>
                <a:tailEnd/>
              </a:ln>
            </p:spPr>
            <p:txBody>
              <a:bodyPr/>
              <a:lstStyle/>
              <a:p>
                <a:endParaRPr lang="nl-NL"/>
              </a:p>
            </p:txBody>
          </p:sp>
          <p:sp>
            <p:nvSpPr>
              <p:cNvPr id="80911" name="Line 33"/>
              <p:cNvSpPr>
                <a:spLocks noChangeShapeType="1"/>
              </p:cNvSpPr>
              <p:nvPr/>
            </p:nvSpPr>
            <p:spPr bwMode="auto">
              <a:xfrm>
                <a:off x="6832600" y="4674349"/>
                <a:ext cx="0" cy="123825"/>
              </a:xfrm>
              <a:prstGeom prst="line">
                <a:avLst/>
              </a:prstGeom>
              <a:noFill/>
              <a:ln w="25400">
                <a:solidFill>
                  <a:schemeClr val="tx1"/>
                </a:solidFill>
                <a:round/>
                <a:headEnd/>
                <a:tailEnd/>
              </a:ln>
            </p:spPr>
            <p:txBody>
              <a:bodyPr/>
              <a:lstStyle/>
              <a:p>
                <a:endParaRPr lang="nl-NL"/>
              </a:p>
            </p:txBody>
          </p:sp>
          <p:sp>
            <p:nvSpPr>
              <p:cNvPr id="80912" name="Line 34"/>
              <p:cNvSpPr>
                <a:spLocks noChangeShapeType="1"/>
              </p:cNvSpPr>
              <p:nvPr/>
            </p:nvSpPr>
            <p:spPr bwMode="auto">
              <a:xfrm>
                <a:off x="7948613" y="4674349"/>
                <a:ext cx="0" cy="123825"/>
              </a:xfrm>
              <a:prstGeom prst="line">
                <a:avLst/>
              </a:prstGeom>
              <a:noFill/>
              <a:ln w="25400">
                <a:solidFill>
                  <a:schemeClr val="tx1"/>
                </a:solidFill>
                <a:round/>
                <a:headEnd/>
                <a:tailEnd/>
              </a:ln>
            </p:spPr>
            <p:txBody>
              <a:bodyPr/>
              <a:lstStyle/>
              <a:p>
                <a:endParaRPr lang="nl-NL"/>
              </a:p>
            </p:txBody>
          </p:sp>
        </p:grpSp>
        <p:sp>
          <p:nvSpPr>
            <p:cNvPr id="80913" name="Text Box 35"/>
            <p:cNvSpPr txBox="1">
              <a:spLocks noChangeArrowheads="1"/>
            </p:cNvSpPr>
            <p:nvPr/>
          </p:nvSpPr>
          <p:spPr bwMode="auto">
            <a:xfrm>
              <a:off x="3194052" y="4798174"/>
              <a:ext cx="519113" cy="369332"/>
            </a:xfrm>
            <a:prstGeom prst="rect">
              <a:avLst/>
            </a:prstGeom>
            <a:noFill/>
            <a:ln w="9525">
              <a:noFill/>
              <a:miter lim="800000"/>
              <a:headEnd/>
              <a:tailEnd/>
            </a:ln>
          </p:spPr>
          <p:txBody>
            <a:bodyPr>
              <a:spAutoFit/>
            </a:bodyPr>
            <a:lstStyle/>
            <a:p>
              <a:pPr algn="r" rtl="1">
                <a:spcBef>
                  <a:spcPct val="50000"/>
                </a:spcBef>
              </a:pPr>
              <a:r>
                <a:rPr lang="en-US" b="1"/>
                <a:t>20</a:t>
              </a:r>
            </a:p>
          </p:txBody>
        </p:sp>
        <p:sp>
          <p:nvSpPr>
            <p:cNvPr id="80914" name="Text Box 36"/>
            <p:cNvSpPr txBox="1">
              <a:spLocks noChangeArrowheads="1"/>
            </p:cNvSpPr>
            <p:nvPr/>
          </p:nvSpPr>
          <p:spPr bwMode="auto">
            <a:xfrm>
              <a:off x="4383088" y="4798174"/>
              <a:ext cx="519112" cy="369332"/>
            </a:xfrm>
            <a:prstGeom prst="rect">
              <a:avLst/>
            </a:prstGeom>
            <a:noFill/>
            <a:ln w="9525">
              <a:noFill/>
              <a:miter lim="800000"/>
              <a:headEnd/>
              <a:tailEnd/>
            </a:ln>
          </p:spPr>
          <p:txBody>
            <a:bodyPr>
              <a:spAutoFit/>
            </a:bodyPr>
            <a:lstStyle/>
            <a:p>
              <a:pPr algn="r" rtl="1">
                <a:spcBef>
                  <a:spcPct val="50000"/>
                </a:spcBef>
              </a:pPr>
              <a:r>
                <a:rPr lang="en-US" b="1"/>
                <a:t>30</a:t>
              </a:r>
            </a:p>
          </p:txBody>
        </p:sp>
        <p:sp>
          <p:nvSpPr>
            <p:cNvPr id="80915" name="Text Box 37"/>
            <p:cNvSpPr txBox="1">
              <a:spLocks noChangeArrowheads="1"/>
            </p:cNvSpPr>
            <p:nvPr/>
          </p:nvSpPr>
          <p:spPr bwMode="auto">
            <a:xfrm>
              <a:off x="5422902" y="4798174"/>
              <a:ext cx="519113" cy="369332"/>
            </a:xfrm>
            <a:prstGeom prst="rect">
              <a:avLst/>
            </a:prstGeom>
            <a:noFill/>
            <a:ln w="9525">
              <a:noFill/>
              <a:miter lim="800000"/>
              <a:headEnd/>
              <a:tailEnd/>
            </a:ln>
          </p:spPr>
          <p:txBody>
            <a:bodyPr>
              <a:spAutoFit/>
            </a:bodyPr>
            <a:lstStyle/>
            <a:p>
              <a:pPr algn="r" rtl="1">
                <a:spcBef>
                  <a:spcPct val="50000"/>
                </a:spcBef>
              </a:pPr>
              <a:r>
                <a:rPr lang="en-US" b="1"/>
                <a:t>40</a:t>
              </a:r>
            </a:p>
          </p:txBody>
        </p:sp>
        <p:sp>
          <p:nvSpPr>
            <p:cNvPr id="80916" name="Text Box 38"/>
            <p:cNvSpPr txBox="1">
              <a:spLocks noChangeArrowheads="1"/>
            </p:cNvSpPr>
            <p:nvPr/>
          </p:nvSpPr>
          <p:spPr bwMode="auto">
            <a:xfrm>
              <a:off x="6610352" y="4798174"/>
              <a:ext cx="519113" cy="369332"/>
            </a:xfrm>
            <a:prstGeom prst="rect">
              <a:avLst/>
            </a:prstGeom>
            <a:noFill/>
            <a:ln w="9525">
              <a:noFill/>
              <a:miter lim="800000"/>
              <a:headEnd/>
              <a:tailEnd/>
            </a:ln>
          </p:spPr>
          <p:txBody>
            <a:bodyPr>
              <a:spAutoFit/>
            </a:bodyPr>
            <a:lstStyle/>
            <a:p>
              <a:pPr algn="r" rtl="1">
                <a:spcBef>
                  <a:spcPct val="50000"/>
                </a:spcBef>
              </a:pPr>
              <a:r>
                <a:rPr lang="en-US" b="1"/>
                <a:t>50</a:t>
              </a:r>
            </a:p>
          </p:txBody>
        </p:sp>
        <p:sp>
          <p:nvSpPr>
            <p:cNvPr id="80917" name="Text Box 39"/>
            <p:cNvSpPr txBox="1">
              <a:spLocks noChangeArrowheads="1"/>
            </p:cNvSpPr>
            <p:nvPr/>
          </p:nvSpPr>
          <p:spPr bwMode="auto">
            <a:xfrm>
              <a:off x="7724775" y="4798174"/>
              <a:ext cx="519113" cy="369332"/>
            </a:xfrm>
            <a:prstGeom prst="rect">
              <a:avLst/>
            </a:prstGeom>
            <a:noFill/>
            <a:ln w="9525">
              <a:noFill/>
              <a:miter lim="800000"/>
              <a:headEnd/>
              <a:tailEnd/>
            </a:ln>
          </p:spPr>
          <p:txBody>
            <a:bodyPr>
              <a:spAutoFit/>
            </a:bodyPr>
            <a:lstStyle/>
            <a:p>
              <a:pPr algn="r" rtl="1">
                <a:spcBef>
                  <a:spcPct val="50000"/>
                </a:spcBef>
              </a:pPr>
              <a:r>
                <a:rPr lang="en-US" b="1"/>
                <a:t>60</a:t>
              </a:r>
            </a:p>
          </p:txBody>
        </p:sp>
      </p:grpSp>
      <p:sp>
        <p:nvSpPr>
          <p:cNvPr id="27672" name="Text Box 58"/>
          <p:cNvSpPr txBox="1">
            <a:spLocks noChangeArrowheads="1"/>
          </p:cNvSpPr>
          <p:nvPr/>
        </p:nvSpPr>
        <p:spPr bwMode="auto">
          <a:xfrm>
            <a:off x="9618664" y="5187111"/>
            <a:ext cx="575469" cy="347206"/>
          </a:xfrm>
          <a:prstGeom prst="rect">
            <a:avLst/>
          </a:prstGeom>
          <a:noFill/>
          <a:ln w="12700">
            <a:noFill/>
            <a:miter lim="800000"/>
            <a:headEnd/>
            <a:tailEnd/>
          </a:ln>
        </p:spPr>
        <p:txBody>
          <a:bodyPr wrap="none" lIns="100008" tIns="50004" rIns="100008" bIns="50004">
            <a:spAutoFit/>
          </a:bodyPr>
          <a:lstStyle/>
          <a:p>
            <a:pPr defTabSz="1000125" eaLnBrk="0" hangingPunct="0">
              <a:defRPr/>
            </a:pPr>
            <a:r>
              <a:rPr lang="en-US" sz="1600" dirty="0">
                <a:latin typeface="+mj-lt"/>
              </a:rPr>
              <a:t>Time</a:t>
            </a:r>
          </a:p>
        </p:txBody>
      </p:sp>
      <p:sp>
        <p:nvSpPr>
          <p:cNvPr id="55" name="Rectangle 3"/>
          <p:cNvSpPr>
            <a:spLocks noChangeArrowheads="1"/>
          </p:cNvSpPr>
          <p:nvPr/>
        </p:nvSpPr>
        <p:spPr bwMode="auto">
          <a:xfrm>
            <a:off x="3336348" y="2637608"/>
            <a:ext cx="887444" cy="287337"/>
          </a:xfrm>
          <a:prstGeom prst="rect">
            <a:avLst/>
          </a:prstGeom>
          <a:solidFill>
            <a:srgbClr val="FFC000"/>
          </a:solidFill>
          <a:ln w="19050">
            <a:solidFill>
              <a:srgbClr val="FFC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9" name="Rectangle 3"/>
          <p:cNvSpPr>
            <a:spLocks noChangeArrowheads="1"/>
          </p:cNvSpPr>
          <p:nvPr/>
        </p:nvSpPr>
        <p:spPr bwMode="auto">
          <a:xfrm>
            <a:off x="5856628" y="3678067"/>
            <a:ext cx="576262"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65" name="Rectangle 21"/>
          <p:cNvSpPr>
            <a:spLocks noChangeArrowheads="1"/>
          </p:cNvSpPr>
          <p:nvPr/>
        </p:nvSpPr>
        <p:spPr bwMode="auto">
          <a:xfrm>
            <a:off x="6310315" y="4350972"/>
            <a:ext cx="1476000" cy="287339"/>
          </a:xfrm>
          <a:prstGeom prst="rect">
            <a:avLst/>
          </a:prstGeom>
          <a:solidFill>
            <a:srgbClr val="FF0000"/>
          </a:solidFill>
          <a:ln>
            <a:solidFill>
              <a:srgbClr val="FF0000"/>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eaLnBrk="0" hangingPunct="0">
              <a:defRPr/>
            </a:pPr>
            <a:r>
              <a:rPr lang="nl-NL" sz="1400" dirty="0">
                <a:solidFill>
                  <a:schemeClr val="bg1"/>
                </a:solidFill>
                <a:latin typeface="Lucida Grande" pitchFamily="1" charset="0"/>
              </a:rPr>
              <a:t>55 % / 65 %</a:t>
            </a:r>
          </a:p>
        </p:txBody>
      </p:sp>
      <p:sp>
        <p:nvSpPr>
          <p:cNvPr id="48" name="Title 1"/>
          <p:cNvSpPr txBox="1">
            <a:spLocks/>
          </p:cNvSpPr>
          <p:nvPr/>
        </p:nvSpPr>
        <p:spPr>
          <a:xfrm>
            <a:off x="6312024" y="1556792"/>
            <a:ext cx="4608512" cy="1152128"/>
          </a:xfrm>
          <a:prstGeom prst="rect">
            <a:avLst/>
          </a:prstGeom>
        </p:spPr>
        <p:txBody>
          <a:bodyPr/>
          <a:lstStyle/>
          <a:p>
            <a:pPr>
              <a:defRPr/>
            </a:pPr>
            <a:r>
              <a:rPr lang="en-GB" sz="2000" kern="0" dirty="0">
                <a:latin typeface="+mj-lt"/>
                <a:ea typeface="+mj-ea"/>
                <a:cs typeface="+mj-cs"/>
              </a:rPr>
              <a:t>Relatively to much buffer is used. Measure are need to make sure the project can be delivered on time. </a:t>
            </a:r>
          </a:p>
        </p:txBody>
      </p:sp>
      <p:sp>
        <p:nvSpPr>
          <p:cNvPr id="46" name="Title 45"/>
          <p:cNvSpPr>
            <a:spLocks noGrp="1"/>
          </p:cNvSpPr>
          <p:nvPr>
            <p:ph type="title"/>
          </p:nvPr>
        </p:nvSpPr>
        <p:spPr/>
        <p:txBody>
          <a:bodyPr>
            <a:normAutofit/>
          </a:bodyPr>
          <a:lstStyle/>
          <a:p>
            <a:r>
              <a:rPr lang="en-GB" sz="3200" dirty="0"/>
              <a:t>Progress example 3: </a:t>
            </a:r>
            <a:br>
              <a:rPr lang="en-GB" sz="3200" dirty="0"/>
            </a:br>
            <a:r>
              <a:rPr lang="en-GB" sz="2400" i="1" dirty="0"/>
              <a:t> 55 % progress on the longest chain / 65 % buffer used</a:t>
            </a:r>
          </a:p>
        </p:txBody>
      </p:sp>
      <p:sp>
        <p:nvSpPr>
          <p:cNvPr id="49" name="Slide Number Placeholder 2"/>
          <p:cNvSpPr>
            <a:spLocks noGrp="1"/>
          </p:cNvSpPr>
          <p:nvPr>
            <p:ph type="sldNum" sz="quarter" idx="4"/>
          </p:nvPr>
        </p:nvSpPr>
        <p:spPr>
          <a:xfrm>
            <a:off x="385596" y="1257301"/>
            <a:ext cx="358775" cy="288925"/>
          </a:xfrm>
        </p:spPr>
        <p:txBody>
          <a:bodyPr/>
          <a:lstStyle/>
          <a:p>
            <a:fld id="{96499B70-49A0-4519-9B09-62EDDB406EFA}" type="slidenum">
              <a:rPr lang="nl-NL" smtClean="0"/>
              <a:pPr/>
              <a:t>48</a:t>
            </a:fld>
            <a:endParaRPr lang="nl-NL" dirty="0"/>
          </a:p>
        </p:txBody>
      </p:sp>
      <p:sp>
        <p:nvSpPr>
          <p:cNvPr id="66" name="Rectangle 65"/>
          <p:cNvSpPr/>
          <p:nvPr/>
        </p:nvSpPr>
        <p:spPr>
          <a:xfrm>
            <a:off x="1524000" y="6164806"/>
            <a:ext cx="3163110" cy="369332"/>
          </a:xfrm>
          <a:prstGeom prst="rect">
            <a:avLst/>
          </a:prstGeom>
        </p:spPr>
        <p:txBody>
          <a:bodyPr wrap="none">
            <a:spAutoFit/>
          </a:bodyPr>
          <a:lstStyle/>
          <a:p>
            <a:r>
              <a:rPr lang="en-US" b="1" i="1" dirty="0"/>
              <a:t>“To be safer, (re)move the safety”</a:t>
            </a:r>
            <a:endParaRPr lang="en-GB" b="1" i="1" dirty="0"/>
          </a:p>
        </p:txBody>
      </p:sp>
      <p:grpSp>
        <p:nvGrpSpPr>
          <p:cNvPr id="5" name="Group 126"/>
          <p:cNvGrpSpPr/>
          <p:nvPr/>
        </p:nvGrpSpPr>
        <p:grpSpPr>
          <a:xfrm>
            <a:off x="6303008" y="5445225"/>
            <a:ext cx="1708943" cy="433501"/>
            <a:chOff x="4779007" y="5769086"/>
            <a:chExt cx="1708943" cy="433501"/>
          </a:xfrm>
        </p:grpSpPr>
        <p:grpSp>
          <p:nvGrpSpPr>
            <p:cNvPr id="6" name="Group 122"/>
            <p:cNvGrpSpPr/>
            <p:nvPr/>
          </p:nvGrpSpPr>
          <p:grpSpPr>
            <a:xfrm>
              <a:off x="6271926" y="5769086"/>
              <a:ext cx="216024" cy="419368"/>
              <a:chOff x="6248776" y="5721681"/>
              <a:chExt cx="216024" cy="419368"/>
            </a:xfrm>
          </p:grpSpPr>
          <p:cxnSp>
            <p:nvCxnSpPr>
              <p:cNvPr id="121" name="Straight Connector 120"/>
              <p:cNvCxnSpPr/>
              <p:nvPr/>
            </p:nvCxnSpPr>
            <p:spPr>
              <a:xfrm flipV="1">
                <a:off x="6257548" y="5925025"/>
                <a:ext cx="0" cy="21602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Isosceles Triangle 121"/>
              <p:cNvSpPr/>
              <p:nvPr/>
            </p:nvSpPr>
            <p:spPr>
              <a:xfrm rot="5400000">
                <a:off x="6248776" y="5721681"/>
                <a:ext cx="216024" cy="21602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123"/>
            <p:cNvGrpSpPr/>
            <p:nvPr/>
          </p:nvGrpSpPr>
          <p:grpSpPr>
            <a:xfrm>
              <a:off x="4779007" y="5783219"/>
              <a:ext cx="216024" cy="419368"/>
              <a:chOff x="6248776" y="5710106"/>
              <a:chExt cx="216024" cy="419368"/>
            </a:xfrm>
            <a:solidFill>
              <a:srgbClr val="006600"/>
            </a:solidFill>
          </p:grpSpPr>
          <p:cxnSp>
            <p:nvCxnSpPr>
              <p:cNvPr id="125" name="Straight Connector 124"/>
              <p:cNvCxnSpPr/>
              <p:nvPr/>
            </p:nvCxnSpPr>
            <p:spPr>
              <a:xfrm flipV="1">
                <a:off x="6257548" y="5913450"/>
                <a:ext cx="0" cy="216024"/>
              </a:xfrm>
              <a:prstGeom prst="line">
                <a:avLst/>
              </a:prstGeom>
              <a:grpFill/>
              <a:ln w="19050">
                <a:solidFill>
                  <a:srgbClr val="006600"/>
                </a:solidFill>
              </a:ln>
            </p:spPr>
            <p:style>
              <a:lnRef idx="1">
                <a:schemeClr val="accent1"/>
              </a:lnRef>
              <a:fillRef idx="0">
                <a:schemeClr val="accent1"/>
              </a:fillRef>
              <a:effectRef idx="0">
                <a:schemeClr val="accent1"/>
              </a:effectRef>
              <a:fontRef idx="minor">
                <a:schemeClr val="tx1"/>
              </a:fontRef>
            </p:style>
          </p:cxnSp>
          <p:sp>
            <p:nvSpPr>
              <p:cNvPr id="126" name="Isosceles Triangle 125"/>
              <p:cNvSpPr/>
              <p:nvPr/>
            </p:nvSpPr>
            <p:spPr>
              <a:xfrm rot="5400000">
                <a:off x="6248776" y="5710106"/>
                <a:ext cx="216024" cy="216024"/>
              </a:xfrm>
              <a:prstGeom prst="triangle">
                <a:avLst>
                  <a:gd name="adj" fmla="val 4879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00" name="Rectangle 3"/>
          <p:cNvSpPr>
            <a:spLocks noChangeArrowheads="1"/>
          </p:cNvSpPr>
          <p:nvPr/>
        </p:nvSpPr>
        <p:spPr bwMode="auto">
          <a:xfrm>
            <a:off x="6476632" y="4016640"/>
            <a:ext cx="792286" cy="287339"/>
          </a:xfrm>
          <a:prstGeom prst="rect">
            <a:avLst/>
          </a:prstGeom>
          <a:ln w="19050">
            <a:solidFill>
              <a:srgbClr val="204892"/>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104" name="Rectangle 3"/>
          <p:cNvSpPr>
            <a:spLocks noChangeArrowheads="1"/>
          </p:cNvSpPr>
          <p:nvPr/>
        </p:nvSpPr>
        <p:spPr bwMode="auto">
          <a:xfrm>
            <a:off x="3324970" y="2636440"/>
            <a:ext cx="89882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106" name="Rectangle 3"/>
          <p:cNvSpPr>
            <a:spLocks noChangeArrowheads="1"/>
          </p:cNvSpPr>
          <p:nvPr/>
        </p:nvSpPr>
        <p:spPr bwMode="auto">
          <a:xfrm>
            <a:off x="7113327" y="4016640"/>
            <a:ext cx="167364" cy="287337"/>
          </a:xfrm>
          <a:prstGeom prst="rect">
            <a:avLst/>
          </a:prstGeom>
          <a:solidFill>
            <a:srgbClr val="FF0000"/>
          </a:solidFill>
          <a:ln w="19050">
            <a:solidFill>
              <a:srgbClr val="FF0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0" name="Rectangle 3"/>
          <p:cNvSpPr>
            <a:spLocks noChangeArrowheads="1"/>
          </p:cNvSpPr>
          <p:nvPr/>
        </p:nvSpPr>
        <p:spPr bwMode="auto">
          <a:xfrm>
            <a:off x="4848516" y="3358161"/>
            <a:ext cx="959452" cy="287337"/>
          </a:xfrm>
          <a:prstGeom prst="rect">
            <a:avLst/>
          </a:prstGeom>
          <a:solidFill>
            <a:srgbClr val="FF0000"/>
          </a:solidFill>
          <a:ln w="19050">
            <a:solidFill>
              <a:srgbClr val="FF0000"/>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endParaRPr lang="nl-NL" sz="2400">
              <a:latin typeface="Lucida Grande" pitchFamily="1" charset="0"/>
            </a:endParaRPr>
          </a:p>
        </p:txBody>
      </p:sp>
      <p:sp>
        <p:nvSpPr>
          <p:cNvPr id="51" name="Rectangle 3"/>
          <p:cNvSpPr>
            <a:spLocks noChangeArrowheads="1"/>
          </p:cNvSpPr>
          <p:nvPr/>
        </p:nvSpPr>
        <p:spPr bwMode="auto">
          <a:xfrm>
            <a:off x="4837139" y="3356993"/>
            <a:ext cx="466773"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52" name="Rectangle 3"/>
          <p:cNvSpPr>
            <a:spLocks noChangeArrowheads="1"/>
          </p:cNvSpPr>
          <p:nvPr/>
        </p:nvSpPr>
        <p:spPr bwMode="auto">
          <a:xfrm>
            <a:off x="4223792" y="2996953"/>
            <a:ext cx="576262" cy="287337"/>
          </a:xfrm>
          <a:prstGeom prst="rect">
            <a:avLst/>
          </a:prstGeom>
          <a:solidFill>
            <a:schemeClr val="bg1">
              <a:lumMod val="50000"/>
            </a:schemeClr>
          </a:solidFill>
          <a:ln w="19050">
            <a:solidFill>
              <a:schemeClr val="bg1">
                <a:lumMod val="50000"/>
              </a:schemeClr>
            </a:solidFill>
            <a:headEnd/>
            <a:tailEnd/>
          </a:ln>
          <a:effectLst/>
        </p:spPr>
        <p:style>
          <a:lnRef idx="1">
            <a:schemeClr val="accent1"/>
          </a:lnRef>
          <a:fillRef idx="3">
            <a:schemeClr val="accent1"/>
          </a:fillRef>
          <a:effectRef idx="2">
            <a:schemeClr val="accent1"/>
          </a:effectRef>
          <a:fontRef idx="minor">
            <a:schemeClr val="lt1"/>
          </a:fontRef>
        </p:style>
        <p:txBody>
          <a:bodyPr wrap="none" anchor="ctr"/>
          <a:lstStyle/>
          <a:p>
            <a:pPr eaLnBrk="0" hangingPunct="0">
              <a:defRPr/>
            </a:pPr>
            <a:r>
              <a:rPr lang="en-GB" sz="1400" dirty="0">
                <a:latin typeface="Lucida Grande" pitchFamily="1" charset="0"/>
              </a:rPr>
              <a:t>Done</a:t>
            </a:r>
          </a:p>
        </p:txBody>
      </p:sp>
      <p:sp>
        <p:nvSpPr>
          <p:cNvPr id="43" name="Rectangle 42">
            <a:extLst>
              <a:ext uri="{FF2B5EF4-FFF2-40B4-BE49-F238E27FC236}">
                <a16:creationId xmlns:a16="http://schemas.microsoft.com/office/drawing/2014/main" id="{8CAA1EB8-18ED-4F91-B98F-534FE817D9B7}"/>
              </a:ext>
            </a:extLst>
          </p:cNvPr>
          <p:cNvSpPr/>
          <p:nvPr/>
        </p:nvSpPr>
        <p:spPr>
          <a:xfrm>
            <a:off x="5471611" y="1661198"/>
            <a:ext cx="732893" cy="369332"/>
          </a:xfrm>
          <a:prstGeom prst="rect">
            <a:avLst/>
          </a:prstGeom>
        </p:spPr>
        <p:txBody>
          <a:bodyPr wrap="none">
            <a:spAutoFit/>
          </a:bodyPr>
          <a:lstStyle/>
          <a:p>
            <a:r>
              <a:rPr lang="nl-NL" i="1" kern="0" dirty="0" err="1"/>
              <a:t>Today</a:t>
            </a:r>
            <a:endParaRPr lang="en-US" i="1" dirty="0"/>
          </a:p>
        </p:txBody>
      </p:sp>
    </p:spTree>
    <p:extLst>
      <p:ext uri="{BB962C8B-B14F-4D97-AF65-F5344CB8AC3E}">
        <p14:creationId xmlns:p14="http://schemas.microsoft.com/office/powerpoint/2010/main" val="2280772556"/>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t>Levers for achieving improvements</a:t>
            </a:r>
            <a:br>
              <a:rPr lang="en-US" sz="3200" dirty="0"/>
            </a:br>
            <a:r>
              <a:rPr lang="en-US" sz="2400" i="1" dirty="0"/>
              <a:t>Operations Management for (multi-)project operations</a:t>
            </a:r>
          </a:p>
        </p:txBody>
      </p:sp>
      <p:sp>
        <p:nvSpPr>
          <p:cNvPr id="3" name="Inhaltsplatzhalter 2"/>
          <p:cNvSpPr>
            <a:spLocks noGrp="1"/>
          </p:cNvSpPr>
          <p:nvPr>
            <p:ph sz="quarter" idx="1"/>
          </p:nvPr>
        </p:nvSpPr>
        <p:spPr>
          <a:xfrm>
            <a:off x="1163088" y="1844824"/>
            <a:ext cx="10871200" cy="4495800"/>
          </a:xfrm>
        </p:spPr>
        <p:txBody>
          <a:bodyPr>
            <a:normAutofit/>
          </a:bodyPr>
          <a:lstStyle/>
          <a:p>
            <a:r>
              <a:rPr lang="en-US" sz="1800" dirty="0"/>
              <a:t>Introduction of Buffer Management with Dynamic Schedules		 </a:t>
            </a:r>
            <a:r>
              <a:rPr lang="en-US" sz="1800" dirty="0">
                <a:sym typeface="Wingdings" panose="05000000000000000000" pitchFamily="2" charset="2"/>
              </a:rPr>
              <a:t></a:t>
            </a:r>
            <a:r>
              <a:rPr lang="en-US" sz="1800" i="1" dirty="0">
                <a:sym typeface="Wingdings" panose="05000000000000000000" pitchFamily="2" charset="2"/>
              </a:rPr>
              <a:t>Manage the Buffer</a:t>
            </a:r>
            <a:endParaRPr lang="en-US" sz="1800" i="1" dirty="0"/>
          </a:p>
          <a:p>
            <a:pPr lvl="1"/>
            <a:r>
              <a:rPr lang="en-US" sz="1600" dirty="0"/>
              <a:t>Aggregate and (re-)move safety time</a:t>
            </a:r>
          </a:p>
          <a:p>
            <a:pPr lvl="1"/>
            <a:r>
              <a:rPr lang="en-US" sz="1600" dirty="0"/>
              <a:t>Introduction of buffers at strategic positions to absorb uncertainty</a:t>
            </a:r>
          </a:p>
          <a:p>
            <a:pPr marL="0" indent="0">
              <a:buNone/>
            </a:pPr>
            <a:endParaRPr lang="en-US" sz="1800" dirty="0"/>
          </a:p>
          <a:p>
            <a:r>
              <a:rPr lang="en-US" sz="1800" dirty="0"/>
              <a:t>Introduction of </a:t>
            </a:r>
            <a:r>
              <a:rPr lang="en-US" sz="1800" u="sng" dirty="0"/>
              <a:t>one single </a:t>
            </a:r>
            <a:r>
              <a:rPr lang="en-US" sz="1800" dirty="0"/>
              <a:t>priority and feedback loop 		</a:t>
            </a:r>
            <a:r>
              <a:rPr lang="en-US" sz="1800" dirty="0">
                <a:sym typeface="Wingdings" panose="05000000000000000000" pitchFamily="2" charset="2"/>
              </a:rPr>
              <a:t> </a:t>
            </a:r>
            <a:r>
              <a:rPr lang="en-US" sz="1800" i="1" dirty="0">
                <a:sym typeface="Wingdings" panose="05000000000000000000" pitchFamily="2" charset="2"/>
              </a:rPr>
              <a:t>Execute by single priority</a:t>
            </a:r>
            <a:endParaRPr lang="en-US" sz="1800" i="1" dirty="0"/>
          </a:p>
          <a:p>
            <a:pPr lvl="1"/>
            <a:r>
              <a:rPr lang="en-US" sz="1600" dirty="0"/>
              <a:t>Track progress by </a:t>
            </a:r>
            <a:r>
              <a:rPr lang="en-US" sz="1600" b="1" i="1" dirty="0"/>
              <a:t>Expected-Time-To-Complete</a:t>
            </a:r>
            <a:r>
              <a:rPr lang="en-US" sz="1600" dirty="0"/>
              <a:t> (~ ETA)</a:t>
            </a:r>
          </a:p>
          <a:p>
            <a:pPr lvl="1"/>
            <a:r>
              <a:rPr lang="en-US" sz="1600" dirty="0"/>
              <a:t>Synchronized Execution of Tasks</a:t>
            </a:r>
          </a:p>
          <a:p>
            <a:pPr marL="0" indent="0">
              <a:buNone/>
            </a:pPr>
            <a:endParaRPr lang="en-US" sz="1800" dirty="0"/>
          </a:p>
          <a:p>
            <a:r>
              <a:rPr lang="en-US" sz="1800" dirty="0"/>
              <a:t>Introduction of Pipeline and Portfolio Management			</a:t>
            </a:r>
            <a:r>
              <a:rPr lang="en-US" sz="1800" dirty="0">
                <a:sym typeface="Wingdings" panose="05000000000000000000" pitchFamily="2" charset="2"/>
              </a:rPr>
              <a:t> </a:t>
            </a:r>
            <a:r>
              <a:rPr lang="en-US" sz="1800" i="1" dirty="0">
                <a:sym typeface="Wingdings" panose="05000000000000000000" pitchFamily="2" charset="2"/>
              </a:rPr>
              <a:t>Control the WIP</a:t>
            </a:r>
            <a:endParaRPr lang="en-US" sz="1800" i="1" dirty="0"/>
          </a:p>
          <a:p>
            <a:pPr lvl="1"/>
            <a:r>
              <a:rPr lang="en-US" sz="1600" dirty="0"/>
              <a:t>Constraint based Work-in-Progress management</a:t>
            </a:r>
          </a:p>
          <a:p>
            <a:pPr lvl="1"/>
            <a:r>
              <a:rPr lang="en-US" sz="1600" dirty="0"/>
              <a:t>Release management (staggering)</a:t>
            </a:r>
          </a:p>
          <a:p>
            <a:pPr marL="365760" lvl="1" indent="0">
              <a:buNone/>
            </a:pPr>
            <a:endParaRPr lang="en-US" sz="1600" dirty="0"/>
          </a:p>
          <a:p>
            <a:r>
              <a:rPr lang="en-US" sz="1800" dirty="0"/>
              <a:t>Introduction of Aggregation and (dynamic) “Late Binding”		</a:t>
            </a:r>
            <a:r>
              <a:rPr lang="en-US" sz="1800" dirty="0">
                <a:sym typeface="Wingdings" panose="05000000000000000000" pitchFamily="2" charset="2"/>
              </a:rPr>
              <a:t> Flexible Capac</a:t>
            </a:r>
            <a:r>
              <a:rPr lang="en-US" i="1" dirty="0">
                <a:sym typeface="Wingdings" panose="05000000000000000000" pitchFamily="2" charset="2"/>
              </a:rPr>
              <a:t>ity</a:t>
            </a:r>
            <a:endParaRPr lang="en-US" dirty="0"/>
          </a:p>
          <a:p>
            <a:endParaRPr lang="en-US" dirty="0"/>
          </a:p>
        </p:txBody>
      </p:sp>
      <p:pic>
        <p:nvPicPr>
          <p:cNvPr id="129" name="Picture 128"/>
          <p:cNvPicPr>
            <a:picLocks noChangeAspect="1"/>
          </p:cNvPicPr>
          <p:nvPr/>
        </p:nvPicPr>
        <p:blipFill>
          <a:blip r:embed="rId2"/>
          <a:stretch>
            <a:fillRect/>
          </a:stretch>
        </p:blipFill>
        <p:spPr>
          <a:xfrm>
            <a:off x="995521" y="3140968"/>
            <a:ext cx="427629" cy="1127386"/>
          </a:xfrm>
          <a:prstGeom prst="rect">
            <a:avLst/>
          </a:prstGeom>
          <a:ln>
            <a:solidFill>
              <a:schemeClr val="bg1">
                <a:lumMod val="85000"/>
              </a:schemeClr>
            </a:solidFill>
          </a:ln>
        </p:spPr>
      </p:pic>
    </p:spTree>
    <p:extLst>
      <p:ext uri="{BB962C8B-B14F-4D97-AF65-F5344CB8AC3E}">
        <p14:creationId xmlns:p14="http://schemas.microsoft.com/office/powerpoint/2010/main" val="3150898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2DDEE4-BFF8-4CA4-A7BC-2E3159A398EA}"/>
              </a:ext>
            </a:extLst>
          </p:cNvPr>
          <p:cNvSpPr>
            <a:spLocks noGrp="1"/>
          </p:cNvSpPr>
          <p:nvPr>
            <p:ph type="title"/>
          </p:nvPr>
        </p:nvSpPr>
        <p:spPr/>
        <p:txBody>
          <a:bodyPr/>
          <a:lstStyle/>
          <a:p>
            <a:r>
              <a:rPr lang="en-US" dirty="0"/>
              <a:t>TOCPA 2018</a:t>
            </a:r>
          </a:p>
        </p:txBody>
      </p:sp>
      <p:sp>
        <p:nvSpPr>
          <p:cNvPr id="5" name="Slide Number Placeholder 4">
            <a:extLst>
              <a:ext uri="{FF2B5EF4-FFF2-40B4-BE49-F238E27FC236}">
                <a16:creationId xmlns:a16="http://schemas.microsoft.com/office/drawing/2014/main" id="{3567B9D5-D26B-4D9D-94B0-D3412AD42DA3}"/>
              </a:ext>
            </a:extLst>
          </p:cNvPr>
          <p:cNvSpPr>
            <a:spLocks noGrp="1"/>
          </p:cNvSpPr>
          <p:nvPr>
            <p:ph type="sldNum" sz="quarter" idx="4"/>
          </p:nvPr>
        </p:nvSpPr>
        <p:spPr/>
        <p:txBody>
          <a:bodyPr/>
          <a:lstStyle/>
          <a:p>
            <a:fld id="{96499B70-49A0-4519-9B09-62EDDB406EFA}" type="slidenum">
              <a:rPr lang="nl-NL" smtClean="0"/>
              <a:pPr/>
              <a:t>5</a:t>
            </a:fld>
            <a:endParaRPr lang="nl-NL" dirty="0"/>
          </a:p>
        </p:txBody>
      </p:sp>
      <p:pic>
        <p:nvPicPr>
          <p:cNvPr id="7" name="Picture 6">
            <a:extLst>
              <a:ext uri="{FF2B5EF4-FFF2-40B4-BE49-F238E27FC236}">
                <a16:creationId xmlns:a16="http://schemas.microsoft.com/office/drawing/2014/main" id="{00FE1E42-185D-4543-8398-D989940E4572}"/>
              </a:ext>
            </a:extLst>
          </p:cNvPr>
          <p:cNvPicPr>
            <a:picLocks noChangeAspect="1"/>
          </p:cNvPicPr>
          <p:nvPr/>
        </p:nvPicPr>
        <p:blipFill>
          <a:blip r:embed="rId2"/>
          <a:stretch>
            <a:fillRect/>
          </a:stretch>
        </p:blipFill>
        <p:spPr>
          <a:xfrm>
            <a:off x="812800" y="2060848"/>
            <a:ext cx="5412782" cy="4063784"/>
          </a:xfrm>
          <a:prstGeom prst="rect">
            <a:avLst/>
          </a:prstGeom>
        </p:spPr>
      </p:pic>
    </p:spTree>
    <p:extLst>
      <p:ext uri="{BB962C8B-B14F-4D97-AF65-F5344CB8AC3E}">
        <p14:creationId xmlns:p14="http://schemas.microsoft.com/office/powerpoint/2010/main" val="206045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2400" dirty="0"/>
              <a:t>Buffer Management addresses </a:t>
            </a:r>
            <a:r>
              <a:rPr lang="en-GB" sz="2400" b="1" i="1" u="sng" dirty="0"/>
              <a:t>day-to-day</a:t>
            </a:r>
            <a:r>
              <a:rPr lang="en-GB" sz="2400" dirty="0"/>
              <a:t> resource conflicts</a:t>
            </a:r>
            <a:br>
              <a:rPr lang="en-GB" sz="2400" dirty="0"/>
            </a:br>
            <a:r>
              <a:rPr lang="en-GB" sz="2000" i="1" dirty="0"/>
              <a:t>(and prevents (bad) multi-tasking)</a:t>
            </a:r>
            <a:endParaRPr lang="en-US" sz="1800" b="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50</a:t>
            </a:fld>
            <a:endParaRPr lang="nl-NL" dirty="0"/>
          </a:p>
        </p:txBody>
      </p:sp>
      <p:cxnSp>
        <p:nvCxnSpPr>
          <p:cNvPr id="7" name="Straight Connector 6"/>
          <p:cNvCxnSpPr/>
          <p:nvPr/>
        </p:nvCxnSpPr>
        <p:spPr>
          <a:xfrm>
            <a:off x="1487488" y="2359766"/>
            <a:ext cx="5976664"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981654"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75820"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69986"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487488"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464152" y="2348880"/>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135560" y="2027379"/>
            <a:ext cx="720080" cy="288032"/>
          </a:xfrm>
          <a:prstGeom prst="rect">
            <a:avLst/>
          </a:prstGeom>
          <a:noFill/>
          <a:ln w="1905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D2</a:t>
            </a:r>
          </a:p>
        </p:txBody>
      </p:sp>
      <p:sp>
        <p:nvSpPr>
          <p:cNvPr id="17" name="Rectangle 16"/>
          <p:cNvSpPr/>
          <p:nvPr/>
        </p:nvSpPr>
        <p:spPr>
          <a:xfrm>
            <a:off x="2992674" y="2028259"/>
            <a:ext cx="1231118" cy="288032"/>
          </a:xfrm>
          <a:prstGeom prst="rect">
            <a:avLst/>
          </a:pr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sp>
        <p:nvSpPr>
          <p:cNvPr id="18" name="Rectangle 17"/>
          <p:cNvSpPr/>
          <p:nvPr/>
        </p:nvSpPr>
        <p:spPr>
          <a:xfrm>
            <a:off x="4520208" y="2027379"/>
            <a:ext cx="720080" cy="288032"/>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sp>
        <p:nvSpPr>
          <p:cNvPr id="35" name="TextBox 34"/>
          <p:cNvSpPr txBox="1"/>
          <p:nvPr/>
        </p:nvSpPr>
        <p:spPr>
          <a:xfrm>
            <a:off x="4450751" y="3365540"/>
            <a:ext cx="4705821" cy="369332"/>
          </a:xfrm>
          <a:prstGeom prst="rect">
            <a:avLst/>
          </a:prstGeom>
          <a:solidFill>
            <a:schemeClr val="bg1"/>
          </a:solidFill>
          <a:effectLst/>
        </p:spPr>
        <p:txBody>
          <a:bodyPr vert="horz" wrap="square" rtlCol="0" anchor="t" anchorCtr="0">
            <a:spAutoFit/>
          </a:bodyPr>
          <a:lstStyle>
            <a:defPPr>
              <a:defRPr lang="nl-NL"/>
            </a:defPPr>
            <a:lvl1pPr marR="0" indent="0" algn="ctr" fontAlgn="auto">
              <a:lnSpc>
                <a:spcPct val="100000"/>
              </a:lnSpc>
              <a:spcBef>
                <a:spcPts val="700"/>
              </a:spcBef>
              <a:spcAft>
                <a:spcPts val="0"/>
              </a:spcAft>
              <a:buClr>
                <a:schemeClr val="accent2"/>
              </a:buClr>
              <a:buSzPct val="70000"/>
              <a:buFont typeface="Wingdings 2" pitchFamily="18" charset="2"/>
              <a:buNone/>
              <a:tabLst/>
              <a:defRPr sz="1400">
                <a:latin typeface="Tw Cen MT" pitchFamily="34" charset="0"/>
                <a:ea typeface="Adobe Fan Heiti Std B" pitchFamily="34" charset="-128"/>
                <a:cs typeface="Arial" pitchFamily="34" charset="0"/>
              </a:defRPr>
            </a:lvl1pPr>
          </a:lstStyle>
          <a:p>
            <a:r>
              <a:rPr lang="en-GB" sz="1800" b="1" dirty="0"/>
              <a:t>How to solve the “resource conflict” for Mike? </a:t>
            </a:r>
          </a:p>
        </p:txBody>
      </p:sp>
      <p:grpSp>
        <p:nvGrpSpPr>
          <p:cNvPr id="2" name="Group 1"/>
          <p:cNvGrpSpPr/>
          <p:nvPr/>
        </p:nvGrpSpPr>
        <p:grpSpPr>
          <a:xfrm>
            <a:off x="1497400" y="2731768"/>
            <a:ext cx="5976664" cy="1779691"/>
            <a:chOff x="407368" y="2731768"/>
            <a:chExt cx="5976664" cy="1779691"/>
          </a:xfrm>
        </p:grpSpPr>
        <p:cxnSp>
          <p:nvCxnSpPr>
            <p:cNvPr id="19" name="Straight Connector 18"/>
            <p:cNvCxnSpPr/>
            <p:nvPr/>
          </p:nvCxnSpPr>
          <p:spPr>
            <a:xfrm>
              <a:off x="407368" y="3779407"/>
              <a:ext cx="5976664"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901534"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395700"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889866"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07368"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384032" y="3768521"/>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909239" y="2731768"/>
              <a:ext cx="720080" cy="288032"/>
            </a:xfrm>
            <a:prstGeom prst="rect">
              <a:avLst/>
            </a:prstGeom>
            <a:noFill/>
            <a:ln w="19050">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D2</a:t>
              </a:r>
            </a:p>
          </p:txBody>
        </p:sp>
        <p:sp>
          <p:nvSpPr>
            <p:cNvPr id="26" name="Rectangle 25"/>
            <p:cNvSpPr/>
            <p:nvPr/>
          </p:nvSpPr>
          <p:spPr>
            <a:xfrm>
              <a:off x="1909239" y="3085949"/>
              <a:ext cx="1296144" cy="288032"/>
            </a:xfrm>
            <a:prstGeom prst="rect">
              <a:avLst/>
            </a:prstGeom>
            <a:no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cxnSp>
          <p:nvCxnSpPr>
            <p:cNvPr id="29" name="Straight Connector 28"/>
            <p:cNvCxnSpPr/>
            <p:nvPr/>
          </p:nvCxnSpPr>
          <p:spPr>
            <a:xfrm>
              <a:off x="1919536" y="3912470"/>
              <a:ext cx="0" cy="288032"/>
            </a:xfrm>
            <a:prstGeom prst="line">
              <a:avLst/>
            </a:prstGeom>
            <a:ln w="19050">
              <a:solidFill>
                <a:srgbClr val="212437"/>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05270" y="4203682"/>
              <a:ext cx="792088" cy="307777"/>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400" dirty="0" err="1">
                  <a:latin typeface="Tw Cen MT" pitchFamily="34" charset="0"/>
                  <a:ea typeface="Adobe Fan Heiti Std B" pitchFamily="34" charset="-128"/>
                  <a:cs typeface="Arial" pitchFamily="34" charset="0"/>
                </a:rPr>
                <a:t>Today</a:t>
              </a:r>
              <a:endParaRPr lang="nl-NL" sz="1400" dirty="0">
                <a:latin typeface="Tw Cen MT" pitchFamily="34" charset="0"/>
                <a:ea typeface="Adobe Fan Heiti Std B" pitchFamily="34" charset="-128"/>
                <a:cs typeface="Arial" pitchFamily="34" charset="0"/>
              </a:endParaRPr>
            </a:p>
          </p:txBody>
        </p:sp>
        <p:sp>
          <p:nvSpPr>
            <p:cNvPr id="62" name="Rectangle 61"/>
            <p:cNvSpPr/>
            <p:nvPr/>
          </p:nvSpPr>
          <p:spPr>
            <a:xfrm>
              <a:off x="1909239" y="3436574"/>
              <a:ext cx="720080" cy="28803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grpSp>
      <p:grpSp>
        <p:nvGrpSpPr>
          <p:cNvPr id="6" name="Group 5"/>
          <p:cNvGrpSpPr/>
          <p:nvPr/>
        </p:nvGrpSpPr>
        <p:grpSpPr>
          <a:xfrm>
            <a:off x="9909552" y="2819800"/>
            <a:ext cx="266667" cy="879660"/>
            <a:chOff x="8675504" y="5024385"/>
            <a:chExt cx="266667" cy="879660"/>
          </a:xfrm>
        </p:grpSpPr>
        <p:pic>
          <p:nvPicPr>
            <p:cNvPr id="67" name="Picture 66"/>
            <p:cNvPicPr>
              <a:picLocks noChangeAspect="1"/>
            </p:cNvPicPr>
            <p:nvPr/>
          </p:nvPicPr>
          <p:blipFill>
            <a:blip r:embed="rId2"/>
            <a:stretch>
              <a:fillRect/>
            </a:stretch>
          </p:blipFill>
          <p:spPr>
            <a:xfrm>
              <a:off x="8675504" y="5024385"/>
              <a:ext cx="266667" cy="200000"/>
            </a:xfrm>
            <a:prstGeom prst="rect">
              <a:avLst/>
            </a:prstGeom>
          </p:spPr>
        </p:pic>
        <p:pic>
          <p:nvPicPr>
            <p:cNvPr id="68" name="Picture 67"/>
            <p:cNvPicPr>
              <a:picLocks noChangeAspect="1"/>
            </p:cNvPicPr>
            <p:nvPr/>
          </p:nvPicPr>
          <p:blipFill>
            <a:blip r:embed="rId3"/>
            <a:stretch>
              <a:fillRect/>
            </a:stretch>
          </p:blipFill>
          <p:spPr>
            <a:xfrm>
              <a:off x="8675504" y="5694521"/>
              <a:ext cx="238095" cy="209524"/>
            </a:xfrm>
            <a:prstGeom prst="rect">
              <a:avLst/>
            </a:prstGeom>
          </p:spPr>
        </p:pic>
        <p:pic>
          <p:nvPicPr>
            <p:cNvPr id="70" name="Picture 69"/>
            <p:cNvPicPr>
              <a:picLocks noChangeAspect="1"/>
            </p:cNvPicPr>
            <p:nvPr/>
          </p:nvPicPr>
          <p:blipFill>
            <a:blip r:embed="rId4"/>
            <a:stretch>
              <a:fillRect/>
            </a:stretch>
          </p:blipFill>
          <p:spPr>
            <a:xfrm>
              <a:off x="8675504" y="5348604"/>
              <a:ext cx="238095" cy="200000"/>
            </a:xfrm>
            <a:prstGeom prst="rect">
              <a:avLst/>
            </a:prstGeom>
          </p:spPr>
        </p:pic>
      </p:grpSp>
      <p:sp>
        <p:nvSpPr>
          <p:cNvPr id="63" name="Rectangle 62"/>
          <p:cNvSpPr/>
          <p:nvPr/>
        </p:nvSpPr>
        <p:spPr>
          <a:xfrm>
            <a:off x="10274317" y="3411428"/>
            <a:ext cx="720080" cy="288032"/>
          </a:xfrm>
          <a:prstGeom prst="rect">
            <a:avLst/>
          </a:prstGeom>
          <a:noFill/>
          <a:ln w="19050">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D2</a:t>
            </a:r>
          </a:p>
        </p:txBody>
      </p:sp>
      <p:sp>
        <p:nvSpPr>
          <p:cNvPr id="64" name="Rectangle 63"/>
          <p:cNvSpPr/>
          <p:nvPr/>
        </p:nvSpPr>
        <p:spPr>
          <a:xfrm>
            <a:off x="10269592" y="3071598"/>
            <a:ext cx="1296144" cy="288032"/>
          </a:xfrm>
          <a:prstGeom prst="rect">
            <a:avLst/>
          </a:prstGeom>
          <a:no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sp>
        <p:nvSpPr>
          <p:cNvPr id="65" name="Rectangle 64"/>
          <p:cNvSpPr/>
          <p:nvPr/>
        </p:nvSpPr>
        <p:spPr>
          <a:xfrm>
            <a:off x="10274317" y="2731768"/>
            <a:ext cx="720080" cy="28803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cxnSp>
        <p:nvCxnSpPr>
          <p:cNvPr id="71" name="Straight Connector 70"/>
          <p:cNvCxnSpPr/>
          <p:nvPr/>
        </p:nvCxnSpPr>
        <p:spPr>
          <a:xfrm>
            <a:off x="9987264" y="3724687"/>
            <a:ext cx="1904344" cy="0"/>
          </a:xfrm>
          <a:prstGeom prst="line">
            <a:avLst/>
          </a:prstGeom>
          <a:ln w="9525">
            <a:solidFill>
              <a:srgbClr val="212437"/>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486514" y="4707729"/>
            <a:ext cx="7489385" cy="1541555"/>
            <a:chOff x="396482" y="4707729"/>
            <a:chExt cx="7489385" cy="1541555"/>
          </a:xfrm>
        </p:grpSpPr>
        <p:sp>
          <p:nvSpPr>
            <p:cNvPr id="58" name="TextBox 57"/>
            <p:cNvSpPr txBox="1"/>
            <p:nvPr/>
          </p:nvSpPr>
          <p:spPr>
            <a:xfrm>
              <a:off x="1494384" y="5941507"/>
              <a:ext cx="792088" cy="307777"/>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400" dirty="0" err="1">
                  <a:latin typeface="Tw Cen MT" pitchFamily="34" charset="0"/>
                  <a:ea typeface="Adobe Fan Heiti Std B" pitchFamily="34" charset="-128"/>
                  <a:cs typeface="Arial" pitchFamily="34" charset="0"/>
                </a:rPr>
                <a:t>Today</a:t>
              </a:r>
              <a:endParaRPr lang="nl-NL" sz="1400" dirty="0">
                <a:latin typeface="Tw Cen MT" pitchFamily="34" charset="0"/>
                <a:ea typeface="Adobe Fan Heiti Std B" pitchFamily="34" charset="-128"/>
                <a:cs typeface="Arial" pitchFamily="34" charset="0"/>
              </a:endParaRPr>
            </a:p>
          </p:txBody>
        </p:sp>
        <p:grpSp>
          <p:nvGrpSpPr>
            <p:cNvPr id="9" name="Group 8"/>
            <p:cNvGrpSpPr/>
            <p:nvPr/>
          </p:nvGrpSpPr>
          <p:grpSpPr>
            <a:xfrm>
              <a:off x="396482" y="4707729"/>
              <a:ext cx="7489385" cy="1230598"/>
              <a:chOff x="396482" y="4707729"/>
              <a:chExt cx="7489385" cy="1230598"/>
            </a:xfrm>
          </p:grpSpPr>
          <p:sp>
            <p:nvSpPr>
              <p:cNvPr id="27" name="Rectangle 26"/>
              <p:cNvSpPr/>
              <p:nvPr/>
            </p:nvSpPr>
            <p:spPr>
              <a:xfrm>
                <a:off x="1937318" y="5161079"/>
                <a:ext cx="720080" cy="288032"/>
              </a:xfrm>
              <a:prstGeom prst="rect">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T1</a:t>
                </a:r>
              </a:p>
            </p:txBody>
          </p:sp>
          <p:cxnSp>
            <p:nvCxnSpPr>
              <p:cNvPr id="49" name="Straight Connector 48"/>
              <p:cNvCxnSpPr/>
              <p:nvPr/>
            </p:nvCxnSpPr>
            <p:spPr>
              <a:xfrm>
                <a:off x="396482" y="5517232"/>
                <a:ext cx="5976664" cy="0"/>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890648"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384814"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878980"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96482"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373146" y="5506346"/>
                <a:ext cx="0" cy="144016"/>
              </a:xfrm>
              <a:prstGeom prst="line">
                <a:avLst/>
              </a:prstGeom>
              <a:ln w="19050">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4079488" y="5159224"/>
                <a:ext cx="720080" cy="288032"/>
              </a:xfrm>
              <a:prstGeom prst="rect">
                <a:avLst/>
              </a:prstGeom>
              <a:noFill/>
              <a:ln w="19050">
                <a:solidFill>
                  <a:srgbClr val="00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a:t>
                </a:r>
                <a:r>
                  <a:rPr lang="nl-NL" sz="1400">
                    <a:solidFill>
                      <a:schemeClr val="tx1"/>
                    </a:solidFill>
                  </a:rPr>
                  <a:t>2</a:t>
                </a:r>
                <a:endParaRPr lang="nl-NL" sz="1400" dirty="0">
                  <a:solidFill>
                    <a:schemeClr val="tx1"/>
                  </a:solidFill>
                </a:endParaRPr>
              </a:p>
            </p:txBody>
          </p:sp>
          <p:sp>
            <p:nvSpPr>
              <p:cNvPr id="56" name="Rectangle 55"/>
              <p:cNvSpPr/>
              <p:nvPr/>
            </p:nvSpPr>
            <p:spPr>
              <a:xfrm>
                <a:off x="2711624" y="5151275"/>
                <a:ext cx="1296144" cy="288032"/>
              </a:xfrm>
              <a:prstGeom prst="rect">
                <a:avLst/>
              </a:prstGeom>
              <a:noFill/>
              <a:ln w="19050">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tx1"/>
                    </a:solidFill>
                  </a:rPr>
                  <a:t>D1</a:t>
                </a:r>
              </a:p>
            </p:txBody>
          </p:sp>
          <p:cxnSp>
            <p:nvCxnSpPr>
              <p:cNvPr id="57" name="Straight Connector 56"/>
              <p:cNvCxnSpPr/>
              <p:nvPr/>
            </p:nvCxnSpPr>
            <p:spPr>
              <a:xfrm>
                <a:off x="1908650" y="5650295"/>
                <a:ext cx="0" cy="288032"/>
              </a:xfrm>
              <a:prstGeom prst="line">
                <a:avLst/>
              </a:prstGeom>
              <a:ln w="19050">
                <a:solidFill>
                  <a:srgbClr val="212437"/>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11304" y="4707729"/>
                <a:ext cx="4356704" cy="338554"/>
              </a:xfrm>
              <a:prstGeom prst="rect">
                <a:avLst/>
              </a:prstGeom>
              <a:solidFill>
                <a:schemeClr val="bg1"/>
              </a:solidFill>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err="1">
                    <a:latin typeface="Tw Cen MT" pitchFamily="34" charset="0"/>
                    <a:ea typeface="Adobe Fan Heiti Std B" pitchFamily="34" charset="-128"/>
                    <a:cs typeface="Arial" pitchFamily="34" charset="0"/>
                  </a:rPr>
                  <a:t>Execution</a:t>
                </a:r>
                <a:r>
                  <a:rPr lang="nl-NL" sz="1600" dirty="0">
                    <a:latin typeface="Tw Cen MT" pitchFamily="34" charset="0"/>
                    <a:ea typeface="Adobe Fan Heiti Std B" pitchFamily="34" charset="-128"/>
                    <a:cs typeface="Arial" pitchFamily="34" charset="0"/>
                  </a:rPr>
                  <a:t> </a:t>
                </a:r>
                <a:r>
                  <a:rPr lang="nl-NL" sz="1600" dirty="0" err="1">
                    <a:latin typeface="Tw Cen MT" pitchFamily="34" charset="0"/>
                    <a:ea typeface="Adobe Fan Heiti Std B" pitchFamily="34" charset="-128"/>
                    <a:cs typeface="Arial" pitchFamily="34" charset="0"/>
                  </a:rPr>
                  <a:t>sequence</a:t>
                </a:r>
                <a:r>
                  <a:rPr lang="nl-NL" sz="1600" dirty="0">
                    <a:latin typeface="Tw Cen MT" pitchFamily="34" charset="0"/>
                    <a:ea typeface="Adobe Fan Heiti Std B" pitchFamily="34" charset="-128"/>
                    <a:cs typeface="Arial" pitchFamily="34" charset="0"/>
                  </a:rPr>
                  <a:t> of </a:t>
                </a:r>
                <a:r>
                  <a:rPr lang="nl-NL" sz="1600" dirty="0" err="1">
                    <a:latin typeface="Tw Cen MT" pitchFamily="34" charset="0"/>
                    <a:ea typeface="Adobe Fan Heiti Std B" pitchFamily="34" charset="-128"/>
                    <a:cs typeface="Arial" pitchFamily="34" charset="0"/>
                  </a:rPr>
                  <a:t>the</a:t>
                </a:r>
                <a:r>
                  <a:rPr lang="nl-NL" sz="1600" dirty="0">
                    <a:latin typeface="Tw Cen MT" pitchFamily="34" charset="0"/>
                    <a:ea typeface="Adobe Fan Heiti Std B" pitchFamily="34" charset="-128"/>
                    <a:cs typeface="Arial" pitchFamily="34" charset="0"/>
                  </a:rPr>
                  <a:t> queue </a:t>
                </a:r>
                <a:r>
                  <a:rPr lang="nl-NL" sz="1600" dirty="0" err="1">
                    <a:latin typeface="Tw Cen MT" pitchFamily="34" charset="0"/>
                    <a:ea typeface="Adobe Fan Heiti Std B" pitchFamily="34" charset="-128"/>
                    <a:cs typeface="Arial" pitchFamily="34" charset="0"/>
                  </a:rPr>
                  <a:t>for</a:t>
                </a:r>
                <a:r>
                  <a:rPr lang="nl-NL" sz="1600" dirty="0">
                    <a:latin typeface="Tw Cen MT" pitchFamily="34" charset="0"/>
                    <a:ea typeface="Adobe Fan Heiti Std B" pitchFamily="34" charset="-128"/>
                    <a:cs typeface="Arial" pitchFamily="34" charset="0"/>
                  </a:rPr>
                  <a:t> Mike</a:t>
                </a:r>
              </a:p>
            </p:txBody>
          </p:sp>
          <p:cxnSp>
            <p:nvCxnSpPr>
              <p:cNvPr id="78" name="Straight Connector 77"/>
              <p:cNvCxnSpPr/>
              <p:nvPr/>
            </p:nvCxnSpPr>
            <p:spPr>
              <a:xfrm>
                <a:off x="6312024" y="5517232"/>
                <a:ext cx="1573843" cy="0"/>
              </a:xfrm>
              <a:prstGeom prst="line">
                <a:avLst/>
              </a:prstGeom>
              <a:ln w="19050">
                <a:solidFill>
                  <a:srgbClr val="212437"/>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72" name="TextBox 71"/>
          <p:cNvSpPr txBox="1"/>
          <p:nvPr/>
        </p:nvSpPr>
        <p:spPr>
          <a:xfrm>
            <a:off x="64292" y="1511709"/>
            <a:ext cx="5832335" cy="369332"/>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dirty="0">
                <a:latin typeface="Tw Cen MT" pitchFamily="34" charset="0"/>
                <a:ea typeface="Adobe Fan Heiti Std B" pitchFamily="34" charset="-128"/>
                <a:cs typeface="Arial" pitchFamily="34" charset="0"/>
              </a:rPr>
              <a:t>The </a:t>
            </a:r>
            <a:r>
              <a:rPr lang="nl-NL" dirty="0" err="1">
                <a:latin typeface="Tw Cen MT" pitchFamily="34" charset="0"/>
                <a:ea typeface="Adobe Fan Heiti Std B" pitchFamily="34" charset="-128"/>
                <a:cs typeface="Arial" pitchFamily="34" charset="0"/>
              </a:rPr>
              <a:t>original</a:t>
            </a:r>
            <a:r>
              <a:rPr lang="nl-NL" dirty="0">
                <a:latin typeface="Tw Cen MT" pitchFamily="34" charset="0"/>
                <a:ea typeface="Adobe Fan Heiti Std B" pitchFamily="34" charset="-128"/>
                <a:cs typeface="Arial" pitchFamily="34" charset="0"/>
              </a:rPr>
              <a:t> plan </a:t>
            </a:r>
            <a:r>
              <a:rPr lang="nl-NL" dirty="0" err="1">
                <a:latin typeface="Tw Cen MT" pitchFamily="34" charset="0"/>
                <a:ea typeface="Adobe Fan Heiti Std B" pitchFamily="34" charset="-128"/>
                <a:cs typeface="Arial" pitchFamily="34" charset="0"/>
              </a:rPr>
              <a:t>for</a:t>
            </a:r>
            <a:r>
              <a:rPr lang="nl-NL" dirty="0">
                <a:latin typeface="Tw Cen MT" pitchFamily="34" charset="0"/>
                <a:ea typeface="Adobe Fan Heiti Std B" pitchFamily="34" charset="-128"/>
                <a:cs typeface="Arial" pitchFamily="34" charset="0"/>
              </a:rPr>
              <a:t> </a:t>
            </a:r>
            <a:r>
              <a:rPr lang="nl-NL" b="1" dirty="0">
                <a:latin typeface="Tw Cen MT" pitchFamily="34" charset="0"/>
                <a:ea typeface="Adobe Fan Heiti Std B" pitchFamily="34" charset="-128"/>
                <a:cs typeface="Arial" pitchFamily="34" charset="0"/>
              </a:rPr>
              <a:t>ONE </a:t>
            </a:r>
            <a:r>
              <a:rPr lang="nl-NL" dirty="0">
                <a:latin typeface="Tw Cen MT" pitchFamily="34" charset="0"/>
                <a:ea typeface="Adobe Fan Heiti Std B" pitchFamily="34" charset="-128"/>
                <a:cs typeface="Arial" pitchFamily="34" charset="0"/>
              </a:rPr>
              <a:t>System Engineer </a:t>
            </a:r>
            <a:r>
              <a:rPr lang="nl-NL" dirty="0" err="1">
                <a:latin typeface="Tw Cen MT" pitchFamily="34" charset="0"/>
                <a:ea typeface="Adobe Fan Heiti Std B" pitchFamily="34" charset="-128"/>
                <a:cs typeface="Arial" pitchFamily="34" charset="0"/>
              </a:rPr>
              <a:t>called</a:t>
            </a:r>
            <a:r>
              <a:rPr lang="nl-NL" dirty="0">
                <a:latin typeface="Tw Cen MT" pitchFamily="34" charset="0"/>
                <a:ea typeface="Adobe Fan Heiti Std B" pitchFamily="34" charset="-128"/>
                <a:cs typeface="Arial" pitchFamily="34" charset="0"/>
              </a:rPr>
              <a:t>  “</a:t>
            </a:r>
            <a:r>
              <a:rPr lang="nl-NL" b="1" dirty="0">
                <a:latin typeface="Tw Cen MT" pitchFamily="34" charset="0"/>
                <a:ea typeface="Adobe Fan Heiti Std B" pitchFamily="34" charset="-128"/>
                <a:cs typeface="Arial" pitchFamily="34" charset="0"/>
              </a:rPr>
              <a:t>Mike</a:t>
            </a:r>
            <a:r>
              <a:rPr lang="nl-NL" dirty="0">
                <a:latin typeface="Tw Cen MT" pitchFamily="34" charset="0"/>
                <a:ea typeface="Adobe Fan Heiti Std B" pitchFamily="34" charset="-128"/>
                <a:cs typeface="Arial" pitchFamily="34" charset="0"/>
              </a:rPr>
              <a:t>” </a:t>
            </a:r>
          </a:p>
        </p:txBody>
      </p:sp>
      <p:sp>
        <p:nvSpPr>
          <p:cNvPr id="79" name="TextBox 78"/>
          <p:cNvSpPr txBox="1"/>
          <p:nvPr/>
        </p:nvSpPr>
        <p:spPr>
          <a:xfrm>
            <a:off x="9336360" y="3810845"/>
            <a:ext cx="2742049" cy="338554"/>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a:latin typeface="Tw Cen MT" pitchFamily="34" charset="0"/>
                <a:ea typeface="Adobe Fan Heiti Std B" pitchFamily="34" charset="-128"/>
                <a:cs typeface="Arial" pitchFamily="34" charset="0"/>
              </a:rPr>
              <a:t>Manage the Queue !</a:t>
            </a:r>
          </a:p>
        </p:txBody>
      </p:sp>
      <p:sp>
        <p:nvSpPr>
          <p:cNvPr id="80" name="TextBox 79"/>
          <p:cNvSpPr txBox="1"/>
          <p:nvPr/>
        </p:nvSpPr>
        <p:spPr>
          <a:xfrm>
            <a:off x="1685829" y="2959309"/>
            <a:ext cx="1083878" cy="738664"/>
          </a:xfrm>
          <a:prstGeom prst="rect">
            <a:avLst/>
          </a:prstGeom>
          <a:solidFill>
            <a:schemeClr val="bg1"/>
          </a:solid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400" dirty="0">
                <a:latin typeface="Tw Cen MT" pitchFamily="34" charset="0"/>
                <a:ea typeface="Adobe Fan Heiti Std B" pitchFamily="34" charset="-128"/>
                <a:cs typeface="Arial" pitchFamily="34" charset="0"/>
              </a:rPr>
              <a:t>The </a:t>
            </a:r>
            <a:r>
              <a:rPr lang="nl-NL" sz="1400" dirty="0" err="1">
                <a:latin typeface="Tw Cen MT" pitchFamily="34" charset="0"/>
                <a:ea typeface="Adobe Fan Heiti Std B" pitchFamily="34" charset="-128"/>
                <a:cs typeface="Arial" pitchFamily="34" charset="0"/>
              </a:rPr>
              <a:t>actual</a:t>
            </a:r>
            <a:r>
              <a:rPr lang="nl-NL" sz="1400" dirty="0">
                <a:latin typeface="Tw Cen MT" pitchFamily="34" charset="0"/>
                <a:ea typeface="Adobe Fan Heiti Std B" pitchFamily="34" charset="-128"/>
                <a:cs typeface="Arial" pitchFamily="34" charset="0"/>
              </a:rPr>
              <a:t> </a:t>
            </a:r>
            <a:r>
              <a:rPr lang="nl-NL" sz="1400" dirty="0" err="1">
                <a:latin typeface="Tw Cen MT" pitchFamily="34" charset="0"/>
                <a:ea typeface="Adobe Fan Heiti Std B" pitchFamily="34" charset="-128"/>
                <a:cs typeface="Arial" pitchFamily="34" charset="0"/>
              </a:rPr>
              <a:t>situation</a:t>
            </a:r>
            <a:r>
              <a:rPr lang="nl-NL" sz="1400" dirty="0">
                <a:latin typeface="Tw Cen MT" pitchFamily="34" charset="0"/>
                <a:ea typeface="Adobe Fan Heiti Std B" pitchFamily="34" charset="-128"/>
                <a:cs typeface="Arial" pitchFamily="34" charset="0"/>
              </a:rPr>
              <a:t> </a:t>
            </a:r>
            <a:r>
              <a:rPr lang="nl-NL" sz="1400" b="1" dirty="0" err="1">
                <a:latin typeface="Tw Cen MT" pitchFamily="34" charset="0"/>
                <a:ea typeface="Adobe Fan Heiti Std B" pitchFamily="34" charset="-128"/>
                <a:cs typeface="Arial" pitchFamily="34" charset="0"/>
              </a:rPr>
              <a:t>Today</a:t>
            </a:r>
            <a:endParaRPr lang="nl-NL" sz="1400" b="1" dirty="0">
              <a:latin typeface="Tw Cen MT" pitchFamily="34" charset="0"/>
              <a:ea typeface="Adobe Fan Heiti Std B" pitchFamily="34" charset="-128"/>
              <a:cs typeface="Arial" pitchFamily="34" charset="0"/>
            </a:endParaRPr>
          </a:p>
        </p:txBody>
      </p:sp>
      <p:pic>
        <p:nvPicPr>
          <p:cNvPr id="81" name="Picture 80"/>
          <p:cNvPicPr>
            <a:picLocks noChangeAspect="1"/>
          </p:cNvPicPr>
          <p:nvPr/>
        </p:nvPicPr>
        <p:blipFill>
          <a:blip r:embed="rId2"/>
          <a:stretch>
            <a:fillRect/>
          </a:stretch>
        </p:blipFill>
        <p:spPr>
          <a:xfrm>
            <a:off x="3039064" y="5212226"/>
            <a:ext cx="266667" cy="200000"/>
          </a:xfrm>
          <a:prstGeom prst="rect">
            <a:avLst/>
          </a:prstGeom>
        </p:spPr>
      </p:pic>
      <p:pic>
        <p:nvPicPr>
          <p:cNvPr id="82" name="Picture 81"/>
          <p:cNvPicPr>
            <a:picLocks noChangeAspect="1"/>
          </p:cNvPicPr>
          <p:nvPr/>
        </p:nvPicPr>
        <p:blipFill>
          <a:blip r:embed="rId4"/>
          <a:stretch>
            <a:fillRect/>
          </a:stretch>
        </p:blipFill>
        <p:spPr>
          <a:xfrm>
            <a:off x="3868232" y="5212226"/>
            <a:ext cx="238095" cy="200000"/>
          </a:xfrm>
          <a:prstGeom prst="rect">
            <a:avLst/>
          </a:prstGeom>
        </p:spPr>
      </p:pic>
      <p:pic>
        <p:nvPicPr>
          <p:cNvPr id="83" name="Picture 82"/>
          <p:cNvPicPr>
            <a:picLocks noChangeAspect="1"/>
          </p:cNvPicPr>
          <p:nvPr/>
        </p:nvPicPr>
        <p:blipFill>
          <a:blip r:embed="rId3"/>
          <a:stretch>
            <a:fillRect/>
          </a:stretch>
        </p:blipFill>
        <p:spPr>
          <a:xfrm>
            <a:off x="5185221" y="5202702"/>
            <a:ext cx="238095" cy="209524"/>
          </a:xfrm>
          <a:prstGeom prst="rect">
            <a:avLst/>
          </a:prstGeom>
        </p:spPr>
      </p:pic>
      <p:sp>
        <p:nvSpPr>
          <p:cNvPr id="59" name="Rectangle 58"/>
          <p:cNvSpPr/>
          <p:nvPr/>
        </p:nvSpPr>
        <p:spPr>
          <a:xfrm>
            <a:off x="4547828" y="6203215"/>
            <a:ext cx="7524836" cy="584775"/>
          </a:xfrm>
          <a:prstGeom prst="rect">
            <a:avLst/>
          </a:prstGeom>
          <a:solidFill>
            <a:srgbClr val="204892"/>
          </a:solidFill>
          <a:ln>
            <a:solidFill>
              <a:schemeClr val="bg2">
                <a:lumMod val="60000"/>
                <a:lumOff val="40000"/>
              </a:schemeClr>
            </a:solidFill>
          </a:ln>
        </p:spPr>
        <p:txBody>
          <a:bodyPr wrap="square">
            <a:spAutoFit/>
          </a:bodyPr>
          <a:lstStyle/>
          <a:p>
            <a:pPr algn="ctr"/>
            <a:r>
              <a:rPr lang="en-US" sz="1400" i="1" dirty="0">
                <a:solidFill>
                  <a:schemeClr val="bg1"/>
                </a:solidFill>
                <a:latin typeface="BookAntiqua"/>
              </a:rPr>
              <a:t>„In  </a:t>
            </a:r>
            <a:r>
              <a:rPr lang="en-US" sz="1400" b="1" i="1" dirty="0">
                <a:solidFill>
                  <a:schemeClr val="bg1"/>
                </a:solidFill>
                <a:latin typeface="BookAntiqua"/>
              </a:rPr>
              <a:t>the </a:t>
            </a:r>
            <a:r>
              <a:rPr lang="en-US" sz="1600" b="1" i="1" dirty="0">
                <a:solidFill>
                  <a:srgbClr val="FFFF00"/>
                </a:solidFill>
                <a:latin typeface="BookAntiqua"/>
              </a:rPr>
              <a:t>Autopilot-Modus,</a:t>
            </a:r>
            <a:r>
              <a:rPr lang="en-US" sz="1400" b="1" i="1" dirty="0">
                <a:solidFill>
                  <a:srgbClr val="FFFF00"/>
                </a:solidFill>
                <a:latin typeface="BookAntiqua"/>
              </a:rPr>
              <a:t> </a:t>
            </a:r>
            <a:r>
              <a:rPr lang="en-US" sz="1400" i="1" dirty="0">
                <a:solidFill>
                  <a:schemeClr val="bg1"/>
                </a:solidFill>
                <a:latin typeface="BookAntiqua"/>
              </a:rPr>
              <a:t>Resource Managers ,</a:t>
            </a:r>
            <a:r>
              <a:rPr lang="en-US" sz="1400" b="1" i="1" dirty="0">
                <a:solidFill>
                  <a:schemeClr val="bg1"/>
                </a:solidFill>
                <a:latin typeface="BookAntiqua"/>
              </a:rPr>
              <a:t> </a:t>
            </a:r>
            <a:r>
              <a:rPr lang="en-US" sz="1400" i="1" dirty="0">
                <a:solidFill>
                  <a:schemeClr val="bg1"/>
                </a:solidFill>
                <a:latin typeface="BookAntiqua"/>
              </a:rPr>
              <a:t>Task- and Project managers are supported by </a:t>
            </a:r>
            <a:r>
              <a:rPr lang="en-US" sz="1600" b="1" i="1" dirty="0">
                <a:solidFill>
                  <a:srgbClr val="FFFF00"/>
                </a:solidFill>
                <a:latin typeface="BookAntiqua"/>
              </a:rPr>
              <a:t>Operational Priorities </a:t>
            </a:r>
            <a:r>
              <a:rPr lang="en-US" sz="1400" i="1" dirty="0">
                <a:solidFill>
                  <a:schemeClr val="bg1"/>
                </a:solidFill>
                <a:latin typeface="BookAntiqua"/>
              </a:rPr>
              <a:t>for the </a:t>
            </a:r>
            <a:r>
              <a:rPr lang="en-US" sz="1400" b="1" i="1" dirty="0">
                <a:solidFill>
                  <a:schemeClr val="bg1"/>
                </a:solidFill>
                <a:latin typeface="BookAntiqua"/>
              </a:rPr>
              <a:t>synchronized execution of their projects</a:t>
            </a:r>
            <a:r>
              <a:rPr lang="en-US" sz="1400" i="1" dirty="0">
                <a:solidFill>
                  <a:schemeClr val="bg1"/>
                </a:solidFill>
                <a:latin typeface="BookAntiqua"/>
              </a:rPr>
              <a:t>”</a:t>
            </a:r>
            <a:endParaRPr lang="en-US" sz="1400" i="1" dirty="0">
              <a:solidFill>
                <a:schemeClr val="bg1"/>
              </a:solidFill>
            </a:endParaRPr>
          </a:p>
        </p:txBody>
      </p:sp>
    </p:spTree>
    <p:extLst>
      <p:ext uri="{BB962C8B-B14F-4D97-AF65-F5344CB8AC3E}">
        <p14:creationId xmlns:p14="http://schemas.microsoft.com/office/powerpoint/2010/main" val="46511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wipe(left)">
                                      <p:cBhvr>
                                        <p:cTn id="65"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35" grpId="0" animBg="1"/>
      <p:bldP spid="63" grpId="0" animBg="1"/>
      <p:bldP spid="64" grpId="0" animBg="1"/>
      <p:bldP spid="65" grpId="0" animBg="1"/>
      <p:bldP spid="72" grpId="0"/>
      <p:bldP spid="79" grpId="0" animBg="1"/>
      <p:bldP spid="80" grpId="0" animBg="1"/>
      <p:bldP spid="5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4"/>
          <p:cNvSpPr>
            <a:spLocks noGrp="1" noChangeArrowheads="1"/>
          </p:cNvSpPr>
          <p:nvPr>
            <p:ph type="title"/>
          </p:nvPr>
        </p:nvSpPr>
        <p:spPr/>
        <p:txBody>
          <a:bodyPr>
            <a:normAutofit fontScale="90000"/>
          </a:bodyPr>
          <a:lstStyle/>
          <a:p>
            <a:r>
              <a:rPr lang="nl-NL" dirty="0" err="1"/>
              <a:t>What</a:t>
            </a:r>
            <a:r>
              <a:rPr lang="nl-NL" dirty="0"/>
              <a:t> is </a:t>
            </a:r>
            <a:r>
              <a:rPr lang="nl-NL" dirty="0" err="1"/>
              <a:t>needed</a:t>
            </a:r>
            <a:r>
              <a:rPr lang="nl-NL" dirty="0"/>
              <a:t>?</a:t>
            </a:r>
            <a:br>
              <a:rPr lang="nl-NL" dirty="0"/>
            </a:br>
            <a:r>
              <a:rPr lang="nl-NL" sz="3100" i="1" dirty="0" err="1"/>
              <a:t>Fast</a:t>
            </a:r>
            <a:r>
              <a:rPr lang="nl-NL" sz="3100" i="1" dirty="0"/>
              <a:t>-Feedback Loop (ETTC)</a:t>
            </a:r>
            <a:endParaRPr lang="nl-NL" i="1" dirty="0"/>
          </a:p>
        </p:txBody>
      </p:sp>
      <p:pic>
        <p:nvPicPr>
          <p:cNvPr id="4" name="Picture 3" descr="Relay-race_02.jpg"/>
          <p:cNvPicPr>
            <a:picLocks noChangeAspect="1"/>
          </p:cNvPicPr>
          <p:nvPr/>
        </p:nvPicPr>
        <p:blipFill>
          <a:blip r:embed="rId3" cstate="print"/>
          <a:stretch>
            <a:fillRect/>
          </a:stretch>
        </p:blipFill>
        <p:spPr>
          <a:xfrm>
            <a:off x="7754560" y="4267596"/>
            <a:ext cx="3096344" cy="2057349"/>
          </a:xfrm>
          <a:prstGeom prst="rect">
            <a:avLst/>
          </a:prstGeom>
        </p:spPr>
      </p:pic>
      <p:pic>
        <p:nvPicPr>
          <p:cNvPr id="3" name="Picture 2">
            <a:extLst>
              <a:ext uri="{FF2B5EF4-FFF2-40B4-BE49-F238E27FC236}">
                <a16:creationId xmlns:a16="http://schemas.microsoft.com/office/drawing/2014/main" id="{500CDDB4-6A4D-402B-ACC1-FE1AFD6420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92" y="2230767"/>
            <a:ext cx="2413368" cy="4290432"/>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CD5994B1-125E-497E-990F-1C56E3C96FA7}"/>
              </a:ext>
            </a:extLst>
          </p:cNvPr>
          <p:cNvSpPr/>
          <p:nvPr/>
        </p:nvSpPr>
        <p:spPr>
          <a:xfrm>
            <a:off x="7754560" y="2791612"/>
            <a:ext cx="3122276" cy="1200329"/>
          </a:xfrm>
          <a:prstGeom prst="rect">
            <a:avLst/>
          </a:prstGeom>
        </p:spPr>
        <p:txBody>
          <a:bodyPr wrap="square">
            <a:spAutoFit/>
          </a:bodyPr>
          <a:lstStyle/>
          <a:p>
            <a:r>
              <a:rPr lang="en-GB" b="1" dirty="0"/>
              <a:t>Flawless handovers:</a:t>
            </a:r>
          </a:p>
          <a:p>
            <a:pPr marL="285750" indent="-285750">
              <a:buFont typeface="Arial" panose="020B0604020202020204" pitchFamily="34" charset="0"/>
              <a:buChar char="•"/>
            </a:pPr>
            <a:r>
              <a:rPr lang="en-GB" dirty="0"/>
              <a:t>Ensure Delivery is complete</a:t>
            </a:r>
          </a:p>
          <a:p>
            <a:pPr marL="285750" indent="-285750">
              <a:buFont typeface="Arial" panose="020B0604020202020204" pitchFamily="34" charset="0"/>
              <a:buChar char="•"/>
            </a:pPr>
            <a:r>
              <a:rPr lang="en-GB" dirty="0"/>
              <a:t>Be Ready-to-Start</a:t>
            </a:r>
          </a:p>
          <a:p>
            <a:pPr marL="742950" lvl="1" indent="-285750">
              <a:buFont typeface="Arial" panose="020B0604020202020204" pitchFamily="34" charset="0"/>
              <a:buChar char="•"/>
            </a:pPr>
            <a:r>
              <a:rPr lang="en-GB" dirty="0"/>
              <a:t>Good preparation</a:t>
            </a:r>
          </a:p>
        </p:txBody>
      </p:sp>
      <p:sp>
        <p:nvSpPr>
          <p:cNvPr id="12" name="Rectangle 11">
            <a:extLst>
              <a:ext uri="{FF2B5EF4-FFF2-40B4-BE49-F238E27FC236}">
                <a16:creationId xmlns:a16="http://schemas.microsoft.com/office/drawing/2014/main" id="{F1B01F23-8A6D-426E-BC61-4B2AF0AA8DD3}"/>
              </a:ext>
            </a:extLst>
          </p:cNvPr>
          <p:cNvSpPr/>
          <p:nvPr/>
        </p:nvSpPr>
        <p:spPr>
          <a:xfrm>
            <a:off x="3278179" y="2195906"/>
            <a:ext cx="3465893" cy="1200329"/>
          </a:xfrm>
          <a:prstGeom prst="rect">
            <a:avLst/>
          </a:prstGeom>
        </p:spPr>
        <p:txBody>
          <a:bodyPr wrap="square">
            <a:spAutoFit/>
          </a:bodyPr>
          <a:lstStyle/>
          <a:p>
            <a:r>
              <a:rPr lang="en-GB" dirty="0"/>
              <a:t>Continuous (frequent) update of the “</a:t>
            </a:r>
            <a:r>
              <a:rPr lang="en-GB" b="1" dirty="0"/>
              <a:t>Expected Time to Complete</a:t>
            </a:r>
            <a:r>
              <a:rPr lang="en-GB" dirty="0"/>
              <a:t>” for each </a:t>
            </a:r>
            <a:r>
              <a:rPr lang="en-GB" b="1" dirty="0"/>
              <a:t>active</a:t>
            </a:r>
            <a:r>
              <a:rPr lang="en-GB" dirty="0"/>
              <a:t> task (ETTC)</a:t>
            </a:r>
          </a:p>
          <a:p>
            <a:endParaRPr lang="en-GB" dirty="0"/>
          </a:p>
        </p:txBody>
      </p:sp>
    </p:spTree>
    <p:extLst>
      <p:ext uri="{BB962C8B-B14F-4D97-AF65-F5344CB8AC3E}">
        <p14:creationId xmlns:p14="http://schemas.microsoft.com/office/powerpoint/2010/main" val="35693759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2800" dirty="0"/>
              <a:t>“</a:t>
            </a:r>
            <a:r>
              <a:rPr lang="de-DE" sz="2800" dirty="0" err="1"/>
              <a:t>To</a:t>
            </a:r>
            <a:r>
              <a:rPr lang="de-DE" sz="2800" dirty="0"/>
              <a:t> do” List </a:t>
            </a:r>
            <a:br>
              <a:rPr lang="de-DE" sz="2800" dirty="0"/>
            </a:br>
            <a:r>
              <a:rPr lang="de-DE" sz="2400" i="1" dirty="0" err="1"/>
              <a:t>Sequenced</a:t>
            </a:r>
            <a:r>
              <a:rPr lang="de-DE" sz="2400" i="1" dirty="0"/>
              <a:t> </a:t>
            </a:r>
            <a:r>
              <a:rPr lang="de-DE" sz="2400" i="1" dirty="0" err="1"/>
              <a:t>by</a:t>
            </a:r>
            <a:r>
              <a:rPr lang="de-DE" sz="2400" i="1" dirty="0"/>
              <a:t> </a:t>
            </a:r>
            <a:r>
              <a:rPr lang="de-DE" sz="2400" i="1" dirty="0" err="1"/>
              <a:t>Priority</a:t>
            </a:r>
            <a:r>
              <a:rPr lang="de-DE" sz="2400" i="1" dirty="0"/>
              <a:t> – Focus on </a:t>
            </a:r>
            <a:r>
              <a:rPr lang="de-DE" sz="2400" i="1" dirty="0" err="1"/>
              <a:t>Getting</a:t>
            </a:r>
            <a:r>
              <a:rPr lang="de-DE" sz="2400" i="1" dirty="0"/>
              <a:t> Tasks </a:t>
            </a:r>
            <a:r>
              <a:rPr lang="de-DE" sz="2400" i="1" dirty="0" err="1"/>
              <a:t>Done</a:t>
            </a:r>
            <a:endParaRPr lang="de-DE" sz="24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52</a:t>
            </a:fld>
            <a:endParaRPr lang="nl-NL" dirty="0"/>
          </a:p>
        </p:txBody>
      </p:sp>
      <p:pic>
        <p:nvPicPr>
          <p:cNvPr id="7" name="Picture 6"/>
          <p:cNvPicPr>
            <a:picLocks noChangeAspect="1"/>
          </p:cNvPicPr>
          <p:nvPr/>
        </p:nvPicPr>
        <p:blipFill rotWithShape="1">
          <a:blip r:embed="rId3"/>
          <a:srcRect b="9362"/>
          <a:stretch/>
        </p:blipFill>
        <p:spPr>
          <a:xfrm>
            <a:off x="623392" y="1813295"/>
            <a:ext cx="10585176" cy="4207993"/>
          </a:xfrm>
          <a:prstGeom prst="rect">
            <a:avLst/>
          </a:prstGeom>
          <a:ln>
            <a:solidFill>
              <a:srgbClr val="000000"/>
            </a:solidFill>
          </a:ln>
        </p:spPr>
      </p:pic>
      <p:pic>
        <p:nvPicPr>
          <p:cNvPr id="11" name="Picture 10"/>
          <p:cNvPicPr>
            <a:picLocks noChangeAspect="1"/>
          </p:cNvPicPr>
          <p:nvPr/>
        </p:nvPicPr>
        <p:blipFill>
          <a:blip r:embed="rId4"/>
          <a:stretch>
            <a:fillRect/>
          </a:stretch>
        </p:blipFill>
        <p:spPr>
          <a:xfrm>
            <a:off x="843009" y="4735654"/>
            <a:ext cx="10235951" cy="877369"/>
          </a:xfrm>
          <a:prstGeom prst="rect">
            <a:avLst/>
          </a:prstGeom>
        </p:spPr>
      </p:pic>
    </p:spTree>
    <p:extLst>
      <p:ext uri="{BB962C8B-B14F-4D97-AF65-F5344CB8AC3E}">
        <p14:creationId xmlns:p14="http://schemas.microsoft.com/office/powerpoint/2010/main" val="1740340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AA88526-5883-490A-A287-EA232A944025}"/>
              </a:ext>
            </a:extLst>
          </p:cNvPr>
          <p:cNvGraphicFramePr>
            <a:graphicFrameLocks noChangeAspect="1"/>
          </p:cNvGraphicFramePr>
          <p:nvPr>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3165" name="think-cell Slide" r:id="rId5" imgW="473" imgH="476" progId="TCLayout.ActiveDocument.1">
                  <p:embed/>
                </p:oleObj>
              </mc:Choice>
              <mc:Fallback>
                <p:oleObj name="think-cell Slide" r:id="rId5" imgW="473" imgH="476" progId="TCLayout.ActiveDocument.1">
                  <p:embed/>
                  <p:pic>
                    <p:nvPicPr>
                      <p:cNvPr id="8" name="Object 7" hidden="1">
                        <a:extLst>
                          <a:ext uri="{FF2B5EF4-FFF2-40B4-BE49-F238E27FC236}">
                            <a16:creationId xmlns:a16="http://schemas.microsoft.com/office/drawing/2014/main" id="{4AA88526-5883-490A-A287-EA232A944025}"/>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211" name="Rectangle 210">
            <a:extLst>
              <a:ext uri="{FF2B5EF4-FFF2-40B4-BE49-F238E27FC236}">
                <a16:creationId xmlns:a16="http://schemas.microsoft.com/office/drawing/2014/main" id="{F8E913D4-B28B-41AB-92E5-28036587E9BC}"/>
              </a:ext>
            </a:extLst>
          </p:cNvPr>
          <p:cNvSpPr/>
          <p:nvPr/>
        </p:nvSpPr>
        <p:spPr>
          <a:xfrm>
            <a:off x="815542" y="2307467"/>
            <a:ext cx="4653957" cy="3644644"/>
          </a:xfrm>
          <a:prstGeom prst="rect">
            <a:avLst/>
          </a:prstGeom>
          <a:solidFill>
            <a:schemeClr val="accent3">
              <a:lumMod val="95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771211" y="285031"/>
            <a:ext cx="10871200" cy="990600"/>
          </a:xfrm>
        </p:spPr>
        <p:txBody>
          <a:bodyPr>
            <a:noAutofit/>
          </a:bodyPr>
          <a:lstStyle/>
          <a:p>
            <a:r>
              <a:rPr lang="en-GB" sz="2000" dirty="0"/>
              <a:t>From Desynchronization to Synchronization</a:t>
            </a:r>
            <a:br>
              <a:rPr lang="en-GB" sz="2000" dirty="0"/>
            </a:br>
            <a:r>
              <a:rPr lang="en-GB" sz="1800" i="1" dirty="0"/>
              <a:t>(the value of single priorities)</a:t>
            </a:r>
            <a:endParaRPr lang="en-US" sz="2000" dirty="0">
              <a:sym typeface="Arial" panose="020B0604020202020204" pitchFamily="34" charset="0"/>
            </a:endParaRPr>
          </a:p>
        </p:txBody>
      </p:sp>
      <p:sp>
        <p:nvSpPr>
          <p:cNvPr id="3" name="Slide Number Placeholder 2"/>
          <p:cNvSpPr>
            <a:spLocks noGrp="1"/>
          </p:cNvSpPr>
          <p:nvPr>
            <p:ph type="sldNum" sz="quarter" idx="4"/>
          </p:nvPr>
        </p:nvSpPr>
        <p:spPr/>
        <p:txBody>
          <a:bodyPr/>
          <a:lstStyle/>
          <a:p>
            <a:pPr defTabSz="914377"/>
            <a:fld id="{96499B70-49A0-4519-9B09-62EDDB406EFA}" type="slidenum">
              <a:rPr lang="nl-NL">
                <a:latin typeface="Arial" panose="020B0604020202020204" pitchFamily="34" charset="0"/>
                <a:cs typeface="Arial" panose="020B0604020202020204" pitchFamily="34" charset="0"/>
                <a:sym typeface="Arial" panose="020B0604020202020204" pitchFamily="34" charset="0"/>
              </a:rPr>
              <a:pPr defTabSz="914377"/>
              <a:t>53</a:t>
            </a:fld>
            <a:endParaRPr lang="nl-NL" dirty="0">
              <a:latin typeface="Arial" panose="020B0604020202020204" pitchFamily="34" charset="0"/>
              <a:cs typeface="Arial" panose="020B0604020202020204" pitchFamily="34" charset="0"/>
              <a:sym typeface="Arial" panose="020B0604020202020204" pitchFamily="34" charset="0"/>
            </a:endParaRPr>
          </a:p>
        </p:txBody>
      </p:sp>
      <p:sp>
        <p:nvSpPr>
          <p:cNvPr id="125" name="Rectangle 124">
            <a:extLst>
              <a:ext uri="{FF2B5EF4-FFF2-40B4-BE49-F238E27FC236}">
                <a16:creationId xmlns:a16="http://schemas.microsoft.com/office/drawing/2014/main" id="{1A4EB259-CE5E-4766-8836-7A0A4F1AAE78}"/>
              </a:ext>
            </a:extLst>
          </p:cNvPr>
          <p:cNvSpPr/>
          <p:nvPr/>
        </p:nvSpPr>
        <p:spPr>
          <a:xfrm>
            <a:off x="3389084" y="3171283"/>
            <a:ext cx="614556" cy="257717"/>
          </a:xfrm>
          <a:prstGeom prst="rect">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dirty="0">
              <a:latin typeface="Arial" panose="020B0604020202020204" pitchFamily="34" charset="0"/>
              <a:cs typeface="Arial" panose="020B0604020202020204" pitchFamily="34" charset="0"/>
              <a:sym typeface="Arial" panose="020B0604020202020204" pitchFamily="34" charset="0"/>
            </a:endParaRPr>
          </a:p>
        </p:txBody>
      </p:sp>
      <p:sp>
        <p:nvSpPr>
          <p:cNvPr id="127" name="Rectangle 126">
            <a:extLst>
              <a:ext uri="{FF2B5EF4-FFF2-40B4-BE49-F238E27FC236}">
                <a16:creationId xmlns:a16="http://schemas.microsoft.com/office/drawing/2014/main" id="{ACC458CB-F80E-4170-ADD2-BD5B81D44519}"/>
              </a:ext>
            </a:extLst>
          </p:cNvPr>
          <p:cNvSpPr/>
          <p:nvPr/>
        </p:nvSpPr>
        <p:spPr>
          <a:xfrm>
            <a:off x="2517214" y="3834747"/>
            <a:ext cx="614556" cy="257717"/>
          </a:xfrm>
          <a:prstGeom prst="rect">
            <a:avLst/>
          </a:prstGeom>
          <a:solidFill>
            <a:srgbClr val="FF9933"/>
          </a:solidFill>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133" name="Rectangle 132">
            <a:extLst>
              <a:ext uri="{FF2B5EF4-FFF2-40B4-BE49-F238E27FC236}">
                <a16:creationId xmlns:a16="http://schemas.microsoft.com/office/drawing/2014/main" id="{032B8CA6-6156-46D2-84A8-23320706BC92}"/>
              </a:ext>
            </a:extLst>
          </p:cNvPr>
          <p:cNvSpPr/>
          <p:nvPr/>
        </p:nvSpPr>
        <p:spPr>
          <a:xfrm>
            <a:off x="4173797" y="4023868"/>
            <a:ext cx="614556" cy="257717"/>
          </a:xfrm>
          <a:prstGeom prst="rect">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cxnSp>
        <p:nvCxnSpPr>
          <p:cNvPr id="186" name="Straight Arrow Connector 185">
            <a:extLst>
              <a:ext uri="{FF2B5EF4-FFF2-40B4-BE49-F238E27FC236}">
                <a16:creationId xmlns:a16="http://schemas.microsoft.com/office/drawing/2014/main" id="{1C0801CB-9CA5-402C-91AB-A972FCDF4913}"/>
              </a:ext>
            </a:extLst>
          </p:cNvPr>
          <p:cNvCxnSpPr>
            <a:cxnSpLocks/>
          </p:cNvCxnSpPr>
          <p:nvPr/>
        </p:nvCxnSpPr>
        <p:spPr>
          <a:xfrm>
            <a:off x="1102864" y="5431128"/>
            <a:ext cx="4262237" cy="0"/>
          </a:xfrm>
          <a:prstGeom prst="straightConnector1">
            <a:avLst/>
          </a:prstGeom>
          <a:ln w="1270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4" name="Straight Arrow Connector 193">
            <a:extLst>
              <a:ext uri="{FF2B5EF4-FFF2-40B4-BE49-F238E27FC236}">
                <a16:creationId xmlns:a16="http://schemas.microsoft.com/office/drawing/2014/main" id="{48271893-4784-447E-8640-2E0D03990300}"/>
              </a:ext>
            </a:extLst>
          </p:cNvPr>
          <p:cNvCxnSpPr>
            <a:cxnSpLocks/>
          </p:cNvCxnSpPr>
          <p:nvPr/>
        </p:nvCxnSpPr>
        <p:spPr>
          <a:xfrm>
            <a:off x="4113389" y="2992729"/>
            <a:ext cx="0" cy="2678305"/>
          </a:xfrm>
          <a:prstGeom prst="straightConnector1">
            <a:avLst/>
          </a:prstGeom>
          <a:ln w="63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1" name="Connector: Elbow 200">
            <a:extLst>
              <a:ext uri="{FF2B5EF4-FFF2-40B4-BE49-F238E27FC236}">
                <a16:creationId xmlns:a16="http://schemas.microsoft.com/office/drawing/2014/main" id="{64FB46F6-D8C2-4BFE-8C6B-E704EBA29574}"/>
              </a:ext>
            </a:extLst>
          </p:cNvPr>
          <p:cNvCxnSpPr>
            <a:cxnSpLocks/>
            <a:stCxn id="127" idx="3"/>
            <a:endCxn id="133" idx="1"/>
          </p:cNvCxnSpPr>
          <p:nvPr/>
        </p:nvCxnSpPr>
        <p:spPr>
          <a:xfrm>
            <a:off x="3131770" y="3963606"/>
            <a:ext cx="1042027" cy="189121"/>
          </a:xfrm>
          <a:prstGeom prst="bentConnector3">
            <a:avLst>
              <a:gd name="adj1" fmla="val 77750"/>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4CFA1EF4-A063-4B5A-9509-130CFB066473}"/>
              </a:ext>
            </a:extLst>
          </p:cNvPr>
          <p:cNvCxnSpPr>
            <a:cxnSpLocks/>
          </p:cNvCxnSpPr>
          <p:nvPr/>
        </p:nvCxnSpPr>
        <p:spPr>
          <a:xfrm>
            <a:off x="4896453" y="2992729"/>
            <a:ext cx="0" cy="2678305"/>
          </a:xfrm>
          <a:prstGeom prst="straightConnector1">
            <a:avLst/>
          </a:prstGeom>
          <a:ln w="63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3" name="TextBox 212">
            <a:extLst>
              <a:ext uri="{FF2B5EF4-FFF2-40B4-BE49-F238E27FC236}">
                <a16:creationId xmlns:a16="http://schemas.microsoft.com/office/drawing/2014/main" id="{5CA1C37B-A3F8-416D-8C6F-5A3193055FB3}"/>
              </a:ext>
            </a:extLst>
          </p:cNvPr>
          <p:cNvSpPr txBox="1"/>
          <p:nvPr/>
        </p:nvSpPr>
        <p:spPr>
          <a:xfrm>
            <a:off x="3840809" y="5787964"/>
            <a:ext cx="652017" cy="543867"/>
          </a:xfrm>
          <a:prstGeom prst="rect">
            <a:avLst/>
          </a:prstGeom>
          <a:solidFill>
            <a:schemeClr val="bg1"/>
          </a:solidFill>
          <a:effectLst>
            <a:outerShdw blurRad="50800" dist="38100" dir="2700000" algn="tl" rotWithShape="0">
              <a:prstClr val="black">
                <a:alpha val="40000"/>
              </a:prstClr>
            </a:outerShdw>
          </a:effectLst>
        </p:spPr>
        <p:txBody>
          <a:bodyPr vert="horz" wrap="square" rtlCol="0" anchor="t" anchorCtr="0">
            <a:spAutoFit/>
          </a:bodyPr>
          <a:lstStyle/>
          <a:p>
            <a:pPr algn="ctr" defTabSz="1219170">
              <a:spcBef>
                <a:spcPts val="933"/>
              </a:spcBef>
              <a:buClr>
                <a:schemeClr val="accent2"/>
              </a:buClr>
              <a:buSzPct val="70000"/>
            </a:pPr>
            <a:r>
              <a:rPr lang="en-US" sz="1467" dirty="0">
                <a:latin typeface="Arial" panose="020B0604020202020204" pitchFamily="34" charset="0"/>
                <a:cs typeface="Arial" panose="020B0604020202020204" pitchFamily="34" charset="0"/>
                <a:sym typeface="Arial" panose="020B0604020202020204" pitchFamily="34" charset="0"/>
              </a:rPr>
              <a:t>30 Days</a:t>
            </a:r>
            <a:endParaRPr lang="nl-NL" sz="1467" dirty="0">
              <a:latin typeface="Arial" panose="020B0604020202020204" pitchFamily="34" charset="0"/>
              <a:cs typeface="Arial" panose="020B0604020202020204" pitchFamily="34" charset="0"/>
              <a:sym typeface="Arial" panose="020B0604020202020204" pitchFamily="34" charset="0"/>
            </a:endParaRPr>
          </a:p>
        </p:txBody>
      </p:sp>
      <p:sp>
        <p:nvSpPr>
          <p:cNvPr id="223" name="TextBox 222">
            <a:extLst>
              <a:ext uri="{FF2B5EF4-FFF2-40B4-BE49-F238E27FC236}">
                <a16:creationId xmlns:a16="http://schemas.microsoft.com/office/drawing/2014/main" id="{A6BB5302-9215-46CF-B013-F01519CF2BBD}"/>
              </a:ext>
            </a:extLst>
          </p:cNvPr>
          <p:cNvSpPr txBox="1"/>
          <p:nvPr/>
        </p:nvSpPr>
        <p:spPr>
          <a:xfrm>
            <a:off x="4608173" y="5791511"/>
            <a:ext cx="652017" cy="543867"/>
          </a:xfrm>
          <a:prstGeom prst="rect">
            <a:avLst/>
          </a:prstGeom>
          <a:solidFill>
            <a:schemeClr val="bg1"/>
          </a:solidFill>
          <a:effectLst>
            <a:outerShdw blurRad="50800" dist="38100" dir="2700000" algn="tl" rotWithShape="0">
              <a:prstClr val="black">
                <a:alpha val="40000"/>
              </a:prstClr>
            </a:outerShdw>
          </a:effectLst>
        </p:spPr>
        <p:txBody>
          <a:bodyPr vert="horz" wrap="square" rtlCol="0" anchor="t" anchorCtr="0">
            <a:spAutoFit/>
          </a:bodyPr>
          <a:lstStyle/>
          <a:p>
            <a:pPr algn="ctr" defTabSz="1219170">
              <a:spcBef>
                <a:spcPts val="933"/>
              </a:spcBef>
              <a:buClr>
                <a:schemeClr val="accent2"/>
              </a:buClr>
              <a:buSzPct val="70000"/>
            </a:pPr>
            <a:r>
              <a:rPr lang="en-US" sz="1467" dirty="0">
                <a:latin typeface="Arial" panose="020B0604020202020204" pitchFamily="34" charset="0"/>
                <a:cs typeface="Arial" panose="020B0604020202020204" pitchFamily="34" charset="0"/>
                <a:sym typeface="Arial" panose="020B0604020202020204" pitchFamily="34" charset="0"/>
              </a:rPr>
              <a:t>40 Days</a:t>
            </a:r>
            <a:endParaRPr lang="nl-NL" sz="1467" dirty="0">
              <a:latin typeface="Arial" panose="020B0604020202020204" pitchFamily="34" charset="0"/>
              <a:cs typeface="Arial" panose="020B0604020202020204" pitchFamily="34" charset="0"/>
              <a:sym typeface="Arial" panose="020B0604020202020204" pitchFamily="34" charset="0"/>
            </a:endParaRPr>
          </a:p>
        </p:txBody>
      </p:sp>
      <p:sp>
        <p:nvSpPr>
          <p:cNvPr id="226" name="TextBox 225">
            <a:extLst>
              <a:ext uri="{FF2B5EF4-FFF2-40B4-BE49-F238E27FC236}">
                <a16:creationId xmlns:a16="http://schemas.microsoft.com/office/drawing/2014/main" id="{5A4E7347-FD52-45B1-A361-83BEEDB4AA70}"/>
              </a:ext>
            </a:extLst>
          </p:cNvPr>
          <p:cNvSpPr txBox="1"/>
          <p:nvPr/>
        </p:nvSpPr>
        <p:spPr>
          <a:xfrm>
            <a:off x="845881" y="2345715"/>
            <a:ext cx="2866809" cy="379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rtlCol="0" anchor="t" anchorCtr="0">
            <a:spAutoFit/>
          </a:bodyPr>
          <a:lstStyle/>
          <a:p>
            <a:pPr defTabSz="1219170">
              <a:spcBef>
                <a:spcPts val="933"/>
              </a:spcBef>
              <a:buClr>
                <a:schemeClr val="accent2"/>
              </a:buClr>
              <a:buSzPct val="70000"/>
            </a:pPr>
            <a:r>
              <a:rPr lang="en-US" i="1" dirty="0">
                <a:latin typeface="Arial" panose="020B0604020202020204" pitchFamily="34" charset="0"/>
                <a:ea typeface="Adobe Fan Heiti Std B" pitchFamily="34" charset="-128"/>
                <a:cs typeface="Arial" pitchFamily="34" charset="0"/>
                <a:sym typeface="Arial" panose="020B0604020202020204" pitchFamily="34" charset="0"/>
              </a:rPr>
              <a:t>Inefficient allocation</a:t>
            </a:r>
            <a:endParaRPr lang="nl-NL" i="1" dirty="0">
              <a:latin typeface="Arial" panose="020B0604020202020204" pitchFamily="34" charset="0"/>
              <a:ea typeface="Adobe Fan Heiti Std B" pitchFamily="34" charset="-128"/>
              <a:cs typeface="Arial" pitchFamily="34" charset="0"/>
              <a:sym typeface="Arial" panose="020B0604020202020204" pitchFamily="34" charset="0"/>
            </a:endParaRPr>
          </a:p>
        </p:txBody>
      </p:sp>
      <p:pic>
        <p:nvPicPr>
          <p:cNvPr id="234" name="Graphic 233" descr="User">
            <a:extLst>
              <a:ext uri="{FF2B5EF4-FFF2-40B4-BE49-F238E27FC236}">
                <a16:creationId xmlns:a16="http://schemas.microsoft.com/office/drawing/2014/main" id="{4294043C-16D0-4EDF-9386-759AE3326AD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01292" y="2671065"/>
            <a:ext cx="422797" cy="422797"/>
          </a:xfrm>
          <a:prstGeom prst="rect">
            <a:avLst/>
          </a:prstGeom>
        </p:spPr>
      </p:pic>
      <p:grpSp>
        <p:nvGrpSpPr>
          <p:cNvPr id="36" name="Group 35">
            <a:extLst>
              <a:ext uri="{FF2B5EF4-FFF2-40B4-BE49-F238E27FC236}">
                <a16:creationId xmlns:a16="http://schemas.microsoft.com/office/drawing/2014/main" id="{064D971C-5D18-413A-B9C1-410DBDB1816B}"/>
              </a:ext>
            </a:extLst>
          </p:cNvPr>
          <p:cNvGrpSpPr/>
          <p:nvPr/>
        </p:nvGrpSpPr>
        <p:grpSpPr>
          <a:xfrm>
            <a:off x="5949398" y="2307467"/>
            <a:ext cx="4653957" cy="4017187"/>
            <a:chOff x="5949398" y="2307467"/>
            <a:chExt cx="4653957" cy="4017187"/>
          </a:xfrm>
        </p:grpSpPr>
        <p:sp>
          <p:nvSpPr>
            <p:cNvPr id="62" name="Rectangle 61">
              <a:extLst>
                <a:ext uri="{FF2B5EF4-FFF2-40B4-BE49-F238E27FC236}">
                  <a16:creationId xmlns:a16="http://schemas.microsoft.com/office/drawing/2014/main" id="{D8D32CC2-CA17-4BA5-AF79-C0A1B1DF9DF1}"/>
                </a:ext>
              </a:extLst>
            </p:cNvPr>
            <p:cNvSpPr/>
            <p:nvPr/>
          </p:nvSpPr>
          <p:spPr>
            <a:xfrm>
              <a:off x="5949398" y="2307467"/>
              <a:ext cx="4653957" cy="3644644"/>
            </a:xfrm>
            <a:prstGeom prst="rect">
              <a:avLst/>
            </a:prstGeom>
            <a:solidFill>
              <a:schemeClr val="accent1">
                <a:lumMod val="20000"/>
                <a:lumOff val="80000"/>
              </a:schemeClr>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dirty="0">
                <a:latin typeface="Arial" panose="020B0604020202020204" pitchFamily="34" charset="0"/>
                <a:cs typeface="Arial" panose="020B0604020202020204" pitchFamily="34" charset="0"/>
                <a:sym typeface="Arial" panose="020B0604020202020204" pitchFamily="34" charset="0"/>
              </a:endParaRPr>
            </a:p>
          </p:txBody>
        </p:sp>
        <p:sp>
          <p:nvSpPr>
            <p:cNvPr id="139" name="Rectangle 138">
              <a:extLst>
                <a:ext uri="{FF2B5EF4-FFF2-40B4-BE49-F238E27FC236}">
                  <a16:creationId xmlns:a16="http://schemas.microsoft.com/office/drawing/2014/main" id="{9306CD7C-79A7-4F18-B923-B1F413E3F4D6}"/>
                </a:ext>
              </a:extLst>
            </p:cNvPr>
            <p:cNvSpPr/>
            <p:nvPr/>
          </p:nvSpPr>
          <p:spPr>
            <a:xfrm>
              <a:off x="6591817" y="2932607"/>
              <a:ext cx="614556" cy="301619"/>
            </a:xfrm>
            <a:prstGeom prst="rect">
              <a:avLst/>
            </a:prstGeom>
            <a:solidFill>
              <a:srgbClr val="FF9933"/>
            </a:solidFill>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140" name="Rectangle 139">
              <a:extLst>
                <a:ext uri="{FF2B5EF4-FFF2-40B4-BE49-F238E27FC236}">
                  <a16:creationId xmlns:a16="http://schemas.microsoft.com/office/drawing/2014/main" id="{E9DC6808-0332-48AF-9A23-275E8A41673F}"/>
                </a:ext>
              </a:extLst>
            </p:cNvPr>
            <p:cNvSpPr/>
            <p:nvPr/>
          </p:nvSpPr>
          <p:spPr>
            <a:xfrm>
              <a:off x="7525897" y="3138750"/>
              <a:ext cx="614556" cy="301619"/>
            </a:xfrm>
            <a:prstGeom prst="rect">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143" name="Rectangle 142">
              <a:extLst>
                <a:ext uri="{FF2B5EF4-FFF2-40B4-BE49-F238E27FC236}">
                  <a16:creationId xmlns:a16="http://schemas.microsoft.com/office/drawing/2014/main" id="{0C08175A-F439-43AD-82B3-52CA86E5D236}"/>
                </a:ext>
              </a:extLst>
            </p:cNvPr>
            <p:cNvSpPr/>
            <p:nvPr/>
          </p:nvSpPr>
          <p:spPr>
            <a:xfrm>
              <a:off x="6591818" y="3370756"/>
              <a:ext cx="614556" cy="30161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cxnSp>
          <p:nvCxnSpPr>
            <p:cNvPr id="146" name="Connector: Elbow 145">
              <a:extLst>
                <a:ext uri="{FF2B5EF4-FFF2-40B4-BE49-F238E27FC236}">
                  <a16:creationId xmlns:a16="http://schemas.microsoft.com/office/drawing/2014/main" id="{8FE91533-F2C9-4E94-8A48-7FC293168B55}"/>
                </a:ext>
              </a:extLst>
            </p:cNvPr>
            <p:cNvCxnSpPr>
              <a:cxnSpLocks/>
              <a:stCxn id="139" idx="3"/>
              <a:endCxn id="140" idx="1"/>
            </p:cNvCxnSpPr>
            <p:nvPr/>
          </p:nvCxnSpPr>
          <p:spPr>
            <a:xfrm>
              <a:off x="7206373" y="3083417"/>
              <a:ext cx="319524" cy="206143"/>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Connector: Elbow 146">
              <a:extLst>
                <a:ext uri="{FF2B5EF4-FFF2-40B4-BE49-F238E27FC236}">
                  <a16:creationId xmlns:a16="http://schemas.microsoft.com/office/drawing/2014/main" id="{A69663A4-14F7-48CE-B971-BFA0ED9FE946}"/>
                </a:ext>
              </a:extLst>
            </p:cNvPr>
            <p:cNvCxnSpPr>
              <a:cxnSpLocks/>
              <a:stCxn id="143" idx="3"/>
              <a:endCxn id="140" idx="1"/>
            </p:cNvCxnSpPr>
            <p:nvPr/>
          </p:nvCxnSpPr>
          <p:spPr>
            <a:xfrm flipV="1">
              <a:off x="7206374" y="3289560"/>
              <a:ext cx="319523" cy="232006"/>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167">
              <a:extLst>
                <a:ext uri="{FF2B5EF4-FFF2-40B4-BE49-F238E27FC236}">
                  <a16:creationId xmlns:a16="http://schemas.microsoft.com/office/drawing/2014/main" id="{B3465D70-150F-4BA9-A4A4-38E9155F1F50}"/>
                </a:ext>
              </a:extLst>
            </p:cNvPr>
            <p:cNvSpPr/>
            <p:nvPr/>
          </p:nvSpPr>
          <p:spPr>
            <a:xfrm>
              <a:off x="7520383" y="3716299"/>
              <a:ext cx="614556" cy="301619"/>
            </a:xfrm>
            <a:prstGeom prst="rect">
              <a:avLst/>
            </a:prstGeom>
            <a:solidFill>
              <a:srgbClr val="FF9933"/>
            </a:solidFill>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169" name="Rectangle 168">
              <a:extLst>
                <a:ext uri="{FF2B5EF4-FFF2-40B4-BE49-F238E27FC236}">
                  <a16:creationId xmlns:a16="http://schemas.microsoft.com/office/drawing/2014/main" id="{F61953BA-459A-437B-9A53-4A6650C01AD3}"/>
                </a:ext>
              </a:extLst>
            </p:cNvPr>
            <p:cNvSpPr/>
            <p:nvPr/>
          </p:nvSpPr>
          <p:spPr>
            <a:xfrm>
              <a:off x="8450255" y="3939322"/>
              <a:ext cx="614556" cy="301619"/>
            </a:xfrm>
            <a:prstGeom prst="rect">
              <a:avLst/>
            </a:prstGeom>
            <a:solidFill>
              <a:srgbClr val="0070C0"/>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170" name="Rectangle 169">
              <a:extLst>
                <a:ext uri="{FF2B5EF4-FFF2-40B4-BE49-F238E27FC236}">
                  <a16:creationId xmlns:a16="http://schemas.microsoft.com/office/drawing/2014/main" id="{930A5E70-17DB-488F-8463-3D736A617E74}"/>
                </a:ext>
              </a:extLst>
            </p:cNvPr>
            <p:cNvSpPr/>
            <p:nvPr/>
          </p:nvSpPr>
          <p:spPr>
            <a:xfrm>
              <a:off x="7520385" y="4154448"/>
              <a:ext cx="614556" cy="301619"/>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cxnSp>
          <p:nvCxnSpPr>
            <p:cNvPr id="171" name="Connector: Elbow 170">
              <a:extLst>
                <a:ext uri="{FF2B5EF4-FFF2-40B4-BE49-F238E27FC236}">
                  <a16:creationId xmlns:a16="http://schemas.microsoft.com/office/drawing/2014/main" id="{E2959BAD-A5E7-4B65-8CFC-CFE43BAAC5B3}"/>
                </a:ext>
              </a:extLst>
            </p:cNvPr>
            <p:cNvCxnSpPr>
              <a:cxnSpLocks/>
              <a:stCxn id="168" idx="3"/>
              <a:endCxn id="169" idx="1"/>
            </p:cNvCxnSpPr>
            <p:nvPr/>
          </p:nvCxnSpPr>
          <p:spPr>
            <a:xfrm>
              <a:off x="8134939" y="3867109"/>
              <a:ext cx="315316" cy="223023"/>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Connector: Elbow 171">
              <a:extLst>
                <a:ext uri="{FF2B5EF4-FFF2-40B4-BE49-F238E27FC236}">
                  <a16:creationId xmlns:a16="http://schemas.microsoft.com/office/drawing/2014/main" id="{99FA03EC-4735-42F4-973A-ECA29F38787E}"/>
                </a:ext>
              </a:extLst>
            </p:cNvPr>
            <p:cNvCxnSpPr>
              <a:cxnSpLocks/>
              <a:stCxn id="170" idx="3"/>
              <a:endCxn id="169" idx="1"/>
            </p:cNvCxnSpPr>
            <p:nvPr/>
          </p:nvCxnSpPr>
          <p:spPr>
            <a:xfrm flipV="1">
              <a:off x="8134941" y="4090132"/>
              <a:ext cx="315314" cy="215126"/>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FD95FDD4-4126-4A1A-9D70-7DA665997E82}"/>
                </a:ext>
              </a:extLst>
            </p:cNvPr>
            <p:cNvCxnSpPr>
              <a:cxnSpLocks/>
            </p:cNvCxnSpPr>
            <p:nvPr/>
          </p:nvCxnSpPr>
          <p:spPr>
            <a:xfrm>
              <a:off x="6245285" y="5431128"/>
              <a:ext cx="4321115" cy="0"/>
            </a:xfrm>
            <a:prstGeom prst="straightConnector1">
              <a:avLst/>
            </a:prstGeom>
            <a:ln w="1270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29BCC894-83CD-4DB7-A2F7-78633E7A8B84}"/>
                </a:ext>
              </a:extLst>
            </p:cNvPr>
            <p:cNvCxnSpPr>
              <a:cxnSpLocks/>
            </p:cNvCxnSpPr>
            <p:nvPr/>
          </p:nvCxnSpPr>
          <p:spPr>
            <a:xfrm>
              <a:off x="8344807" y="2965298"/>
              <a:ext cx="0" cy="3134549"/>
            </a:xfrm>
            <a:prstGeom prst="straightConnector1">
              <a:avLst/>
            </a:prstGeom>
            <a:ln w="63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207">
              <a:extLst>
                <a:ext uri="{FF2B5EF4-FFF2-40B4-BE49-F238E27FC236}">
                  <a16:creationId xmlns:a16="http://schemas.microsoft.com/office/drawing/2014/main" id="{9500C681-FEC3-4A14-B70D-A0D29EFCB7F6}"/>
                </a:ext>
              </a:extLst>
            </p:cNvPr>
            <p:cNvCxnSpPr>
              <a:cxnSpLocks/>
            </p:cNvCxnSpPr>
            <p:nvPr/>
          </p:nvCxnSpPr>
          <p:spPr>
            <a:xfrm>
              <a:off x="9175565" y="2965298"/>
              <a:ext cx="0" cy="3134549"/>
            </a:xfrm>
            <a:prstGeom prst="straightConnector1">
              <a:avLst/>
            </a:prstGeom>
            <a:ln w="63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4" name="TextBox 223">
              <a:extLst>
                <a:ext uri="{FF2B5EF4-FFF2-40B4-BE49-F238E27FC236}">
                  <a16:creationId xmlns:a16="http://schemas.microsoft.com/office/drawing/2014/main" id="{DCFB9C35-4900-4F3E-920F-6493E31BEA30}"/>
                </a:ext>
              </a:extLst>
            </p:cNvPr>
            <p:cNvSpPr txBox="1"/>
            <p:nvPr/>
          </p:nvSpPr>
          <p:spPr>
            <a:xfrm>
              <a:off x="8891504" y="5774439"/>
              <a:ext cx="652017" cy="543867"/>
            </a:xfrm>
            <a:prstGeom prst="rect">
              <a:avLst/>
            </a:prstGeom>
            <a:solidFill>
              <a:schemeClr val="bg1"/>
            </a:solidFill>
            <a:effectLst>
              <a:outerShdw blurRad="50800" dist="38100" dir="2700000" algn="tl" rotWithShape="0">
                <a:prstClr val="black">
                  <a:alpha val="40000"/>
                </a:prstClr>
              </a:outerShdw>
            </a:effectLst>
          </p:spPr>
          <p:txBody>
            <a:bodyPr vert="horz" wrap="square" rtlCol="0" anchor="t" anchorCtr="0">
              <a:spAutoFit/>
            </a:bodyPr>
            <a:lstStyle/>
            <a:p>
              <a:pPr algn="ctr" defTabSz="1219170">
                <a:spcBef>
                  <a:spcPts val="933"/>
                </a:spcBef>
                <a:buClr>
                  <a:schemeClr val="accent2"/>
                </a:buClr>
                <a:buSzPct val="70000"/>
              </a:pPr>
              <a:r>
                <a:rPr lang="en-US" sz="1467" dirty="0">
                  <a:latin typeface="Arial" panose="020B0604020202020204" pitchFamily="34" charset="0"/>
                  <a:cs typeface="Arial" panose="020B0604020202020204" pitchFamily="34" charset="0"/>
                  <a:sym typeface="Arial" panose="020B0604020202020204" pitchFamily="34" charset="0"/>
                </a:rPr>
                <a:t>30 Days</a:t>
              </a:r>
              <a:endParaRPr lang="nl-NL" sz="1467" dirty="0">
                <a:latin typeface="Arial" panose="020B0604020202020204" pitchFamily="34" charset="0"/>
                <a:cs typeface="Arial" panose="020B0604020202020204" pitchFamily="34" charset="0"/>
                <a:sym typeface="Arial" panose="020B0604020202020204" pitchFamily="34" charset="0"/>
              </a:endParaRPr>
            </a:p>
          </p:txBody>
        </p:sp>
        <p:sp>
          <p:nvSpPr>
            <p:cNvPr id="225" name="TextBox 224">
              <a:extLst>
                <a:ext uri="{FF2B5EF4-FFF2-40B4-BE49-F238E27FC236}">
                  <a16:creationId xmlns:a16="http://schemas.microsoft.com/office/drawing/2014/main" id="{28635D3D-C131-464A-9BBB-31B3BA77791E}"/>
                </a:ext>
              </a:extLst>
            </p:cNvPr>
            <p:cNvSpPr txBox="1"/>
            <p:nvPr/>
          </p:nvSpPr>
          <p:spPr>
            <a:xfrm>
              <a:off x="7991468" y="5780787"/>
              <a:ext cx="652017" cy="543867"/>
            </a:xfrm>
            <a:prstGeom prst="rect">
              <a:avLst/>
            </a:prstGeom>
            <a:solidFill>
              <a:schemeClr val="bg1"/>
            </a:solidFill>
            <a:effectLst>
              <a:outerShdw blurRad="50800" dist="38100" dir="2700000" algn="tl" rotWithShape="0">
                <a:prstClr val="black">
                  <a:alpha val="40000"/>
                </a:prstClr>
              </a:outerShdw>
            </a:effectLst>
          </p:spPr>
          <p:txBody>
            <a:bodyPr vert="horz" wrap="square" rtlCol="0" anchor="t" anchorCtr="0">
              <a:spAutoFit/>
            </a:bodyPr>
            <a:lstStyle/>
            <a:p>
              <a:pPr algn="ctr" defTabSz="1219170">
                <a:spcBef>
                  <a:spcPts val="933"/>
                </a:spcBef>
                <a:buClr>
                  <a:schemeClr val="accent2"/>
                </a:buClr>
                <a:buSzPct val="70000"/>
              </a:pPr>
              <a:r>
                <a:rPr lang="en-US" sz="1467" dirty="0">
                  <a:latin typeface="Arial" panose="020B0604020202020204" pitchFamily="34" charset="0"/>
                  <a:cs typeface="Arial" panose="020B0604020202020204" pitchFamily="34" charset="0"/>
                  <a:sym typeface="Arial" panose="020B0604020202020204" pitchFamily="34" charset="0"/>
                </a:rPr>
                <a:t>20 Days</a:t>
              </a:r>
              <a:endParaRPr lang="nl-NL" sz="1467" dirty="0">
                <a:latin typeface="Arial" panose="020B0604020202020204" pitchFamily="34" charset="0"/>
                <a:cs typeface="Arial" panose="020B0604020202020204" pitchFamily="34" charset="0"/>
                <a:sym typeface="Arial" panose="020B0604020202020204" pitchFamily="34" charset="0"/>
              </a:endParaRPr>
            </a:p>
          </p:txBody>
        </p:sp>
        <p:sp>
          <p:nvSpPr>
            <p:cNvPr id="227" name="TextBox 226">
              <a:extLst>
                <a:ext uri="{FF2B5EF4-FFF2-40B4-BE49-F238E27FC236}">
                  <a16:creationId xmlns:a16="http://schemas.microsoft.com/office/drawing/2014/main" id="{5D879BE1-C875-43E7-9F2F-1FB8DADA7D44}"/>
                </a:ext>
              </a:extLst>
            </p:cNvPr>
            <p:cNvSpPr txBox="1"/>
            <p:nvPr/>
          </p:nvSpPr>
          <p:spPr>
            <a:xfrm>
              <a:off x="5949398" y="2327016"/>
              <a:ext cx="2866809" cy="37965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wrap="square" rtlCol="0" anchor="t" anchorCtr="0">
              <a:spAutoFit/>
            </a:bodyPr>
            <a:lstStyle/>
            <a:p>
              <a:pPr defTabSz="1219170">
                <a:spcBef>
                  <a:spcPts val="933"/>
                </a:spcBef>
                <a:buClr>
                  <a:schemeClr val="accent2"/>
                </a:buClr>
                <a:buSzPct val="70000"/>
              </a:pPr>
              <a:r>
                <a:rPr lang="en-US" i="1" dirty="0">
                  <a:latin typeface="Arial" panose="020B0604020202020204" pitchFamily="34" charset="0"/>
                  <a:ea typeface="Adobe Fan Heiti Std B" pitchFamily="34" charset="-128"/>
                  <a:cs typeface="Arial" pitchFamily="34" charset="0"/>
                  <a:sym typeface="Arial" panose="020B0604020202020204" pitchFamily="34" charset="0"/>
                </a:rPr>
                <a:t>Efficient allocation</a:t>
              </a:r>
              <a:endParaRPr lang="nl-NL" i="1" dirty="0">
                <a:latin typeface="Arial" panose="020B0604020202020204" pitchFamily="34" charset="0"/>
                <a:ea typeface="Adobe Fan Heiti Std B" pitchFamily="34" charset="-128"/>
                <a:cs typeface="Arial" pitchFamily="34" charset="0"/>
                <a:sym typeface="Arial" panose="020B0604020202020204" pitchFamily="34" charset="0"/>
              </a:endParaRPr>
            </a:p>
          </p:txBody>
        </p:sp>
        <p:pic>
          <p:nvPicPr>
            <p:cNvPr id="229" name="Graphic 228" descr="User">
              <a:extLst>
                <a:ext uri="{FF2B5EF4-FFF2-40B4-BE49-F238E27FC236}">
                  <a16:creationId xmlns:a16="http://schemas.microsoft.com/office/drawing/2014/main" id="{17304C58-9621-4F50-BBEF-475CFF316C2E}"/>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99823" y="2850067"/>
              <a:ext cx="422797" cy="494820"/>
            </a:xfrm>
            <a:prstGeom prst="rect">
              <a:avLst/>
            </a:prstGeom>
          </p:spPr>
        </p:pic>
        <p:pic>
          <p:nvPicPr>
            <p:cNvPr id="233" name="Graphic 232" descr="User">
              <a:extLst>
                <a:ext uri="{FF2B5EF4-FFF2-40B4-BE49-F238E27FC236}">
                  <a16:creationId xmlns:a16="http://schemas.microsoft.com/office/drawing/2014/main" id="{2F2C5AAF-AEBD-48DE-B7BE-C27CCCC5FA73}"/>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99806" y="3256096"/>
              <a:ext cx="422797" cy="494820"/>
            </a:xfrm>
            <a:prstGeom prst="rect">
              <a:avLst/>
            </a:prstGeom>
          </p:spPr>
        </p:pic>
      </p:grpSp>
      <p:sp>
        <p:nvSpPr>
          <p:cNvPr id="52" name="Rectangle 51">
            <a:extLst>
              <a:ext uri="{FF2B5EF4-FFF2-40B4-BE49-F238E27FC236}">
                <a16:creationId xmlns:a16="http://schemas.microsoft.com/office/drawing/2014/main" id="{15E62FDE-1FBE-472A-A76F-5241827F36D6}"/>
              </a:ext>
            </a:extLst>
          </p:cNvPr>
          <p:cNvSpPr/>
          <p:nvPr/>
        </p:nvSpPr>
        <p:spPr>
          <a:xfrm>
            <a:off x="1588646" y="2938659"/>
            <a:ext cx="614556" cy="257717"/>
          </a:xfrm>
          <a:prstGeom prst="rect">
            <a:avLst/>
          </a:prstGeom>
          <a:solidFill>
            <a:srgbClr val="FF9933"/>
          </a:solidFill>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dirty="0">
              <a:latin typeface="Arial" panose="020B0604020202020204" pitchFamily="34" charset="0"/>
              <a:cs typeface="Arial" panose="020B0604020202020204" pitchFamily="34" charset="0"/>
              <a:sym typeface="Arial" panose="020B0604020202020204" pitchFamily="34" charset="0"/>
            </a:endParaRPr>
          </a:p>
        </p:txBody>
      </p:sp>
      <p:sp>
        <p:nvSpPr>
          <p:cNvPr id="53" name="Rectangle 52">
            <a:extLst>
              <a:ext uri="{FF2B5EF4-FFF2-40B4-BE49-F238E27FC236}">
                <a16:creationId xmlns:a16="http://schemas.microsoft.com/office/drawing/2014/main" id="{D4651D58-BC71-44CF-AC6F-3A0A14361CAB}"/>
              </a:ext>
            </a:extLst>
          </p:cNvPr>
          <p:cNvSpPr/>
          <p:nvPr/>
        </p:nvSpPr>
        <p:spPr>
          <a:xfrm>
            <a:off x="2517214" y="3415451"/>
            <a:ext cx="614556" cy="257717"/>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54" name="Rectangle 53">
            <a:extLst>
              <a:ext uri="{FF2B5EF4-FFF2-40B4-BE49-F238E27FC236}">
                <a16:creationId xmlns:a16="http://schemas.microsoft.com/office/drawing/2014/main" id="{A2F88667-F471-4F0D-BFD6-1270DFFA8653}"/>
              </a:ext>
            </a:extLst>
          </p:cNvPr>
          <p:cNvSpPr/>
          <p:nvPr/>
        </p:nvSpPr>
        <p:spPr>
          <a:xfrm>
            <a:off x="1588646" y="4228212"/>
            <a:ext cx="614556" cy="257717"/>
          </a:xfrm>
          <a:prstGeom prst="rect">
            <a:avLst/>
          </a:prstGeom>
          <a:solidFill>
            <a:srgbClr val="92D050"/>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cxnSp>
        <p:nvCxnSpPr>
          <p:cNvPr id="56" name="Connector: Elbow 55">
            <a:extLst>
              <a:ext uri="{FF2B5EF4-FFF2-40B4-BE49-F238E27FC236}">
                <a16:creationId xmlns:a16="http://schemas.microsoft.com/office/drawing/2014/main" id="{48A320C9-C0A5-4EC3-9173-31F8436498BA}"/>
              </a:ext>
            </a:extLst>
          </p:cNvPr>
          <p:cNvCxnSpPr>
            <a:cxnSpLocks/>
            <a:stCxn id="52" idx="3"/>
            <a:endCxn id="125" idx="1"/>
          </p:cNvCxnSpPr>
          <p:nvPr/>
        </p:nvCxnSpPr>
        <p:spPr>
          <a:xfrm>
            <a:off x="2203202" y="3067518"/>
            <a:ext cx="1185882" cy="232624"/>
          </a:xfrm>
          <a:prstGeom prst="bentConnector3">
            <a:avLst>
              <a:gd name="adj1" fmla="val 89249"/>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Graphic 56" descr="User">
            <a:extLst>
              <a:ext uri="{FF2B5EF4-FFF2-40B4-BE49-F238E27FC236}">
                <a16:creationId xmlns:a16="http://schemas.microsoft.com/office/drawing/2014/main" id="{F6B897A7-265D-41A9-B7BD-27F26C7FFDFC}"/>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7872" y="4147424"/>
            <a:ext cx="422797" cy="422797"/>
          </a:xfrm>
          <a:prstGeom prst="rect">
            <a:avLst/>
          </a:prstGeom>
        </p:spPr>
      </p:pic>
      <p:pic>
        <p:nvPicPr>
          <p:cNvPr id="58" name="Graphic 57" descr="User">
            <a:extLst>
              <a:ext uri="{FF2B5EF4-FFF2-40B4-BE49-F238E27FC236}">
                <a16:creationId xmlns:a16="http://schemas.microsoft.com/office/drawing/2014/main" id="{8A7D60B8-DA97-45F0-9497-EACEBC6FE1DA}"/>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5316" y="2799367"/>
            <a:ext cx="422797" cy="422797"/>
          </a:xfrm>
          <a:prstGeom prst="rect">
            <a:avLst/>
          </a:prstGeom>
        </p:spPr>
      </p:pic>
      <p:cxnSp>
        <p:nvCxnSpPr>
          <p:cNvPr id="66" name="Connector: Elbow 65">
            <a:extLst>
              <a:ext uri="{FF2B5EF4-FFF2-40B4-BE49-F238E27FC236}">
                <a16:creationId xmlns:a16="http://schemas.microsoft.com/office/drawing/2014/main" id="{9A2C30BF-F3A9-48AF-9062-7489F13BA7AC}"/>
              </a:ext>
            </a:extLst>
          </p:cNvPr>
          <p:cNvCxnSpPr>
            <a:cxnSpLocks/>
            <a:stCxn id="53" idx="3"/>
            <a:endCxn id="125" idx="1"/>
          </p:cNvCxnSpPr>
          <p:nvPr/>
        </p:nvCxnSpPr>
        <p:spPr>
          <a:xfrm flipV="1">
            <a:off x="3131770" y="3300142"/>
            <a:ext cx="257314" cy="244168"/>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BDD6F728-01FD-4969-B750-DA4377369659}"/>
              </a:ext>
            </a:extLst>
          </p:cNvPr>
          <p:cNvCxnSpPr>
            <a:cxnSpLocks/>
            <a:stCxn id="54" idx="3"/>
            <a:endCxn id="133" idx="1"/>
          </p:cNvCxnSpPr>
          <p:nvPr/>
        </p:nvCxnSpPr>
        <p:spPr>
          <a:xfrm flipV="1">
            <a:off x="2203202" y="4152727"/>
            <a:ext cx="1970595" cy="204344"/>
          </a:xfrm>
          <a:prstGeom prst="bentConnector3">
            <a:avLst>
              <a:gd name="adj1" fmla="val 8829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3ABEA972-49D4-4CA4-8FB6-70FDAD053474}"/>
              </a:ext>
            </a:extLst>
          </p:cNvPr>
          <p:cNvGrpSpPr/>
          <p:nvPr/>
        </p:nvGrpSpPr>
        <p:grpSpPr>
          <a:xfrm>
            <a:off x="8480024" y="2965298"/>
            <a:ext cx="1956732" cy="3361333"/>
            <a:chOff x="8450255" y="2965298"/>
            <a:chExt cx="1956732" cy="3361333"/>
          </a:xfrm>
        </p:grpSpPr>
        <p:sp>
          <p:nvSpPr>
            <p:cNvPr id="46" name="Rectangle 45">
              <a:extLst>
                <a:ext uri="{FF2B5EF4-FFF2-40B4-BE49-F238E27FC236}">
                  <a16:creationId xmlns:a16="http://schemas.microsoft.com/office/drawing/2014/main" id="{72EC4797-943A-48A0-BB58-290B7782F0FE}"/>
                </a:ext>
              </a:extLst>
            </p:cNvPr>
            <p:cNvSpPr/>
            <p:nvPr/>
          </p:nvSpPr>
          <p:spPr>
            <a:xfrm>
              <a:off x="8450255" y="4489816"/>
              <a:ext cx="614556" cy="301619"/>
            </a:xfrm>
            <a:prstGeom prst="rect">
              <a:avLst/>
            </a:prstGeom>
            <a:solidFill>
              <a:schemeClr val="bg2">
                <a:lumMod val="20000"/>
                <a:lumOff val="80000"/>
              </a:schemeClr>
            </a:solidFill>
            <a:ln>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47" name="Rectangle 46">
              <a:extLst>
                <a:ext uri="{FF2B5EF4-FFF2-40B4-BE49-F238E27FC236}">
                  <a16:creationId xmlns:a16="http://schemas.microsoft.com/office/drawing/2014/main" id="{447A1671-646E-4526-97F3-5316DD3908E8}"/>
                </a:ext>
              </a:extLst>
            </p:cNvPr>
            <p:cNvSpPr/>
            <p:nvPr/>
          </p:nvSpPr>
          <p:spPr>
            <a:xfrm>
              <a:off x="9370215" y="4715610"/>
              <a:ext cx="614556" cy="301619"/>
            </a:xfrm>
            <a:prstGeom prst="rect">
              <a:avLst/>
            </a:prstGeom>
            <a:solidFill>
              <a:schemeClr val="bg2">
                <a:lumMod val="20000"/>
                <a:lumOff val="80000"/>
              </a:schemeClr>
            </a:solid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sp>
          <p:nvSpPr>
            <p:cNvPr id="48" name="Rectangle 47">
              <a:extLst>
                <a:ext uri="{FF2B5EF4-FFF2-40B4-BE49-F238E27FC236}">
                  <a16:creationId xmlns:a16="http://schemas.microsoft.com/office/drawing/2014/main" id="{70625636-55D4-4727-90C2-8F14A5D42A0A}"/>
                </a:ext>
              </a:extLst>
            </p:cNvPr>
            <p:cNvSpPr/>
            <p:nvPr/>
          </p:nvSpPr>
          <p:spPr>
            <a:xfrm>
              <a:off x="8450257" y="4960472"/>
              <a:ext cx="614556" cy="301619"/>
            </a:xfrm>
            <a:prstGeom prst="rect">
              <a:avLst/>
            </a:prstGeom>
            <a:solidFill>
              <a:schemeClr val="bg2">
                <a:lumMod val="20000"/>
                <a:lumOff val="80000"/>
              </a:schemeClr>
            </a:solidFill>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l-NL" sz="2400">
                <a:latin typeface="Arial" panose="020B0604020202020204" pitchFamily="34" charset="0"/>
                <a:cs typeface="Arial" panose="020B0604020202020204" pitchFamily="34" charset="0"/>
                <a:sym typeface="Arial" panose="020B0604020202020204" pitchFamily="34" charset="0"/>
              </a:endParaRPr>
            </a:p>
          </p:txBody>
        </p:sp>
        <p:cxnSp>
          <p:nvCxnSpPr>
            <p:cNvPr id="49" name="Connector: Elbow 48">
              <a:extLst>
                <a:ext uri="{FF2B5EF4-FFF2-40B4-BE49-F238E27FC236}">
                  <a16:creationId xmlns:a16="http://schemas.microsoft.com/office/drawing/2014/main" id="{066B6271-9613-49F0-AF5D-64F6B351254F}"/>
                </a:ext>
              </a:extLst>
            </p:cNvPr>
            <p:cNvCxnSpPr>
              <a:cxnSpLocks/>
              <a:stCxn id="46" idx="3"/>
              <a:endCxn id="47" idx="1"/>
            </p:cNvCxnSpPr>
            <p:nvPr/>
          </p:nvCxnSpPr>
          <p:spPr>
            <a:xfrm>
              <a:off x="9064811" y="4640626"/>
              <a:ext cx="305404" cy="225794"/>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or: Elbow 49">
              <a:extLst>
                <a:ext uri="{FF2B5EF4-FFF2-40B4-BE49-F238E27FC236}">
                  <a16:creationId xmlns:a16="http://schemas.microsoft.com/office/drawing/2014/main" id="{60EA60D1-6E1C-4B8B-A9C0-1CA28169FE27}"/>
                </a:ext>
              </a:extLst>
            </p:cNvPr>
            <p:cNvCxnSpPr>
              <a:cxnSpLocks/>
              <a:stCxn id="48" idx="3"/>
              <a:endCxn id="47" idx="1"/>
            </p:cNvCxnSpPr>
            <p:nvPr/>
          </p:nvCxnSpPr>
          <p:spPr>
            <a:xfrm flipV="1">
              <a:off x="9064813" y="4866420"/>
              <a:ext cx="305402" cy="244862"/>
            </a:xfrm>
            <a:prstGeom prst="bentConnector3">
              <a:avLst/>
            </a:prstGeom>
            <a:ln w="6350">
              <a:solidFill>
                <a:schemeClr val="tx2">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6E3B80A-F282-45D0-8666-7B00757AB197}"/>
                </a:ext>
              </a:extLst>
            </p:cNvPr>
            <p:cNvCxnSpPr>
              <a:cxnSpLocks/>
            </p:cNvCxnSpPr>
            <p:nvPr/>
          </p:nvCxnSpPr>
          <p:spPr>
            <a:xfrm>
              <a:off x="10107587" y="2965298"/>
              <a:ext cx="0" cy="3134549"/>
            </a:xfrm>
            <a:prstGeom prst="straightConnector1">
              <a:avLst/>
            </a:prstGeom>
            <a:ln w="6350" cap="flat" cmpd="sng" algn="ctr">
              <a:solidFill>
                <a:schemeClr val="accent4"/>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9" name="TextBox 58">
              <a:extLst>
                <a:ext uri="{FF2B5EF4-FFF2-40B4-BE49-F238E27FC236}">
                  <a16:creationId xmlns:a16="http://schemas.microsoft.com/office/drawing/2014/main" id="{BD23DAB0-7675-4368-ABC9-D05DE85C7C4A}"/>
                </a:ext>
              </a:extLst>
            </p:cNvPr>
            <p:cNvSpPr txBox="1"/>
            <p:nvPr/>
          </p:nvSpPr>
          <p:spPr>
            <a:xfrm>
              <a:off x="9754970" y="5782764"/>
              <a:ext cx="652017" cy="543867"/>
            </a:xfrm>
            <a:prstGeom prst="rect">
              <a:avLst/>
            </a:prstGeom>
            <a:solidFill>
              <a:schemeClr val="bg1"/>
            </a:solidFill>
            <a:effectLst>
              <a:outerShdw blurRad="50800" dist="38100" dir="2700000" algn="tl" rotWithShape="0">
                <a:prstClr val="black">
                  <a:alpha val="40000"/>
                </a:prstClr>
              </a:outerShdw>
            </a:effectLst>
          </p:spPr>
          <p:txBody>
            <a:bodyPr vert="horz" wrap="square" rtlCol="0" anchor="t" anchorCtr="0">
              <a:spAutoFit/>
            </a:bodyPr>
            <a:lstStyle/>
            <a:p>
              <a:pPr algn="ctr" defTabSz="1219170">
                <a:spcBef>
                  <a:spcPts val="933"/>
                </a:spcBef>
                <a:buClr>
                  <a:schemeClr val="accent2"/>
                </a:buClr>
                <a:buSzPct val="70000"/>
              </a:pPr>
              <a:r>
                <a:rPr lang="en-US" sz="1467" dirty="0">
                  <a:latin typeface="Arial" panose="020B0604020202020204" pitchFamily="34" charset="0"/>
                  <a:cs typeface="Arial" panose="020B0604020202020204" pitchFamily="34" charset="0"/>
                  <a:sym typeface="Arial" panose="020B0604020202020204" pitchFamily="34" charset="0"/>
                </a:rPr>
                <a:t>40 Days</a:t>
              </a:r>
              <a:endParaRPr lang="nl-NL" sz="1467" dirty="0">
                <a:latin typeface="Arial" panose="020B0604020202020204" pitchFamily="34" charset="0"/>
                <a:cs typeface="Arial" panose="020B0604020202020204" pitchFamily="34" charset="0"/>
                <a:sym typeface="Arial" panose="020B0604020202020204" pitchFamily="34" charset="0"/>
              </a:endParaRPr>
            </a:p>
          </p:txBody>
        </p:sp>
      </p:grpSp>
      <p:pic>
        <p:nvPicPr>
          <p:cNvPr id="86" name="Graphic 85" descr="User">
            <a:extLst>
              <a:ext uri="{FF2B5EF4-FFF2-40B4-BE49-F238E27FC236}">
                <a16:creationId xmlns:a16="http://schemas.microsoft.com/office/drawing/2014/main" id="{C1CC9AE6-E634-46C6-837C-CE260F8A1B09}"/>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06880" y="2671065"/>
            <a:ext cx="422797" cy="422797"/>
          </a:xfrm>
          <a:prstGeom prst="rect">
            <a:avLst/>
          </a:prstGeom>
        </p:spPr>
      </p:pic>
    </p:spTree>
    <p:extLst>
      <p:ext uri="{BB962C8B-B14F-4D97-AF65-F5344CB8AC3E}">
        <p14:creationId xmlns:p14="http://schemas.microsoft.com/office/powerpoint/2010/main" val="299447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4" name="Rectangle 34"/>
          <p:cNvSpPr>
            <a:spLocks noGrp="1" noChangeArrowheads="1"/>
          </p:cNvSpPr>
          <p:nvPr>
            <p:ph type="title"/>
          </p:nvPr>
        </p:nvSpPr>
        <p:spPr>
          <a:noFill/>
          <a:ln/>
        </p:spPr>
        <p:txBody>
          <a:bodyPr>
            <a:normAutofit fontScale="90000"/>
          </a:bodyPr>
          <a:lstStyle/>
          <a:p>
            <a:r>
              <a:rPr lang="en-GB" dirty="0">
                <a:latin typeface="Calibri" pitchFamily="34" charset="0"/>
                <a:cs typeface="Calibri" pitchFamily="34" charset="0"/>
              </a:rPr>
              <a:t>Manage Due Date delivery with CCPM</a:t>
            </a:r>
            <a:br>
              <a:rPr lang="en-GB" dirty="0">
                <a:latin typeface="Calibri" pitchFamily="34" charset="0"/>
                <a:cs typeface="Calibri" pitchFamily="34" charset="0"/>
              </a:rPr>
            </a:br>
            <a:r>
              <a:rPr lang="en-GB" sz="3100" i="1" dirty="0">
                <a:latin typeface="Calibri" pitchFamily="34" charset="0"/>
                <a:cs typeface="Calibri" pitchFamily="34" charset="0"/>
              </a:rPr>
              <a:t>Project and Cross-Project Optimisation (Portfolio or Program)</a:t>
            </a:r>
          </a:p>
        </p:txBody>
      </p:sp>
      <p:pic>
        <p:nvPicPr>
          <p:cNvPr id="5" name="Picture 4" descr="IMG_23022012_153431.png"/>
          <p:cNvPicPr/>
          <p:nvPr/>
        </p:nvPicPr>
        <p:blipFill>
          <a:blip r:embed="rId3" cstate="print"/>
          <a:stretch>
            <a:fillRect/>
          </a:stretch>
        </p:blipFill>
        <p:spPr>
          <a:xfrm>
            <a:off x="1775520" y="2091291"/>
            <a:ext cx="3170034" cy="2027346"/>
          </a:xfrm>
          <a:prstGeom prst="rect">
            <a:avLst/>
          </a:prstGeom>
        </p:spPr>
      </p:pic>
      <p:sp>
        <p:nvSpPr>
          <p:cNvPr id="6" name="TextBox 5"/>
          <p:cNvSpPr txBox="1"/>
          <p:nvPr/>
        </p:nvSpPr>
        <p:spPr>
          <a:xfrm>
            <a:off x="1775520" y="1670365"/>
            <a:ext cx="2592288" cy="400110"/>
          </a:xfrm>
          <a:prstGeom prst="rect">
            <a:avLst/>
          </a:prstGeom>
        </p:spPr>
        <p:txBody>
          <a:bodyPr vert="horz" wrap="square" rtlCol="0" anchor="t" anchorCtr="0">
            <a:spAutoFit/>
          </a:bodyPr>
          <a:lstStyle/>
          <a:p>
            <a:pPr>
              <a:spcBef>
                <a:spcPts val="700"/>
              </a:spcBef>
              <a:buClr>
                <a:schemeClr val="accent2"/>
              </a:buClr>
              <a:buSzPct val="70000"/>
            </a:pPr>
            <a:r>
              <a:rPr lang="nl-NL" sz="2000" b="1" dirty="0">
                <a:solidFill>
                  <a:schemeClr val="tx1">
                    <a:lumMod val="85000"/>
                    <a:lumOff val="15000"/>
                  </a:schemeClr>
                </a:solidFill>
                <a:latin typeface="Tw Cen MT" pitchFamily="34" charset="0"/>
                <a:ea typeface="Adobe Fan Heiti Std B" pitchFamily="34" charset="-128"/>
                <a:cs typeface="Arial" pitchFamily="34" charset="0"/>
              </a:rPr>
              <a:t>Per Project</a:t>
            </a:r>
            <a:endParaRPr lang="en-GB" sz="2000" b="1" dirty="0">
              <a:solidFill>
                <a:schemeClr val="tx1">
                  <a:lumMod val="85000"/>
                  <a:lumOff val="15000"/>
                </a:schemeClr>
              </a:solidFill>
              <a:latin typeface="Tw Cen MT" pitchFamily="34" charset="0"/>
              <a:ea typeface="Adobe Fan Heiti Std B" pitchFamily="34" charset="-128"/>
              <a:cs typeface="Arial" pitchFamily="34" charset="0"/>
            </a:endParaRPr>
          </a:p>
        </p:txBody>
      </p:sp>
      <p:pic>
        <p:nvPicPr>
          <p:cNvPr id="7" name="Picture 6" descr="Image2.png"/>
          <p:cNvPicPr>
            <a:picLocks noChangeAspect="1"/>
          </p:cNvPicPr>
          <p:nvPr/>
        </p:nvPicPr>
        <p:blipFill>
          <a:blip r:embed="rId4" cstate="print"/>
          <a:stretch>
            <a:fillRect/>
          </a:stretch>
        </p:blipFill>
        <p:spPr>
          <a:xfrm>
            <a:off x="1775520" y="4613457"/>
            <a:ext cx="3214850" cy="2103260"/>
          </a:xfrm>
          <a:prstGeom prst="rect">
            <a:avLst/>
          </a:prstGeom>
        </p:spPr>
      </p:pic>
      <p:sp>
        <p:nvSpPr>
          <p:cNvPr id="8" name="TextBox 7"/>
          <p:cNvSpPr txBox="1"/>
          <p:nvPr/>
        </p:nvSpPr>
        <p:spPr>
          <a:xfrm>
            <a:off x="1775520" y="4190645"/>
            <a:ext cx="4248472" cy="400110"/>
          </a:xfrm>
          <a:prstGeom prst="rect">
            <a:avLst/>
          </a:prstGeom>
        </p:spPr>
        <p:txBody>
          <a:bodyPr vert="horz" wrap="square" rtlCol="0" anchor="t" anchorCtr="0">
            <a:spAutoFit/>
          </a:bodyPr>
          <a:lstStyle/>
          <a:p>
            <a:pPr>
              <a:spcBef>
                <a:spcPts val="700"/>
              </a:spcBef>
              <a:buClr>
                <a:schemeClr val="accent2"/>
              </a:buClr>
              <a:buSzPct val="70000"/>
            </a:pPr>
            <a:r>
              <a:rPr lang="nl-NL" sz="2000" b="1" dirty="0">
                <a:solidFill>
                  <a:schemeClr val="tx1">
                    <a:lumMod val="85000"/>
                    <a:lumOff val="15000"/>
                  </a:schemeClr>
                </a:solidFill>
                <a:latin typeface="Tw Cen MT" pitchFamily="34" charset="0"/>
                <a:ea typeface="Adobe Fan Heiti Std B" pitchFamily="34" charset="-128"/>
                <a:cs typeface="Arial" pitchFamily="34" charset="0"/>
              </a:rPr>
              <a:t>Cross-Project (Program or Portfolio)</a:t>
            </a:r>
            <a:endParaRPr lang="en-GB" sz="2000" b="1" dirty="0">
              <a:solidFill>
                <a:schemeClr val="tx1">
                  <a:lumMod val="85000"/>
                  <a:lumOff val="15000"/>
                </a:schemeClr>
              </a:solidFill>
              <a:latin typeface="Tw Cen MT" pitchFamily="34" charset="0"/>
              <a:ea typeface="Adobe Fan Heiti Std B" pitchFamily="34" charset="-128"/>
              <a:cs typeface="Arial" pitchFamily="34" charset="0"/>
            </a:endParaRPr>
          </a:p>
        </p:txBody>
      </p:sp>
      <p:sp>
        <p:nvSpPr>
          <p:cNvPr id="10" name="Rectangle 9"/>
          <p:cNvSpPr/>
          <p:nvPr/>
        </p:nvSpPr>
        <p:spPr>
          <a:xfrm>
            <a:off x="5879976" y="2091291"/>
            <a:ext cx="360040" cy="3600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6312024" y="2016551"/>
            <a:ext cx="4355976" cy="830997"/>
          </a:xfrm>
          <a:prstGeom prst="rect">
            <a:avLst/>
          </a:prstGeom>
        </p:spPr>
        <p:txBody>
          <a:bodyPr vert="horz" wrap="square" rtlCol="0" anchor="t" anchorCtr="0">
            <a:spAutoFit/>
          </a:bodyPr>
          <a:lstStyle/>
          <a:p>
            <a:pPr>
              <a:spcBef>
                <a:spcPts val="700"/>
              </a:spcBef>
              <a:buClr>
                <a:schemeClr val="accent2"/>
              </a:buClr>
              <a:buSzPct val="70000"/>
            </a:pPr>
            <a:r>
              <a:rPr lang="nl-NL" sz="1600" dirty="0">
                <a:solidFill>
                  <a:schemeClr val="tx1">
                    <a:lumMod val="85000"/>
                    <a:lumOff val="15000"/>
                  </a:schemeClr>
                </a:solidFill>
                <a:latin typeface="Tw Cen MT" pitchFamily="34" charset="0"/>
                <a:ea typeface="Adobe Fan Heiti Std B" pitchFamily="34" charset="-128"/>
                <a:cs typeface="Arial" pitchFamily="34" charset="0"/>
              </a:rPr>
              <a:t>Red means “</a:t>
            </a:r>
            <a:r>
              <a:rPr lang="nl-NL" sz="1600" b="1" dirty="0">
                <a:solidFill>
                  <a:srgbClr val="FF0000"/>
                </a:solidFill>
                <a:latin typeface="Tw Cen MT" pitchFamily="34" charset="0"/>
                <a:ea typeface="Adobe Fan Heiti Std B" pitchFamily="34" charset="-128"/>
                <a:cs typeface="Arial" pitchFamily="34" charset="0"/>
              </a:rPr>
              <a:t>CRITICAL</a:t>
            </a:r>
            <a:r>
              <a:rPr lang="nl-NL" sz="1600" dirty="0">
                <a:solidFill>
                  <a:schemeClr val="tx1">
                    <a:lumMod val="85000"/>
                    <a:lumOff val="15000"/>
                  </a:schemeClr>
                </a:solidFill>
                <a:latin typeface="Tw Cen MT" pitchFamily="34" charset="0"/>
                <a:ea typeface="Adobe Fan Heiti Std B" pitchFamily="34" charset="-128"/>
                <a:cs typeface="Arial" pitchFamily="34" charset="0"/>
              </a:rPr>
              <a:t>”.  Risk of late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delivery</a:t>
            </a:r>
            <a:r>
              <a:rPr lang="nl-NL" sz="1600" dirty="0">
                <a:solidFill>
                  <a:schemeClr val="tx1">
                    <a:lumMod val="85000"/>
                    <a:lumOff val="15000"/>
                  </a:schemeClr>
                </a:solidFill>
                <a:latin typeface="Tw Cen MT" pitchFamily="34" charset="0"/>
                <a:ea typeface="Adobe Fan Heiti Std B" pitchFamily="34" charset="-128"/>
                <a:cs typeface="Arial" pitchFamily="34" charset="0"/>
              </a:rPr>
              <a:t> is high.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Immediate</a:t>
            </a:r>
            <a:r>
              <a:rPr lang="nl-NL" sz="1600" dirty="0">
                <a:solidFill>
                  <a:schemeClr val="tx1">
                    <a:lumMod val="85000"/>
                    <a:lumOff val="15000"/>
                  </a:schemeClr>
                </a:solidFill>
                <a:latin typeface="Tw Cen MT" pitchFamily="34" charset="0"/>
                <a:ea typeface="Adobe Fan Heiti Std B" pitchFamily="34" charset="-128"/>
                <a:cs typeface="Arial" pitchFamily="34" charset="0"/>
              </a:rPr>
              <a:t> “buffer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recovery</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actions</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need</a:t>
            </a:r>
            <a:r>
              <a:rPr lang="nl-NL" sz="1600" dirty="0">
                <a:solidFill>
                  <a:schemeClr val="tx1">
                    <a:lumMod val="85000"/>
                    <a:lumOff val="15000"/>
                  </a:schemeClr>
                </a:solidFill>
                <a:latin typeface="Tw Cen MT" pitchFamily="34" charset="0"/>
                <a:ea typeface="Adobe Fan Heiti Std B" pitchFamily="34" charset="-128"/>
                <a:cs typeface="Arial" pitchFamily="34" charset="0"/>
              </a:rPr>
              <a:t> to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be</a:t>
            </a:r>
            <a:r>
              <a:rPr lang="nl-NL" sz="1600" dirty="0">
                <a:solidFill>
                  <a:schemeClr val="tx1">
                    <a:lumMod val="85000"/>
                    <a:lumOff val="15000"/>
                  </a:schemeClr>
                </a:solidFill>
                <a:latin typeface="Tw Cen MT" pitchFamily="34" charset="0"/>
                <a:ea typeface="Adobe Fan Heiti Std B" pitchFamily="34" charset="-128"/>
                <a:cs typeface="Arial" pitchFamily="34" charset="0"/>
              </a:rPr>
              <a:t> taken</a:t>
            </a:r>
          </a:p>
        </p:txBody>
      </p:sp>
      <p:sp>
        <p:nvSpPr>
          <p:cNvPr id="12" name="Rectangle 11"/>
          <p:cNvSpPr/>
          <p:nvPr/>
        </p:nvSpPr>
        <p:spPr>
          <a:xfrm>
            <a:off x="5879976" y="3068960"/>
            <a:ext cx="360040" cy="3600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312024" y="2991564"/>
            <a:ext cx="4355976" cy="830997"/>
          </a:xfrm>
          <a:prstGeom prst="rect">
            <a:avLst/>
          </a:prstGeom>
        </p:spPr>
        <p:txBody>
          <a:bodyPr vert="horz" wrap="square" rtlCol="0" anchor="t" anchorCtr="0">
            <a:spAutoFit/>
          </a:bodyPr>
          <a:lstStyle/>
          <a:p>
            <a:pPr>
              <a:spcBef>
                <a:spcPts val="700"/>
              </a:spcBef>
              <a:buClr>
                <a:schemeClr val="accent2"/>
              </a:buClr>
              <a:buSzPct val="70000"/>
            </a:pPr>
            <a:r>
              <a:rPr lang="nl-NL" sz="1600" dirty="0">
                <a:solidFill>
                  <a:schemeClr val="tx1">
                    <a:lumMod val="85000"/>
                    <a:lumOff val="15000"/>
                  </a:schemeClr>
                </a:solidFill>
                <a:latin typeface="Tw Cen MT" pitchFamily="34" charset="0"/>
                <a:ea typeface="Adobe Fan Heiti Std B" pitchFamily="34" charset="-128"/>
                <a:cs typeface="Arial" pitchFamily="34" charset="0"/>
              </a:rPr>
              <a:t>Orange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means</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b="1" dirty="0">
                <a:solidFill>
                  <a:srgbClr val="FFC000"/>
                </a:solidFill>
                <a:latin typeface="Tw Cen MT" pitchFamily="34" charset="0"/>
                <a:ea typeface="Adobe Fan Heiti Std B" pitchFamily="34" charset="-128"/>
                <a:cs typeface="Arial" pitchFamily="34" charset="0"/>
              </a:rPr>
              <a:t>CAUTION</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There</a:t>
            </a:r>
            <a:r>
              <a:rPr lang="nl-NL" sz="1600" dirty="0">
                <a:solidFill>
                  <a:schemeClr val="tx1">
                    <a:lumMod val="85000"/>
                    <a:lumOff val="15000"/>
                  </a:schemeClr>
                </a:solidFill>
                <a:latin typeface="Tw Cen MT" pitchFamily="34" charset="0"/>
                <a:ea typeface="Adobe Fan Heiti Std B" pitchFamily="34" charset="-128"/>
                <a:cs typeface="Arial" pitchFamily="34" charset="0"/>
              </a:rPr>
              <a:t> is a risk of late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delivery</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Recovery</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actions</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may</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need</a:t>
            </a:r>
            <a:r>
              <a:rPr lang="nl-NL" sz="1600" dirty="0">
                <a:solidFill>
                  <a:schemeClr val="tx1">
                    <a:lumMod val="85000"/>
                    <a:lumOff val="15000"/>
                  </a:schemeClr>
                </a:solidFill>
                <a:latin typeface="Tw Cen MT" pitchFamily="34" charset="0"/>
                <a:ea typeface="Adobe Fan Heiti Std B" pitchFamily="34" charset="-128"/>
                <a:cs typeface="Arial" pitchFamily="34" charset="0"/>
              </a:rPr>
              <a:t> to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be</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prepared</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p>
        </p:txBody>
      </p:sp>
      <p:sp>
        <p:nvSpPr>
          <p:cNvPr id="14" name="Rectangle 13"/>
          <p:cNvSpPr/>
          <p:nvPr/>
        </p:nvSpPr>
        <p:spPr>
          <a:xfrm>
            <a:off x="5879976" y="4005064"/>
            <a:ext cx="360040" cy="3600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6312024" y="3927668"/>
            <a:ext cx="4355976" cy="830997"/>
          </a:xfrm>
          <a:prstGeom prst="rect">
            <a:avLst/>
          </a:prstGeom>
        </p:spPr>
        <p:txBody>
          <a:bodyPr vert="horz" wrap="square" rtlCol="0" anchor="t" anchorCtr="0">
            <a:spAutoFit/>
          </a:bodyPr>
          <a:lstStyle/>
          <a:p>
            <a:pPr>
              <a:spcBef>
                <a:spcPts val="700"/>
              </a:spcBef>
              <a:buClr>
                <a:schemeClr val="accent2"/>
              </a:buClr>
              <a:buSzPct val="70000"/>
            </a:pPr>
            <a:r>
              <a:rPr lang="nl-NL" sz="1600" dirty="0">
                <a:solidFill>
                  <a:schemeClr val="tx1">
                    <a:lumMod val="85000"/>
                    <a:lumOff val="15000"/>
                  </a:schemeClr>
                </a:solidFill>
                <a:latin typeface="Tw Cen MT" pitchFamily="34" charset="0"/>
                <a:ea typeface="Adobe Fan Heiti Std B" pitchFamily="34" charset="-128"/>
                <a:cs typeface="Arial" pitchFamily="34" charset="0"/>
              </a:rPr>
              <a:t>Green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means</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b="1" dirty="0">
                <a:solidFill>
                  <a:srgbClr val="00B050"/>
                </a:solidFill>
                <a:latin typeface="Tw Cen MT" pitchFamily="34" charset="0"/>
                <a:ea typeface="Adobe Fan Heiti Std B" pitchFamily="34" charset="-128"/>
                <a:cs typeface="Arial" pitchFamily="34" charset="0"/>
              </a:rPr>
              <a:t>SAFE.</a:t>
            </a:r>
            <a:r>
              <a:rPr lang="nl-NL" sz="1600" dirty="0">
                <a:solidFill>
                  <a:schemeClr val="tx1">
                    <a:lumMod val="85000"/>
                    <a:lumOff val="15000"/>
                  </a:schemeClr>
                </a:solidFill>
                <a:latin typeface="Tw Cen MT" pitchFamily="34" charset="0"/>
                <a:ea typeface="Adobe Fan Heiti Std B" pitchFamily="34" charset="-128"/>
                <a:cs typeface="Arial" pitchFamily="34" charset="0"/>
              </a:rPr>
              <a:t> The risk of a late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delivery</a:t>
            </a:r>
            <a:r>
              <a:rPr lang="nl-NL" sz="1600" dirty="0">
                <a:solidFill>
                  <a:schemeClr val="tx1">
                    <a:lumMod val="85000"/>
                    <a:lumOff val="15000"/>
                  </a:schemeClr>
                </a:solidFill>
                <a:latin typeface="Tw Cen MT" pitchFamily="34" charset="0"/>
                <a:ea typeface="Adobe Fan Heiti Std B" pitchFamily="34" charset="-128"/>
                <a:cs typeface="Arial" pitchFamily="34" charset="0"/>
              </a:rPr>
              <a:t> is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small</a:t>
            </a:r>
            <a:r>
              <a:rPr lang="nl-NL" sz="1600" dirty="0">
                <a:solidFill>
                  <a:schemeClr val="tx1">
                    <a:lumMod val="85000"/>
                    <a:lumOff val="15000"/>
                  </a:schemeClr>
                </a:solidFill>
                <a:latin typeface="Tw Cen MT" pitchFamily="34" charset="0"/>
                <a:ea typeface="Adobe Fan Heiti Std B" pitchFamily="34" charset="-128"/>
                <a:cs typeface="Arial" pitchFamily="34" charset="0"/>
              </a:rPr>
              <a:t>. No buffer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recovery</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actions</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need</a:t>
            </a:r>
            <a:r>
              <a:rPr lang="nl-NL" sz="1600" dirty="0">
                <a:solidFill>
                  <a:schemeClr val="tx1">
                    <a:lumMod val="85000"/>
                    <a:lumOff val="15000"/>
                  </a:schemeClr>
                </a:solidFill>
                <a:latin typeface="Tw Cen MT" pitchFamily="34" charset="0"/>
                <a:ea typeface="Adobe Fan Heiti Std B" pitchFamily="34" charset="-128"/>
                <a:cs typeface="Arial" pitchFamily="34" charset="0"/>
              </a:rPr>
              <a:t> to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be</a:t>
            </a:r>
            <a:r>
              <a:rPr lang="nl-NL" sz="1600" dirty="0">
                <a:solidFill>
                  <a:schemeClr val="tx1">
                    <a:lumMod val="85000"/>
                    <a:lumOff val="15000"/>
                  </a:schemeClr>
                </a:solidFill>
                <a:latin typeface="Tw Cen MT" pitchFamily="34" charset="0"/>
                <a:ea typeface="Adobe Fan Heiti Std B" pitchFamily="34" charset="-128"/>
                <a:cs typeface="Arial" pitchFamily="34" charset="0"/>
              </a:rPr>
              <a:t> taken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or</a:t>
            </a:r>
            <a:r>
              <a:rPr lang="nl-NL" sz="1600" dirty="0">
                <a:solidFill>
                  <a:schemeClr val="tx1">
                    <a:lumMod val="85000"/>
                    <a:lumOff val="15000"/>
                  </a:schemeClr>
                </a:solidFill>
                <a:latin typeface="Tw Cen MT" pitchFamily="34" charset="0"/>
                <a:ea typeface="Adobe Fan Heiti Std B" pitchFamily="34" charset="-128"/>
                <a:cs typeface="Arial" pitchFamily="34" charset="0"/>
              </a:rPr>
              <a:t> </a:t>
            </a:r>
            <a:r>
              <a:rPr lang="nl-NL" sz="1600" dirty="0" err="1">
                <a:solidFill>
                  <a:schemeClr val="tx1">
                    <a:lumMod val="85000"/>
                    <a:lumOff val="15000"/>
                  </a:schemeClr>
                </a:solidFill>
                <a:latin typeface="Tw Cen MT" pitchFamily="34" charset="0"/>
                <a:ea typeface="Adobe Fan Heiti Std B" pitchFamily="34" charset="-128"/>
                <a:cs typeface="Arial" pitchFamily="34" charset="0"/>
              </a:rPr>
              <a:t>prepared</a:t>
            </a:r>
            <a:r>
              <a:rPr lang="nl-NL" sz="1600" dirty="0">
                <a:solidFill>
                  <a:schemeClr val="tx1">
                    <a:lumMod val="85000"/>
                    <a:lumOff val="15000"/>
                  </a:schemeClr>
                </a:solidFill>
                <a:latin typeface="Tw Cen MT" pitchFamily="34" charset="0"/>
                <a:ea typeface="Adobe Fan Heiti Std B" pitchFamily="34" charset="-128"/>
                <a:cs typeface="Arial" pitchFamily="34" charset="0"/>
              </a:rPr>
              <a:t>.</a:t>
            </a:r>
          </a:p>
        </p:txBody>
      </p:sp>
    </p:spTree>
    <p:extLst>
      <p:ext uri="{BB962C8B-B14F-4D97-AF65-F5344CB8AC3E}">
        <p14:creationId xmlns:p14="http://schemas.microsoft.com/office/powerpoint/2010/main" val="986609146"/>
      </p:ext>
    </p:extLst>
  </p:cSld>
  <p:clrMapOvr>
    <a:masterClrMapping/>
  </p:clrMapOvr>
  <p:transition spd="med">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t>Levers for achieving improvements</a:t>
            </a:r>
            <a:br>
              <a:rPr lang="en-US" sz="3200" dirty="0"/>
            </a:br>
            <a:r>
              <a:rPr lang="en-US" sz="2400" i="1" dirty="0"/>
              <a:t>Operations Management for (multi-)project operations</a:t>
            </a:r>
          </a:p>
        </p:txBody>
      </p:sp>
      <p:sp>
        <p:nvSpPr>
          <p:cNvPr id="3" name="Inhaltsplatzhalter 2"/>
          <p:cNvSpPr>
            <a:spLocks noGrp="1"/>
          </p:cNvSpPr>
          <p:nvPr>
            <p:ph sz="quarter" idx="1"/>
          </p:nvPr>
        </p:nvSpPr>
        <p:spPr>
          <a:xfrm>
            <a:off x="1163088" y="1844824"/>
            <a:ext cx="10871200" cy="4495800"/>
          </a:xfrm>
        </p:spPr>
        <p:txBody>
          <a:bodyPr>
            <a:normAutofit/>
          </a:bodyPr>
          <a:lstStyle/>
          <a:p>
            <a:r>
              <a:rPr lang="en-US" sz="1800" dirty="0"/>
              <a:t>Introduction of Buffer Management with Dynamic Schedules		 </a:t>
            </a:r>
            <a:r>
              <a:rPr lang="en-US" sz="1800" dirty="0">
                <a:sym typeface="Wingdings" panose="05000000000000000000" pitchFamily="2" charset="2"/>
              </a:rPr>
              <a:t></a:t>
            </a:r>
            <a:r>
              <a:rPr lang="en-US" sz="1800" i="1" dirty="0">
                <a:sym typeface="Wingdings" panose="05000000000000000000" pitchFamily="2" charset="2"/>
              </a:rPr>
              <a:t>Manage the Buffer</a:t>
            </a:r>
            <a:endParaRPr lang="en-US" sz="1800" i="1" dirty="0"/>
          </a:p>
          <a:p>
            <a:pPr lvl="1"/>
            <a:r>
              <a:rPr lang="en-US" sz="1600" dirty="0"/>
              <a:t>Aggregate and (re-)move safety time</a:t>
            </a:r>
          </a:p>
          <a:p>
            <a:pPr lvl="1"/>
            <a:r>
              <a:rPr lang="en-US" sz="1600" dirty="0"/>
              <a:t>Introduction of buffers at strategic positions to absorb uncertainty</a:t>
            </a:r>
          </a:p>
          <a:p>
            <a:pPr marL="0" indent="0">
              <a:buNone/>
            </a:pPr>
            <a:endParaRPr lang="en-US" sz="1800" dirty="0"/>
          </a:p>
          <a:p>
            <a:r>
              <a:rPr lang="en-US" sz="1800" dirty="0"/>
              <a:t>Introduction of </a:t>
            </a:r>
            <a:r>
              <a:rPr lang="en-US" sz="1800" u="sng" dirty="0"/>
              <a:t>one single </a:t>
            </a:r>
            <a:r>
              <a:rPr lang="en-US" sz="1800" dirty="0"/>
              <a:t>priority and feedback loop 		</a:t>
            </a:r>
            <a:r>
              <a:rPr lang="en-US" sz="1800" dirty="0">
                <a:sym typeface="Wingdings" panose="05000000000000000000" pitchFamily="2" charset="2"/>
              </a:rPr>
              <a:t> </a:t>
            </a:r>
            <a:r>
              <a:rPr lang="en-US" sz="1800" i="1" dirty="0">
                <a:sym typeface="Wingdings" panose="05000000000000000000" pitchFamily="2" charset="2"/>
              </a:rPr>
              <a:t>Execute by single priority</a:t>
            </a:r>
            <a:endParaRPr lang="en-US" sz="1800" i="1" dirty="0"/>
          </a:p>
          <a:p>
            <a:pPr lvl="1"/>
            <a:r>
              <a:rPr lang="en-US" sz="1600" dirty="0"/>
              <a:t>Track progress by </a:t>
            </a:r>
            <a:r>
              <a:rPr lang="en-US" sz="1600" b="1" i="1" dirty="0"/>
              <a:t>Expected-Time-To-Complete</a:t>
            </a:r>
            <a:r>
              <a:rPr lang="en-US" sz="1600" dirty="0"/>
              <a:t> (~ ETA)</a:t>
            </a:r>
          </a:p>
          <a:p>
            <a:pPr lvl="1"/>
            <a:r>
              <a:rPr lang="en-US" sz="1600" dirty="0"/>
              <a:t>Synchronized Execution of Tasks</a:t>
            </a:r>
          </a:p>
          <a:p>
            <a:pPr marL="0" indent="0">
              <a:buNone/>
            </a:pPr>
            <a:endParaRPr lang="en-US" sz="1800" dirty="0"/>
          </a:p>
          <a:p>
            <a:r>
              <a:rPr lang="en-US" sz="1800" dirty="0"/>
              <a:t>Introduction of Pipeline and Portfolio Management			</a:t>
            </a:r>
            <a:r>
              <a:rPr lang="en-US" sz="1800" dirty="0">
                <a:sym typeface="Wingdings" panose="05000000000000000000" pitchFamily="2" charset="2"/>
              </a:rPr>
              <a:t> </a:t>
            </a:r>
            <a:r>
              <a:rPr lang="en-US" sz="1800" i="1" dirty="0">
                <a:sym typeface="Wingdings" panose="05000000000000000000" pitchFamily="2" charset="2"/>
              </a:rPr>
              <a:t>Control the WIP</a:t>
            </a:r>
            <a:endParaRPr lang="en-US" sz="1800" i="1" dirty="0"/>
          </a:p>
          <a:p>
            <a:pPr lvl="1"/>
            <a:r>
              <a:rPr lang="en-US" sz="1600" dirty="0"/>
              <a:t>Constraint based Work-in-Progress management</a:t>
            </a:r>
          </a:p>
          <a:p>
            <a:pPr lvl="1"/>
            <a:r>
              <a:rPr lang="en-US" sz="1600" dirty="0"/>
              <a:t>Release management (staggering)</a:t>
            </a:r>
          </a:p>
          <a:p>
            <a:pPr marL="365760" lvl="1" indent="0">
              <a:buNone/>
            </a:pPr>
            <a:endParaRPr lang="en-US" sz="1600" dirty="0"/>
          </a:p>
          <a:p>
            <a:r>
              <a:rPr lang="en-US" sz="1800" dirty="0"/>
              <a:t>Introduction of Aggregation and (dynamic) “Late Binding”		</a:t>
            </a:r>
            <a:r>
              <a:rPr lang="en-US" sz="1800" dirty="0">
                <a:sym typeface="Wingdings" panose="05000000000000000000" pitchFamily="2" charset="2"/>
              </a:rPr>
              <a:t> Flexible Capac</a:t>
            </a:r>
            <a:r>
              <a:rPr lang="en-US" i="1" dirty="0">
                <a:sym typeface="Wingdings" panose="05000000000000000000" pitchFamily="2" charset="2"/>
              </a:rPr>
              <a:t>ity</a:t>
            </a:r>
            <a:endParaRPr lang="en-US" dirty="0"/>
          </a:p>
          <a:p>
            <a:endParaRPr lang="en-US" dirty="0"/>
          </a:p>
        </p:txBody>
      </p:sp>
      <p:pic>
        <p:nvPicPr>
          <p:cNvPr id="130" name="Picture 129"/>
          <p:cNvPicPr>
            <a:picLocks noChangeAspect="1"/>
          </p:cNvPicPr>
          <p:nvPr/>
        </p:nvPicPr>
        <p:blipFill>
          <a:blip r:embed="rId2"/>
          <a:stretch>
            <a:fillRect/>
          </a:stretch>
        </p:blipFill>
        <p:spPr>
          <a:xfrm>
            <a:off x="166540" y="4653136"/>
            <a:ext cx="1256610" cy="749882"/>
          </a:xfrm>
          <a:prstGeom prst="rect">
            <a:avLst/>
          </a:prstGeom>
          <a:ln>
            <a:solidFill>
              <a:schemeClr val="accent1"/>
            </a:solidFill>
          </a:ln>
        </p:spPr>
      </p:pic>
    </p:spTree>
    <p:extLst>
      <p:ext uri="{BB962C8B-B14F-4D97-AF65-F5344CB8AC3E}">
        <p14:creationId xmlns:p14="http://schemas.microsoft.com/office/powerpoint/2010/main" val="3571880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4. Manage </a:t>
            </a:r>
            <a:r>
              <a:rPr lang="nl-NL" dirty="0" err="1"/>
              <a:t>your</a:t>
            </a:r>
            <a:r>
              <a:rPr lang="nl-NL" dirty="0"/>
              <a:t> portfolio </a:t>
            </a:r>
            <a:r>
              <a:rPr lang="nl-NL" dirty="0" err="1"/>
              <a:t>with</a:t>
            </a:r>
            <a:r>
              <a:rPr lang="nl-NL" dirty="0"/>
              <a:t> CCPM</a:t>
            </a:r>
            <a:br>
              <a:rPr lang="nl-NL" dirty="0"/>
            </a:br>
            <a:r>
              <a:rPr lang="nl-NL" sz="3100" i="1" dirty="0"/>
              <a:t>Global </a:t>
            </a:r>
            <a:r>
              <a:rPr lang="nl-NL" sz="3100" i="1" dirty="0" err="1"/>
              <a:t>optimisation</a:t>
            </a:r>
            <a:r>
              <a:rPr lang="nl-NL" sz="3100" i="1" dirty="0"/>
              <a:t> </a:t>
            </a:r>
            <a:r>
              <a:rPr lang="nl-NL" sz="3100" i="1" dirty="0" err="1"/>
              <a:t>across</a:t>
            </a:r>
            <a:r>
              <a:rPr lang="nl-NL" sz="3100" i="1" dirty="0"/>
              <a:t> </a:t>
            </a:r>
            <a:r>
              <a:rPr lang="nl-NL" sz="3100" i="1" dirty="0" err="1"/>
              <a:t>projects</a:t>
            </a:r>
            <a:endParaRPr lang="nl-NL" sz="31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56</a:t>
            </a:fld>
            <a:endParaRPr lang="nl-NL" dirty="0"/>
          </a:p>
        </p:txBody>
      </p:sp>
      <p:pic>
        <p:nvPicPr>
          <p:cNvPr id="8" name="Picture 7"/>
          <p:cNvPicPr>
            <a:picLocks noChangeAspect="1"/>
          </p:cNvPicPr>
          <p:nvPr/>
        </p:nvPicPr>
        <p:blipFill>
          <a:blip r:embed="rId2"/>
          <a:stretch>
            <a:fillRect/>
          </a:stretch>
        </p:blipFill>
        <p:spPr>
          <a:xfrm>
            <a:off x="780393" y="1988840"/>
            <a:ext cx="7128792" cy="4254107"/>
          </a:xfrm>
          <a:prstGeom prst="rect">
            <a:avLst/>
          </a:prstGeom>
          <a:ln>
            <a:solidFill>
              <a:schemeClr val="accent1"/>
            </a:solidFill>
          </a:ln>
        </p:spPr>
      </p:pic>
    </p:spTree>
    <p:extLst>
      <p:ext uri="{BB962C8B-B14F-4D97-AF65-F5344CB8AC3E}">
        <p14:creationId xmlns:p14="http://schemas.microsoft.com/office/powerpoint/2010/main" val="20539607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 y="-1"/>
            <a:ext cx="12191559" cy="6905038"/>
          </a:xfrm>
          <a:prstGeom prst="rect">
            <a:avLst/>
          </a:prstGeom>
        </p:spPr>
      </p:pic>
    </p:spTree>
    <p:extLst>
      <p:ext uri="{BB962C8B-B14F-4D97-AF65-F5344CB8AC3E}">
        <p14:creationId xmlns:p14="http://schemas.microsoft.com/office/powerpoint/2010/main" val="3034339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power of Buffer Management</a:t>
            </a:r>
            <a:br>
              <a:rPr lang="en-US" dirty="0"/>
            </a:br>
            <a:r>
              <a:rPr lang="en-US" sz="3100" i="1" dirty="0"/>
              <a:t>Simulations</a:t>
            </a:r>
            <a:endParaRPr lang="nl-NL" sz="2700" i="1" dirty="0"/>
          </a:p>
        </p:txBody>
      </p:sp>
      <p:sp>
        <p:nvSpPr>
          <p:cNvPr id="5" name="Slide Number Placeholder 4"/>
          <p:cNvSpPr>
            <a:spLocks noGrp="1"/>
          </p:cNvSpPr>
          <p:nvPr>
            <p:ph type="sldNum" sz="quarter" idx="4"/>
          </p:nvPr>
        </p:nvSpPr>
        <p:spPr>
          <a:xfrm>
            <a:off x="320675" y="1257300"/>
            <a:ext cx="481013" cy="288925"/>
          </a:xfrm>
        </p:spPr>
        <p:txBody>
          <a:bodyPr/>
          <a:lstStyle/>
          <a:p>
            <a:fld id="{26D19333-19E5-41F3-9BAB-CE8431C616E6}" type="slidenum">
              <a:rPr lang="nl-NL" smtClean="0"/>
              <a:pPr/>
              <a:t>58</a:t>
            </a:fld>
            <a:endParaRPr lang="nl-NL"/>
          </a:p>
        </p:txBody>
      </p:sp>
      <p:graphicFrame>
        <p:nvGraphicFramePr>
          <p:cNvPr id="6" name="Tijdelijke aanduiding voor inhoud 3"/>
          <p:cNvGraphicFramePr>
            <a:graphicFrameLocks/>
          </p:cNvGraphicFramePr>
          <p:nvPr/>
        </p:nvGraphicFramePr>
        <p:xfrm>
          <a:off x="1991545" y="2420888"/>
          <a:ext cx="7925679" cy="2468844"/>
        </p:xfrm>
        <a:graphic>
          <a:graphicData uri="http://schemas.openxmlformats.org/drawingml/2006/table">
            <a:tbl>
              <a:tblPr firstRow="1" firstCol="1">
                <a:tableStyleId>{69012ECD-51FC-41F1-AA8D-1B2483CD663E}</a:tableStyleId>
              </a:tblPr>
              <a:tblGrid>
                <a:gridCol w="1080919">
                  <a:extLst>
                    <a:ext uri="{9D8B030D-6E8A-4147-A177-3AD203B41FA5}">
                      <a16:colId xmlns:a16="http://schemas.microsoft.com/office/drawing/2014/main" val="20000"/>
                    </a:ext>
                  </a:extLst>
                </a:gridCol>
                <a:gridCol w="979187">
                  <a:extLst>
                    <a:ext uri="{9D8B030D-6E8A-4147-A177-3AD203B41FA5}">
                      <a16:colId xmlns:a16="http://schemas.microsoft.com/office/drawing/2014/main" val="20001"/>
                    </a:ext>
                  </a:extLst>
                </a:gridCol>
                <a:gridCol w="1055485">
                  <a:extLst>
                    <a:ext uri="{9D8B030D-6E8A-4147-A177-3AD203B41FA5}">
                      <a16:colId xmlns:a16="http://schemas.microsoft.com/office/drawing/2014/main" val="20002"/>
                    </a:ext>
                  </a:extLst>
                </a:gridCol>
                <a:gridCol w="916857">
                  <a:extLst>
                    <a:ext uri="{9D8B030D-6E8A-4147-A177-3AD203B41FA5}">
                      <a16:colId xmlns:a16="http://schemas.microsoft.com/office/drawing/2014/main" val="20003"/>
                    </a:ext>
                  </a:extLst>
                </a:gridCol>
                <a:gridCol w="681965">
                  <a:extLst>
                    <a:ext uri="{9D8B030D-6E8A-4147-A177-3AD203B41FA5}">
                      <a16:colId xmlns:a16="http://schemas.microsoft.com/office/drawing/2014/main" val="20004"/>
                    </a:ext>
                  </a:extLst>
                </a:gridCol>
                <a:gridCol w="683248">
                  <a:extLst>
                    <a:ext uri="{9D8B030D-6E8A-4147-A177-3AD203B41FA5}">
                      <a16:colId xmlns:a16="http://schemas.microsoft.com/office/drawing/2014/main" val="20005"/>
                    </a:ext>
                  </a:extLst>
                </a:gridCol>
                <a:gridCol w="819898">
                  <a:extLst>
                    <a:ext uri="{9D8B030D-6E8A-4147-A177-3AD203B41FA5}">
                      <a16:colId xmlns:a16="http://schemas.microsoft.com/office/drawing/2014/main" val="20006"/>
                    </a:ext>
                  </a:extLst>
                </a:gridCol>
                <a:gridCol w="683248">
                  <a:extLst>
                    <a:ext uri="{9D8B030D-6E8A-4147-A177-3AD203B41FA5}">
                      <a16:colId xmlns:a16="http://schemas.microsoft.com/office/drawing/2014/main" val="20007"/>
                    </a:ext>
                  </a:extLst>
                </a:gridCol>
                <a:gridCol w="1024872">
                  <a:extLst>
                    <a:ext uri="{9D8B030D-6E8A-4147-A177-3AD203B41FA5}">
                      <a16:colId xmlns:a16="http://schemas.microsoft.com/office/drawing/2014/main" val="20008"/>
                    </a:ext>
                  </a:extLst>
                </a:gridCol>
              </a:tblGrid>
              <a:tr h="411474">
                <a:tc>
                  <a:txBody>
                    <a:bodyPr/>
                    <a:lstStyle/>
                    <a:p>
                      <a:pPr algn="r" fontAlgn="b"/>
                      <a:r>
                        <a:rPr lang="en-US" sz="1200" u="none" strike="noStrike" dirty="0">
                          <a:effectLst/>
                        </a:rPr>
                        <a:t>Strategy </a:t>
                      </a:r>
                      <a:endParaRPr lang="en-US" sz="1200" b="1" i="0" u="none" strike="noStrike" dirty="0">
                        <a:solidFill>
                          <a:srgbClr val="FFFFFF"/>
                        </a:solidFill>
                        <a:effectLst/>
                        <a:latin typeface="Calibri"/>
                      </a:endParaRPr>
                    </a:p>
                  </a:txBody>
                  <a:tcPr marL="7200" marR="72000" marT="7200" marB="0" anchor="ctr">
                    <a:solidFill>
                      <a:srgbClr val="212437"/>
                    </a:solidFill>
                  </a:tcPr>
                </a:tc>
                <a:tc>
                  <a:txBody>
                    <a:bodyPr/>
                    <a:lstStyle/>
                    <a:p>
                      <a:pPr algn="ctr" fontAlgn="b"/>
                      <a:r>
                        <a:rPr lang="en-US" sz="1000" u="none" strike="noStrike" dirty="0">
                          <a:effectLst/>
                        </a:rPr>
                        <a:t>Setup</a:t>
                      </a:r>
                      <a:endParaRPr lang="en-US" sz="1000" b="1" i="0" u="none" strike="noStrike" dirty="0">
                        <a:solidFill>
                          <a:srgbClr val="FFFFFF"/>
                        </a:solidFill>
                        <a:effectLst/>
                        <a:latin typeface="Calibri"/>
                      </a:endParaRPr>
                    </a:p>
                  </a:txBody>
                  <a:tcPr marL="8715" marR="8715" marT="8715" marB="0" anchor="ctr">
                    <a:solidFill>
                      <a:srgbClr val="212437"/>
                    </a:solidFill>
                  </a:tcPr>
                </a:tc>
                <a:tc>
                  <a:txBody>
                    <a:bodyPr/>
                    <a:lstStyle/>
                    <a:p>
                      <a:pPr algn="ctr" fontAlgn="b"/>
                      <a:r>
                        <a:rPr lang="en-US" sz="1000" u="none" strike="noStrike" dirty="0">
                          <a:effectLst/>
                        </a:rPr>
                        <a:t>1st project </a:t>
                      </a:r>
                      <a:r>
                        <a:rPr lang="en-US" sz="1000" u="none" strike="noStrike" dirty="0" err="1">
                          <a:effectLst/>
                        </a:rPr>
                        <a:t>cmpl</a:t>
                      </a:r>
                      <a:r>
                        <a:rPr lang="en-US" sz="1000" u="none" strike="noStrike" dirty="0">
                          <a:effectLst/>
                        </a:rPr>
                        <a:t>.</a:t>
                      </a:r>
                      <a:endParaRPr lang="en-US" sz="1000" b="1" i="0" u="none" strike="noStrike" dirty="0">
                        <a:solidFill>
                          <a:srgbClr val="FFFFFF"/>
                        </a:solidFill>
                        <a:effectLst/>
                        <a:latin typeface="Calibri"/>
                      </a:endParaRPr>
                    </a:p>
                  </a:txBody>
                  <a:tcPr marL="8715" marR="8715" marT="8715" marB="0" anchor="ctr">
                    <a:solidFill>
                      <a:srgbClr val="212437"/>
                    </a:solidFill>
                  </a:tcPr>
                </a:tc>
                <a:tc>
                  <a:txBody>
                    <a:bodyPr/>
                    <a:lstStyle/>
                    <a:p>
                      <a:pPr algn="ctr" fontAlgn="b"/>
                      <a:r>
                        <a:rPr lang="en-US" sz="1000" u="none" strike="noStrike" dirty="0">
                          <a:effectLst/>
                        </a:rPr>
                        <a:t>1st</a:t>
                      </a:r>
                      <a:r>
                        <a:rPr lang="en-US" sz="1000" u="none" strike="noStrike" baseline="0" dirty="0">
                          <a:effectLst/>
                        </a:rPr>
                        <a:t> project late</a:t>
                      </a:r>
                      <a:endParaRPr lang="en-US" sz="1000" b="1" i="0" u="none" strike="noStrike" dirty="0">
                        <a:solidFill>
                          <a:srgbClr val="FFFFFF"/>
                        </a:solidFill>
                        <a:effectLst/>
                        <a:latin typeface="Calibri"/>
                      </a:endParaRPr>
                    </a:p>
                  </a:txBody>
                  <a:tcPr marL="8715" marR="8715" marT="8715" marB="0" anchor="ctr">
                    <a:solidFill>
                      <a:srgbClr val="212437"/>
                    </a:solidFill>
                  </a:tcPr>
                </a:tc>
                <a:tc>
                  <a:txBody>
                    <a:bodyPr/>
                    <a:lstStyle/>
                    <a:p>
                      <a:pPr algn="ctr" fontAlgn="b"/>
                      <a:r>
                        <a:rPr lang="en-US" sz="1000" u="none" strike="noStrike" dirty="0">
                          <a:effectLst/>
                        </a:rPr>
                        <a:t>#Completed</a:t>
                      </a:r>
                      <a:endParaRPr lang="en-US" sz="1000" b="1" i="0" u="none" strike="noStrike" dirty="0">
                        <a:solidFill>
                          <a:srgbClr val="FFFFFF"/>
                        </a:solidFill>
                        <a:effectLst/>
                        <a:latin typeface="Calibri"/>
                      </a:endParaRPr>
                    </a:p>
                  </a:txBody>
                  <a:tcPr marL="8715" marR="8715" marT="8715" marB="0" anchor="ctr">
                    <a:lnR w="12700" cap="flat" cmpd="sng" algn="ctr">
                      <a:solidFill>
                        <a:schemeClr val="tx1"/>
                      </a:solidFill>
                      <a:prstDash val="solid"/>
                      <a:round/>
                      <a:headEnd type="none" w="med" len="med"/>
                      <a:tailEnd type="none" w="med" len="med"/>
                    </a:lnR>
                    <a:solidFill>
                      <a:srgbClr val="212437"/>
                    </a:solidFill>
                  </a:tcPr>
                </a:tc>
                <a:tc>
                  <a:txBody>
                    <a:bodyPr/>
                    <a:lstStyle/>
                    <a:p>
                      <a:pPr algn="ctr" fontAlgn="b"/>
                      <a:r>
                        <a:rPr lang="en-US" sz="1000" u="none" strike="noStrike" dirty="0">
                          <a:effectLst/>
                        </a:rPr>
                        <a:t>#Late</a:t>
                      </a:r>
                      <a:endParaRPr lang="en-US" sz="1000" b="1" i="0" u="none" strike="noStrike" dirty="0">
                        <a:solidFill>
                          <a:srgbClr val="FFFFFF"/>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212437"/>
                    </a:solidFill>
                  </a:tcPr>
                </a:tc>
                <a:tc>
                  <a:txBody>
                    <a:bodyPr/>
                    <a:lstStyle/>
                    <a:p>
                      <a:pPr algn="ctr" fontAlgn="b"/>
                      <a:r>
                        <a:rPr lang="en-US" sz="1000" u="none" strike="noStrike" dirty="0">
                          <a:effectLst/>
                        </a:rPr>
                        <a:t>hrs. overdue</a:t>
                      </a:r>
                      <a:endParaRPr lang="en-US" sz="1000" b="1" i="0" u="none" strike="noStrike" dirty="0">
                        <a:solidFill>
                          <a:srgbClr val="FFFFFF"/>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solidFill>
                      <a:srgbClr val="212437"/>
                    </a:solidFill>
                  </a:tcPr>
                </a:tc>
                <a:tc>
                  <a:txBody>
                    <a:bodyPr/>
                    <a:lstStyle/>
                    <a:p>
                      <a:pPr algn="ctr" fontAlgn="b"/>
                      <a:r>
                        <a:rPr lang="en-US" sz="1000" u="none" strike="noStrike" dirty="0">
                          <a:effectLst/>
                        </a:rPr>
                        <a:t>#Red</a:t>
                      </a:r>
                      <a:endParaRPr lang="en-US" sz="1000" b="1" i="0" u="none" strike="noStrike" dirty="0">
                        <a:solidFill>
                          <a:srgbClr val="FFFFFF"/>
                        </a:solidFill>
                        <a:effectLst/>
                        <a:latin typeface="Calibri"/>
                      </a:endParaRPr>
                    </a:p>
                  </a:txBody>
                  <a:tcPr marL="8715" marR="8715" marT="8715" marB="0" anchor="ctr">
                    <a:solidFill>
                      <a:srgbClr val="C00000"/>
                    </a:solidFill>
                  </a:tcPr>
                </a:tc>
                <a:tc>
                  <a:txBody>
                    <a:bodyPr/>
                    <a:lstStyle/>
                    <a:p>
                      <a:pPr algn="ctr" fontAlgn="b"/>
                      <a:r>
                        <a:rPr lang="en-US" sz="1000" u="none" strike="noStrike" dirty="0">
                          <a:effectLst/>
                        </a:rPr>
                        <a:t>%Yellow</a:t>
                      </a:r>
                      <a:endParaRPr lang="en-US" sz="1000" b="1" i="0" u="none" strike="noStrike" dirty="0">
                        <a:solidFill>
                          <a:srgbClr val="FFFFFF"/>
                        </a:solidFill>
                        <a:effectLst/>
                        <a:latin typeface="Calibri"/>
                      </a:endParaRPr>
                    </a:p>
                  </a:txBody>
                  <a:tcPr marL="8715" marR="8715" marT="8715" marB="0" anchor="ctr">
                    <a:solidFill>
                      <a:srgbClr val="FFC000"/>
                    </a:solidFill>
                  </a:tcPr>
                </a:tc>
                <a:extLst>
                  <a:ext uri="{0D108BD9-81ED-4DB2-BD59-A6C34878D82A}">
                    <a16:rowId xmlns:a16="http://schemas.microsoft.com/office/drawing/2014/main" val="10000"/>
                  </a:ext>
                </a:extLst>
              </a:tr>
              <a:tr h="411474">
                <a:tc>
                  <a:txBody>
                    <a:bodyPr/>
                    <a:lstStyle/>
                    <a:p>
                      <a:pPr algn="r" fontAlgn="b"/>
                      <a:r>
                        <a:rPr lang="en-US" sz="1200" u="none" strike="noStrike" dirty="0">
                          <a:effectLst/>
                        </a:rPr>
                        <a:t>Start date</a:t>
                      </a:r>
                      <a:endParaRPr lang="en-US" sz="1200" b="0" i="0" u="none" strike="noStrike" dirty="0">
                        <a:solidFill>
                          <a:srgbClr val="000000"/>
                        </a:solidFill>
                        <a:effectLst/>
                        <a:latin typeface="Calibri"/>
                      </a:endParaRPr>
                    </a:p>
                  </a:txBody>
                  <a:tcPr marL="7200" marR="72000" marT="7200" marB="0" anchor="ctr"/>
                </a:tc>
                <a:tc>
                  <a:txBody>
                    <a:bodyPr/>
                    <a:lstStyle/>
                    <a:p>
                      <a:pPr algn="ctr" fontAlgn="b"/>
                      <a:r>
                        <a:rPr lang="en-US" sz="1000" u="none" strike="noStrike" dirty="0">
                          <a:effectLst/>
                        </a:rPr>
                        <a:t>5% +MT</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dirty="0">
                          <a:effectLst/>
                        </a:rPr>
                        <a:t>21.14:00</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a:effectLst/>
                        </a:rPr>
                        <a:t>26.15:00</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dirty="0">
                          <a:effectLst/>
                        </a:rPr>
                        <a:t>21</a:t>
                      </a:r>
                      <a:endParaRPr lang="en-US" sz="1000" b="0" i="0" u="none" strike="noStrike" dirty="0">
                        <a:solidFill>
                          <a:srgbClr val="000000"/>
                        </a:solidFill>
                        <a:effectLst/>
                        <a:latin typeface="Calibri"/>
                      </a:endParaRPr>
                    </a:p>
                  </a:txBody>
                  <a:tcPr marL="8715" marR="8715" marT="8715" marB="0" anchor="ctr">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effectLst/>
                        </a:rPr>
                        <a:t>15</a:t>
                      </a:r>
                      <a:endParaRPr lang="en-US" sz="1000" b="0" i="0" u="none" strike="noStrike" dirty="0">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rPr>
                        <a:t>3410</a:t>
                      </a:r>
                      <a:endParaRPr lang="en-US" sz="1000" b="0" i="0" u="none" strike="noStrike">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rPr>
                        <a:t>35</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a:effectLst/>
                        </a:rPr>
                        <a:t>52%</a:t>
                      </a:r>
                      <a:endParaRPr lang="en-US" sz="1000" b="0" i="0" u="none" strike="noStrike">
                        <a:solidFill>
                          <a:srgbClr val="000000"/>
                        </a:solidFill>
                        <a:effectLst/>
                        <a:latin typeface="Calibri"/>
                      </a:endParaRPr>
                    </a:p>
                  </a:txBody>
                  <a:tcPr marL="8715" marR="8715" marT="8715" marB="0" anchor="ctr"/>
                </a:tc>
                <a:extLst>
                  <a:ext uri="{0D108BD9-81ED-4DB2-BD59-A6C34878D82A}">
                    <a16:rowId xmlns:a16="http://schemas.microsoft.com/office/drawing/2014/main" val="10001"/>
                  </a:ext>
                </a:extLst>
              </a:tr>
              <a:tr h="411474">
                <a:tc>
                  <a:txBody>
                    <a:bodyPr/>
                    <a:lstStyle/>
                    <a:p>
                      <a:pPr algn="r" fontAlgn="b"/>
                      <a:r>
                        <a:rPr lang="en-US" sz="1200" u="none" strike="noStrike" dirty="0">
                          <a:effectLst/>
                        </a:rPr>
                        <a:t>Start date</a:t>
                      </a:r>
                      <a:endParaRPr lang="en-US" sz="1200" b="0" i="0" u="none" strike="noStrike" dirty="0">
                        <a:solidFill>
                          <a:srgbClr val="000000"/>
                        </a:solidFill>
                        <a:effectLst/>
                        <a:latin typeface="Calibri"/>
                      </a:endParaRPr>
                    </a:p>
                  </a:txBody>
                  <a:tcPr marL="7200" marR="72000" marT="7200" marB="0" anchor="ctr"/>
                </a:tc>
                <a:tc>
                  <a:txBody>
                    <a:bodyPr/>
                    <a:lstStyle/>
                    <a:p>
                      <a:pPr algn="ctr" fontAlgn="b"/>
                      <a:r>
                        <a:rPr lang="en-US" sz="1000" u="none" strike="noStrike">
                          <a:effectLst/>
                        </a:rPr>
                        <a:t>5% -MT</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a:effectLst/>
                        </a:rPr>
                        <a:t>20.12:00</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dirty="0">
                          <a:effectLst/>
                        </a:rPr>
                        <a:t>22.09:00</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dirty="0">
                          <a:effectLst/>
                        </a:rPr>
                        <a:t>29</a:t>
                      </a:r>
                      <a:endParaRPr lang="en-US" sz="1000" b="0" i="0" u="none" strike="noStrike" dirty="0">
                        <a:solidFill>
                          <a:srgbClr val="000000"/>
                        </a:solidFill>
                        <a:effectLst/>
                        <a:latin typeface="Calibri"/>
                      </a:endParaRPr>
                    </a:p>
                  </a:txBody>
                  <a:tcPr marL="8715" marR="8715" marT="8715" marB="0" anchor="ctr">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effectLst/>
                        </a:rPr>
                        <a:t>15</a:t>
                      </a:r>
                      <a:endParaRPr lang="en-US" sz="1000" b="0" i="0" u="none" strike="noStrike" dirty="0">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a:effectLst/>
                        </a:rPr>
                        <a:t>2679</a:t>
                      </a:r>
                      <a:endParaRPr lang="en-US" sz="1000" b="0" i="0" u="none" strike="noStrike">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rPr>
                        <a:t>27</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a:effectLst/>
                        </a:rPr>
                        <a:t>63%</a:t>
                      </a:r>
                      <a:endParaRPr lang="en-US" sz="1000" b="0" i="0" u="none" strike="noStrike">
                        <a:solidFill>
                          <a:srgbClr val="000000"/>
                        </a:solidFill>
                        <a:effectLst/>
                        <a:latin typeface="Calibri"/>
                      </a:endParaRPr>
                    </a:p>
                  </a:txBody>
                  <a:tcPr marL="8715" marR="8715" marT="8715" marB="0" anchor="ctr"/>
                </a:tc>
                <a:extLst>
                  <a:ext uri="{0D108BD9-81ED-4DB2-BD59-A6C34878D82A}">
                    <a16:rowId xmlns:a16="http://schemas.microsoft.com/office/drawing/2014/main" val="10002"/>
                  </a:ext>
                </a:extLst>
              </a:tr>
              <a:tr h="411474">
                <a:tc>
                  <a:txBody>
                    <a:bodyPr/>
                    <a:lstStyle/>
                    <a:p>
                      <a:pPr algn="r" fontAlgn="b"/>
                      <a:r>
                        <a:rPr lang="en-US" sz="1200" u="none" strike="noStrike" dirty="0">
                          <a:effectLst/>
                        </a:rPr>
                        <a:t>Due date</a:t>
                      </a:r>
                      <a:endParaRPr lang="en-US" sz="1200" b="0" i="0" u="none" strike="noStrike" dirty="0">
                        <a:solidFill>
                          <a:srgbClr val="000000"/>
                        </a:solidFill>
                        <a:effectLst/>
                        <a:latin typeface="Calibri"/>
                      </a:endParaRPr>
                    </a:p>
                  </a:txBody>
                  <a:tcPr marL="7200" marR="72000" marT="7200" marB="0" anchor="ctr"/>
                </a:tc>
                <a:tc>
                  <a:txBody>
                    <a:bodyPr/>
                    <a:lstStyle/>
                    <a:p>
                      <a:pPr algn="ctr" fontAlgn="b"/>
                      <a:r>
                        <a:rPr lang="en-US" sz="1000" u="none" strike="noStrike">
                          <a:effectLst/>
                        </a:rPr>
                        <a:t>5% +MT</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a:effectLst/>
                        </a:rPr>
                        <a:t>21.9:00</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a:effectLst/>
                        </a:rPr>
                        <a:t>21.14:00</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8715" marR="8715" marT="8715" marB="0" anchor="ctr">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effectLst/>
                        </a:rPr>
                        <a:t>15</a:t>
                      </a:r>
                      <a:endParaRPr lang="en-US" sz="1000" b="0" i="0" u="none" strike="noStrike" dirty="0">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effectLst/>
                        </a:rPr>
                        <a:t>2709</a:t>
                      </a:r>
                      <a:endParaRPr lang="en-US" sz="1000" b="0" i="0" u="none" strike="noStrike" dirty="0">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a:effectLst/>
                        </a:rPr>
                        <a:t>36</a:t>
                      </a:r>
                      <a:endParaRPr lang="en-US" sz="1000" b="0" i="0" u="none" strike="noStrike">
                        <a:solidFill>
                          <a:srgbClr val="000000"/>
                        </a:solidFill>
                        <a:effectLst/>
                        <a:latin typeface="Calibri"/>
                      </a:endParaRPr>
                    </a:p>
                  </a:txBody>
                  <a:tcPr marL="8715" marR="8715" marT="8715" marB="0" anchor="ctr"/>
                </a:tc>
                <a:tc>
                  <a:txBody>
                    <a:bodyPr/>
                    <a:lstStyle/>
                    <a:p>
                      <a:pPr algn="ctr" fontAlgn="b"/>
                      <a:r>
                        <a:rPr lang="en-US" sz="1000" u="none" strike="noStrike">
                          <a:effectLst/>
                        </a:rPr>
                        <a:t>53%</a:t>
                      </a:r>
                      <a:endParaRPr lang="en-US" sz="1000" b="0" i="0" u="none" strike="noStrike">
                        <a:solidFill>
                          <a:srgbClr val="000000"/>
                        </a:solidFill>
                        <a:effectLst/>
                        <a:latin typeface="Calibri"/>
                      </a:endParaRPr>
                    </a:p>
                  </a:txBody>
                  <a:tcPr marL="8715" marR="8715" marT="8715" marB="0" anchor="ctr"/>
                </a:tc>
                <a:extLst>
                  <a:ext uri="{0D108BD9-81ED-4DB2-BD59-A6C34878D82A}">
                    <a16:rowId xmlns:a16="http://schemas.microsoft.com/office/drawing/2014/main" val="10003"/>
                  </a:ext>
                </a:extLst>
              </a:tr>
              <a:tr h="411474">
                <a:tc>
                  <a:txBody>
                    <a:bodyPr/>
                    <a:lstStyle/>
                    <a:p>
                      <a:pPr algn="r" fontAlgn="b"/>
                      <a:r>
                        <a:rPr lang="en-US" sz="1200" u="none" strike="noStrike" dirty="0">
                          <a:effectLst/>
                        </a:rPr>
                        <a:t>Due date</a:t>
                      </a:r>
                      <a:endParaRPr lang="en-US" sz="1200" b="0" i="0" u="none" strike="noStrike" dirty="0">
                        <a:solidFill>
                          <a:srgbClr val="000000"/>
                        </a:solidFill>
                        <a:effectLst/>
                        <a:latin typeface="Calibri"/>
                      </a:endParaRPr>
                    </a:p>
                  </a:txBody>
                  <a:tcPr marL="7200" marR="72000" marT="7200" marB="0" anchor="ctr"/>
                </a:tc>
                <a:tc>
                  <a:txBody>
                    <a:bodyPr/>
                    <a:lstStyle/>
                    <a:p>
                      <a:pPr algn="ctr" fontAlgn="b"/>
                      <a:r>
                        <a:rPr lang="en-US" sz="1000" u="none" strike="noStrike" dirty="0">
                          <a:effectLst/>
                        </a:rPr>
                        <a:t>5% -MT</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dirty="0">
                          <a:effectLst/>
                        </a:rPr>
                        <a:t>16.14:00</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dirty="0">
                          <a:effectLst/>
                        </a:rPr>
                        <a:t>36.11:00</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dirty="0">
                          <a:effectLst/>
                        </a:rPr>
                        <a:t>41</a:t>
                      </a:r>
                      <a:endParaRPr lang="en-US" sz="1000" b="0" i="0" u="none" strike="noStrike" dirty="0">
                        <a:solidFill>
                          <a:srgbClr val="000000"/>
                        </a:solidFill>
                        <a:effectLst/>
                        <a:latin typeface="Calibri"/>
                      </a:endParaRPr>
                    </a:p>
                  </a:txBody>
                  <a:tcPr marL="8715" marR="8715" marT="8715" marB="0" anchor="ctr">
                    <a:lnR w="12700" cap="flat" cmpd="sng" algn="ctr">
                      <a:solidFill>
                        <a:schemeClr val="tx1"/>
                      </a:solidFill>
                      <a:prstDash val="solid"/>
                      <a:round/>
                      <a:headEnd type="none" w="med" len="med"/>
                      <a:tailEnd type="none" w="med" len="med"/>
                    </a:lnR>
                  </a:tcPr>
                </a:tc>
                <a:tc>
                  <a:txBody>
                    <a:bodyPr/>
                    <a:lstStyle/>
                    <a:p>
                      <a:pPr algn="ctr" fontAlgn="b"/>
                      <a:r>
                        <a:rPr lang="en-US" sz="1000" b="0" i="0" u="none" strike="noStrike" dirty="0">
                          <a:solidFill>
                            <a:schemeClr val="tx1"/>
                          </a:solidFill>
                          <a:effectLst/>
                          <a:latin typeface="+mn-lt"/>
                        </a:rPr>
                        <a:t>12</a:t>
                      </a:r>
                      <a:endParaRPr lang="en-US" sz="1000" b="0" i="0" u="none" strike="noStrike" dirty="0">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effectLst/>
                        </a:rPr>
                        <a:t>846</a:t>
                      </a:r>
                      <a:endParaRPr lang="en-US" sz="1000" b="0" i="0" u="none" strike="noStrike" dirty="0">
                        <a:solidFill>
                          <a:srgbClr val="000000"/>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tcPr>
                </a:tc>
                <a:tc>
                  <a:txBody>
                    <a:bodyPr/>
                    <a:lstStyle/>
                    <a:p>
                      <a:pPr algn="ctr" fontAlgn="b"/>
                      <a:r>
                        <a:rPr lang="en-US" sz="1000" b="0" i="0" u="none" strike="noStrike" dirty="0">
                          <a:solidFill>
                            <a:schemeClr val="tx1"/>
                          </a:solidFill>
                          <a:effectLst/>
                          <a:latin typeface="+mn-lt"/>
                        </a:rPr>
                        <a:t>14</a:t>
                      </a:r>
                      <a:endParaRPr lang="en-US" sz="1000" b="0" i="0" u="none" strike="noStrike" dirty="0">
                        <a:solidFill>
                          <a:srgbClr val="000000"/>
                        </a:solidFill>
                        <a:effectLst/>
                        <a:latin typeface="Calibri"/>
                      </a:endParaRPr>
                    </a:p>
                  </a:txBody>
                  <a:tcPr marL="8715" marR="8715" marT="8715" marB="0" anchor="ctr"/>
                </a:tc>
                <a:tc>
                  <a:txBody>
                    <a:bodyPr/>
                    <a:lstStyle/>
                    <a:p>
                      <a:pPr algn="ctr" fontAlgn="b"/>
                      <a:r>
                        <a:rPr lang="en-US" sz="1000" u="none" strike="noStrike" dirty="0">
                          <a:effectLst/>
                        </a:rPr>
                        <a:t>83%</a:t>
                      </a:r>
                      <a:endParaRPr lang="en-US" sz="1000" b="0" i="0" u="none" strike="noStrike" dirty="0">
                        <a:solidFill>
                          <a:srgbClr val="000000"/>
                        </a:solidFill>
                        <a:effectLst/>
                        <a:latin typeface="Calibri"/>
                      </a:endParaRPr>
                    </a:p>
                  </a:txBody>
                  <a:tcPr marL="8715" marR="8715" marT="8715" marB="0" anchor="ctr"/>
                </a:tc>
                <a:extLst>
                  <a:ext uri="{0D108BD9-81ED-4DB2-BD59-A6C34878D82A}">
                    <a16:rowId xmlns:a16="http://schemas.microsoft.com/office/drawing/2014/main" val="10004"/>
                  </a:ext>
                </a:extLst>
              </a:tr>
              <a:tr h="411474">
                <a:tc>
                  <a:txBody>
                    <a:bodyPr/>
                    <a:lstStyle/>
                    <a:p>
                      <a:pPr algn="r" fontAlgn="b"/>
                      <a:r>
                        <a:rPr lang="en-US" sz="1400" u="none" strike="noStrike" dirty="0">
                          <a:solidFill>
                            <a:schemeClr val="bg1"/>
                          </a:solidFill>
                          <a:effectLst/>
                        </a:rPr>
                        <a:t>LYNX</a:t>
                      </a:r>
                      <a:endParaRPr lang="en-US" sz="1400" b="0" i="0" u="none" strike="noStrike" dirty="0">
                        <a:solidFill>
                          <a:schemeClr val="bg1"/>
                        </a:solidFill>
                        <a:effectLst/>
                        <a:latin typeface="Calibri"/>
                      </a:endParaRPr>
                    </a:p>
                  </a:txBody>
                  <a:tcPr marL="7200" marR="72000" marT="7200" marB="0" anchor="ctr">
                    <a:solidFill>
                      <a:srgbClr val="006600"/>
                    </a:solidFill>
                  </a:tcPr>
                </a:tc>
                <a:tc>
                  <a:txBody>
                    <a:bodyPr/>
                    <a:lstStyle/>
                    <a:p>
                      <a:pPr algn="ctr" fontAlgn="b"/>
                      <a:r>
                        <a:rPr lang="en-US" sz="1400" u="none" strike="noStrike" dirty="0">
                          <a:solidFill>
                            <a:schemeClr val="bg1"/>
                          </a:solidFill>
                          <a:effectLst/>
                        </a:rPr>
                        <a:t>5% -MT</a:t>
                      </a:r>
                      <a:endParaRPr lang="en-US" sz="1400" b="1" i="0" u="none" strike="noStrike" dirty="0">
                        <a:solidFill>
                          <a:schemeClr val="bg1"/>
                        </a:solidFill>
                        <a:effectLst/>
                        <a:latin typeface="Calibri"/>
                      </a:endParaRPr>
                    </a:p>
                  </a:txBody>
                  <a:tcPr marL="8715" marR="8715" marT="8715" marB="0" anchor="ctr">
                    <a:solidFill>
                      <a:srgbClr val="006600"/>
                    </a:solidFill>
                  </a:tcPr>
                </a:tc>
                <a:tc>
                  <a:txBody>
                    <a:bodyPr/>
                    <a:lstStyle/>
                    <a:p>
                      <a:pPr algn="ctr" fontAlgn="b"/>
                      <a:r>
                        <a:rPr lang="en-US" sz="1400" u="none" strike="noStrike" dirty="0">
                          <a:solidFill>
                            <a:schemeClr val="bg1"/>
                          </a:solidFill>
                          <a:effectLst/>
                        </a:rPr>
                        <a:t>17.9:00</a:t>
                      </a:r>
                      <a:endParaRPr lang="en-US" sz="1400" b="1" i="0" u="none" strike="noStrike" dirty="0">
                        <a:solidFill>
                          <a:schemeClr val="bg1"/>
                        </a:solidFill>
                        <a:effectLst/>
                        <a:latin typeface="Calibri"/>
                      </a:endParaRPr>
                    </a:p>
                  </a:txBody>
                  <a:tcPr marL="8715" marR="8715" marT="8715" marB="0" anchor="ctr">
                    <a:solidFill>
                      <a:srgbClr val="006600"/>
                    </a:solidFill>
                  </a:tcPr>
                </a:tc>
                <a:tc>
                  <a:txBody>
                    <a:bodyPr/>
                    <a:lstStyle/>
                    <a:p>
                      <a:pPr algn="ctr" fontAlgn="b"/>
                      <a:r>
                        <a:rPr lang="en-US" sz="1400" u="none" strike="noStrike" dirty="0">
                          <a:solidFill>
                            <a:schemeClr val="bg1"/>
                          </a:solidFill>
                          <a:effectLst/>
                        </a:rPr>
                        <a:t>141.12:00</a:t>
                      </a:r>
                      <a:endParaRPr lang="en-US" sz="1400" b="1" i="0" u="none" strike="noStrike" dirty="0">
                        <a:solidFill>
                          <a:schemeClr val="bg1"/>
                        </a:solidFill>
                        <a:effectLst/>
                        <a:latin typeface="Calibri"/>
                      </a:endParaRPr>
                    </a:p>
                  </a:txBody>
                  <a:tcPr marL="8715" marR="8715" marT="8715" marB="0" anchor="ctr">
                    <a:solidFill>
                      <a:srgbClr val="006600"/>
                    </a:solidFill>
                  </a:tcPr>
                </a:tc>
                <a:tc>
                  <a:txBody>
                    <a:bodyPr/>
                    <a:lstStyle/>
                    <a:p>
                      <a:pPr algn="ctr" fontAlgn="b"/>
                      <a:r>
                        <a:rPr lang="en-US" sz="1400" u="none" strike="noStrike" dirty="0">
                          <a:solidFill>
                            <a:schemeClr val="bg1"/>
                          </a:solidFill>
                          <a:effectLst/>
                        </a:rPr>
                        <a:t>50</a:t>
                      </a:r>
                      <a:endParaRPr lang="en-US" sz="1400" b="1" i="0" u="none" strike="noStrike" dirty="0">
                        <a:solidFill>
                          <a:schemeClr val="bg1"/>
                        </a:solidFill>
                        <a:effectLst/>
                        <a:latin typeface="Calibri"/>
                      </a:endParaRPr>
                    </a:p>
                  </a:txBody>
                  <a:tcPr marL="8715" marR="8715" marT="8715" marB="0" anchor="ctr">
                    <a:lnR w="12700" cap="flat" cmpd="sng" algn="ctr">
                      <a:solidFill>
                        <a:schemeClr val="tx1"/>
                      </a:solidFill>
                      <a:prstDash val="solid"/>
                      <a:round/>
                      <a:headEnd type="none" w="med" len="med"/>
                      <a:tailEnd type="none" w="med" len="med"/>
                    </a:lnR>
                    <a:solidFill>
                      <a:srgbClr val="006600"/>
                    </a:solidFill>
                  </a:tcPr>
                </a:tc>
                <a:tc>
                  <a:txBody>
                    <a:bodyPr/>
                    <a:lstStyle/>
                    <a:p>
                      <a:pPr algn="ctr" fontAlgn="b"/>
                      <a:r>
                        <a:rPr lang="en-US" sz="1400" b="0" i="0" u="none" strike="noStrike" dirty="0">
                          <a:solidFill>
                            <a:schemeClr val="bg1"/>
                          </a:solidFill>
                          <a:effectLst/>
                          <a:latin typeface="+mn-lt"/>
                        </a:rPr>
                        <a:t>1</a:t>
                      </a:r>
                      <a:endParaRPr lang="en-US" sz="1400" b="1" i="0" u="none" strike="noStrike" dirty="0">
                        <a:solidFill>
                          <a:schemeClr val="bg1"/>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6600"/>
                    </a:solidFill>
                  </a:tcPr>
                </a:tc>
                <a:tc>
                  <a:txBody>
                    <a:bodyPr/>
                    <a:lstStyle/>
                    <a:p>
                      <a:pPr algn="ctr" fontAlgn="b"/>
                      <a:r>
                        <a:rPr lang="en-US" sz="1400" b="0" i="0" u="none" strike="noStrike" dirty="0">
                          <a:solidFill>
                            <a:schemeClr val="bg1"/>
                          </a:solidFill>
                          <a:effectLst/>
                          <a:latin typeface="+mn-lt"/>
                        </a:rPr>
                        <a:t>2</a:t>
                      </a:r>
                      <a:endParaRPr lang="en-US" sz="1400" b="1" i="0" u="none" strike="noStrike" dirty="0">
                        <a:solidFill>
                          <a:schemeClr val="bg1"/>
                        </a:solidFill>
                        <a:effectLst/>
                        <a:latin typeface="Calibri"/>
                      </a:endParaRPr>
                    </a:p>
                  </a:txBody>
                  <a:tcPr marL="8715" marR="8715" marT="8715" marB="0" anchor="ctr">
                    <a:lnL w="12700" cap="flat" cmpd="sng" algn="ctr">
                      <a:solidFill>
                        <a:schemeClr val="tx1"/>
                      </a:solidFill>
                      <a:prstDash val="solid"/>
                      <a:round/>
                      <a:headEnd type="none" w="med" len="med"/>
                      <a:tailEnd type="none" w="med" len="med"/>
                    </a:lnL>
                    <a:solidFill>
                      <a:srgbClr val="006600"/>
                    </a:solidFill>
                  </a:tcPr>
                </a:tc>
                <a:tc>
                  <a:txBody>
                    <a:bodyPr/>
                    <a:lstStyle/>
                    <a:p>
                      <a:pPr algn="ctr" fontAlgn="b"/>
                      <a:r>
                        <a:rPr lang="en-US" sz="1400" u="none" strike="noStrike" dirty="0">
                          <a:solidFill>
                            <a:schemeClr val="bg1"/>
                          </a:solidFill>
                          <a:effectLst/>
                        </a:rPr>
                        <a:t>0</a:t>
                      </a:r>
                      <a:endParaRPr lang="en-US" sz="1400" b="1" i="0" u="none" strike="noStrike" dirty="0">
                        <a:solidFill>
                          <a:schemeClr val="bg1"/>
                        </a:solidFill>
                        <a:effectLst/>
                        <a:latin typeface="Calibri"/>
                      </a:endParaRPr>
                    </a:p>
                  </a:txBody>
                  <a:tcPr marL="8715" marR="8715" marT="8715" marB="0" anchor="ctr">
                    <a:solidFill>
                      <a:srgbClr val="006600"/>
                    </a:solidFill>
                  </a:tcPr>
                </a:tc>
                <a:tc>
                  <a:txBody>
                    <a:bodyPr/>
                    <a:lstStyle/>
                    <a:p>
                      <a:pPr algn="ctr" fontAlgn="b"/>
                      <a:r>
                        <a:rPr lang="en-US" sz="1400" u="none" strike="noStrike" dirty="0">
                          <a:solidFill>
                            <a:schemeClr val="bg1"/>
                          </a:solidFill>
                          <a:effectLst/>
                        </a:rPr>
                        <a:t>97%</a:t>
                      </a:r>
                      <a:endParaRPr lang="en-US" sz="1400" b="1" i="0" u="none" strike="noStrike" dirty="0">
                        <a:solidFill>
                          <a:schemeClr val="bg1"/>
                        </a:solidFill>
                        <a:effectLst/>
                        <a:latin typeface="Calibri"/>
                      </a:endParaRPr>
                    </a:p>
                  </a:txBody>
                  <a:tcPr marL="8715" marR="8715" marT="8715" marB="0" anchor="ctr">
                    <a:solidFill>
                      <a:srgbClr val="006600"/>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2351584" y="5805264"/>
            <a:ext cx="7488832" cy="400110"/>
          </a:xfrm>
          <a:prstGeom prst="rect">
            <a:avLst/>
          </a:prstGeom>
          <a:solidFill>
            <a:srgbClr val="C00000"/>
          </a:solidFill>
          <a:effectLst>
            <a:outerShdw blurRad="50800" dist="38100" dir="2700000" algn="tl" rotWithShape="0">
              <a:prstClr val="black">
                <a:alpha val="40000"/>
              </a:prstClr>
            </a:outerShdw>
          </a:effectLst>
        </p:spPr>
        <p:txBody>
          <a:bodyPr vert="horz" wrap="square" rtlCol="0" anchor="t" anchorCtr="0">
            <a:spAutoFit/>
          </a:bodyPr>
          <a:lstStyle/>
          <a:p>
            <a:pPr algn="ctr">
              <a:spcBef>
                <a:spcPts val="700"/>
              </a:spcBef>
              <a:buClr>
                <a:schemeClr val="accent2"/>
              </a:buClr>
              <a:buSzPct val="70000"/>
            </a:pPr>
            <a:r>
              <a:rPr lang="en-US" sz="2000" i="1" dirty="0">
                <a:solidFill>
                  <a:schemeClr val="bg1"/>
                </a:solidFill>
              </a:rPr>
              <a:t>Buffer Management outperforms any other sequencing strategy! </a:t>
            </a:r>
            <a:endParaRPr lang="en-US" sz="2000" dirty="0">
              <a:solidFill>
                <a:schemeClr val="bg1"/>
              </a:solidFill>
              <a:latin typeface="Tw Cen MT" pitchFamily="34" charset="0"/>
              <a:ea typeface="Adobe Fan Heiti Std B" pitchFamily="34" charset="-128"/>
              <a:cs typeface="Arial" pitchFamily="34" charset="0"/>
            </a:endParaRPr>
          </a:p>
        </p:txBody>
      </p:sp>
      <p:sp>
        <p:nvSpPr>
          <p:cNvPr id="8" name="Rectangle 7"/>
          <p:cNvSpPr/>
          <p:nvPr/>
        </p:nvSpPr>
        <p:spPr>
          <a:xfrm>
            <a:off x="1559496" y="4365104"/>
            <a:ext cx="9073008" cy="792088"/>
          </a:xfrm>
          <a:prstGeom prst="rect">
            <a:avLst/>
          </a:prstGeom>
          <a:noFill/>
          <a:ln w="1905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7" idx="0"/>
            <a:endCxn id="8" idx="2"/>
          </p:cNvCxnSpPr>
          <p:nvPr/>
        </p:nvCxnSpPr>
        <p:spPr>
          <a:xfrm flipV="1">
            <a:off x="6096000" y="5157192"/>
            <a:ext cx="0" cy="648072"/>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405903"/>
      </p:ext>
    </p:extLst>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Aggregation and (dynamic) “Late Binding”</a:t>
            </a:r>
          </a:p>
        </p:txBody>
      </p:sp>
      <p:sp>
        <p:nvSpPr>
          <p:cNvPr id="4" name="Title 3"/>
          <p:cNvSpPr>
            <a:spLocks noGrp="1"/>
          </p:cNvSpPr>
          <p:nvPr>
            <p:ph type="title"/>
          </p:nvPr>
        </p:nvSpPr>
        <p:spPr/>
        <p:txBody>
          <a:bodyPr>
            <a:normAutofit/>
          </a:bodyPr>
          <a:lstStyle/>
          <a:p>
            <a:r>
              <a:rPr lang="en-US" dirty="0"/>
              <a:t>How to achieve improvements?</a:t>
            </a:r>
          </a:p>
        </p:txBody>
      </p:sp>
      <p:sp>
        <p:nvSpPr>
          <p:cNvPr id="3" name="Slide Number Placeholder 2"/>
          <p:cNvSpPr>
            <a:spLocks noGrp="1"/>
          </p:cNvSpPr>
          <p:nvPr>
            <p:ph type="sldNum" sz="quarter" idx="11"/>
          </p:nvPr>
        </p:nvSpPr>
        <p:spPr/>
        <p:txBody>
          <a:bodyPr/>
          <a:lstStyle/>
          <a:p>
            <a:fld id="{96499B70-49A0-4519-9B09-62EDDB406EFA}" type="slidenum">
              <a:rPr lang="nl-NL" smtClean="0"/>
              <a:pPr/>
              <a:t>59</a:t>
            </a:fld>
            <a:endParaRPr lang="nl-NL" dirty="0"/>
          </a:p>
        </p:txBody>
      </p:sp>
    </p:spTree>
    <p:extLst>
      <p:ext uri="{BB962C8B-B14F-4D97-AF65-F5344CB8AC3E}">
        <p14:creationId xmlns:p14="http://schemas.microsoft.com/office/powerpoint/2010/main" val="2395598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021AB8-2F6B-46F8-81CA-3FB8B9D4290D}"/>
              </a:ext>
            </a:extLst>
          </p:cNvPr>
          <p:cNvSpPr>
            <a:spLocks noGrp="1"/>
          </p:cNvSpPr>
          <p:nvPr>
            <p:ph type="title"/>
          </p:nvPr>
        </p:nvSpPr>
        <p:spPr/>
        <p:txBody>
          <a:bodyPr>
            <a:normAutofit fontScale="90000"/>
          </a:bodyPr>
          <a:lstStyle/>
          <a:p>
            <a:r>
              <a:rPr lang="en-US" sz="3600" b="1" i="1" dirty="0"/>
              <a:t>A-dato customers </a:t>
            </a:r>
            <a:r>
              <a:rPr lang="en-US" sz="3600" i="1" dirty="0"/>
              <a:t>presenting at the </a:t>
            </a:r>
            <a:br>
              <a:rPr lang="en-US" dirty="0"/>
            </a:br>
            <a:r>
              <a:rPr lang="en-US" sz="3600" b="1" dirty="0"/>
              <a:t>TOC </a:t>
            </a:r>
            <a:r>
              <a:rPr lang="en-US" sz="3600" b="1" dirty="0" err="1"/>
              <a:t>Anwenderkonferenz</a:t>
            </a:r>
            <a:r>
              <a:rPr lang="en-US" sz="3600" b="1" dirty="0"/>
              <a:t> </a:t>
            </a:r>
            <a:r>
              <a:rPr lang="en-US" sz="3600" dirty="0"/>
              <a:t>2018, Heidelberg</a:t>
            </a:r>
            <a:endParaRPr lang="en-US" dirty="0"/>
          </a:p>
        </p:txBody>
      </p:sp>
      <p:sp>
        <p:nvSpPr>
          <p:cNvPr id="18" name="Content Placeholder 17">
            <a:extLst>
              <a:ext uri="{FF2B5EF4-FFF2-40B4-BE49-F238E27FC236}">
                <a16:creationId xmlns:a16="http://schemas.microsoft.com/office/drawing/2014/main" id="{BB39614F-BC3F-4DCE-8D79-78ED874EDF92}"/>
              </a:ext>
            </a:extLst>
          </p:cNvPr>
          <p:cNvSpPr>
            <a:spLocks noGrp="1"/>
          </p:cNvSpPr>
          <p:nvPr>
            <p:ph sz="quarter" idx="2"/>
          </p:nvPr>
        </p:nvSpPr>
        <p:spPr>
          <a:xfrm>
            <a:off x="7876462" y="2204863"/>
            <a:ext cx="3765005" cy="4424537"/>
          </a:xfrm>
        </p:spPr>
        <p:txBody>
          <a:bodyPr/>
          <a:lstStyle/>
          <a:p>
            <a:pPr marL="0" indent="0">
              <a:buNone/>
            </a:pPr>
            <a:r>
              <a:rPr lang="en-US" b="1" i="1" dirty="0"/>
              <a:t>Presenters:</a:t>
            </a:r>
          </a:p>
          <a:p>
            <a:r>
              <a:rPr lang="en-US" dirty="0"/>
              <a:t>Fraunhofer </a:t>
            </a:r>
            <a:r>
              <a:rPr lang="en-US" dirty="0" err="1"/>
              <a:t>Institut</a:t>
            </a:r>
            <a:endParaRPr lang="en-US" dirty="0"/>
          </a:p>
          <a:p>
            <a:r>
              <a:rPr lang="en-US" dirty="0" err="1"/>
              <a:t>Holzner</a:t>
            </a:r>
            <a:r>
              <a:rPr lang="en-US" dirty="0"/>
              <a:t> &amp; </a:t>
            </a:r>
            <a:r>
              <a:rPr lang="en-US" dirty="0" err="1"/>
              <a:t>Bertagnolli</a:t>
            </a:r>
            <a:endParaRPr lang="en-US" dirty="0"/>
          </a:p>
          <a:p>
            <a:r>
              <a:rPr lang="en-US" dirty="0"/>
              <a:t>Endress+Hauser</a:t>
            </a:r>
          </a:p>
          <a:p>
            <a:r>
              <a:rPr lang="en-US" dirty="0"/>
              <a:t>SICK</a:t>
            </a:r>
          </a:p>
          <a:p>
            <a:r>
              <a:rPr lang="en-US" dirty="0"/>
              <a:t>Richard Wolf</a:t>
            </a:r>
          </a:p>
        </p:txBody>
      </p:sp>
      <p:sp>
        <p:nvSpPr>
          <p:cNvPr id="3" name="Slide Number Placeholder 2">
            <a:extLst>
              <a:ext uri="{FF2B5EF4-FFF2-40B4-BE49-F238E27FC236}">
                <a16:creationId xmlns:a16="http://schemas.microsoft.com/office/drawing/2014/main" id="{182D573F-23D3-488E-9177-A418D854E12D}"/>
              </a:ext>
            </a:extLst>
          </p:cNvPr>
          <p:cNvSpPr>
            <a:spLocks noGrp="1"/>
          </p:cNvSpPr>
          <p:nvPr>
            <p:ph type="sldNum" sz="quarter" idx="4"/>
          </p:nvPr>
        </p:nvSpPr>
        <p:spPr/>
        <p:txBody>
          <a:bodyPr/>
          <a:lstStyle/>
          <a:p>
            <a:fld id="{96499B70-49A0-4519-9B09-62EDDB406EFA}" type="slidenum">
              <a:rPr lang="nl-NL" smtClean="0"/>
              <a:pPr/>
              <a:t>6</a:t>
            </a:fld>
            <a:endParaRPr lang="nl-NL" dirty="0"/>
          </a:p>
        </p:txBody>
      </p:sp>
      <p:pic>
        <p:nvPicPr>
          <p:cNvPr id="5" name="Picture 4">
            <a:extLst>
              <a:ext uri="{FF2B5EF4-FFF2-40B4-BE49-F238E27FC236}">
                <a16:creationId xmlns:a16="http://schemas.microsoft.com/office/drawing/2014/main" id="{373488F9-280A-4560-829C-30F47099F913}"/>
              </a:ext>
            </a:extLst>
          </p:cNvPr>
          <p:cNvPicPr>
            <a:picLocks noChangeAspect="1"/>
          </p:cNvPicPr>
          <p:nvPr/>
        </p:nvPicPr>
        <p:blipFill>
          <a:blip r:embed="rId2"/>
          <a:stretch>
            <a:fillRect/>
          </a:stretch>
        </p:blipFill>
        <p:spPr>
          <a:xfrm>
            <a:off x="812800" y="1657004"/>
            <a:ext cx="6840760" cy="4977571"/>
          </a:xfrm>
          <a:prstGeom prst="rect">
            <a:avLst/>
          </a:prstGeom>
        </p:spPr>
      </p:pic>
      <p:pic>
        <p:nvPicPr>
          <p:cNvPr id="8" name="Picture 7">
            <a:extLst>
              <a:ext uri="{FF2B5EF4-FFF2-40B4-BE49-F238E27FC236}">
                <a16:creationId xmlns:a16="http://schemas.microsoft.com/office/drawing/2014/main" id="{C28A5108-FD24-4CE5-8567-69D315C0EF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1" t="14049" r="63673" b="13266"/>
          <a:stretch/>
        </p:blipFill>
        <p:spPr>
          <a:xfrm>
            <a:off x="1035703" y="3131223"/>
            <a:ext cx="504056" cy="576064"/>
          </a:xfrm>
          <a:prstGeom prst="rect">
            <a:avLst/>
          </a:prstGeom>
        </p:spPr>
      </p:pic>
      <p:pic>
        <p:nvPicPr>
          <p:cNvPr id="9" name="Picture 8">
            <a:extLst>
              <a:ext uri="{FF2B5EF4-FFF2-40B4-BE49-F238E27FC236}">
                <a16:creationId xmlns:a16="http://schemas.microsoft.com/office/drawing/2014/main" id="{537BC404-E335-45D0-A235-D4D2E5EDC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1" t="14049" r="63673" b="13266"/>
          <a:stretch/>
        </p:blipFill>
        <p:spPr>
          <a:xfrm>
            <a:off x="1035703" y="3857757"/>
            <a:ext cx="504056" cy="576064"/>
          </a:xfrm>
          <a:prstGeom prst="rect">
            <a:avLst/>
          </a:prstGeom>
        </p:spPr>
      </p:pic>
      <p:pic>
        <p:nvPicPr>
          <p:cNvPr id="11" name="Picture 10">
            <a:extLst>
              <a:ext uri="{FF2B5EF4-FFF2-40B4-BE49-F238E27FC236}">
                <a16:creationId xmlns:a16="http://schemas.microsoft.com/office/drawing/2014/main" id="{44230536-1109-4FA1-8C0E-65BE1E1E07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1" t="14049" r="63673" b="13266"/>
          <a:stretch/>
        </p:blipFill>
        <p:spPr>
          <a:xfrm>
            <a:off x="1017955" y="4551000"/>
            <a:ext cx="504056" cy="576064"/>
          </a:xfrm>
          <a:prstGeom prst="rect">
            <a:avLst/>
          </a:prstGeom>
        </p:spPr>
      </p:pic>
      <p:pic>
        <p:nvPicPr>
          <p:cNvPr id="12" name="Picture 11">
            <a:extLst>
              <a:ext uri="{FF2B5EF4-FFF2-40B4-BE49-F238E27FC236}">
                <a16:creationId xmlns:a16="http://schemas.microsoft.com/office/drawing/2014/main" id="{A4EDEFED-7A5B-436D-A84F-F9889CA5F8A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1" t="14049" r="63673" b="13266"/>
          <a:stretch/>
        </p:blipFill>
        <p:spPr>
          <a:xfrm>
            <a:off x="1017955" y="5277534"/>
            <a:ext cx="504056" cy="576064"/>
          </a:xfrm>
          <a:prstGeom prst="rect">
            <a:avLst/>
          </a:prstGeom>
        </p:spPr>
      </p:pic>
      <p:pic>
        <p:nvPicPr>
          <p:cNvPr id="15" name="Picture 14">
            <a:extLst>
              <a:ext uri="{FF2B5EF4-FFF2-40B4-BE49-F238E27FC236}">
                <a16:creationId xmlns:a16="http://schemas.microsoft.com/office/drawing/2014/main" id="{8979A7EF-F7D5-40B1-B087-0DC2DF5133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41" t="14049" r="63673" b="13266"/>
          <a:stretch/>
        </p:blipFill>
        <p:spPr>
          <a:xfrm>
            <a:off x="3503712" y="3140968"/>
            <a:ext cx="504056" cy="576064"/>
          </a:xfrm>
          <a:prstGeom prst="rect">
            <a:avLst/>
          </a:prstGeom>
        </p:spPr>
      </p:pic>
      <p:pic>
        <p:nvPicPr>
          <p:cNvPr id="16" name="Picture 15">
            <a:extLst>
              <a:ext uri="{FF2B5EF4-FFF2-40B4-BE49-F238E27FC236}">
                <a16:creationId xmlns:a16="http://schemas.microsoft.com/office/drawing/2014/main" id="{9DF6671E-2B64-4BCD-B48D-1A160116C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16" y="116632"/>
            <a:ext cx="2016224" cy="1007698"/>
          </a:xfrm>
          <a:prstGeom prst="rect">
            <a:avLst/>
          </a:prstGeom>
        </p:spPr>
      </p:pic>
    </p:spTree>
    <p:extLst>
      <p:ext uri="{BB962C8B-B14F-4D97-AF65-F5344CB8AC3E}">
        <p14:creationId xmlns:p14="http://schemas.microsoft.com/office/powerpoint/2010/main" val="24376312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2800" dirty="0"/>
              <a:t>Achieving more “Flow” and Resource Management </a:t>
            </a:r>
            <a:br>
              <a:rPr lang="en-US" sz="2800" dirty="0"/>
            </a:br>
            <a:r>
              <a:rPr lang="en-US" sz="2000" dirty="0"/>
              <a:t>Allocate work to team (or skill) first (not individuals)</a:t>
            </a:r>
          </a:p>
        </p:txBody>
      </p:sp>
      <p:sp>
        <p:nvSpPr>
          <p:cNvPr id="6" name="Content Placeholder 5"/>
          <p:cNvSpPr>
            <a:spLocks noGrp="1"/>
          </p:cNvSpPr>
          <p:nvPr>
            <p:ph sz="quarter" idx="1"/>
          </p:nvPr>
        </p:nvSpPr>
        <p:spPr>
          <a:xfrm>
            <a:off x="816864" y="1600200"/>
            <a:ext cx="8519496" cy="5069160"/>
          </a:xfrm>
        </p:spPr>
        <p:txBody>
          <a:bodyPr>
            <a:normAutofit/>
          </a:bodyPr>
          <a:lstStyle/>
          <a:p>
            <a:pPr>
              <a:lnSpc>
                <a:spcPct val="120000"/>
              </a:lnSpc>
            </a:pPr>
            <a:r>
              <a:rPr lang="en-US" b="1" dirty="0"/>
              <a:t>Aggregation </a:t>
            </a:r>
            <a:r>
              <a:rPr lang="en-US" dirty="0"/>
              <a:t>of resource requirements on „Skill“ or „Team“ Level</a:t>
            </a:r>
          </a:p>
          <a:p>
            <a:pPr lvl="1">
              <a:lnSpc>
                <a:spcPct val="120000"/>
              </a:lnSpc>
            </a:pPr>
            <a:r>
              <a:rPr lang="en-US" dirty="0"/>
              <a:t>Resources are “</a:t>
            </a:r>
            <a:r>
              <a:rPr lang="en-US" i="1" dirty="0"/>
              <a:t>pooled</a:t>
            </a:r>
            <a:r>
              <a:rPr lang="en-US" dirty="0"/>
              <a:t>” by „Skill“ or Team</a:t>
            </a:r>
          </a:p>
          <a:p>
            <a:pPr lvl="1">
              <a:lnSpc>
                <a:spcPct val="120000"/>
              </a:lnSpc>
            </a:pPr>
            <a:r>
              <a:rPr lang="en-US" dirty="0"/>
              <a:t>Specification of any “</a:t>
            </a:r>
            <a:r>
              <a:rPr lang="en-US" i="1" dirty="0"/>
              <a:t>Task Resource Requirement</a:t>
            </a:r>
            <a:r>
              <a:rPr lang="en-US" dirty="0"/>
              <a:t>” by “Skill”</a:t>
            </a:r>
          </a:p>
          <a:p>
            <a:pPr marL="365760" lvl="1" indent="0">
              <a:lnSpc>
                <a:spcPct val="120000"/>
              </a:lnSpc>
              <a:buNone/>
            </a:pPr>
            <a:endParaRPr lang="en-US" dirty="0"/>
          </a:p>
          <a:p>
            <a:pPr>
              <a:lnSpc>
                <a:spcPct val="120000"/>
              </a:lnSpc>
            </a:pPr>
            <a:r>
              <a:rPr lang="en-US" dirty="0"/>
              <a:t>Principle of (dynamic) “Late Binding”</a:t>
            </a:r>
          </a:p>
          <a:p>
            <a:pPr lvl="1">
              <a:lnSpc>
                <a:spcPct val="120000"/>
              </a:lnSpc>
            </a:pPr>
            <a:r>
              <a:rPr lang="en-US" dirty="0"/>
              <a:t>Keep your options open as long as possible (“</a:t>
            </a:r>
            <a:r>
              <a:rPr lang="en-US" b="1" dirty="0"/>
              <a:t>rotation”</a:t>
            </a:r>
            <a:r>
              <a:rPr lang="en-US" dirty="0"/>
              <a:t>)</a:t>
            </a:r>
          </a:p>
          <a:p>
            <a:pPr lvl="1">
              <a:lnSpc>
                <a:spcPct val="120000"/>
              </a:lnSpc>
            </a:pPr>
            <a:r>
              <a:rPr lang="en-US" dirty="0"/>
              <a:t>Prevent “</a:t>
            </a:r>
            <a:r>
              <a:rPr lang="en-US" dirty="0" err="1"/>
              <a:t>Kopfmonopole</a:t>
            </a:r>
            <a:r>
              <a:rPr lang="en-US" dirty="0"/>
              <a:t>” </a:t>
            </a:r>
          </a:p>
          <a:p>
            <a:pPr marL="0" indent="0">
              <a:lnSpc>
                <a:spcPct val="120000"/>
              </a:lnSpc>
              <a:buNone/>
            </a:pPr>
            <a:endParaRPr lang="en-US" dirty="0"/>
          </a:p>
          <a:p>
            <a:pPr>
              <a:lnSpc>
                <a:spcPct val="120000"/>
              </a:lnSpc>
            </a:pPr>
            <a:endParaRPr lang="en-US" dirty="0"/>
          </a:p>
        </p:txBody>
      </p:sp>
      <p:sp>
        <p:nvSpPr>
          <p:cNvPr id="4" name="Slide Number Placeholder 3"/>
          <p:cNvSpPr>
            <a:spLocks noGrp="1"/>
          </p:cNvSpPr>
          <p:nvPr>
            <p:ph type="sldNum" sz="quarter" idx="4"/>
          </p:nvPr>
        </p:nvSpPr>
        <p:spPr/>
        <p:txBody>
          <a:bodyPr/>
          <a:lstStyle/>
          <a:p>
            <a:fld id="{26D19333-19E5-41F3-9BAB-CE8431C616E6}" type="slidenum">
              <a:rPr lang="nl-NL" smtClean="0"/>
              <a:pPr/>
              <a:t>60</a:t>
            </a:fld>
            <a:endParaRPr lang="nl-NL" dirty="0"/>
          </a:p>
        </p:txBody>
      </p:sp>
    </p:spTree>
    <p:extLst>
      <p:ext uri="{BB962C8B-B14F-4D97-AF65-F5344CB8AC3E}">
        <p14:creationId xmlns:p14="http://schemas.microsoft.com/office/powerpoint/2010/main" val="282686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200" dirty="0" err="1"/>
              <a:t>Scope</a:t>
            </a:r>
            <a:r>
              <a:rPr lang="de-DE" sz="3200" dirty="0"/>
              <a:t> LYNX </a:t>
            </a:r>
            <a:r>
              <a:rPr lang="de-DE" sz="3200" i="1" dirty="0" err="1"/>
              <a:t>TameFlow</a:t>
            </a:r>
            <a:r>
              <a:rPr lang="de-DE" sz="3200" i="1" dirty="0"/>
              <a:t> </a:t>
            </a:r>
            <a:r>
              <a:rPr lang="de-DE" sz="3200" dirty="0" err="1"/>
              <a:t>solution</a:t>
            </a:r>
            <a:endParaRPr lang="de-DE" sz="3200" i="1" dirty="0"/>
          </a:p>
        </p:txBody>
      </p:sp>
      <p:sp>
        <p:nvSpPr>
          <p:cNvPr id="3" name="Content Placeholder 2"/>
          <p:cNvSpPr>
            <a:spLocks noGrp="1"/>
          </p:cNvSpPr>
          <p:nvPr>
            <p:ph sz="quarter" idx="1"/>
          </p:nvPr>
        </p:nvSpPr>
        <p:spPr/>
        <p:txBody>
          <a:bodyPr>
            <a:noAutofit/>
          </a:bodyPr>
          <a:lstStyle/>
          <a:p>
            <a:r>
              <a:rPr lang="en-US" sz="1600" dirty="0"/>
              <a:t>Implementation of the ISA95 Skill / Resource and Aggregation model</a:t>
            </a:r>
          </a:p>
          <a:p>
            <a:pPr lvl="1"/>
            <a:r>
              <a:rPr lang="en-US" sz="1400" dirty="0"/>
              <a:t>Skills</a:t>
            </a:r>
          </a:p>
          <a:p>
            <a:pPr lvl="1"/>
            <a:r>
              <a:rPr lang="en-US" sz="1400" dirty="0"/>
              <a:t>Resources</a:t>
            </a:r>
          </a:p>
          <a:p>
            <a:pPr lvl="1"/>
            <a:r>
              <a:rPr lang="en-US" sz="1400" dirty="0"/>
              <a:t>Profiles</a:t>
            </a:r>
          </a:p>
          <a:p>
            <a:endParaRPr lang="en-US" sz="1600" dirty="0"/>
          </a:p>
          <a:p>
            <a:r>
              <a:rPr lang="en-US" sz="1600" dirty="0"/>
              <a:t>Concept of „*Soft-Reservations“ for the implementation of:</a:t>
            </a:r>
          </a:p>
          <a:p>
            <a:pPr lvl="1"/>
            <a:r>
              <a:rPr lang="en-US" sz="1400" dirty="0"/>
              <a:t>Principle of Aggregation and „Late Binding“ </a:t>
            </a:r>
          </a:p>
          <a:p>
            <a:pPr lvl="1"/>
            <a:r>
              <a:rPr lang="en-US" sz="1400" dirty="0"/>
              <a:t>The possibility of „Cross-Skill“ Management</a:t>
            </a:r>
          </a:p>
          <a:p>
            <a:pPr lvl="1"/>
            <a:r>
              <a:rPr lang="en-US" sz="1400" dirty="0"/>
              <a:t>Control of reservations against „Profiles“</a:t>
            </a:r>
          </a:p>
          <a:p>
            <a:pPr lvl="1"/>
            <a:endParaRPr lang="en-US" sz="1400" dirty="0"/>
          </a:p>
          <a:p>
            <a:r>
              <a:rPr lang="en-US" sz="1600" dirty="0">
                <a:solidFill>
                  <a:schemeClr val="tx1">
                    <a:lumMod val="95000"/>
                    <a:lumOff val="5000"/>
                  </a:schemeClr>
                </a:solidFill>
              </a:rPr>
              <a:t>CCPM with optimal support of Resource Management </a:t>
            </a:r>
            <a:endParaRPr lang="en-US" sz="1600" dirty="0"/>
          </a:p>
          <a:p>
            <a:pPr lvl="1"/>
            <a:r>
              <a:rPr lang="en-US" sz="1400" dirty="0">
                <a:solidFill>
                  <a:schemeClr val="tx1">
                    <a:lumMod val="95000"/>
                    <a:lumOff val="5000"/>
                  </a:schemeClr>
                </a:solidFill>
              </a:rPr>
              <a:t>Monitoring the Multi-Project Resource Load </a:t>
            </a:r>
          </a:p>
          <a:p>
            <a:pPr lvl="1"/>
            <a:r>
              <a:rPr lang="en-US" sz="1400" dirty="0"/>
              <a:t>Stimulation of more flexibility by „Cross-skill“  training and assignments</a:t>
            </a:r>
          </a:p>
          <a:p>
            <a:pPr lvl="1"/>
            <a:r>
              <a:rPr lang="en-US" sz="1400" dirty="0"/>
              <a:t>„Decision Support“ for optimizing of the capacity (Cross-Training, Hiring, Education)</a:t>
            </a:r>
          </a:p>
          <a:p>
            <a:endParaRPr lang="en-US" sz="1600" dirty="0"/>
          </a:p>
          <a:p>
            <a:endParaRPr lang="en-US" sz="1600" dirty="0"/>
          </a:p>
          <a:p>
            <a:endParaRPr lang="en-US" sz="1600" dirty="0"/>
          </a:p>
          <a:p>
            <a:endParaRPr lang="en-US" sz="1600" dirty="0"/>
          </a:p>
          <a:p>
            <a:endParaRPr lang="en-US" sz="1600"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61</a:t>
            </a:fld>
            <a:endParaRPr lang="nl-NL" dirty="0"/>
          </a:p>
        </p:txBody>
      </p:sp>
    </p:spTree>
    <p:extLst>
      <p:ext uri="{BB962C8B-B14F-4D97-AF65-F5344CB8AC3E}">
        <p14:creationId xmlns:p14="http://schemas.microsoft.com/office/powerpoint/2010/main" val="21654717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01208" y="3555852"/>
            <a:ext cx="2520280" cy="427053"/>
          </a:xfrm>
          <a:prstGeom prst="rect">
            <a:avLst/>
          </a:prstGeom>
          <a:solidFill>
            <a:srgbClr val="FF9933"/>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lumMod val="95000"/>
                  <a:lumOff val="5000"/>
                </a:schemeClr>
              </a:solidFill>
            </a:endParaRPr>
          </a:p>
        </p:txBody>
      </p:sp>
      <p:sp>
        <p:nvSpPr>
          <p:cNvPr id="2" name="Title 1"/>
          <p:cNvSpPr>
            <a:spLocks noGrp="1"/>
          </p:cNvSpPr>
          <p:nvPr>
            <p:ph type="title"/>
          </p:nvPr>
        </p:nvSpPr>
        <p:spPr/>
        <p:txBody>
          <a:bodyPr>
            <a:normAutofit/>
          </a:bodyPr>
          <a:lstStyle/>
          <a:p>
            <a:r>
              <a:rPr lang="en-US" sz="2800" dirty="0"/>
              <a:t>The “Late Binding“ solution within LYNX</a:t>
            </a:r>
            <a:br>
              <a:rPr lang="en-US" sz="2800" dirty="0"/>
            </a:br>
            <a:r>
              <a:rPr lang="en-US" sz="2000" i="1" dirty="0"/>
              <a:t>Specification of “Resource Requirements“</a:t>
            </a:r>
          </a:p>
        </p:txBody>
      </p:sp>
      <p:sp>
        <p:nvSpPr>
          <p:cNvPr id="3" name="Content Placeholder 2"/>
          <p:cNvSpPr>
            <a:spLocks noGrp="1"/>
          </p:cNvSpPr>
          <p:nvPr>
            <p:ph sz="quarter" idx="1"/>
          </p:nvPr>
        </p:nvSpPr>
        <p:spPr>
          <a:xfrm>
            <a:off x="816864" y="1600200"/>
            <a:ext cx="10871200" cy="1324744"/>
          </a:xfrm>
        </p:spPr>
        <p:txBody>
          <a:bodyPr>
            <a:noAutofit/>
          </a:bodyPr>
          <a:lstStyle/>
          <a:p>
            <a:r>
              <a:rPr lang="de-DE" sz="1600" dirty="0"/>
              <a:t>Implementation </a:t>
            </a:r>
            <a:r>
              <a:rPr lang="de-DE" sz="1600" dirty="0" err="1"/>
              <a:t>of</a:t>
            </a:r>
            <a:r>
              <a:rPr lang="de-DE" sz="1600" dirty="0"/>
              <a:t> </a:t>
            </a:r>
            <a:r>
              <a:rPr lang="de-DE" sz="1600" dirty="0" err="1"/>
              <a:t>the</a:t>
            </a:r>
            <a:r>
              <a:rPr lang="de-DE" sz="1600" dirty="0"/>
              <a:t> </a:t>
            </a:r>
            <a:r>
              <a:rPr lang="de-DE" sz="1600" b="1" dirty="0"/>
              <a:t>ISA95 </a:t>
            </a:r>
            <a:r>
              <a:rPr lang="de-DE" sz="1600" b="1" dirty="0" err="1"/>
              <a:t>Skill</a:t>
            </a:r>
            <a:r>
              <a:rPr lang="de-DE" sz="1600" b="1" dirty="0"/>
              <a:t> </a:t>
            </a:r>
            <a:r>
              <a:rPr lang="de-DE" sz="1600" dirty="0"/>
              <a:t>/ </a:t>
            </a:r>
            <a:r>
              <a:rPr lang="de-DE" sz="1600" dirty="0" err="1"/>
              <a:t>Resource</a:t>
            </a:r>
            <a:r>
              <a:rPr lang="de-DE" sz="1600" dirty="0"/>
              <a:t> </a:t>
            </a:r>
            <a:r>
              <a:rPr lang="de-DE" sz="1600" dirty="0" err="1"/>
              <a:t>and</a:t>
            </a:r>
            <a:r>
              <a:rPr lang="de-DE" sz="1600" dirty="0"/>
              <a:t> Aggregation Model</a:t>
            </a:r>
          </a:p>
          <a:p>
            <a:pPr lvl="1"/>
            <a:r>
              <a:rPr lang="de-DE" sz="1400" dirty="0"/>
              <a:t>Skills</a:t>
            </a:r>
          </a:p>
          <a:p>
            <a:pPr lvl="1"/>
            <a:r>
              <a:rPr lang="de-DE" sz="1400" i="1" dirty="0"/>
              <a:t>Resources</a:t>
            </a:r>
          </a:p>
          <a:p>
            <a:pPr lvl="1"/>
            <a:r>
              <a:rPr lang="de-DE" sz="1400" i="1" dirty="0" err="1"/>
              <a:t>Profiles</a:t>
            </a:r>
            <a:endParaRPr lang="de-DE" sz="1400" i="1" dirty="0"/>
          </a:p>
          <a:p>
            <a:pPr marL="0" indent="0">
              <a:buNone/>
            </a:pPr>
            <a:endParaRPr lang="de-DE" sz="1600"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62</a:t>
            </a:fld>
            <a:endParaRPr lang="nl-NL" dirty="0"/>
          </a:p>
        </p:txBody>
      </p:sp>
      <p:sp>
        <p:nvSpPr>
          <p:cNvPr id="15" name="Rounded Rectangle 14"/>
          <p:cNvSpPr/>
          <p:nvPr/>
        </p:nvSpPr>
        <p:spPr>
          <a:xfrm>
            <a:off x="4057192" y="4438123"/>
            <a:ext cx="2808312" cy="1872208"/>
          </a:xfrm>
          <a:prstGeom prst="roundRect">
            <a:avLst/>
          </a:prstGeom>
          <a:solidFill>
            <a:srgbClr val="C9D7F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tx1"/>
                </a:solidFill>
              </a:rPr>
              <a:t>Task Resource Requirements</a:t>
            </a:r>
          </a:p>
        </p:txBody>
      </p:sp>
      <p:sp>
        <p:nvSpPr>
          <p:cNvPr id="16" name="Rectangle 15"/>
          <p:cNvSpPr/>
          <p:nvPr/>
        </p:nvSpPr>
        <p:spPr>
          <a:xfrm>
            <a:off x="4167674" y="4859485"/>
            <a:ext cx="963212" cy="460667"/>
          </a:xfrm>
          <a:prstGeom prst="rect">
            <a:avLst/>
          </a:prstGeom>
          <a:solidFill>
            <a:srgbClr val="0070C0"/>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t>Skill</a:t>
            </a:r>
            <a:r>
              <a:rPr lang="nl-NL" sz="1400" dirty="0"/>
              <a:t> </a:t>
            </a:r>
            <a:endParaRPr lang="en-GB" sz="1400" dirty="0"/>
          </a:p>
        </p:txBody>
      </p:sp>
      <p:sp>
        <p:nvSpPr>
          <p:cNvPr id="17" name="Oval 16"/>
          <p:cNvSpPr/>
          <p:nvPr/>
        </p:nvSpPr>
        <p:spPr>
          <a:xfrm>
            <a:off x="4777272" y="5619233"/>
            <a:ext cx="1301127" cy="490391"/>
          </a:xfrm>
          <a:prstGeom prst="ellipse">
            <a:avLst/>
          </a:prstGeom>
          <a:solidFill>
            <a:srgbClr val="92D050"/>
          </a:solidFill>
          <a:ln w="3175">
            <a:solidFill>
              <a:schemeClr val="bg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Profiles</a:t>
            </a:r>
          </a:p>
        </p:txBody>
      </p:sp>
      <p:sp>
        <p:nvSpPr>
          <p:cNvPr id="18" name="Rectangle 17"/>
          <p:cNvSpPr/>
          <p:nvPr/>
        </p:nvSpPr>
        <p:spPr>
          <a:xfrm>
            <a:off x="5641368" y="4870171"/>
            <a:ext cx="1080120" cy="449982"/>
          </a:xfrm>
          <a:prstGeom prst="rect">
            <a:avLst/>
          </a:prstGeom>
          <a:solidFill>
            <a:srgbClr val="204892"/>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*Resource(s)</a:t>
            </a:r>
            <a:endParaRPr lang="en-GB" sz="1400" dirty="0"/>
          </a:p>
        </p:txBody>
      </p:sp>
      <p:cxnSp>
        <p:nvCxnSpPr>
          <p:cNvPr id="19" name="Straight Arrow Connector 18"/>
          <p:cNvCxnSpPr>
            <a:stCxn id="16" idx="2"/>
            <a:endCxn id="17" idx="1"/>
          </p:cNvCxnSpPr>
          <p:nvPr/>
        </p:nvCxnSpPr>
        <p:spPr>
          <a:xfrm>
            <a:off x="4649280" y="5320152"/>
            <a:ext cx="318538" cy="370897"/>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7" idx="7"/>
            <a:endCxn id="18" idx="2"/>
          </p:cNvCxnSpPr>
          <p:nvPr/>
        </p:nvCxnSpPr>
        <p:spPr>
          <a:xfrm flipV="1">
            <a:off x="5887853" y="5320153"/>
            <a:ext cx="293575" cy="370896"/>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1"/>
            <a:endCxn id="16" idx="3"/>
          </p:cNvCxnSpPr>
          <p:nvPr/>
        </p:nvCxnSpPr>
        <p:spPr>
          <a:xfrm flipH="1" flipV="1">
            <a:off x="5130886" y="5089819"/>
            <a:ext cx="510482" cy="5343"/>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583832" y="3563725"/>
            <a:ext cx="1755031" cy="369332"/>
          </a:xfrm>
          <a:prstGeom prst="rect">
            <a:avLst/>
          </a:prstGeom>
        </p:spPr>
        <p:txBody>
          <a:bodyPr wrap="none">
            <a:spAutoFit/>
          </a:bodyPr>
          <a:lstStyle/>
          <a:p>
            <a:pPr algn="ctr"/>
            <a:r>
              <a:rPr lang="en-US" b="1" i="1" dirty="0"/>
              <a:t>Projects and Tasks</a:t>
            </a:r>
          </a:p>
        </p:txBody>
      </p:sp>
      <p:cxnSp>
        <p:nvCxnSpPr>
          <p:cNvPr id="32" name="Straight Arrow Connector 31"/>
          <p:cNvCxnSpPr>
            <a:stCxn id="15" idx="0"/>
            <a:endCxn id="27" idx="2"/>
          </p:cNvCxnSpPr>
          <p:nvPr/>
        </p:nvCxnSpPr>
        <p:spPr>
          <a:xfrm flipV="1">
            <a:off x="5461348" y="3982905"/>
            <a:ext cx="0" cy="455218"/>
          </a:xfrm>
          <a:prstGeom prst="straightConnector1">
            <a:avLst/>
          </a:prstGeom>
          <a:ln w="3810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0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16" grpId="0" animBg="1"/>
      <p:bldP spid="17" grpId="0" animBg="1"/>
      <p:bldP spid="18" grpId="0" animBg="1"/>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6">
            <a:extLst>
              <a:ext uri="{FF2B5EF4-FFF2-40B4-BE49-F238E27FC236}">
                <a16:creationId xmlns:a16="http://schemas.microsoft.com/office/drawing/2014/main" id="{E9813C70-700F-4658-8AA6-8805AD73620D}"/>
              </a:ext>
            </a:extLst>
          </p:cNvPr>
          <p:cNvSpPr/>
          <p:nvPr/>
        </p:nvSpPr>
        <p:spPr>
          <a:xfrm>
            <a:off x="8135800" y="4876411"/>
            <a:ext cx="1727057" cy="1080984"/>
          </a:xfrm>
          <a:prstGeom prst="roundRect">
            <a:avLst/>
          </a:prstGeom>
          <a:solidFill>
            <a:srgbClr val="8EADE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bg1"/>
                </a:solidFill>
              </a:rPr>
              <a:t>Resource Names</a:t>
            </a:r>
          </a:p>
        </p:txBody>
      </p:sp>
      <p:sp>
        <p:nvSpPr>
          <p:cNvPr id="2" name="Title 1"/>
          <p:cNvSpPr>
            <a:spLocks noGrp="1"/>
          </p:cNvSpPr>
          <p:nvPr>
            <p:ph type="title"/>
          </p:nvPr>
        </p:nvSpPr>
        <p:spPr/>
        <p:txBody>
          <a:bodyPr>
            <a:normAutofit/>
          </a:bodyPr>
          <a:lstStyle/>
          <a:p>
            <a:r>
              <a:rPr lang="en-US" sz="2800" dirty="0"/>
              <a:t>The “Late Binding“ solution within LYNX</a:t>
            </a:r>
            <a:br>
              <a:rPr lang="en-US" sz="2800" dirty="0"/>
            </a:br>
            <a:r>
              <a:rPr lang="en-US" sz="2000" i="1" dirty="0"/>
              <a:t>Specification of “Resource Requirements“</a:t>
            </a:r>
          </a:p>
        </p:txBody>
      </p:sp>
      <p:sp>
        <p:nvSpPr>
          <p:cNvPr id="3" name="Content Placeholder 2"/>
          <p:cNvSpPr>
            <a:spLocks noGrp="1"/>
          </p:cNvSpPr>
          <p:nvPr>
            <p:ph sz="quarter" idx="1"/>
          </p:nvPr>
        </p:nvSpPr>
        <p:spPr>
          <a:xfrm>
            <a:off x="816864" y="1600200"/>
            <a:ext cx="10871200" cy="2044824"/>
          </a:xfrm>
        </p:spPr>
        <p:txBody>
          <a:bodyPr>
            <a:noAutofit/>
          </a:bodyPr>
          <a:lstStyle/>
          <a:p>
            <a:r>
              <a:rPr lang="de-DE" sz="1600" dirty="0"/>
              <a:t>Implementation </a:t>
            </a:r>
            <a:r>
              <a:rPr lang="de-DE" sz="1600" dirty="0" err="1"/>
              <a:t>of</a:t>
            </a:r>
            <a:r>
              <a:rPr lang="de-DE" sz="1600" dirty="0"/>
              <a:t> </a:t>
            </a:r>
            <a:r>
              <a:rPr lang="de-DE" sz="1600" dirty="0" err="1"/>
              <a:t>the</a:t>
            </a:r>
            <a:r>
              <a:rPr lang="de-DE" sz="1600" dirty="0"/>
              <a:t> </a:t>
            </a:r>
            <a:r>
              <a:rPr lang="de-DE" sz="1600" b="1" dirty="0"/>
              <a:t>ISA95 </a:t>
            </a:r>
            <a:r>
              <a:rPr lang="de-DE" sz="1600" b="1" dirty="0" err="1"/>
              <a:t>Skill</a:t>
            </a:r>
            <a:r>
              <a:rPr lang="de-DE" sz="1600" b="1" dirty="0"/>
              <a:t> </a:t>
            </a:r>
            <a:r>
              <a:rPr lang="de-DE" sz="1600" dirty="0"/>
              <a:t>/ </a:t>
            </a:r>
            <a:r>
              <a:rPr lang="de-DE" sz="1600" dirty="0" err="1"/>
              <a:t>Resource</a:t>
            </a:r>
            <a:r>
              <a:rPr lang="de-DE" sz="1600" dirty="0"/>
              <a:t> </a:t>
            </a:r>
            <a:r>
              <a:rPr lang="de-DE" sz="1600" dirty="0" err="1"/>
              <a:t>and</a:t>
            </a:r>
            <a:r>
              <a:rPr lang="de-DE" sz="1600" dirty="0"/>
              <a:t> Aggregation Model</a:t>
            </a:r>
          </a:p>
          <a:p>
            <a:pPr lvl="1"/>
            <a:r>
              <a:rPr lang="de-DE" sz="1400" dirty="0"/>
              <a:t>Skills</a:t>
            </a:r>
          </a:p>
          <a:p>
            <a:pPr lvl="1"/>
            <a:r>
              <a:rPr lang="de-DE" sz="1400" i="1" dirty="0"/>
              <a:t>Resources</a:t>
            </a:r>
          </a:p>
          <a:p>
            <a:pPr lvl="1"/>
            <a:r>
              <a:rPr lang="de-DE" sz="1400" i="1" dirty="0" err="1"/>
              <a:t>Profiles</a:t>
            </a:r>
            <a:endParaRPr lang="de-DE" sz="1400" i="1" dirty="0"/>
          </a:p>
          <a:p>
            <a:endParaRPr lang="de-DE" sz="1600" dirty="0"/>
          </a:p>
          <a:p>
            <a:endParaRPr lang="de-DE" sz="1600" dirty="0"/>
          </a:p>
          <a:p>
            <a:endParaRPr lang="de-DE" sz="1600" dirty="0"/>
          </a:p>
          <a:p>
            <a:endParaRPr lang="de-DE" sz="1600" dirty="0"/>
          </a:p>
          <a:p>
            <a:endParaRPr lang="de-DE" sz="1600"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63</a:t>
            </a:fld>
            <a:endParaRPr lang="nl-NL" dirty="0"/>
          </a:p>
        </p:txBody>
      </p:sp>
      <p:sp>
        <p:nvSpPr>
          <p:cNvPr id="7" name="Rounded Rectangle 6"/>
          <p:cNvSpPr/>
          <p:nvPr/>
        </p:nvSpPr>
        <p:spPr>
          <a:xfrm>
            <a:off x="5637846" y="4501627"/>
            <a:ext cx="2664296" cy="1259289"/>
          </a:xfrm>
          <a:prstGeom prst="roundRect">
            <a:avLst/>
          </a:prstGeom>
          <a:solidFill>
            <a:schemeClr val="accent3">
              <a:lumMod val="85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tx1"/>
                </a:solidFill>
              </a:rPr>
              <a:t>Task Resource Requirements</a:t>
            </a:r>
          </a:p>
        </p:txBody>
      </p:sp>
      <p:sp>
        <p:nvSpPr>
          <p:cNvPr id="8" name="Rectangle 7"/>
          <p:cNvSpPr/>
          <p:nvPr/>
        </p:nvSpPr>
        <p:spPr>
          <a:xfrm>
            <a:off x="5748328" y="4922989"/>
            <a:ext cx="963212" cy="460667"/>
          </a:xfrm>
          <a:prstGeom prst="rect">
            <a:avLst/>
          </a:prstGeom>
          <a:solidFill>
            <a:srgbClr val="0070C0"/>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Virtual </a:t>
            </a:r>
            <a:r>
              <a:rPr lang="nl-NL" sz="1400" dirty="0" err="1"/>
              <a:t>Skill</a:t>
            </a:r>
            <a:endParaRPr lang="en-GB" sz="1400" dirty="0"/>
          </a:p>
        </p:txBody>
      </p:sp>
      <p:sp>
        <p:nvSpPr>
          <p:cNvPr id="10" name="Rectangle 9"/>
          <p:cNvSpPr/>
          <p:nvPr/>
        </p:nvSpPr>
        <p:spPr>
          <a:xfrm>
            <a:off x="7222022" y="4933675"/>
            <a:ext cx="940871" cy="449982"/>
          </a:xfrm>
          <a:prstGeom prst="rect">
            <a:avLst/>
          </a:prstGeom>
          <a:solidFill>
            <a:schemeClr val="accent6">
              <a:lumMod val="75000"/>
            </a:schemeClr>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a:t># FTE</a:t>
            </a:r>
            <a:endParaRPr lang="en-GB" sz="1400" dirty="0"/>
          </a:p>
        </p:txBody>
      </p:sp>
      <p:cxnSp>
        <p:nvCxnSpPr>
          <p:cNvPr id="13" name="Straight Arrow Connector 12"/>
          <p:cNvCxnSpPr>
            <a:stCxn id="10" idx="1"/>
            <a:endCxn id="8" idx="3"/>
          </p:cNvCxnSpPr>
          <p:nvPr/>
        </p:nvCxnSpPr>
        <p:spPr>
          <a:xfrm flipH="1" flipV="1">
            <a:off x="6711540" y="5153323"/>
            <a:ext cx="510482" cy="5343"/>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706641" y="3645024"/>
            <a:ext cx="2520280" cy="427053"/>
          </a:xfrm>
          <a:prstGeom prst="rect">
            <a:avLst/>
          </a:prstGeom>
          <a:solidFill>
            <a:srgbClr val="FF9933"/>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i="1" dirty="0">
                <a:solidFill>
                  <a:schemeClr val="tx1">
                    <a:lumMod val="95000"/>
                    <a:lumOff val="5000"/>
                  </a:schemeClr>
                </a:solidFill>
              </a:rPr>
              <a:t>Projects and Tasks</a:t>
            </a:r>
          </a:p>
        </p:txBody>
      </p:sp>
      <p:cxnSp>
        <p:nvCxnSpPr>
          <p:cNvPr id="29" name="Straight Arrow Connector 28"/>
          <p:cNvCxnSpPr>
            <a:stCxn id="7" idx="0"/>
            <a:endCxn id="26" idx="2"/>
          </p:cNvCxnSpPr>
          <p:nvPr/>
        </p:nvCxnSpPr>
        <p:spPr>
          <a:xfrm flipH="1" flipV="1">
            <a:off x="6966781" y="4072077"/>
            <a:ext cx="3213" cy="429550"/>
          </a:xfrm>
          <a:prstGeom prst="straightConnector1">
            <a:avLst/>
          </a:prstGeom>
          <a:ln w="3810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3CA8293-3067-4B90-972E-C744BAB601A9}"/>
              </a:ext>
            </a:extLst>
          </p:cNvPr>
          <p:cNvSpPr/>
          <p:nvPr/>
        </p:nvSpPr>
        <p:spPr>
          <a:xfrm>
            <a:off x="1529932" y="3648819"/>
            <a:ext cx="2520280" cy="427053"/>
          </a:xfrm>
          <a:prstGeom prst="rect">
            <a:avLst/>
          </a:prstGeom>
          <a:solidFill>
            <a:srgbClr val="FF9933"/>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lumMod val="95000"/>
                  <a:lumOff val="5000"/>
                </a:schemeClr>
              </a:solidFill>
            </a:endParaRPr>
          </a:p>
        </p:txBody>
      </p:sp>
      <p:sp>
        <p:nvSpPr>
          <p:cNvPr id="24" name="Rounded Rectangle 14">
            <a:extLst>
              <a:ext uri="{FF2B5EF4-FFF2-40B4-BE49-F238E27FC236}">
                <a16:creationId xmlns:a16="http://schemas.microsoft.com/office/drawing/2014/main" id="{C9D138A9-2569-499C-9F7F-98CF7AB96C74}"/>
              </a:ext>
            </a:extLst>
          </p:cNvPr>
          <p:cNvSpPr/>
          <p:nvPr/>
        </p:nvSpPr>
        <p:spPr>
          <a:xfrm>
            <a:off x="1385916" y="4531090"/>
            <a:ext cx="2808312" cy="1872208"/>
          </a:xfrm>
          <a:prstGeom prst="roundRect">
            <a:avLst/>
          </a:prstGeom>
          <a:solidFill>
            <a:srgbClr val="C9D7F3"/>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i="1" dirty="0">
                <a:solidFill>
                  <a:schemeClr val="tx1"/>
                </a:solidFill>
              </a:rPr>
              <a:t>Task Resource Requirements</a:t>
            </a:r>
          </a:p>
        </p:txBody>
      </p:sp>
      <p:sp>
        <p:nvSpPr>
          <p:cNvPr id="25" name="Rectangle 24">
            <a:extLst>
              <a:ext uri="{FF2B5EF4-FFF2-40B4-BE49-F238E27FC236}">
                <a16:creationId xmlns:a16="http://schemas.microsoft.com/office/drawing/2014/main" id="{74CDEC77-2BD3-4C3C-A553-A4B6F656506F}"/>
              </a:ext>
            </a:extLst>
          </p:cNvPr>
          <p:cNvSpPr/>
          <p:nvPr/>
        </p:nvSpPr>
        <p:spPr>
          <a:xfrm>
            <a:off x="1496398" y="4952452"/>
            <a:ext cx="963212" cy="460667"/>
          </a:xfrm>
          <a:prstGeom prst="rect">
            <a:avLst/>
          </a:prstGeom>
          <a:solidFill>
            <a:srgbClr val="0070C0"/>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t>Skill</a:t>
            </a:r>
            <a:r>
              <a:rPr lang="nl-NL" sz="1400" dirty="0"/>
              <a:t> </a:t>
            </a:r>
            <a:endParaRPr lang="en-GB" sz="1400" dirty="0"/>
          </a:p>
        </p:txBody>
      </p:sp>
      <p:sp>
        <p:nvSpPr>
          <p:cNvPr id="28" name="Oval 27">
            <a:extLst>
              <a:ext uri="{FF2B5EF4-FFF2-40B4-BE49-F238E27FC236}">
                <a16:creationId xmlns:a16="http://schemas.microsoft.com/office/drawing/2014/main" id="{73B35F91-F8A1-4F26-B100-ACE31B579A0F}"/>
              </a:ext>
            </a:extLst>
          </p:cNvPr>
          <p:cNvSpPr/>
          <p:nvPr/>
        </p:nvSpPr>
        <p:spPr>
          <a:xfrm>
            <a:off x="2105996" y="5712200"/>
            <a:ext cx="1301127" cy="490391"/>
          </a:xfrm>
          <a:prstGeom prst="ellipse">
            <a:avLst/>
          </a:prstGeom>
          <a:solidFill>
            <a:srgbClr val="92D050"/>
          </a:solidFill>
          <a:ln w="3175">
            <a:solidFill>
              <a:schemeClr val="bg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Profiles</a:t>
            </a:r>
          </a:p>
        </p:txBody>
      </p:sp>
      <p:sp>
        <p:nvSpPr>
          <p:cNvPr id="30" name="Rectangle 29">
            <a:extLst>
              <a:ext uri="{FF2B5EF4-FFF2-40B4-BE49-F238E27FC236}">
                <a16:creationId xmlns:a16="http://schemas.microsoft.com/office/drawing/2014/main" id="{FF3F67B3-4C39-468A-9C44-597EE65EE62C}"/>
              </a:ext>
            </a:extLst>
          </p:cNvPr>
          <p:cNvSpPr/>
          <p:nvPr/>
        </p:nvSpPr>
        <p:spPr>
          <a:xfrm>
            <a:off x="2970092" y="4963138"/>
            <a:ext cx="1080120" cy="449982"/>
          </a:xfrm>
          <a:prstGeom prst="rect">
            <a:avLst/>
          </a:prstGeom>
          <a:solidFill>
            <a:srgbClr val="204892"/>
          </a:solidFill>
          <a:ln w="31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*Resource(s)</a:t>
            </a:r>
            <a:endParaRPr lang="en-GB" sz="1400" dirty="0"/>
          </a:p>
        </p:txBody>
      </p:sp>
      <p:cxnSp>
        <p:nvCxnSpPr>
          <p:cNvPr id="31" name="Straight Arrow Connector 30">
            <a:extLst>
              <a:ext uri="{FF2B5EF4-FFF2-40B4-BE49-F238E27FC236}">
                <a16:creationId xmlns:a16="http://schemas.microsoft.com/office/drawing/2014/main" id="{EAC97877-123A-4722-B5E0-CC53763405C2}"/>
              </a:ext>
            </a:extLst>
          </p:cNvPr>
          <p:cNvCxnSpPr>
            <a:stCxn id="25" idx="2"/>
            <a:endCxn id="28" idx="1"/>
          </p:cNvCxnSpPr>
          <p:nvPr/>
        </p:nvCxnSpPr>
        <p:spPr>
          <a:xfrm>
            <a:off x="1978004" y="5413119"/>
            <a:ext cx="318538" cy="370897"/>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3B6FD5A-D23D-40E1-A070-150B92A63E09}"/>
              </a:ext>
            </a:extLst>
          </p:cNvPr>
          <p:cNvCxnSpPr>
            <a:stCxn id="28" idx="7"/>
            <a:endCxn id="30" idx="2"/>
          </p:cNvCxnSpPr>
          <p:nvPr/>
        </p:nvCxnSpPr>
        <p:spPr>
          <a:xfrm flipV="1">
            <a:off x="3216577" y="5413120"/>
            <a:ext cx="293575" cy="370896"/>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96567F-88DD-4E05-A2D7-78FA5A0BCBC2}"/>
              </a:ext>
            </a:extLst>
          </p:cNvPr>
          <p:cNvCxnSpPr>
            <a:stCxn id="30" idx="1"/>
            <a:endCxn id="25" idx="3"/>
          </p:cNvCxnSpPr>
          <p:nvPr/>
        </p:nvCxnSpPr>
        <p:spPr>
          <a:xfrm flipH="1" flipV="1">
            <a:off x="2459610" y="5182786"/>
            <a:ext cx="510482" cy="5343"/>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86444A5F-3051-434D-BA2C-7201DAFA52CE}"/>
              </a:ext>
            </a:extLst>
          </p:cNvPr>
          <p:cNvSpPr/>
          <p:nvPr/>
        </p:nvSpPr>
        <p:spPr>
          <a:xfrm>
            <a:off x="1912556" y="3656692"/>
            <a:ext cx="1755031" cy="369332"/>
          </a:xfrm>
          <a:prstGeom prst="rect">
            <a:avLst/>
          </a:prstGeom>
        </p:spPr>
        <p:txBody>
          <a:bodyPr wrap="none">
            <a:spAutoFit/>
          </a:bodyPr>
          <a:lstStyle/>
          <a:p>
            <a:pPr algn="ctr"/>
            <a:r>
              <a:rPr lang="en-US" b="1" i="1" dirty="0"/>
              <a:t>Projects and Tasks</a:t>
            </a:r>
          </a:p>
        </p:txBody>
      </p:sp>
      <p:cxnSp>
        <p:nvCxnSpPr>
          <p:cNvPr id="36" name="Straight Arrow Connector 35">
            <a:extLst>
              <a:ext uri="{FF2B5EF4-FFF2-40B4-BE49-F238E27FC236}">
                <a16:creationId xmlns:a16="http://schemas.microsoft.com/office/drawing/2014/main" id="{5E50699A-F998-4F75-A7A7-9040BB54A8ED}"/>
              </a:ext>
            </a:extLst>
          </p:cNvPr>
          <p:cNvCxnSpPr>
            <a:stCxn id="24" idx="0"/>
            <a:endCxn id="23" idx="2"/>
          </p:cNvCxnSpPr>
          <p:nvPr/>
        </p:nvCxnSpPr>
        <p:spPr>
          <a:xfrm flipV="1">
            <a:off x="2790072" y="4075872"/>
            <a:ext cx="0" cy="455218"/>
          </a:xfrm>
          <a:prstGeom prst="straightConnector1">
            <a:avLst/>
          </a:prstGeom>
          <a:ln w="3810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BFB95D68-B033-4553-BF50-5A7A4485373B}"/>
              </a:ext>
            </a:extLst>
          </p:cNvPr>
          <p:cNvSpPr/>
          <p:nvPr/>
        </p:nvSpPr>
        <p:spPr>
          <a:xfrm>
            <a:off x="8372737" y="5353373"/>
            <a:ext cx="1113561" cy="430643"/>
          </a:xfrm>
          <a:prstGeom prst="ellipse">
            <a:avLst/>
          </a:prstGeom>
          <a:solidFill>
            <a:srgbClr val="92D050"/>
          </a:solidFill>
          <a:ln w="3175">
            <a:solidFill>
              <a:schemeClr val="bg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Profiles</a:t>
            </a:r>
          </a:p>
        </p:txBody>
      </p:sp>
    </p:spTree>
    <p:extLst>
      <p:ext uri="{BB962C8B-B14F-4D97-AF65-F5344CB8AC3E}">
        <p14:creationId xmlns:p14="http://schemas.microsoft.com/office/powerpoint/2010/main" val="30885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animBg="1"/>
      <p:bldP spid="8" grpId="0" animBg="1"/>
      <p:bldP spid="10" grpId="0" animBg="1"/>
      <p:bldP spid="26" grpId="0" animBg="1"/>
      <p:bldP spid="23" grpId="0" animBg="1"/>
      <p:bldP spid="24" grpId="0" animBg="1"/>
      <p:bldP spid="25" grpId="0" animBg="1"/>
      <p:bldP spid="28" grpId="0" animBg="1"/>
      <p:bldP spid="30" grpId="0" animBg="1"/>
      <p:bldP spid="35" grpId="0"/>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de-DE" sz="3200" dirty="0"/>
              <a:t>LYNX </a:t>
            </a:r>
            <a:r>
              <a:rPr lang="de-DE" sz="3200" dirty="0" err="1"/>
              <a:t>basic</a:t>
            </a:r>
            <a:r>
              <a:rPr lang="de-DE" sz="3200" dirty="0"/>
              <a:t> </a:t>
            </a:r>
            <a:r>
              <a:rPr lang="de-DE" sz="3200" dirty="0" err="1"/>
              <a:t>structures</a:t>
            </a:r>
            <a:r>
              <a:rPr lang="de-DE" sz="3200" dirty="0"/>
              <a:t> </a:t>
            </a:r>
            <a:r>
              <a:rPr lang="de-DE" sz="3200" dirty="0" err="1"/>
              <a:t>for</a:t>
            </a:r>
            <a:r>
              <a:rPr lang="de-DE" sz="3200" dirty="0"/>
              <a:t> „Skills“</a:t>
            </a:r>
            <a:br>
              <a:rPr lang="de-DE" sz="3200" dirty="0"/>
            </a:br>
            <a:r>
              <a:rPr lang="de-DE" sz="2400" i="1" dirty="0" err="1"/>
              <a:t>Available</a:t>
            </a:r>
            <a:r>
              <a:rPr lang="de-DE" sz="2400" i="1" dirty="0"/>
              <a:t> </a:t>
            </a:r>
            <a:r>
              <a:rPr lang="de-DE" sz="2400" i="1" dirty="0" err="1"/>
              <a:t>Capacity</a:t>
            </a:r>
            <a:endParaRPr lang="de-DE" sz="24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64</a:t>
            </a:fld>
            <a:endParaRPr lang="nl-NL" dirty="0"/>
          </a:p>
        </p:txBody>
      </p:sp>
      <p:sp>
        <p:nvSpPr>
          <p:cNvPr id="14" name="Rounded Rectangle 13"/>
          <p:cNvSpPr/>
          <p:nvPr/>
        </p:nvSpPr>
        <p:spPr>
          <a:xfrm>
            <a:off x="9880232" y="251012"/>
            <a:ext cx="1791427" cy="702241"/>
          </a:xfrm>
          <a:prstGeom prst="roundRect">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600" i="1" dirty="0">
                <a:solidFill>
                  <a:schemeClr val="tx1"/>
                </a:solidFill>
              </a:rPr>
              <a:t>ISA95 </a:t>
            </a:r>
          </a:p>
          <a:p>
            <a:pPr algn="ctr"/>
            <a:r>
              <a:rPr lang="de-DE" sz="1600" i="1" dirty="0" err="1">
                <a:solidFill>
                  <a:schemeClr val="tx1"/>
                </a:solidFill>
              </a:rPr>
              <a:t>Resource</a:t>
            </a:r>
            <a:r>
              <a:rPr lang="de-DE" sz="1600" i="1" dirty="0">
                <a:solidFill>
                  <a:schemeClr val="tx1"/>
                </a:solidFill>
              </a:rPr>
              <a:t> Model</a:t>
            </a:r>
          </a:p>
        </p:txBody>
      </p:sp>
      <p:sp>
        <p:nvSpPr>
          <p:cNvPr id="16" name="Content Placeholder 1"/>
          <p:cNvSpPr>
            <a:spLocks noGrp="1"/>
          </p:cNvSpPr>
          <p:nvPr>
            <p:ph sz="quarter" idx="1"/>
          </p:nvPr>
        </p:nvSpPr>
        <p:spPr>
          <a:xfrm>
            <a:off x="560898" y="1860104"/>
            <a:ext cx="6509593" cy="4495800"/>
          </a:xfrm>
        </p:spPr>
        <p:txBody>
          <a:bodyPr>
            <a:noAutofit/>
          </a:bodyPr>
          <a:lstStyle/>
          <a:p>
            <a:pPr>
              <a:lnSpc>
                <a:spcPct val="110000"/>
              </a:lnSpc>
            </a:pPr>
            <a:r>
              <a:rPr lang="en-US" sz="1600" dirty="0"/>
              <a:t>(„Normal“) Skill with Resource (Names):</a:t>
            </a:r>
          </a:p>
          <a:p>
            <a:pPr lvl="1">
              <a:lnSpc>
                <a:spcPct val="110000"/>
              </a:lnSpc>
            </a:pPr>
            <a:r>
              <a:rPr lang="en-US" sz="1400" dirty="0"/>
              <a:t>Available Capacity is the total of the individual availability of each resource, given </a:t>
            </a:r>
            <a:r>
              <a:rPr lang="en-US" sz="1400" dirty="0" err="1"/>
              <a:t>ist</a:t>
            </a:r>
            <a:r>
              <a:rPr lang="en-US" sz="1400" dirty="0"/>
              <a:t> calendar</a:t>
            </a:r>
          </a:p>
          <a:p>
            <a:pPr lvl="1">
              <a:lnSpc>
                <a:spcPct val="110000"/>
              </a:lnSpc>
            </a:pPr>
            <a:r>
              <a:rPr lang="en-US" sz="1400" dirty="0"/>
              <a:t>Considers also non-working periods</a:t>
            </a:r>
          </a:p>
          <a:p>
            <a:pPr lvl="1">
              <a:lnSpc>
                <a:spcPct val="110000"/>
              </a:lnSpc>
            </a:pPr>
            <a:r>
              <a:rPr lang="en-US" sz="1400" dirty="0"/>
              <a:t>There is a Skill / Resource Matrix</a:t>
            </a:r>
          </a:p>
          <a:p>
            <a:pPr lvl="1">
              <a:lnSpc>
                <a:spcPct val="110000"/>
              </a:lnSpc>
            </a:pPr>
            <a:r>
              <a:rPr lang="en-US" sz="1400" dirty="0"/>
              <a:t>„</a:t>
            </a:r>
            <a:r>
              <a:rPr lang="en-US" sz="1400" b="1" dirty="0"/>
              <a:t>Cross-Skill</a:t>
            </a:r>
            <a:r>
              <a:rPr lang="en-US" sz="1400" dirty="0"/>
              <a:t>“ Management for resources with multiple skills</a:t>
            </a:r>
          </a:p>
          <a:p>
            <a:pPr>
              <a:lnSpc>
                <a:spcPct val="110000"/>
              </a:lnSpc>
            </a:pPr>
            <a:endParaRPr lang="en-US" sz="1600" dirty="0"/>
          </a:p>
          <a:p>
            <a:pPr>
              <a:lnSpc>
                <a:spcPct val="110000"/>
              </a:lnSpc>
            </a:pPr>
            <a:r>
              <a:rPr lang="en-US" sz="1600" dirty="0"/>
              <a:t>Extended:</a:t>
            </a:r>
          </a:p>
          <a:p>
            <a:pPr lvl="1">
              <a:lnSpc>
                <a:spcPct val="110000"/>
              </a:lnSpc>
            </a:pPr>
            <a:r>
              <a:rPr lang="en-US" sz="1400" dirty="0"/>
              <a:t>Additional Skill / Resource Profiles</a:t>
            </a:r>
          </a:p>
          <a:p>
            <a:pPr>
              <a:lnSpc>
                <a:spcPct val="110000"/>
              </a:lnSpc>
            </a:pPr>
            <a:endParaRPr lang="en-US" sz="1600" dirty="0"/>
          </a:p>
          <a:p>
            <a:pPr>
              <a:lnSpc>
                <a:spcPct val="110000"/>
              </a:lnSpc>
            </a:pPr>
            <a:endParaRPr lang="en-US" sz="1600" dirty="0"/>
          </a:p>
          <a:p>
            <a:pPr>
              <a:lnSpc>
                <a:spcPct val="110000"/>
              </a:lnSpc>
            </a:pPr>
            <a:endParaRPr lang="en-US" sz="1600" dirty="0"/>
          </a:p>
          <a:p>
            <a:pPr>
              <a:lnSpc>
                <a:spcPct val="110000"/>
              </a:lnSpc>
            </a:pPr>
            <a:r>
              <a:rPr lang="en-US" sz="1600" dirty="0"/>
              <a:t>(„Virtual“) Skill (or Team): </a:t>
            </a:r>
          </a:p>
          <a:p>
            <a:pPr lvl="1">
              <a:lnSpc>
                <a:spcPct val="110000"/>
              </a:lnSpc>
            </a:pPr>
            <a:r>
              <a:rPr lang="en-US" sz="1400" dirty="0"/>
              <a:t>Available capacity expressed in #Full Time Equivalents  (anonym) </a:t>
            </a:r>
          </a:p>
          <a:p>
            <a:pPr lvl="1">
              <a:lnSpc>
                <a:spcPct val="110000"/>
              </a:lnSpc>
            </a:pPr>
            <a:r>
              <a:rPr lang="en-US" sz="1400" dirty="0"/>
              <a:t>There are „only“ Skills and #FTE</a:t>
            </a:r>
          </a:p>
          <a:p>
            <a:pPr>
              <a:lnSpc>
                <a:spcPct val="110000"/>
              </a:lnSpc>
            </a:pPr>
            <a:endParaRPr lang="en-US" sz="1600" dirty="0"/>
          </a:p>
          <a:p>
            <a:pPr marL="685800" lvl="2" indent="0">
              <a:lnSpc>
                <a:spcPct val="110000"/>
              </a:lnSpc>
              <a:buNone/>
            </a:pPr>
            <a:endParaRPr lang="en-US" sz="1200" dirty="0"/>
          </a:p>
          <a:p>
            <a:pPr lvl="1">
              <a:lnSpc>
                <a:spcPct val="110000"/>
              </a:lnSpc>
            </a:pPr>
            <a:endParaRPr lang="en-US" sz="1400" dirty="0"/>
          </a:p>
          <a:p>
            <a:pPr lvl="1">
              <a:lnSpc>
                <a:spcPct val="110000"/>
              </a:lnSpc>
            </a:pPr>
            <a:endParaRPr lang="en-US" sz="1400" dirty="0"/>
          </a:p>
          <a:p>
            <a:pPr lvl="1">
              <a:lnSpc>
                <a:spcPct val="110000"/>
              </a:lnSpc>
            </a:pPr>
            <a:endParaRPr lang="en-US" sz="1400" dirty="0"/>
          </a:p>
          <a:p>
            <a:pPr>
              <a:lnSpc>
                <a:spcPct val="110000"/>
              </a:lnSpc>
            </a:pPr>
            <a:endParaRPr lang="en-US" sz="1600" dirty="0"/>
          </a:p>
        </p:txBody>
      </p:sp>
      <p:graphicFrame>
        <p:nvGraphicFramePr>
          <p:cNvPr id="9" name="Table 8"/>
          <p:cNvGraphicFramePr>
            <a:graphicFrameLocks noGrp="1"/>
          </p:cNvGraphicFramePr>
          <p:nvPr/>
        </p:nvGraphicFramePr>
        <p:xfrm>
          <a:off x="7748553" y="6056332"/>
          <a:ext cx="2400300" cy="541020"/>
        </p:xfrm>
        <a:graphic>
          <a:graphicData uri="http://schemas.openxmlformats.org/drawingml/2006/table">
            <a:tbl>
              <a:tblPr/>
              <a:tblGrid>
                <a:gridCol w="11684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tblGrid>
              <a:tr h="0">
                <a:tc>
                  <a:txBody>
                    <a:bodyPr/>
                    <a:lstStyle/>
                    <a:p>
                      <a:pPr algn="ctr" fontAlgn="b"/>
                      <a:r>
                        <a:rPr lang="en-US" sz="1100" b="1" i="0" u="none" strike="noStrike" dirty="0">
                          <a:solidFill>
                            <a:srgbClr val="000000"/>
                          </a:solidFill>
                          <a:effectLst/>
                          <a:latin typeface="Calibri" panose="020F0502020204030204" pitchFamily="34" charset="0"/>
                        </a:rPr>
                        <a:t>Skill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 FTE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82880">
                <a:tc>
                  <a:txBody>
                    <a:bodyPr/>
                    <a:lstStyle/>
                    <a:p>
                      <a:pPr algn="ctr" fontAlgn="b"/>
                      <a:r>
                        <a:rPr lang="en-US" sz="1100" b="0" i="0" u="none" strike="noStrike" dirty="0">
                          <a:solidFill>
                            <a:srgbClr val="000000"/>
                          </a:solidFill>
                          <a:effectLst/>
                          <a:latin typeface="Calibri" panose="020F0502020204030204" pitchFamily="34" charset="0"/>
                        </a:rPr>
                        <a:t>System Engineer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82880">
                <a:tc>
                  <a:txBody>
                    <a:bodyPr/>
                    <a:lstStyle/>
                    <a:p>
                      <a:pPr algn="ctr" fontAlgn="b"/>
                      <a:r>
                        <a:rPr lang="en-US" sz="1100" b="0" i="0" u="none" strike="noStrike" dirty="0">
                          <a:solidFill>
                            <a:srgbClr val="000000"/>
                          </a:solidFill>
                          <a:effectLst/>
                          <a:latin typeface="Calibri" panose="020F0502020204030204" pitchFamily="34" charset="0"/>
                        </a:rPr>
                        <a:t>Tester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nvGraphicFramePr>
        <p:xfrm>
          <a:off x="6600056" y="4403029"/>
          <a:ext cx="5410200" cy="1280160"/>
        </p:xfrm>
        <a:graphic>
          <a:graphicData uri="http://schemas.openxmlformats.org/drawingml/2006/table">
            <a:tbl>
              <a:tblPr/>
              <a:tblGrid>
                <a:gridCol w="11684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gridCol w="965200">
                  <a:extLst>
                    <a:ext uri="{9D8B030D-6E8A-4147-A177-3AD203B41FA5}">
                      <a16:colId xmlns:a16="http://schemas.microsoft.com/office/drawing/2014/main" val="20002"/>
                    </a:ext>
                  </a:extLst>
                </a:gridCol>
                <a:gridCol w="965200">
                  <a:extLst>
                    <a:ext uri="{9D8B030D-6E8A-4147-A177-3AD203B41FA5}">
                      <a16:colId xmlns:a16="http://schemas.microsoft.com/office/drawing/2014/main" val="20003"/>
                    </a:ext>
                  </a:extLst>
                </a:gridCol>
                <a:gridCol w="1079500">
                  <a:extLst>
                    <a:ext uri="{9D8B030D-6E8A-4147-A177-3AD203B41FA5}">
                      <a16:colId xmlns:a16="http://schemas.microsoft.com/office/drawing/2014/main" val="20004"/>
                    </a:ext>
                  </a:extLst>
                </a:gridCol>
              </a:tblGrid>
              <a:tr h="182880">
                <a:tc>
                  <a:txBody>
                    <a:bodyPr/>
                    <a:lstStyle/>
                    <a:p>
                      <a:pPr algn="ctr" fontAlgn="b"/>
                      <a:endParaRPr lang="en-US" sz="11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1" u="none" strike="noStrike" dirty="0">
                          <a:solidFill>
                            <a:srgbClr val="000000"/>
                          </a:solidFill>
                          <a:effectLst/>
                          <a:latin typeface="Calibri" panose="020F0502020204030204" pitchFamily="34" charset="0"/>
                        </a:rPr>
                        <a:t>Profile</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1" u="none" strike="noStrike" dirty="0">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1" i="1" u="none" strike="noStrike">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82880">
                <a:tc>
                  <a:txBody>
                    <a:bodyPr/>
                    <a:lstStyle/>
                    <a:p>
                      <a:pPr algn="ctr" fontAlgn="b"/>
                      <a:r>
                        <a:rPr lang="en-US" sz="1100" b="1" i="0" u="none" strike="noStrike">
                          <a:solidFill>
                            <a:srgbClr val="000000"/>
                          </a:solidFill>
                          <a:effectLst/>
                          <a:latin typeface="Calibri" panose="020F0502020204030204" pitchFamily="34" charset="0"/>
                        </a:rPr>
                        <a:t>Skill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Seniority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Product Group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1100" b="1" i="0" u="none" strike="noStrike" dirty="0">
                          <a:solidFill>
                            <a:srgbClr val="000000"/>
                          </a:solidFill>
                          <a:effectLst/>
                          <a:latin typeface="Calibri" panose="020F0502020204030204" pitchFamily="34" charset="0"/>
                        </a:rPr>
                        <a:t>Location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182880">
                <a:tc rowSpan="5">
                  <a:txBody>
                    <a:bodyPr/>
                    <a:lstStyle/>
                    <a:p>
                      <a:pPr algn="ctr" fontAlgn="t"/>
                      <a:r>
                        <a:rPr lang="en-US" sz="1100" b="0" i="0" u="none" strike="noStrike" dirty="0">
                          <a:solidFill>
                            <a:srgbClr val="000000"/>
                          </a:solidFill>
                          <a:effectLst/>
                          <a:latin typeface="Calibri" panose="020F0502020204030204" pitchFamily="34" charset="0"/>
                        </a:rPr>
                        <a:t>System Engineer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Michael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Senior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Electric/Road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Netherlands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Sven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Junior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Mountain/Road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Germany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Peter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Senior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Mounain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Netherlands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Karl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Medior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Road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a:solidFill>
                            <a:srgbClr val="000000"/>
                          </a:solidFill>
                          <a:effectLst/>
                          <a:latin typeface="Calibri" panose="020F0502020204030204" pitchFamily="34" charset="0"/>
                        </a:rPr>
                        <a:t>Netherlands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5"/>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Fabian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Senior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effectLst/>
                          <a:latin typeface="Calibri" panose="020F0502020204030204" pitchFamily="34" charset="0"/>
                        </a:rPr>
                        <a:t>Electric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1100" b="0" i="0" u="none" strike="noStrike" dirty="0">
                          <a:solidFill>
                            <a:srgbClr val="000000"/>
                          </a:solidFill>
                          <a:effectLst/>
                          <a:latin typeface="Calibri" panose="020F0502020204030204" pitchFamily="34" charset="0"/>
                        </a:rPr>
                        <a:t>USA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6"/>
                  </a:ext>
                </a:extLst>
              </a:tr>
            </a:tbl>
          </a:graphicData>
        </a:graphic>
      </p:graphicFrame>
      <p:graphicFrame>
        <p:nvGraphicFramePr>
          <p:cNvPr id="2" name="Table 1"/>
          <p:cNvGraphicFramePr>
            <a:graphicFrameLocks noGrp="1"/>
          </p:cNvGraphicFramePr>
          <p:nvPr/>
        </p:nvGraphicFramePr>
        <p:xfrm>
          <a:off x="7751530" y="1775545"/>
          <a:ext cx="3632200" cy="1097280"/>
        </p:xfrm>
        <a:graphic>
          <a:graphicData uri="http://schemas.openxmlformats.org/drawingml/2006/table">
            <a:tbl>
              <a:tblPr/>
              <a:tblGrid>
                <a:gridCol w="11684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gridCol w="1231900">
                  <a:extLst>
                    <a:ext uri="{9D8B030D-6E8A-4147-A177-3AD203B41FA5}">
                      <a16:colId xmlns:a16="http://schemas.microsoft.com/office/drawing/2014/main" val="20002"/>
                    </a:ext>
                  </a:extLst>
                </a:gridCol>
              </a:tblGrid>
              <a:tr h="182880">
                <a:tc>
                  <a:txBody>
                    <a:bodyPr/>
                    <a:lstStyle/>
                    <a:p>
                      <a:pPr algn="ctr" fontAlgn="b"/>
                      <a:r>
                        <a:rPr lang="en-US" sz="1100" b="1" i="0" u="none" strike="noStrike" dirty="0">
                          <a:solidFill>
                            <a:srgbClr val="000000"/>
                          </a:solidFill>
                          <a:effectLst/>
                          <a:latin typeface="Calibri" panose="020F0502020204030204" pitchFamily="34" charset="0"/>
                        </a:rPr>
                        <a:t>Skill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Calendar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82880">
                <a:tc rowSpan="5">
                  <a:txBody>
                    <a:bodyPr/>
                    <a:lstStyle/>
                    <a:p>
                      <a:pPr algn="ctr" fontAlgn="t"/>
                      <a:r>
                        <a:rPr lang="en-US" sz="1100" b="0" i="0" u="none" strike="noStrike" dirty="0">
                          <a:solidFill>
                            <a:srgbClr val="000000"/>
                          </a:solidFill>
                          <a:effectLst/>
                          <a:latin typeface="Calibri" panose="020F0502020204030204" pitchFamily="34" charset="0"/>
                        </a:rPr>
                        <a:t>System Engineer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Michael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Sven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Peter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Karl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82880">
                <a:tc v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Fabian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3" name="Table 2"/>
          <p:cNvGraphicFramePr>
            <a:graphicFrameLocks noGrp="1"/>
          </p:cNvGraphicFramePr>
          <p:nvPr/>
        </p:nvGraphicFramePr>
        <p:xfrm>
          <a:off x="10148853" y="1772789"/>
          <a:ext cx="1231900" cy="1097280"/>
        </p:xfrm>
        <a:graphic>
          <a:graphicData uri="http://schemas.openxmlformats.org/drawingml/2006/table">
            <a:tbl>
              <a:tblPr/>
              <a:tblGrid>
                <a:gridCol w="1231900">
                  <a:extLst>
                    <a:ext uri="{9D8B030D-6E8A-4147-A177-3AD203B41FA5}">
                      <a16:colId xmlns:a16="http://schemas.microsoft.com/office/drawing/2014/main" val="20000"/>
                    </a:ext>
                  </a:extLst>
                </a:gridCol>
              </a:tblGrid>
              <a:tr h="182880">
                <a:tc>
                  <a:txBody>
                    <a:bodyPr/>
                    <a:lstStyle/>
                    <a:p>
                      <a:pPr algn="ctr" fontAlgn="b"/>
                      <a:r>
                        <a:rPr lang="en-US" sz="1100" b="1" i="0" u="none" strike="noStrike">
                          <a:solidFill>
                            <a:srgbClr val="000000"/>
                          </a:solidFill>
                          <a:effectLst/>
                          <a:latin typeface="Calibri" panose="020F0502020204030204" pitchFamily="34" charset="0"/>
                        </a:rPr>
                        <a:t>Calendar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82880">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2880">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82880">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82880">
                <a:tc>
                  <a:txBody>
                    <a:bodyPr/>
                    <a:lstStyle/>
                    <a:p>
                      <a:pPr algn="ctr" fontAlgn="b"/>
                      <a:r>
                        <a:rPr lang="en-US" sz="1100" b="0" i="0" u="none" strike="noStrike">
                          <a:solidFill>
                            <a:srgbClr val="000000"/>
                          </a:solidFill>
                          <a:effectLst/>
                          <a:latin typeface="Calibri" panose="020F0502020204030204" pitchFamily="34" charset="0"/>
                        </a:rPr>
                        <a:t>4 days per week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4"/>
                  </a:ext>
                </a:extLst>
              </a:tr>
              <a:tr h="182880">
                <a:tc>
                  <a:txBody>
                    <a:bodyPr/>
                    <a:lstStyle/>
                    <a:p>
                      <a:pPr algn="ctr" fontAlgn="b"/>
                      <a:r>
                        <a:rPr lang="en-US" sz="1100" b="0" i="0" u="none" strike="noStrike" dirty="0">
                          <a:solidFill>
                            <a:srgbClr val="000000"/>
                          </a:solidFill>
                          <a:effectLst/>
                          <a:latin typeface="Calibri" panose="020F0502020204030204" pitchFamily="34" charset="0"/>
                        </a:rPr>
                        <a:t>50% Available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5"/>
                  </a:ext>
                </a:extLst>
              </a:tr>
            </a:tbl>
          </a:graphicData>
        </a:graphic>
      </p:graphicFrame>
      <p:graphicFrame>
        <p:nvGraphicFramePr>
          <p:cNvPr id="6" name="Table 5"/>
          <p:cNvGraphicFramePr>
            <a:graphicFrameLocks noGrp="1"/>
          </p:cNvGraphicFramePr>
          <p:nvPr/>
        </p:nvGraphicFramePr>
        <p:xfrm>
          <a:off x="7751530" y="3504798"/>
          <a:ext cx="2737061" cy="731520"/>
        </p:xfrm>
        <a:graphic>
          <a:graphicData uri="http://schemas.openxmlformats.org/drawingml/2006/table">
            <a:tbl>
              <a:tblPr/>
              <a:tblGrid>
                <a:gridCol w="1168400">
                  <a:extLst>
                    <a:ext uri="{9D8B030D-6E8A-4147-A177-3AD203B41FA5}">
                      <a16:colId xmlns:a16="http://schemas.microsoft.com/office/drawing/2014/main" val="20000"/>
                    </a:ext>
                  </a:extLst>
                </a:gridCol>
                <a:gridCol w="1568661">
                  <a:extLst>
                    <a:ext uri="{9D8B030D-6E8A-4147-A177-3AD203B41FA5}">
                      <a16:colId xmlns:a16="http://schemas.microsoft.com/office/drawing/2014/main" val="20001"/>
                    </a:ext>
                  </a:extLst>
                </a:gridCol>
              </a:tblGrid>
              <a:tr h="182880">
                <a:tc>
                  <a:txBody>
                    <a:bodyPr/>
                    <a:lstStyle/>
                    <a:p>
                      <a:pPr algn="ctr" fontAlgn="b"/>
                      <a:r>
                        <a:rPr lang="en-US" sz="1100" b="1" i="0" u="none" strike="noStrike" dirty="0">
                          <a:solidFill>
                            <a:srgbClr val="000000"/>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Skill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82880">
                <a:tc rowSpan="3">
                  <a:txBody>
                    <a:bodyPr/>
                    <a:lstStyle/>
                    <a:p>
                      <a:pPr algn="ctr" fontAlgn="t"/>
                      <a:r>
                        <a:rPr lang="en-US" sz="1100" b="0" i="0" u="none" strike="noStrike" dirty="0">
                          <a:solidFill>
                            <a:srgbClr val="000000"/>
                          </a:solidFill>
                          <a:effectLst/>
                          <a:latin typeface="Calibri" panose="020F0502020204030204" pitchFamily="34" charset="0"/>
                        </a:rPr>
                        <a:t>Peter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Skill 1: Electrical Engineer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82880">
                <a:tc v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Skill 2: System Engineer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2880">
                <a:tc vMerge="1">
                  <a:txBody>
                    <a:bodyPr/>
                    <a:lstStyle/>
                    <a:p>
                      <a:endParaRPr lang="en-US"/>
                    </a:p>
                  </a:txBody>
                  <a:tcPr/>
                </a:tc>
                <a:tc>
                  <a:txBody>
                    <a:bodyPr/>
                    <a:lstStyle/>
                    <a:p>
                      <a:pPr algn="l" fontAlgn="b"/>
                      <a:r>
                        <a:rPr lang="en-US" sz="1100" b="0" i="0" u="none" strike="noStrike" dirty="0">
                          <a:solidFill>
                            <a:srgbClr val="000000"/>
                          </a:solidFill>
                          <a:effectLst/>
                          <a:latin typeface="Calibri" panose="020F0502020204030204" pitchFamily="34" charset="0"/>
                        </a:rPr>
                        <a:t>Skill 3: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8" name="Rectangle 7"/>
          <p:cNvSpPr/>
          <p:nvPr/>
        </p:nvSpPr>
        <p:spPr>
          <a:xfrm>
            <a:off x="9003502" y="4365104"/>
            <a:ext cx="3051231" cy="1318085"/>
          </a:xfrm>
          <a:prstGeom prst="rect">
            <a:avLst/>
          </a:prstGeom>
          <a:solidFill>
            <a:schemeClr val="bg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96000" y="4381130"/>
            <a:ext cx="5958733" cy="1318085"/>
          </a:xfrm>
          <a:prstGeom prst="rect">
            <a:avLst/>
          </a:prstGeom>
          <a:solidFill>
            <a:schemeClr val="bg1"/>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5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8"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a:xfrm>
            <a:off x="4079776" y="4270647"/>
            <a:ext cx="3483548" cy="1585509"/>
          </a:xfrm>
          <a:prstGeom prst="rect">
            <a:avLst/>
          </a:prstGeom>
          <a:solidFill>
            <a:srgbClr val="DCFF97"/>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bg2">
                    <a:lumMod val="50000"/>
                  </a:schemeClr>
                </a:solidFill>
              </a:rPr>
              <a:t>Profile</a:t>
            </a:r>
          </a:p>
        </p:txBody>
      </p:sp>
      <p:sp>
        <p:nvSpPr>
          <p:cNvPr id="18" name="Rectangle 17"/>
          <p:cNvSpPr/>
          <p:nvPr/>
        </p:nvSpPr>
        <p:spPr>
          <a:xfrm>
            <a:off x="6168008" y="1916832"/>
            <a:ext cx="2686718" cy="1584176"/>
          </a:xfrm>
          <a:prstGeom prst="rect">
            <a:avLst/>
          </a:prstGeom>
          <a:solidFill>
            <a:schemeClr val="accent6">
              <a:lumMod val="60000"/>
              <a:lumOff val="4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err="1">
                <a:solidFill>
                  <a:schemeClr val="bg2">
                    <a:lumMod val="50000"/>
                  </a:schemeClr>
                </a:solidFill>
              </a:rPr>
              <a:t>Candidates</a:t>
            </a:r>
            <a:endParaRPr lang="de-DE" dirty="0">
              <a:solidFill>
                <a:schemeClr val="bg2">
                  <a:lumMod val="50000"/>
                </a:schemeClr>
              </a:solidFill>
            </a:endParaRPr>
          </a:p>
        </p:txBody>
      </p:sp>
      <p:sp>
        <p:nvSpPr>
          <p:cNvPr id="17" name="Rectangle 16"/>
          <p:cNvSpPr/>
          <p:nvPr/>
        </p:nvSpPr>
        <p:spPr>
          <a:xfrm>
            <a:off x="2455614" y="1916832"/>
            <a:ext cx="2686718" cy="1584176"/>
          </a:xfrm>
          <a:prstGeom prst="rect">
            <a:avLst/>
          </a:prstGeom>
          <a:solidFill>
            <a:schemeClr val="accent1">
              <a:lumMod val="20000"/>
              <a:lumOff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err="1">
                <a:solidFill>
                  <a:schemeClr val="bg2">
                    <a:lumMod val="50000"/>
                  </a:schemeClr>
                </a:solidFill>
              </a:rPr>
              <a:t>Skill</a:t>
            </a:r>
            <a:endParaRPr lang="de-DE" dirty="0">
              <a:solidFill>
                <a:schemeClr val="bg2">
                  <a:lumMod val="50000"/>
                </a:schemeClr>
              </a:solidFill>
            </a:endParaRPr>
          </a:p>
        </p:txBody>
      </p:sp>
      <p:sp>
        <p:nvSpPr>
          <p:cNvPr id="5" name="Title 4"/>
          <p:cNvSpPr>
            <a:spLocks noGrp="1"/>
          </p:cNvSpPr>
          <p:nvPr>
            <p:ph type="title"/>
          </p:nvPr>
        </p:nvSpPr>
        <p:spPr/>
        <p:txBody>
          <a:bodyPr>
            <a:noAutofit/>
          </a:bodyPr>
          <a:lstStyle/>
          <a:p>
            <a:r>
              <a:rPr lang="de-DE" sz="3200" dirty="0"/>
              <a:t>LYNX </a:t>
            </a:r>
            <a:r>
              <a:rPr lang="de-DE" sz="3200" dirty="0" err="1"/>
              <a:t>basic</a:t>
            </a:r>
            <a:r>
              <a:rPr lang="de-DE" sz="3200" dirty="0"/>
              <a:t> </a:t>
            </a:r>
            <a:r>
              <a:rPr lang="de-DE" sz="3200" dirty="0" err="1"/>
              <a:t>strucures</a:t>
            </a:r>
            <a:r>
              <a:rPr lang="de-DE" sz="3200" dirty="0"/>
              <a:t> </a:t>
            </a:r>
            <a:r>
              <a:rPr lang="de-DE" sz="3200" dirty="0" err="1"/>
              <a:t>for</a:t>
            </a:r>
            <a:r>
              <a:rPr lang="de-DE" sz="3200" dirty="0"/>
              <a:t> „Skills“</a:t>
            </a:r>
            <a:br>
              <a:rPr lang="de-DE" sz="3200" dirty="0"/>
            </a:br>
            <a:r>
              <a:rPr lang="de-DE" sz="2400" i="1" dirty="0" err="1"/>
              <a:t>Available</a:t>
            </a:r>
            <a:r>
              <a:rPr lang="de-DE" sz="2400" i="1" dirty="0"/>
              <a:t> </a:t>
            </a:r>
            <a:r>
              <a:rPr lang="de-DE" sz="2400" i="1" dirty="0" err="1"/>
              <a:t>Capacity</a:t>
            </a:r>
            <a:endParaRPr lang="de-DE" sz="2400" i="1"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65</a:t>
            </a:fld>
            <a:endParaRPr lang="nl-NL" dirty="0"/>
          </a:p>
        </p:txBody>
      </p:sp>
      <p:sp>
        <p:nvSpPr>
          <p:cNvPr id="14" name="Rounded Rectangle 13"/>
          <p:cNvSpPr/>
          <p:nvPr/>
        </p:nvSpPr>
        <p:spPr>
          <a:xfrm>
            <a:off x="9880232" y="251012"/>
            <a:ext cx="1791427" cy="702241"/>
          </a:xfrm>
          <a:prstGeom prst="roundRect">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sz="1600" i="1" dirty="0">
                <a:solidFill>
                  <a:schemeClr val="tx1"/>
                </a:solidFill>
              </a:rPr>
              <a:t>ISA95 </a:t>
            </a:r>
          </a:p>
          <a:p>
            <a:pPr algn="ctr"/>
            <a:r>
              <a:rPr lang="de-DE" sz="1600" i="1" dirty="0" err="1">
                <a:solidFill>
                  <a:schemeClr val="tx1"/>
                </a:solidFill>
              </a:rPr>
              <a:t>Resource</a:t>
            </a:r>
            <a:r>
              <a:rPr lang="de-DE" sz="1600" i="1" dirty="0">
                <a:solidFill>
                  <a:schemeClr val="tx1"/>
                </a:solidFill>
              </a:rPr>
              <a:t> Model</a:t>
            </a:r>
          </a:p>
        </p:txBody>
      </p:sp>
      <p:graphicFrame>
        <p:nvGraphicFramePr>
          <p:cNvPr id="11" name="Table 10"/>
          <p:cNvGraphicFramePr>
            <a:graphicFrameLocks noGrp="1"/>
          </p:cNvGraphicFramePr>
          <p:nvPr/>
        </p:nvGraphicFramePr>
        <p:xfrm>
          <a:off x="6279467" y="2403728"/>
          <a:ext cx="2463800" cy="914400"/>
        </p:xfrm>
        <a:graphic>
          <a:graphicData uri="http://schemas.openxmlformats.org/drawingml/2006/table">
            <a:tbl>
              <a:tblPr/>
              <a:tblGrid>
                <a:gridCol w="12319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tblGrid>
              <a:tr h="182880">
                <a:tc>
                  <a:txBody>
                    <a:bodyPr/>
                    <a:lstStyle/>
                    <a:p>
                      <a:pPr algn="ctr" fontAlgn="b"/>
                      <a:r>
                        <a:rPr lang="en-US" sz="1100" b="1" i="0" u="none" strike="noStrike" dirty="0">
                          <a:solidFill>
                            <a:srgbClr val="000000"/>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Calendar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82880">
                <a:tc>
                  <a:txBody>
                    <a:bodyPr/>
                    <a:lstStyle/>
                    <a:p>
                      <a:pPr algn="ctr" fontAlgn="b"/>
                      <a:r>
                        <a:rPr lang="en-US" sz="1100" b="0" i="0" u="none" strike="noStrike" dirty="0">
                          <a:solidFill>
                            <a:srgbClr val="000000"/>
                          </a:solidFill>
                          <a:effectLst/>
                          <a:latin typeface="Calibri" panose="020F0502020204030204" pitchFamily="34" charset="0"/>
                        </a:rPr>
                        <a:t>*Steve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82880">
                <a:tc>
                  <a:txBody>
                    <a:bodyPr/>
                    <a:lstStyle/>
                    <a:p>
                      <a:pPr algn="ctr" fontAlgn="b"/>
                      <a:r>
                        <a:rPr lang="en-US" sz="1100" b="0" i="0" u="none" strike="noStrike" dirty="0">
                          <a:solidFill>
                            <a:srgbClr val="000000"/>
                          </a:solidFill>
                          <a:effectLst/>
                          <a:latin typeface="Calibri" panose="020F0502020204030204" pitchFamily="34" charset="0"/>
                        </a:rPr>
                        <a:t>*Tom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Standard (5 days)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82880">
                <a:tc>
                  <a:txBody>
                    <a:bodyPr/>
                    <a:lstStyle/>
                    <a:p>
                      <a:pPr algn="ctr" fontAlgn="b"/>
                      <a:r>
                        <a:rPr lang="en-US" sz="1100" b="0" i="0" u="none" strike="noStrike" dirty="0">
                          <a:solidFill>
                            <a:srgbClr val="000000"/>
                          </a:solidFill>
                          <a:effectLst/>
                          <a:latin typeface="Calibri" panose="020F0502020204030204" pitchFamily="34" charset="0"/>
                        </a:rPr>
                        <a:t>*Richard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4 days per week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3"/>
                  </a:ext>
                </a:extLst>
              </a:tr>
              <a:tr h="182880">
                <a:tc>
                  <a:txBody>
                    <a:bodyPr/>
                    <a:lstStyle/>
                    <a:p>
                      <a:pPr algn="ctr" fontAlgn="b"/>
                      <a:r>
                        <a:rPr lang="en-US" sz="1100" b="0" i="0" u="none" strike="noStrike" dirty="0">
                          <a:solidFill>
                            <a:srgbClr val="000000"/>
                          </a:solidFill>
                          <a:effectLst/>
                          <a:latin typeface="Calibri" panose="020F0502020204030204" pitchFamily="34" charset="0"/>
                        </a:rPr>
                        <a:t>*Peter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panose="020F0502020204030204" pitchFamily="34" charset="0"/>
                        </a:rPr>
                        <a:t>50% Available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0004"/>
                  </a:ext>
                </a:extLst>
              </a:tr>
            </a:tbl>
          </a:graphicData>
        </a:graphic>
      </p:graphicFrame>
      <p:graphicFrame>
        <p:nvGraphicFramePr>
          <p:cNvPr id="12" name="Table 11"/>
          <p:cNvGraphicFramePr>
            <a:graphicFrameLocks noGrp="1"/>
          </p:cNvGraphicFramePr>
          <p:nvPr/>
        </p:nvGraphicFramePr>
        <p:xfrm>
          <a:off x="4316600" y="4610524"/>
          <a:ext cx="3009900" cy="914400"/>
        </p:xfrm>
        <a:graphic>
          <a:graphicData uri="http://schemas.openxmlformats.org/drawingml/2006/table">
            <a:tbl>
              <a:tblPr/>
              <a:tblGrid>
                <a:gridCol w="965200">
                  <a:extLst>
                    <a:ext uri="{9D8B030D-6E8A-4147-A177-3AD203B41FA5}">
                      <a16:colId xmlns:a16="http://schemas.microsoft.com/office/drawing/2014/main" val="20000"/>
                    </a:ext>
                  </a:extLst>
                </a:gridCol>
                <a:gridCol w="1102232">
                  <a:extLst>
                    <a:ext uri="{9D8B030D-6E8A-4147-A177-3AD203B41FA5}">
                      <a16:colId xmlns:a16="http://schemas.microsoft.com/office/drawing/2014/main" val="20001"/>
                    </a:ext>
                  </a:extLst>
                </a:gridCol>
                <a:gridCol w="942468">
                  <a:extLst>
                    <a:ext uri="{9D8B030D-6E8A-4147-A177-3AD203B41FA5}">
                      <a16:colId xmlns:a16="http://schemas.microsoft.com/office/drawing/2014/main" val="20002"/>
                    </a:ext>
                  </a:extLst>
                </a:gridCol>
              </a:tblGrid>
              <a:tr h="182880">
                <a:tc>
                  <a:txBody>
                    <a:bodyPr/>
                    <a:lstStyle/>
                    <a:p>
                      <a:pPr algn="ctr" fontAlgn="b"/>
                      <a:r>
                        <a:rPr lang="en-US" sz="1100" b="1" i="1" u="none" strike="noStrike" dirty="0">
                          <a:solidFill>
                            <a:srgbClr val="000000"/>
                          </a:solidFill>
                          <a:effectLst/>
                          <a:latin typeface="Calibri" panose="020F0502020204030204" pitchFamily="34" charset="0"/>
                        </a:rPr>
                        <a:t>Profile</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1" i="1"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100" b="1" i="1" u="none" strike="noStrike" dirty="0">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82880">
                <a:tc>
                  <a:txBody>
                    <a:bodyPr/>
                    <a:lstStyle/>
                    <a:p>
                      <a:pPr algn="ctr" fontAlgn="b"/>
                      <a:r>
                        <a:rPr lang="en-US" sz="1100" b="1" i="0" u="none" strike="noStrike">
                          <a:solidFill>
                            <a:srgbClr val="000000"/>
                          </a:solidFill>
                          <a:effectLst/>
                          <a:latin typeface="Calibri" panose="020F0502020204030204" pitchFamily="34" charset="0"/>
                        </a:rPr>
                        <a:t>Seniority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a:solidFill>
                            <a:srgbClr val="000000"/>
                          </a:solidFill>
                          <a:effectLst/>
                          <a:latin typeface="Calibri" panose="020F0502020204030204" pitchFamily="34" charset="0"/>
                        </a:rPr>
                        <a:t>Product Group</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Location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182880">
                <a:tc>
                  <a:txBody>
                    <a:bodyPr/>
                    <a:lstStyle/>
                    <a:p>
                      <a:pPr algn="ctr" fontAlgn="b"/>
                      <a:r>
                        <a:rPr lang="en-US" sz="1100" b="0" i="0" u="none" strike="noStrike" dirty="0">
                          <a:solidFill>
                            <a:srgbClr val="000000"/>
                          </a:solidFill>
                          <a:effectLst/>
                          <a:latin typeface="Calibri" panose="020F0502020204030204" pitchFamily="34" charset="0"/>
                        </a:rPr>
                        <a:t>Senior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Electric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Netherlands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2"/>
                  </a:ext>
                </a:extLst>
              </a:tr>
              <a:tr h="182880">
                <a:tc>
                  <a:txBody>
                    <a:bodyPr/>
                    <a:lstStyle/>
                    <a:p>
                      <a:pPr algn="ctr" fontAlgn="b"/>
                      <a:r>
                        <a:rPr lang="en-US" sz="1100" b="0" i="0" u="none" strike="noStrike" dirty="0" err="1">
                          <a:solidFill>
                            <a:srgbClr val="000000"/>
                          </a:solidFill>
                          <a:effectLst/>
                          <a:latin typeface="Calibri" panose="020F0502020204030204" pitchFamily="34" charset="0"/>
                        </a:rPr>
                        <a:t>Medior</a:t>
                      </a:r>
                      <a:endParaRPr lang="en-US" sz="1100" b="0" i="0" u="none" strike="noStrike" dirty="0">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Mountain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Germany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3"/>
                  </a:ext>
                </a:extLst>
              </a:tr>
              <a:tr h="182880">
                <a:tc>
                  <a:txBody>
                    <a:bodyPr/>
                    <a:lstStyle/>
                    <a:p>
                      <a:pPr algn="ctr" fontAlgn="b"/>
                      <a:r>
                        <a:rPr lang="en-US" sz="1100" b="0" i="0" u="none" strike="noStrike" dirty="0">
                          <a:solidFill>
                            <a:srgbClr val="000000"/>
                          </a:solidFill>
                          <a:effectLst/>
                          <a:latin typeface="Calibri" panose="020F0502020204030204" pitchFamily="34" charset="0"/>
                        </a:rPr>
                        <a:t>Junior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Road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effectLst/>
                          <a:latin typeface="Calibri" panose="020F0502020204030204" pitchFamily="34" charset="0"/>
                        </a:rPr>
                        <a:t>USA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4"/>
                  </a:ext>
                </a:extLst>
              </a:tr>
            </a:tbl>
          </a:graphicData>
        </a:graphic>
      </p:graphicFrame>
      <p:graphicFrame>
        <p:nvGraphicFramePr>
          <p:cNvPr id="15" name="Table 14"/>
          <p:cNvGraphicFramePr>
            <a:graphicFrameLocks noGrp="1"/>
          </p:cNvGraphicFramePr>
          <p:nvPr/>
        </p:nvGraphicFramePr>
        <p:xfrm>
          <a:off x="2598823" y="2403728"/>
          <a:ext cx="2400300" cy="914400"/>
        </p:xfrm>
        <a:graphic>
          <a:graphicData uri="http://schemas.openxmlformats.org/drawingml/2006/table">
            <a:tbl>
              <a:tblPr/>
              <a:tblGrid>
                <a:gridCol w="11684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tblGrid>
              <a:tr h="182880">
                <a:tc>
                  <a:txBody>
                    <a:bodyPr/>
                    <a:lstStyle/>
                    <a:p>
                      <a:pPr algn="ctr" fontAlgn="b"/>
                      <a:r>
                        <a:rPr lang="en-US" sz="1100" b="1" i="0" u="none" strike="noStrike" dirty="0">
                          <a:solidFill>
                            <a:srgbClr val="000000"/>
                          </a:solidFill>
                          <a:effectLst/>
                          <a:latin typeface="Calibri" panose="020F0502020204030204" pitchFamily="34" charset="0"/>
                        </a:rPr>
                        <a:t>Skill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100" b="1" i="0" u="none" strike="noStrike" dirty="0">
                          <a:solidFill>
                            <a:srgbClr val="000000"/>
                          </a:solidFill>
                          <a:effectLst/>
                          <a:latin typeface="Calibri" panose="020F0502020204030204" pitchFamily="34" charset="0"/>
                        </a:rPr>
                        <a:t>Resources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182880">
                <a:tc>
                  <a:txBody>
                    <a:bodyPr/>
                    <a:lstStyle/>
                    <a:p>
                      <a:pPr algn="ctr" fontAlgn="t"/>
                      <a:r>
                        <a:rPr lang="en-US" sz="1100" b="0" i="0" u="none" strike="noStrike" dirty="0">
                          <a:solidFill>
                            <a:srgbClr val="000000"/>
                          </a:solidFill>
                          <a:effectLst/>
                          <a:latin typeface="Calibri" panose="020F0502020204030204" pitchFamily="34" charset="0"/>
                        </a:rPr>
                        <a:t>System Engineer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100" b="0" i="0" u="none" strike="noStrike" dirty="0">
                          <a:solidFill>
                            <a:srgbClr val="000000"/>
                          </a:solidFill>
                          <a:effectLst/>
                          <a:latin typeface="Calibri" panose="020F0502020204030204" pitchFamily="34" charset="0"/>
                        </a:rPr>
                        <a:t>4 Candidates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182880">
                <a:tc>
                  <a:txBody>
                    <a:bodyPr/>
                    <a:lstStyle/>
                    <a:p>
                      <a:pPr algn="ctr"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2"/>
                  </a:ext>
                </a:extLst>
              </a:tr>
              <a:tr h="182880">
                <a:tc>
                  <a:txBody>
                    <a:bodyPr/>
                    <a:lstStyle/>
                    <a:p>
                      <a:pPr algn="ctr"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0003"/>
                  </a:ext>
                </a:extLst>
              </a:tr>
              <a:tr h="182880">
                <a:tc>
                  <a:txBody>
                    <a:bodyPr/>
                    <a:lstStyle/>
                    <a:p>
                      <a:pPr algn="ctr" fontAlgn="t"/>
                      <a:r>
                        <a:rPr lang="en-US" sz="11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7" name="Left-Right Arrow 6"/>
          <p:cNvSpPr/>
          <p:nvPr/>
        </p:nvSpPr>
        <p:spPr>
          <a:xfrm>
            <a:off x="5231904" y="2564904"/>
            <a:ext cx="792088" cy="360040"/>
          </a:xfrm>
          <a:prstGeom prst="leftRightArrow">
            <a:avLst/>
          </a:prstGeom>
          <a:solidFill>
            <a:schemeClr val="tx2">
              <a:lumMod val="50000"/>
              <a:lumOff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Right Arrow 15"/>
          <p:cNvSpPr/>
          <p:nvPr/>
        </p:nvSpPr>
        <p:spPr>
          <a:xfrm rot="2701470">
            <a:off x="4316600" y="3718094"/>
            <a:ext cx="792088" cy="360040"/>
          </a:xfrm>
          <a:prstGeom prst="leftRightArrow">
            <a:avLst/>
          </a:prstGeom>
          <a:solidFill>
            <a:schemeClr val="tx2">
              <a:lumMod val="50000"/>
              <a:lumOff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Right Arrow 19"/>
          <p:cNvSpPr/>
          <p:nvPr/>
        </p:nvSpPr>
        <p:spPr>
          <a:xfrm rot="7773395">
            <a:off x="6337880" y="3682267"/>
            <a:ext cx="792088" cy="360040"/>
          </a:xfrm>
          <a:prstGeom prst="leftRightArrow">
            <a:avLst/>
          </a:prstGeom>
          <a:solidFill>
            <a:schemeClr val="tx2">
              <a:lumMod val="50000"/>
              <a:lumOff val="5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34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wipe(left)">
                                      <p:cBhvr>
                                        <p:cTn id="9" dur="10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P spid="7" grpId="0" animBg="1"/>
      <p:bldP spid="16" grpId="0" animBg="1"/>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rapezoid 5"/>
          <p:cNvSpPr/>
          <p:nvPr/>
        </p:nvSpPr>
        <p:spPr>
          <a:xfrm rot="5400000">
            <a:off x="3423075" y="-920972"/>
            <a:ext cx="4104226" cy="10447087"/>
          </a:xfrm>
          <a:prstGeom prst="trapezoid">
            <a:avLst>
              <a:gd name="adj" fmla="val 47716"/>
            </a:avLst>
          </a:prstGeom>
          <a:solidFill>
            <a:schemeClr val="accent1">
              <a:lumMod val="20000"/>
              <a:lumOff val="80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2800" y="228600"/>
            <a:ext cx="11187856" cy="990600"/>
          </a:xfrm>
        </p:spPr>
        <p:txBody>
          <a:bodyPr>
            <a:normAutofit fontScale="90000"/>
          </a:bodyPr>
          <a:lstStyle/>
          <a:p>
            <a:r>
              <a:rPr lang="en-GB" sz="3200" b="1" dirty="0"/>
              <a:t>Example:</a:t>
            </a:r>
            <a:r>
              <a:rPr lang="en-GB" sz="3200" dirty="0"/>
              <a:t> System Engineer needed for Task A</a:t>
            </a:r>
            <a:br>
              <a:rPr lang="en-GB" sz="3200" dirty="0"/>
            </a:br>
            <a:r>
              <a:rPr lang="en-GB" sz="2400" i="1" dirty="0"/>
              <a:t>Task Resource Requirements: *Soft-reservation funnel process (Matching-Resources)</a:t>
            </a:r>
          </a:p>
        </p:txBody>
      </p:sp>
      <p:sp>
        <p:nvSpPr>
          <p:cNvPr id="3" name="Slide Number Placeholder 2"/>
          <p:cNvSpPr>
            <a:spLocks noGrp="1"/>
          </p:cNvSpPr>
          <p:nvPr>
            <p:ph type="sldNum" sz="quarter" idx="4"/>
          </p:nvPr>
        </p:nvSpPr>
        <p:spPr/>
        <p:txBody>
          <a:bodyPr/>
          <a:lstStyle/>
          <a:p>
            <a:fld id="{96499B70-49A0-4519-9B09-62EDDB406EFA}" type="slidenum">
              <a:rPr lang="nl-NL" smtClean="0"/>
              <a:pPr/>
              <a:t>66</a:t>
            </a:fld>
            <a:endParaRPr lang="nl-NL" dirty="0"/>
          </a:p>
        </p:txBody>
      </p:sp>
      <p:graphicFrame>
        <p:nvGraphicFramePr>
          <p:cNvPr id="5" name="Table 4"/>
          <p:cNvGraphicFramePr>
            <a:graphicFrameLocks noGrp="1"/>
          </p:cNvGraphicFramePr>
          <p:nvPr/>
        </p:nvGraphicFramePr>
        <p:xfrm>
          <a:off x="317610" y="2204864"/>
          <a:ext cx="1739900" cy="4020641"/>
        </p:xfrm>
        <a:graphic>
          <a:graphicData uri="http://schemas.openxmlformats.org/drawingml/2006/table">
            <a:tbl>
              <a:tblPr>
                <a:tableStyleId>{5C22544A-7EE6-4342-B048-85BDC9FD1C3A}</a:tableStyleId>
              </a:tblPr>
              <a:tblGrid>
                <a:gridCol w="1739900">
                  <a:extLst>
                    <a:ext uri="{9D8B030D-6E8A-4147-A177-3AD203B41FA5}">
                      <a16:colId xmlns:a16="http://schemas.microsoft.com/office/drawing/2014/main" val="20000"/>
                    </a:ext>
                  </a:extLst>
                </a:gridCol>
              </a:tblGrid>
              <a:tr h="266700">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6700">
                <a:tc>
                  <a:txBody>
                    <a:bodyPr/>
                    <a:lstStyle/>
                    <a:p>
                      <a:pPr algn="l" fontAlgn="b"/>
                      <a:r>
                        <a:rPr lang="en-GB" sz="1400" b="0" i="0" u="none" strike="noStrike" dirty="0">
                          <a:solidFill>
                            <a:schemeClr val="dk1"/>
                          </a:solidFill>
                          <a:effectLst/>
                          <a:latin typeface="+mn-lt"/>
                        </a:rPr>
                        <a:t>*Baptiste</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6700">
                <a:tc>
                  <a:txBody>
                    <a:bodyPr/>
                    <a:lstStyle/>
                    <a:p>
                      <a:pPr algn="l" fontAlgn="b"/>
                      <a:r>
                        <a:rPr lang="en-GB" sz="1400" u="none" strike="noStrike" dirty="0">
                          <a:effectLst/>
                        </a:rPr>
                        <a:t>*Daniel</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6700">
                <a:tc>
                  <a:txBody>
                    <a:bodyPr/>
                    <a:lstStyle/>
                    <a:p>
                      <a:pPr algn="l" fontAlgn="b"/>
                      <a:r>
                        <a:rPr lang="en-GB" sz="1400" u="none" strike="noStrike" dirty="0">
                          <a:effectLst/>
                        </a:rPr>
                        <a:t>*Daniela</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6700">
                <a:tc>
                  <a:txBody>
                    <a:bodyPr/>
                    <a:lstStyle/>
                    <a:p>
                      <a:pPr algn="l" fontAlgn="b"/>
                      <a:r>
                        <a:rPr lang="en-GB" sz="1400" u="none" strike="noStrike" dirty="0">
                          <a:effectLst/>
                        </a:rPr>
                        <a:t>*Eric</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6700">
                <a:tc>
                  <a:txBody>
                    <a:bodyPr/>
                    <a:lstStyle/>
                    <a:p>
                      <a:pPr algn="l" fontAlgn="b"/>
                      <a:r>
                        <a:rPr lang="en-GB" sz="1400" u="none" strike="noStrike" dirty="0">
                          <a:effectLst/>
                        </a:rPr>
                        <a:t>*Heinrich</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6700">
                <a:tc>
                  <a:txBody>
                    <a:bodyPr/>
                    <a:lstStyle/>
                    <a:p>
                      <a:pPr algn="l" fontAlgn="b"/>
                      <a:r>
                        <a:rPr lang="en-GB" sz="1400" u="none" strike="noStrike" dirty="0">
                          <a:effectLst/>
                        </a:rPr>
                        <a:t>*</a:t>
                      </a:r>
                      <a:r>
                        <a:rPr lang="en-GB" sz="1400" u="none" strike="noStrike" dirty="0" err="1">
                          <a:effectLst/>
                        </a:rPr>
                        <a:t>Jochen</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6700">
                <a:tc>
                  <a:txBody>
                    <a:bodyPr/>
                    <a:lstStyle/>
                    <a:p>
                      <a:pPr algn="l" fontAlgn="b"/>
                      <a:r>
                        <a:rPr lang="en-GB" sz="1400" u="none" strike="noStrike" dirty="0">
                          <a:effectLst/>
                        </a:rPr>
                        <a:t>*Konstantin</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66700">
                <a:tc>
                  <a:txBody>
                    <a:bodyPr/>
                    <a:lstStyle/>
                    <a:p>
                      <a:pPr algn="l" fontAlgn="b"/>
                      <a:r>
                        <a:rPr lang="en-GB" sz="1400" u="none" strike="noStrike" dirty="0">
                          <a:effectLst/>
                        </a:rPr>
                        <a:t>*Markus</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66700">
                <a:tc>
                  <a:txBody>
                    <a:bodyPr/>
                    <a:lstStyle/>
                    <a:p>
                      <a:pPr marL="0" algn="l" rtl="0" eaLnBrk="1" fontAlgn="b" latinLnBrk="0" hangingPunct="1"/>
                      <a:r>
                        <a:rPr kumimoji="0" lang="en-GB" sz="1400" u="none" strike="noStrike" kern="1200" dirty="0">
                          <a:solidFill>
                            <a:schemeClr val="dk1"/>
                          </a:solidFill>
                          <a:effectLst/>
                          <a:latin typeface="+mn-lt"/>
                          <a:ea typeface="+mn-ea"/>
                          <a:cs typeface="+mn-cs"/>
                        </a:rPr>
                        <a:t>*Michael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6700">
                <a:tc>
                  <a:txBody>
                    <a:bodyPr/>
                    <a:lstStyle/>
                    <a:p>
                      <a:pPr algn="l" fontAlgn="b"/>
                      <a:r>
                        <a:rPr lang="en-GB" sz="1400" u="none" strike="noStrike" dirty="0">
                          <a:effectLst/>
                        </a:rPr>
                        <a:t>*Oleg</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76225">
                <a:tc>
                  <a:txBody>
                    <a:bodyPr/>
                    <a:lstStyle/>
                    <a:p>
                      <a:pPr algn="l" fontAlgn="b"/>
                      <a:r>
                        <a:rPr lang="en-GB" sz="1400" u="none" strike="noStrike" dirty="0">
                          <a:effectLst/>
                        </a:rPr>
                        <a:t>*Olivier</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76225">
                <a:tc>
                  <a:txBody>
                    <a:bodyPr/>
                    <a:lstStyle/>
                    <a:p>
                      <a:pPr algn="l" fontAlgn="b"/>
                      <a:r>
                        <a:rPr kumimoji="0" lang="en-GB" sz="1400" u="none" strike="noStrike" kern="1200" dirty="0">
                          <a:solidFill>
                            <a:schemeClr val="dk1"/>
                          </a:solidFill>
                          <a:effectLst/>
                          <a:latin typeface="+mn-lt"/>
                          <a:ea typeface="+mn-ea"/>
                          <a:cs typeface="+mn-cs"/>
                        </a:rPr>
                        <a:t>*Werner</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8266">
                <a:tc>
                  <a:txBody>
                    <a:bodyPr/>
                    <a:lstStyle/>
                    <a:p>
                      <a:pPr algn="l" fontAlgn="b"/>
                      <a:r>
                        <a:rPr kumimoji="0" lang="en-GB" sz="1400" u="none" strike="noStrike" kern="1200" dirty="0">
                          <a:solidFill>
                            <a:schemeClr val="dk1"/>
                          </a:solidFill>
                          <a:effectLst/>
                          <a:latin typeface="+mn-lt"/>
                          <a:ea typeface="+mn-ea"/>
                          <a:cs typeface="+mn-cs"/>
                        </a:rPr>
                        <a:t>*Matthias</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76225">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bl>
          </a:graphicData>
        </a:graphic>
      </p:graphicFrame>
      <p:sp>
        <p:nvSpPr>
          <p:cNvPr id="4" name="Rectangle 3"/>
          <p:cNvSpPr/>
          <p:nvPr/>
        </p:nvSpPr>
        <p:spPr>
          <a:xfrm>
            <a:off x="251644" y="1628800"/>
            <a:ext cx="1682800" cy="504056"/>
          </a:xfrm>
          <a:prstGeom prst="rect">
            <a:avLst/>
          </a:prstGeom>
          <a:solidFill>
            <a:srgbClr val="006600"/>
          </a:solidFill>
          <a:ln w="12700">
            <a:solidFill>
              <a:srgbClr val="2124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solidFill>
                  <a:schemeClr val="bg1"/>
                </a:solidFill>
              </a:rPr>
              <a:t>All</a:t>
            </a:r>
            <a:endParaRPr lang="nl-NL" sz="1400" dirty="0">
              <a:solidFill>
                <a:schemeClr val="bg1"/>
              </a:solidFill>
            </a:endParaRPr>
          </a:p>
        </p:txBody>
      </p:sp>
      <p:sp>
        <p:nvSpPr>
          <p:cNvPr id="9" name="Rectangle 8"/>
          <p:cNvSpPr/>
          <p:nvPr/>
        </p:nvSpPr>
        <p:spPr>
          <a:xfrm>
            <a:off x="4372892" y="1634040"/>
            <a:ext cx="1682800" cy="504056"/>
          </a:xfrm>
          <a:prstGeom prst="rect">
            <a:avLst/>
          </a:prstGeom>
          <a:solidFill>
            <a:schemeClr val="tx2">
              <a:lumMod val="75000"/>
              <a:lumOff val="25000"/>
            </a:schemeClr>
          </a:solidFill>
          <a:ln w="12700">
            <a:solidFill>
              <a:srgbClr val="2124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solidFill>
                  <a:schemeClr val="bg1"/>
                </a:solidFill>
              </a:rPr>
              <a:t>Product Group</a:t>
            </a:r>
          </a:p>
        </p:txBody>
      </p:sp>
      <p:sp>
        <p:nvSpPr>
          <p:cNvPr id="10" name="Rectangle 9"/>
          <p:cNvSpPr/>
          <p:nvPr/>
        </p:nvSpPr>
        <p:spPr>
          <a:xfrm>
            <a:off x="6433516" y="1628800"/>
            <a:ext cx="1682800" cy="504056"/>
          </a:xfrm>
          <a:prstGeom prst="rect">
            <a:avLst/>
          </a:prstGeom>
          <a:solidFill>
            <a:schemeClr val="tx2">
              <a:lumMod val="75000"/>
              <a:lumOff val="25000"/>
            </a:schemeClr>
          </a:solidFill>
          <a:ln w="12700">
            <a:solidFill>
              <a:srgbClr val="2124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solidFill>
                  <a:schemeClr val="bg1"/>
                </a:solidFill>
              </a:rPr>
              <a:t>Experience</a:t>
            </a:r>
            <a:endParaRPr lang="nl-NL" sz="1400" dirty="0">
              <a:solidFill>
                <a:schemeClr val="bg1"/>
              </a:solidFill>
            </a:endParaRPr>
          </a:p>
        </p:txBody>
      </p:sp>
      <p:graphicFrame>
        <p:nvGraphicFramePr>
          <p:cNvPr id="11" name="Table 10"/>
          <p:cNvGraphicFramePr>
            <a:graphicFrameLocks noGrp="1"/>
          </p:cNvGraphicFramePr>
          <p:nvPr/>
        </p:nvGraphicFramePr>
        <p:xfrm>
          <a:off x="4473500" y="3355249"/>
          <a:ext cx="1739900" cy="2953841"/>
        </p:xfrm>
        <a:graphic>
          <a:graphicData uri="http://schemas.openxmlformats.org/drawingml/2006/table">
            <a:tbl>
              <a:tblPr>
                <a:tableStyleId>{5C22544A-7EE6-4342-B048-85BDC9FD1C3A}</a:tableStyleId>
              </a:tblPr>
              <a:tblGrid>
                <a:gridCol w="1739900">
                  <a:extLst>
                    <a:ext uri="{9D8B030D-6E8A-4147-A177-3AD203B41FA5}">
                      <a16:colId xmlns:a16="http://schemas.microsoft.com/office/drawing/2014/main" val="20000"/>
                    </a:ext>
                  </a:extLst>
                </a:gridCol>
              </a:tblGrid>
              <a:tr h="266700">
                <a:tc>
                  <a:txBody>
                    <a:bodyPr/>
                    <a:lstStyle/>
                    <a:p>
                      <a:pPr algn="l" fontAlgn="b"/>
                      <a:r>
                        <a:rPr lang="en-GB" sz="1400" u="none" strike="noStrike" dirty="0">
                          <a:effectLst/>
                        </a:rPr>
                        <a:t>*Baptiste</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6700">
                <a:tc>
                  <a:txBody>
                    <a:bodyPr/>
                    <a:lstStyle/>
                    <a:p>
                      <a:pPr algn="l" fontAlgn="b"/>
                      <a:r>
                        <a:rPr lang="en-GB" sz="1400" u="none" strike="noStrike" dirty="0">
                          <a:effectLst/>
                        </a:rPr>
                        <a:t>*Daniel</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6700">
                <a:tc>
                  <a:txBody>
                    <a:bodyPr/>
                    <a:lstStyle/>
                    <a:p>
                      <a:pPr algn="l" fontAlgn="b"/>
                      <a:r>
                        <a:rPr lang="en-GB" sz="1400" u="none" strike="noStrike" dirty="0">
                          <a:effectLst/>
                        </a:rPr>
                        <a:t>*Daniela</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6700">
                <a:tc>
                  <a:txBody>
                    <a:bodyPr/>
                    <a:lstStyle/>
                    <a:p>
                      <a:pPr algn="l" fontAlgn="b"/>
                      <a:r>
                        <a:rPr lang="en-GB" sz="1400" u="none" strike="noStrike" dirty="0">
                          <a:effectLst/>
                        </a:rPr>
                        <a:t>*Heinrich</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6700">
                <a:tc>
                  <a:txBody>
                    <a:bodyPr/>
                    <a:lstStyle/>
                    <a:p>
                      <a:pPr algn="l" fontAlgn="b"/>
                      <a:r>
                        <a:rPr lang="en-GB" sz="1400" u="none" strike="noStrike" dirty="0">
                          <a:effectLst/>
                        </a:rPr>
                        <a:t>*Konstantin</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6700">
                <a:tc>
                  <a:txBody>
                    <a:bodyPr/>
                    <a:lstStyle/>
                    <a:p>
                      <a:pPr marL="0" algn="l" rtl="0" eaLnBrk="1" fontAlgn="b" latinLnBrk="0" hangingPunct="1"/>
                      <a:r>
                        <a:rPr kumimoji="0" lang="en-GB" sz="1400" u="none" strike="noStrike" kern="1200" dirty="0">
                          <a:solidFill>
                            <a:schemeClr val="dk1"/>
                          </a:solidFill>
                          <a:effectLst/>
                          <a:latin typeface="+mn-lt"/>
                          <a:ea typeface="+mn-ea"/>
                          <a:cs typeface="+mn-cs"/>
                        </a:rPr>
                        <a:t>*Michael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66700">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6225">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6225">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8266">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6225">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13" name="Rectangle 12"/>
          <p:cNvSpPr/>
          <p:nvPr/>
        </p:nvSpPr>
        <p:spPr>
          <a:xfrm>
            <a:off x="2312268" y="1628800"/>
            <a:ext cx="1682800" cy="504056"/>
          </a:xfrm>
          <a:prstGeom prst="rect">
            <a:avLst/>
          </a:prstGeom>
          <a:solidFill>
            <a:schemeClr val="tx2">
              <a:lumMod val="75000"/>
              <a:lumOff val="25000"/>
            </a:schemeClr>
          </a:solidFill>
          <a:ln w="12700">
            <a:solidFill>
              <a:srgbClr val="2124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solidFill>
                  <a:schemeClr val="bg1"/>
                </a:solidFill>
              </a:rPr>
              <a:t>Location</a:t>
            </a:r>
            <a:endParaRPr lang="nl-NL" sz="1400" dirty="0">
              <a:solidFill>
                <a:schemeClr val="bg1"/>
              </a:solidFill>
            </a:endParaRPr>
          </a:p>
        </p:txBody>
      </p:sp>
      <p:graphicFrame>
        <p:nvGraphicFramePr>
          <p:cNvPr id="12" name="Table 11"/>
          <p:cNvGraphicFramePr>
            <a:graphicFrameLocks noGrp="1"/>
          </p:cNvGraphicFramePr>
          <p:nvPr/>
        </p:nvGraphicFramePr>
        <p:xfrm>
          <a:off x="6557449" y="3724253"/>
          <a:ext cx="1739900" cy="2687141"/>
        </p:xfrm>
        <a:graphic>
          <a:graphicData uri="http://schemas.openxmlformats.org/drawingml/2006/table">
            <a:tbl>
              <a:tblPr>
                <a:tableStyleId>{5C22544A-7EE6-4342-B048-85BDC9FD1C3A}</a:tableStyleId>
              </a:tblPr>
              <a:tblGrid>
                <a:gridCol w="1739900">
                  <a:extLst>
                    <a:ext uri="{9D8B030D-6E8A-4147-A177-3AD203B41FA5}">
                      <a16:colId xmlns:a16="http://schemas.microsoft.com/office/drawing/2014/main" val="20000"/>
                    </a:ext>
                  </a:extLst>
                </a:gridCol>
              </a:tblGrid>
              <a:tr h="266700">
                <a:tc>
                  <a:txBody>
                    <a:bodyPr/>
                    <a:lstStyle/>
                    <a:p>
                      <a:pPr algn="l" fontAlgn="b"/>
                      <a:r>
                        <a:rPr lang="en-GB" sz="1400" u="none" strike="noStrike" dirty="0">
                          <a:effectLst/>
                        </a:rPr>
                        <a:t>*Baptiste</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6700">
                <a:tc>
                  <a:txBody>
                    <a:bodyPr/>
                    <a:lstStyle/>
                    <a:p>
                      <a:pPr algn="l" fontAlgn="b"/>
                      <a:r>
                        <a:rPr lang="en-GB" sz="1400" u="none" strike="noStrike" dirty="0">
                          <a:effectLst/>
                        </a:rPr>
                        <a:t>*Daniela</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6700">
                <a:tc>
                  <a:txBody>
                    <a:bodyPr/>
                    <a:lstStyle/>
                    <a:p>
                      <a:pPr algn="l" fontAlgn="b"/>
                      <a:r>
                        <a:rPr lang="en-GB" sz="1400" u="none" strike="noStrike" dirty="0">
                          <a:effectLst/>
                        </a:rPr>
                        <a:t>*Konstantin</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66700">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6700">
                <a:tc>
                  <a:txBody>
                    <a:bodyPr/>
                    <a:lstStyle/>
                    <a:p>
                      <a:pPr marL="0" algn="l" rtl="0" eaLnBrk="1" fontAlgn="b" latinLnBrk="0" hangingPunct="1"/>
                      <a:endParaRPr kumimoji="0" lang="en-GB" sz="1400" u="none" strike="noStrike" kern="1200" dirty="0">
                        <a:solidFill>
                          <a:schemeClr val="dk1"/>
                        </a:solidFill>
                        <a:effectLst/>
                        <a:latin typeface="+mn-lt"/>
                        <a:ea typeface="+mn-ea"/>
                        <a:cs typeface="+mn-cs"/>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66700">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6225">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6225">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8266">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6225">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15" name="Rectangle 14"/>
          <p:cNvSpPr/>
          <p:nvPr/>
        </p:nvSpPr>
        <p:spPr>
          <a:xfrm>
            <a:off x="9461478" y="1628800"/>
            <a:ext cx="1682800" cy="504056"/>
          </a:xfrm>
          <a:prstGeom prst="rect">
            <a:avLst/>
          </a:prstGeom>
          <a:solidFill>
            <a:srgbClr val="006600"/>
          </a:solidFill>
          <a:ln w="12700">
            <a:solidFill>
              <a:srgbClr val="212437"/>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err="1">
                <a:solidFill>
                  <a:schemeClr val="bg1"/>
                </a:solidFill>
              </a:rPr>
              <a:t>Confirmation</a:t>
            </a:r>
            <a:r>
              <a:rPr lang="nl-NL" sz="1400" dirty="0">
                <a:solidFill>
                  <a:schemeClr val="bg1"/>
                </a:solidFill>
              </a:rPr>
              <a:t> of </a:t>
            </a:r>
            <a:r>
              <a:rPr lang="nl-NL" sz="1400" dirty="0" err="1">
                <a:solidFill>
                  <a:schemeClr val="bg1"/>
                </a:solidFill>
              </a:rPr>
              <a:t>Daniela</a:t>
            </a:r>
            <a:r>
              <a:rPr lang="nl-NL" sz="1400" dirty="0">
                <a:solidFill>
                  <a:schemeClr val="bg1"/>
                </a:solidFill>
              </a:rPr>
              <a:t> </a:t>
            </a:r>
            <a:r>
              <a:rPr lang="nl-NL" sz="1400" dirty="0" err="1">
                <a:solidFill>
                  <a:schemeClr val="bg1"/>
                </a:solidFill>
              </a:rPr>
              <a:t>for</a:t>
            </a:r>
            <a:r>
              <a:rPr lang="nl-NL" sz="1400" dirty="0">
                <a:solidFill>
                  <a:schemeClr val="bg1"/>
                </a:solidFill>
              </a:rPr>
              <a:t> TASK A</a:t>
            </a:r>
          </a:p>
        </p:txBody>
      </p:sp>
      <p:graphicFrame>
        <p:nvGraphicFramePr>
          <p:cNvPr id="16" name="Table 15"/>
          <p:cNvGraphicFramePr>
            <a:graphicFrameLocks noGrp="1"/>
          </p:cNvGraphicFramePr>
          <p:nvPr/>
        </p:nvGraphicFramePr>
        <p:xfrm>
          <a:off x="9684692" y="3866400"/>
          <a:ext cx="1739900" cy="858744"/>
        </p:xfrm>
        <a:graphic>
          <a:graphicData uri="http://schemas.openxmlformats.org/drawingml/2006/table">
            <a:tbl>
              <a:tblPr>
                <a:tableStyleId>{5C22544A-7EE6-4342-B048-85BDC9FD1C3A}</a:tableStyleId>
              </a:tblPr>
              <a:tblGrid>
                <a:gridCol w="1739900">
                  <a:extLst>
                    <a:ext uri="{9D8B030D-6E8A-4147-A177-3AD203B41FA5}">
                      <a16:colId xmlns:a16="http://schemas.microsoft.com/office/drawing/2014/main" val="20000"/>
                    </a:ext>
                  </a:extLst>
                </a:gridCol>
              </a:tblGrid>
              <a:tr h="266700">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66700">
                <a:tc>
                  <a:txBody>
                    <a:bodyPr/>
                    <a:lstStyle/>
                    <a:p>
                      <a:pPr algn="l" fontAlgn="b"/>
                      <a:r>
                        <a:rPr lang="en-GB" sz="1400" b="1" u="none" strike="noStrike" dirty="0">
                          <a:effectLst/>
                        </a:rPr>
                        <a:t>Daniela</a:t>
                      </a:r>
                      <a:endParaRPr lang="en-GB" sz="1400" b="1"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344">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5" name="TextBox 24"/>
          <p:cNvSpPr txBox="1"/>
          <p:nvPr/>
        </p:nvSpPr>
        <p:spPr>
          <a:xfrm>
            <a:off x="4511824" y="6191474"/>
            <a:ext cx="3403152" cy="584775"/>
          </a:xfrm>
          <a:prstGeom prst="rect">
            <a:avLst/>
          </a:prstGeom>
          <a:solidFill>
            <a:srgbClr val="212437"/>
          </a:solidFill>
          <a:ln>
            <a:solidFill>
              <a:schemeClr val="bg1">
                <a:lumMod val="50000"/>
              </a:schemeClr>
            </a:solidFill>
          </a:ln>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a:solidFill>
                  <a:schemeClr val="bg1"/>
                </a:solidFill>
                <a:latin typeface="Tw Cen MT" pitchFamily="34" charset="0"/>
                <a:ea typeface="Adobe Fan Heiti Std B" pitchFamily="34" charset="-128"/>
                <a:cs typeface="Arial" pitchFamily="34" charset="0"/>
              </a:rPr>
              <a:t>Project Manager + Resource Manager + Portfolio Management</a:t>
            </a:r>
          </a:p>
        </p:txBody>
      </p:sp>
      <p:cxnSp>
        <p:nvCxnSpPr>
          <p:cNvPr id="26" name="Straight Arrow Connector 25"/>
          <p:cNvCxnSpPr>
            <a:stCxn id="25" idx="3"/>
          </p:cNvCxnSpPr>
          <p:nvPr/>
        </p:nvCxnSpPr>
        <p:spPr>
          <a:xfrm>
            <a:off x="7914976" y="6483862"/>
            <a:ext cx="2448113"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5" idx="1"/>
          </p:cNvCxnSpPr>
          <p:nvPr/>
        </p:nvCxnSpPr>
        <p:spPr>
          <a:xfrm>
            <a:off x="858033" y="6483862"/>
            <a:ext cx="3653791"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10056440" y="0"/>
            <a:ext cx="2040943" cy="307777"/>
          </a:xfrm>
          <a:prstGeom prst="rect">
            <a:avLst/>
          </a:prstGeom>
        </p:spPr>
        <p:txBody>
          <a:bodyPr wrap="none">
            <a:spAutoFit/>
          </a:bodyPr>
          <a:lstStyle/>
          <a:p>
            <a:r>
              <a:rPr lang="nl-NL" sz="1400" i="1" dirty="0">
                <a:solidFill>
                  <a:schemeClr val="tx1">
                    <a:lumMod val="85000"/>
                    <a:lumOff val="15000"/>
                  </a:schemeClr>
                </a:solidFill>
                <a:latin typeface="Tw Cen MT" pitchFamily="34" charset="0"/>
                <a:ea typeface="Adobe Fan Heiti Std B" pitchFamily="34" charset="-128"/>
                <a:cs typeface="Arial" pitchFamily="34" charset="0"/>
              </a:rPr>
              <a:t>Soft-</a:t>
            </a:r>
            <a:r>
              <a:rPr lang="nl-NL" sz="1400" i="1" dirty="0" err="1">
                <a:solidFill>
                  <a:schemeClr val="tx1">
                    <a:lumMod val="85000"/>
                    <a:lumOff val="15000"/>
                  </a:schemeClr>
                </a:solidFill>
                <a:latin typeface="Tw Cen MT" pitchFamily="34" charset="0"/>
                <a:ea typeface="Adobe Fan Heiti Std B" pitchFamily="34" charset="-128"/>
                <a:cs typeface="Arial" pitchFamily="34" charset="0"/>
              </a:rPr>
              <a:t>Assignment</a:t>
            </a:r>
            <a:r>
              <a:rPr lang="nl-NL" sz="1400" i="1" dirty="0">
                <a:solidFill>
                  <a:schemeClr val="tx1">
                    <a:lumMod val="85000"/>
                    <a:lumOff val="15000"/>
                  </a:schemeClr>
                </a:solidFill>
                <a:latin typeface="Tw Cen MT" pitchFamily="34" charset="0"/>
                <a:ea typeface="Adobe Fan Heiti Std B" pitchFamily="34" charset="-128"/>
                <a:cs typeface="Arial" pitchFamily="34" charset="0"/>
              </a:rPr>
              <a:t> = *Name</a:t>
            </a:r>
            <a:endParaRPr lang="nl-NL" sz="1400" i="1" dirty="0"/>
          </a:p>
        </p:txBody>
      </p:sp>
      <p:graphicFrame>
        <p:nvGraphicFramePr>
          <p:cNvPr id="31" name="Table 30"/>
          <p:cNvGraphicFramePr>
            <a:graphicFrameLocks noGrp="1"/>
          </p:cNvGraphicFramePr>
          <p:nvPr/>
        </p:nvGraphicFramePr>
        <p:xfrm>
          <a:off x="2335258" y="2774166"/>
          <a:ext cx="1739900" cy="3208679"/>
        </p:xfrm>
        <a:graphic>
          <a:graphicData uri="http://schemas.openxmlformats.org/drawingml/2006/table">
            <a:tbl>
              <a:tblPr>
                <a:tableStyleId>{5C22544A-7EE6-4342-B048-85BDC9FD1C3A}</a:tableStyleId>
              </a:tblPr>
              <a:tblGrid>
                <a:gridCol w="1739900">
                  <a:extLst>
                    <a:ext uri="{9D8B030D-6E8A-4147-A177-3AD203B41FA5}">
                      <a16:colId xmlns:a16="http://schemas.microsoft.com/office/drawing/2014/main" val="20000"/>
                    </a:ext>
                  </a:extLst>
                </a:gridCol>
              </a:tblGrid>
              <a:tr h="245396">
                <a:tc>
                  <a:txBody>
                    <a:bodyPr/>
                    <a:lstStyle/>
                    <a:p>
                      <a:pPr algn="l" fontAlgn="b"/>
                      <a:r>
                        <a:rPr lang="en-GB" sz="1400" u="none" strike="noStrike" dirty="0">
                          <a:effectLst/>
                        </a:rPr>
                        <a:t>*Baptiste</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45396">
                <a:tc>
                  <a:txBody>
                    <a:bodyPr/>
                    <a:lstStyle/>
                    <a:p>
                      <a:pPr algn="l" fontAlgn="b"/>
                      <a:r>
                        <a:rPr lang="en-GB" sz="1400" u="none" strike="noStrike" dirty="0">
                          <a:effectLst/>
                        </a:rPr>
                        <a:t>*Daniel</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5396">
                <a:tc>
                  <a:txBody>
                    <a:bodyPr/>
                    <a:lstStyle/>
                    <a:p>
                      <a:pPr algn="l" fontAlgn="b"/>
                      <a:r>
                        <a:rPr lang="en-GB" sz="1400" u="none" strike="noStrike" dirty="0">
                          <a:effectLst/>
                        </a:rPr>
                        <a:t>*Daniela</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5396">
                <a:tc>
                  <a:txBody>
                    <a:bodyPr/>
                    <a:lstStyle/>
                    <a:p>
                      <a:pPr algn="l" fontAlgn="b"/>
                      <a:r>
                        <a:rPr lang="en-GB" sz="1400" u="none" strike="noStrike" dirty="0">
                          <a:effectLst/>
                        </a:rPr>
                        <a:t>*Eric</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5396">
                <a:tc>
                  <a:txBody>
                    <a:bodyPr/>
                    <a:lstStyle/>
                    <a:p>
                      <a:pPr algn="l" fontAlgn="b"/>
                      <a:r>
                        <a:rPr lang="en-GB" sz="1400" u="none" strike="noStrike" dirty="0">
                          <a:effectLst/>
                        </a:rPr>
                        <a:t>*Heinrich</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5396">
                <a:tc>
                  <a:txBody>
                    <a:bodyPr/>
                    <a:lstStyle/>
                    <a:p>
                      <a:pPr algn="l" fontAlgn="b"/>
                      <a:r>
                        <a:rPr lang="en-GB" sz="1400" u="none" strike="noStrike" dirty="0">
                          <a:effectLst/>
                        </a:rPr>
                        <a:t>*</a:t>
                      </a:r>
                      <a:r>
                        <a:rPr lang="en-GB" sz="1400" u="none" strike="noStrike" dirty="0" err="1">
                          <a:effectLst/>
                        </a:rPr>
                        <a:t>Jochen</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5396">
                <a:tc>
                  <a:txBody>
                    <a:bodyPr/>
                    <a:lstStyle/>
                    <a:p>
                      <a:pPr algn="l" fontAlgn="b"/>
                      <a:r>
                        <a:rPr lang="en-GB" sz="1400" u="none" strike="noStrike" dirty="0">
                          <a:effectLst/>
                        </a:rPr>
                        <a:t>*Konstantin</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45396">
                <a:tc>
                  <a:txBody>
                    <a:bodyPr/>
                    <a:lstStyle/>
                    <a:p>
                      <a:pPr algn="l" fontAlgn="b"/>
                      <a:r>
                        <a:rPr lang="en-GB" sz="1400" u="none" strike="noStrike" dirty="0">
                          <a:effectLst/>
                        </a:rPr>
                        <a:t>*Markus</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5396">
                <a:tc>
                  <a:txBody>
                    <a:bodyPr/>
                    <a:lstStyle/>
                    <a:p>
                      <a:pPr marL="0" algn="l" rtl="0" eaLnBrk="1" fontAlgn="b" latinLnBrk="0" hangingPunct="1"/>
                      <a:r>
                        <a:rPr kumimoji="0" lang="en-GB" sz="1400" u="none" strike="noStrike" kern="1200" dirty="0">
                          <a:solidFill>
                            <a:schemeClr val="dk1"/>
                          </a:solidFill>
                          <a:effectLst/>
                          <a:latin typeface="+mn-lt"/>
                          <a:ea typeface="+mn-ea"/>
                          <a:cs typeface="+mn-cs"/>
                        </a:rPr>
                        <a:t>*Michael</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4160">
                <a:tc>
                  <a:txBody>
                    <a:bodyPr/>
                    <a:lstStyle/>
                    <a:p>
                      <a:pPr algn="l" fontAlgn="b"/>
                      <a:r>
                        <a:rPr lang="en-GB" sz="1400" u="none" strike="noStrike" dirty="0">
                          <a:effectLst/>
                        </a:rPr>
                        <a:t>*Olivier</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4160">
                <a:tc>
                  <a:txBody>
                    <a:bodyPr/>
                    <a:lstStyle/>
                    <a:p>
                      <a:pPr algn="l" fontAlgn="b"/>
                      <a:r>
                        <a:rPr kumimoji="0" lang="en-GB" sz="1400" u="none" strike="noStrike" kern="1200" dirty="0">
                          <a:solidFill>
                            <a:schemeClr val="dk1"/>
                          </a:solidFill>
                          <a:effectLst/>
                          <a:latin typeface="+mn-lt"/>
                          <a:ea typeface="+mn-ea"/>
                          <a:cs typeface="+mn-cs"/>
                        </a:rPr>
                        <a:t>*Werner</a:t>
                      </a: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37635">
                <a:tc>
                  <a:txBody>
                    <a:bodyPr/>
                    <a:lstStyle/>
                    <a:p>
                      <a:pPr algn="l" fontAlgn="b"/>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4160">
                <a:tc>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n-GB" sz="1400" b="0" i="0" u="none" strike="noStrike" dirty="0">
                        <a:solidFill>
                          <a:srgbClr val="000000"/>
                        </a:solidFill>
                        <a:effectLst/>
                        <a:latin typeface="Calibri" panose="020F0502020204030204" pitchFamily="34" charset="0"/>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bl>
          </a:graphicData>
        </a:graphic>
      </p:graphicFrame>
      <p:sp>
        <p:nvSpPr>
          <p:cNvPr id="7" name="Rectangle 6"/>
          <p:cNvSpPr/>
          <p:nvPr/>
        </p:nvSpPr>
        <p:spPr>
          <a:xfrm>
            <a:off x="2733220" y="2193749"/>
            <a:ext cx="943976" cy="338554"/>
          </a:xfrm>
          <a:prstGeom prst="rect">
            <a:avLst/>
          </a:prstGeom>
        </p:spPr>
        <p:txBody>
          <a:bodyPr wrap="none">
            <a:spAutoFit/>
          </a:bodyPr>
          <a:lstStyle/>
          <a:p>
            <a:pPr algn="ctr" fontAlgn="b"/>
            <a:r>
              <a:rPr lang="en-US" sz="1600" i="1" dirty="0">
                <a:solidFill>
                  <a:srgbClr val="000000"/>
                </a:solidFill>
                <a:latin typeface="Calibri" panose="020F0502020204030204" pitchFamily="34" charset="0"/>
              </a:rPr>
              <a:t>Germany</a:t>
            </a:r>
          </a:p>
        </p:txBody>
      </p:sp>
      <p:sp>
        <p:nvSpPr>
          <p:cNvPr id="20" name="Rectangle 19"/>
          <p:cNvSpPr/>
          <p:nvPr/>
        </p:nvSpPr>
        <p:spPr>
          <a:xfrm>
            <a:off x="4586749" y="2183690"/>
            <a:ext cx="1255087" cy="338554"/>
          </a:xfrm>
          <a:prstGeom prst="rect">
            <a:avLst/>
          </a:prstGeom>
        </p:spPr>
        <p:txBody>
          <a:bodyPr wrap="none">
            <a:spAutoFit/>
          </a:bodyPr>
          <a:lstStyle/>
          <a:p>
            <a:pPr algn="ctr" fontAlgn="b"/>
            <a:r>
              <a:rPr lang="en-US" sz="1600" i="1" dirty="0">
                <a:solidFill>
                  <a:srgbClr val="000000"/>
                </a:solidFill>
                <a:latin typeface="Calibri" panose="020F0502020204030204" pitchFamily="34" charset="0"/>
              </a:rPr>
              <a:t>Electric Bikes</a:t>
            </a:r>
          </a:p>
        </p:txBody>
      </p:sp>
      <p:sp>
        <p:nvSpPr>
          <p:cNvPr id="21" name="Rectangle 20"/>
          <p:cNvSpPr/>
          <p:nvPr/>
        </p:nvSpPr>
        <p:spPr>
          <a:xfrm>
            <a:off x="6922897" y="2193749"/>
            <a:ext cx="704039" cy="338554"/>
          </a:xfrm>
          <a:prstGeom prst="rect">
            <a:avLst/>
          </a:prstGeom>
        </p:spPr>
        <p:txBody>
          <a:bodyPr wrap="none">
            <a:spAutoFit/>
          </a:bodyPr>
          <a:lstStyle/>
          <a:p>
            <a:pPr algn="ctr" fontAlgn="b"/>
            <a:r>
              <a:rPr lang="en-US" sz="1600" i="1" dirty="0">
                <a:solidFill>
                  <a:srgbClr val="000000"/>
                </a:solidFill>
                <a:latin typeface="Calibri" panose="020F0502020204030204" pitchFamily="34" charset="0"/>
              </a:rPr>
              <a:t>Senior</a:t>
            </a:r>
          </a:p>
        </p:txBody>
      </p:sp>
    </p:spTree>
    <p:extLst>
      <p:ext uri="{BB962C8B-B14F-4D97-AF65-F5344CB8AC3E}">
        <p14:creationId xmlns:p14="http://schemas.microsoft.com/office/powerpoint/2010/main" val="34568582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2978" y="166785"/>
            <a:ext cx="10871200" cy="990600"/>
          </a:xfrm>
        </p:spPr>
        <p:txBody>
          <a:bodyPr>
            <a:normAutofit/>
          </a:bodyPr>
          <a:lstStyle/>
          <a:p>
            <a:r>
              <a:rPr lang="de-DE" sz="2400" b="1" dirty="0"/>
              <a:t>Setting </a:t>
            </a:r>
            <a:r>
              <a:rPr lang="de-DE" sz="2400" b="1" dirty="0" err="1"/>
              <a:t>of</a:t>
            </a:r>
            <a:r>
              <a:rPr lang="de-DE" sz="2400" b="1" dirty="0"/>
              <a:t> Project / Task </a:t>
            </a:r>
            <a:r>
              <a:rPr lang="de-DE" sz="2400" b="1" dirty="0" err="1"/>
              <a:t>Resource</a:t>
            </a:r>
            <a:r>
              <a:rPr lang="de-DE" sz="2400" b="1" dirty="0"/>
              <a:t> </a:t>
            </a:r>
            <a:r>
              <a:rPr lang="de-DE" sz="2400" b="1" dirty="0" err="1"/>
              <a:t>Requirements</a:t>
            </a:r>
            <a:r>
              <a:rPr lang="de-DE" sz="2400" b="1" dirty="0"/>
              <a:t> </a:t>
            </a:r>
            <a:br>
              <a:rPr lang="de-DE" sz="2400" b="1" dirty="0"/>
            </a:br>
            <a:r>
              <a:rPr lang="de-DE" sz="2400" i="1" dirty="0" err="1"/>
              <a:t>Examples</a:t>
            </a:r>
            <a:endParaRPr lang="de-DE" sz="105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67</a:t>
            </a:fld>
            <a:endParaRPr lang="nl-NL" dirty="0"/>
          </a:p>
        </p:txBody>
      </p:sp>
      <p:sp>
        <p:nvSpPr>
          <p:cNvPr id="4" name="Rectangle 3"/>
          <p:cNvSpPr/>
          <p:nvPr/>
        </p:nvSpPr>
        <p:spPr>
          <a:xfrm>
            <a:off x="2609905" y="3744007"/>
            <a:ext cx="740523" cy="286348"/>
          </a:xfrm>
          <a:prstGeom prst="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START</a:t>
            </a:r>
          </a:p>
        </p:txBody>
      </p:sp>
      <p:sp>
        <p:nvSpPr>
          <p:cNvPr id="6" name="Rectangle 5"/>
          <p:cNvSpPr/>
          <p:nvPr/>
        </p:nvSpPr>
        <p:spPr>
          <a:xfrm>
            <a:off x="3912338" y="3147641"/>
            <a:ext cx="1302123" cy="288000"/>
          </a:xfrm>
          <a:prstGeom prst="rect">
            <a:avLst/>
          </a:prstGeom>
          <a:solidFill>
            <a:srgbClr val="FFC000"/>
          </a:solidFill>
          <a:ln>
            <a:solidFill>
              <a:srgbClr val="073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7" name="Rectangle 6"/>
          <p:cNvSpPr/>
          <p:nvPr/>
        </p:nvSpPr>
        <p:spPr>
          <a:xfrm>
            <a:off x="3869638" y="4230448"/>
            <a:ext cx="919146" cy="288000"/>
          </a:xfrm>
          <a:prstGeom prst="rect">
            <a:avLst/>
          </a:prstGeom>
          <a:solidFill>
            <a:srgbClr val="FFFF00"/>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9" name="Elbow Connector 8"/>
          <p:cNvCxnSpPr>
            <a:stCxn id="4" idx="3"/>
            <a:endCxn id="6" idx="1"/>
          </p:cNvCxnSpPr>
          <p:nvPr/>
        </p:nvCxnSpPr>
        <p:spPr>
          <a:xfrm flipV="1">
            <a:off x="3350428" y="3291641"/>
            <a:ext cx="561910" cy="59554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554739" y="3887430"/>
            <a:ext cx="1674155" cy="288000"/>
          </a:xfrm>
          <a:prstGeom prst="rect">
            <a:avLst/>
          </a:prstGeom>
          <a:solidFill>
            <a:srgbClr val="073763"/>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noProof="1">
              <a:solidFill>
                <a:schemeClr val="bg1"/>
              </a:solidFill>
            </a:endParaRPr>
          </a:p>
        </p:txBody>
      </p:sp>
      <p:cxnSp>
        <p:nvCxnSpPr>
          <p:cNvPr id="37" name="Elbow Connector 36"/>
          <p:cNvCxnSpPr>
            <a:stCxn id="6" idx="2"/>
            <a:endCxn id="25" idx="1"/>
          </p:cNvCxnSpPr>
          <p:nvPr/>
        </p:nvCxnSpPr>
        <p:spPr>
          <a:xfrm rot="16200000" flipH="1">
            <a:off x="4761175" y="3237865"/>
            <a:ext cx="595789" cy="99133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7" idx="3"/>
          </p:cNvCxnSpPr>
          <p:nvPr/>
        </p:nvCxnSpPr>
        <p:spPr>
          <a:xfrm flipV="1">
            <a:off x="4788784" y="4030355"/>
            <a:ext cx="765955" cy="34409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4" idx="3"/>
            <a:endCxn id="7" idx="1"/>
          </p:cNvCxnSpPr>
          <p:nvPr/>
        </p:nvCxnSpPr>
        <p:spPr>
          <a:xfrm>
            <a:off x="3350428" y="3887181"/>
            <a:ext cx="519210" cy="48726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Diamond 35"/>
          <p:cNvSpPr/>
          <p:nvPr/>
        </p:nvSpPr>
        <p:spPr>
          <a:xfrm>
            <a:off x="9256270" y="4176593"/>
            <a:ext cx="229786" cy="257266"/>
          </a:xfrm>
          <a:prstGeom prst="diamond">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33" name="Rectangle 32"/>
          <p:cNvSpPr/>
          <p:nvPr/>
        </p:nvSpPr>
        <p:spPr>
          <a:xfrm>
            <a:off x="7488121" y="4515914"/>
            <a:ext cx="1443238" cy="289265"/>
          </a:xfrm>
          <a:prstGeom prst="rect">
            <a:avLst/>
          </a:prstGeom>
          <a:solidFill>
            <a:srgbClr val="073763"/>
          </a:solidFill>
          <a:ln>
            <a:solidFill>
              <a:schemeClr val="tx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noProof="1">
              <a:solidFill>
                <a:schemeClr val="bg1"/>
              </a:solidFill>
            </a:endParaRPr>
          </a:p>
        </p:txBody>
      </p:sp>
      <p:cxnSp>
        <p:nvCxnSpPr>
          <p:cNvPr id="13" name="Elbow Connector 12"/>
          <p:cNvCxnSpPr>
            <a:stCxn id="25" idx="3"/>
            <a:endCxn id="33" idx="0"/>
          </p:cNvCxnSpPr>
          <p:nvPr/>
        </p:nvCxnSpPr>
        <p:spPr>
          <a:xfrm>
            <a:off x="7228894" y="4031430"/>
            <a:ext cx="980846" cy="48448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752184" y="3319989"/>
            <a:ext cx="1367442" cy="288000"/>
          </a:xfrm>
          <a:prstGeom prst="rect">
            <a:avLst/>
          </a:prstGeom>
          <a:solidFill>
            <a:srgbClr val="FFC000"/>
          </a:solidFill>
          <a:ln>
            <a:solidFill>
              <a:srgbClr val="073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12" name="Elbow Connector 11"/>
          <p:cNvCxnSpPr>
            <a:stCxn id="39" idx="3"/>
            <a:endCxn id="30" idx="1"/>
          </p:cNvCxnSpPr>
          <p:nvPr/>
        </p:nvCxnSpPr>
        <p:spPr>
          <a:xfrm>
            <a:off x="6727722" y="3134704"/>
            <a:ext cx="1024462" cy="32928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726692" y="2990704"/>
            <a:ext cx="1001030" cy="288000"/>
          </a:xfrm>
          <a:prstGeom prst="rect">
            <a:avLst/>
          </a:prstGeom>
          <a:solidFill>
            <a:srgbClr val="FFC000"/>
          </a:solidFill>
          <a:ln>
            <a:solidFill>
              <a:srgbClr val="0737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22" name="Elbow Connector 21"/>
          <p:cNvCxnSpPr>
            <a:stCxn id="30" idx="3"/>
            <a:endCxn id="36" idx="0"/>
          </p:cNvCxnSpPr>
          <p:nvPr/>
        </p:nvCxnSpPr>
        <p:spPr>
          <a:xfrm>
            <a:off x="9119626" y="3463989"/>
            <a:ext cx="251537" cy="71260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33" idx="3"/>
            <a:endCxn id="36" idx="2"/>
          </p:cNvCxnSpPr>
          <p:nvPr/>
        </p:nvCxnSpPr>
        <p:spPr>
          <a:xfrm flipV="1">
            <a:off x="8931359" y="4433859"/>
            <a:ext cx="439804" cy="2266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9512115" y="4150912"/>
            <a:ext cx="1414263" cy="288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49" name="Diamond 48"/>
          <p:cNvSpPr/>
          <p:nvPr/>
        </p:nvSpPr>
        <p:spPr>
          <a:xfrm>
            <a:off x="10948147" y="4156020"/>
            <a:ext cx="229786" cy="257266"/>
          </a:xfrm>
          <a:prstGeom prst="diamond">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cxnSp>
        <p:nvCxnSpPr>
          <p:cNvPr id="46" name="Elbow Connector 45"/>
          <p:cNvCxnSpPr>
            <a:stCxn id="6" idx="3"/>
            <a:endCxn id="39" idx="1"/>
          </p:cNvCxnSpPr>
          <p:nvPr/>
        </p:nvCxnSpPr>
        <p:spPr>
          <a:xfrm flipV="1">
            <a:off x="5214461" y="3134704"/>
            <a:ext cx="512231" cy="15693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7" name="Group 47"/>
          <p:cNvGrpSpPr/>
          <p:nvPr/>
        </p:nvGrpSpPr>
        <p:grpSpPr>
          <a:xfrm>
            <a:off x="11151566" y="3537614"/>
            <a:ext cx="381556" cy="740716"/>
            <a:chOff x="6418500" y="1628800"/>
            <a:chExt cx="576064" cy="1118315"/>
          </a:xfrm>
        </p:grpSpPr>
        <p:cxnSp>
          <p:nvCxnSpPr>
            <p:cNvPr id="50" name="Straight Connector 49"/>
            <p:cNvCxnSpPr/>
            <p:nvPr/>
          </p:nvCxnSpPr>
          <p:spPr>
            <a:xfrm flipV="1">
              <a:off x="6430317" y="2171051"/>
              <a:ext cx="0" cy="576064"/>
            </a:xfrm>
            <a:prstGeom prst="line">
              <a:avLst/>
            </a:prstGeom>
            <a:solidFill>
              <a:srgbClr val="FF0000"/>
            </a:solidFill>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Isosceles Triangle 51"/>
            <p:cNvSpPr/>
            <p:nvPr/>
          </p:nvSpPr>
          <p:spPr>
            <a:xfrm rot="5400000">
              <a:off x="6418500" y="1628800"/>
              <a:ext cx="576064" cy="576064"/>
            </a:xfrm>
            <a:prstGeom prst="triangle">
              <a:avLst>
                <a:gd name="adj" fmla="val 4879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p:cNvPicPr>
            <a:picLocks noChangeAspect="1"/>
          </p:cNvPicPr>
          <p:nvPr/>
        </p:nvPicPr>
        <p:blipFill>
          <a:blip r:embed="rId2"/>
          <a:stretch>
            <a:fillRect/>
          </a:stretch>
        </p:blipFill>
        <p:spPr>
          <a:xfrm>
            <a:off x="591940" y="1258949"/>
            <a:ext cx="2255820" cy="1921052"/>
          </a:xfrm>
          <a:prstGeom prst="rect">
            <a:avLst/>
          </a:prstGeom>
        </p:spPr>
      </p:pic>
      <p:pic>
        <p:nvPicPr>
          <p:cNvPr id="8" name="Picture 7"/>
          <p:cNvPicPr>
            <a:picLocks noChangeAspect="1"/>
          </p:cNvPicPr>
          <p:nvPr/>
        </p:nvPicPr>
        <p:blipFill>
          <a:blip r:embed="rId3"/>
          <a:stretch>
            <a:fillRect/>
          </a:stretch>
        </p:blipFill>
        <p:spPr>
          <a:xfrm>
            <a:off x="5080951" y="4959746"/>
            <a:ext cx="2004739" cy="1688202"/>
          </a:xfrm>
          <a:prstGeom prst="rect">
            <a:avLst/>
          </a:prstGeom>
        </p:spPr>
      </p:pic>
      <p:pic>
        <p:nvPicPr>
          <p:cNvPr id="10" name="Picture 9"/>
          <p:cNvPicPr>
            <a:picLocks noChangeAspect="1"/>
          </p:cNvPicPr>
          <p:nvPr/>
        </p:nvPicPr>
        <p:blipFill>
          <a:blip r:embed="rId4"/>
          <a:stretch>
            <a:fillRect/>
          </a:stretch>
        </p:blipFill>
        <p:spPr>
          <a:xfrm>
            <a:off x="2847760" y="5254184"/>
            <a:ext cx="1146011" cy="957427"/>
          </a:xfrm>
          <a:prstGeom prst="rect">
            <a:avLst/>
          </a:prstGeom>
        </p:spPr>
      </p:pic>
      <p:pic>
        <p:nvPicPr>
          <p:cNvPr id="74" name="Picture 73"/>
          <p:cNvPicPr>
            <a:picLocks noChangeAspect="1"/>
          </p:cNvPicPr>
          <p:nvPr/>
        </p:nvPicPr>
        <p:blipFill>
          <a:blip r:embed="rId5"/>
          <a:stretch>
            <a:fillRect/>
          </a:stretch>
        </p:blipFill>
        <p:spPr>
          <a:xfrm>
            <a:off x="5126623" y="1216803"/>
            <a:ext cx="1913396" cy="1002672"/>
          </a:xfrm>
          <a:prstGeom prst="rect">
            <a:avLst/>
          </a:prstGeom>
        </p:spPr>
      </p:pic>
      <p:cxnSp>
        <p:nvCxnSpPr>
          <p:cNvPr id="23" name="Straight Arrow Connector 22"/>
          <p:cNvCxnSpPr>
            <a:stCxn id="74" idx="2"/>
            <a:endCxn id="6" idx="0"/>
          </p:cNvCxnSpPr>
          <p:nvPr/>
        </p:nvCxnSpPr>
        <p:spPr>
          <a:xfrm flipH="1">
            <a:off x="4563400" y="2219475"/>
            <a:ext cx="1519921" cy="928166"/>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4" idx="2"/>
            <a:endCxn id="39" idx="0"/>
          </p:cNvCxnSpPr>
          <p:nvPr/>
        </p:nvCxnSpPr>
        <p:spPr>
          <a:xfrm>
            <a:off x="6083321" y="2219475"/>
            <a:ext cx="143886" cy="771229"/>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4" idx="2"/>
            <a:endCxn id="30" idx="0"/>
          </p:cNvCxnSpPr>
          <p:nvPr/>
        </p:nvCxnSpPr>
        <p:spPr>
          <a:xfrm>
            <a:off x="6083321" y="2219475"/>
            <a:ext cx="2352584" cy="1100514"/>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5" idx="2"/>
          </p:cNvCxnSpPr>
          <p:nvPr/>
        </p:nvCxnSpPr>
        <p:spPr>
          <a:xfrm flipV="1">
            <a:off x="6083320" y="4175430"/>
            <a:ext cx="308497" cy="1078754"/>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endCxn id="33" idx="1"/>
          </p:cNvCxnSpPr>
          <p:nvPr/>
        </p:nvCxnSpPr>
        <p:spPr>
          <a:xfrm flipV="1">
            <a:off x="6083320" y="4660547"/>
            <a:ext cx="1404801" cy="587199"/>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0" idx="3"/>
            <a:endCxn id="7" idx="2"/>
          </p:cNvCxnSpPr>
          <p:nvPr/>
        </p:nvCxnSpPr>
        <p:spPr>
          <a:xfrm flipV="1">
            <a:off x="3993771" y="4518448"/>
            <a:ext cx="335440" cy="1214450"/>
          </a:xfrm>
          <a:prstGeom prst="straightConnector1">
            <a:avLst/>
          </a:prstGeom>
          <a:ln w="19050">
            <a:solidFill>
              <a:srgbClr val="212437"/>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35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2800" dirty="0"/>
              <a:t>“Cross-</a:t>
            </a:r>
            <a:r>
              <a:rPr lang="de-DE" sz="2800" dirty="0" err="1"/>
              <a:t>Skill</a:t>
            </a:r>
            <a:r>
              <a:rPr lang="de-DE" sz="2800" dirty="0"/>
              <a:t>” Management </a:t>
            </a:r>
            <a:r>
              <a:rPr lang="de-DE" sz="2800" dirty="0" err="1"/>
              <a:t>and</a:t>
            </a:r>
            <a:r>
              <a:rPr lang="de-DE" sz="2800" dirty="0"/>
              <a:t> </a:t>
            </a:r>
            <a:r>
              <a:rPr lang="de-DE" sz="2800" dirty="0" err="1"/>
              <a:t>available</a:t>
            </a:r>
            <a:r>
              <a:rPr lang="de-DE" sz="2800" dirty="0"/>
              <a:t> </a:t>
            </a:r>
            <a:r>
              <a:rPr lang="de-DE" sz="2800" dirty="0" err="1"/>
              <a:t>capacity</a:t>
            </a:r>
            <a:br>
              <a:rPr lang="de-DE" sz="2800" dirty="0"/>
            </a:br>
            <a:r>
              <a:rPr lang="de-DE" sz="2000" i="1" dirty="0" err="1"/>
              <a:t>Assumes</a:t>
            </a:r>
            <a:r>
              <a:rPr lang="de-DE" sz="2000" i="1" dirty="0"/>
              <a:t> </a:t>
            </a:r>
            <a:r>
              <a:rPr lang="de-DE" sz="2000" i="1" dirty="0" err="1"/>
              <a:t>that</a:t>
            </a:r>
            <a:r>
              <a:rPr lang="de-DE" sz="2000" i="1" dirty="0"/>
              <a:t> </a:t>
            </a:r>
            <a:r>
              <a:rPr lang="de-DE" sz="2000" i="1" dirty="0" err="1"/>
              <a:t>Resource</a:t>
            </a:r>
            <a:r>
              <a:rPr lang="de-DE" sz="2000" i="1" dirty="0"/>
              <a:t> </a:t>
            </a:r>
            <a:r>
              <a:rPr lang="de-DE" sz="2000" i="1" dirty="0" err="1"/>
              <a:t>names</a:t>
            </a:r>
            <a:r>
              <a:rPr lang="de-DE" sz="2000" i="1" dirty="0"/>
              <a:t> </a:t>
            </a:r>
            <a:r>
              <a:rPr lang="de-DE" sz="2000" i="1" dirty="0" err="1"/>
              <a:t>are</a:t>
            </a:r>
            <a:r>
              <a:rPr lang="de-DE" sz="2000" i="1" dirty="0"/>
              <a:t> </a:t>
            </a:r>
            <a:r>
              <a:rPr lang="de-DE" sz="2000" i="1" dirty="0" err="1"/>
              <a:t>organised</a:t>
            </a:r>
            <a:r>
              <a:rPr lang="de-DE" sz="2000" i="1" dirty="0"/>
              <a:t> </a:t>
            </a:r>
            <a:r>
              <a:rPr lang="de-DE" sz="2000" i="1" dirty="0" err="1"/>
              <a:t>by</a:t>
            </a:r>
            <a:r>
              <a:rPr lang="de-DE" sz="2000" i="1" dirty="0"/>
              <a:t> </a:t>
            </a:r>
            <a:r>
              <a:rPr lang="de-DE" sz="2000" i="1" dirty="0" err="1"/>
              <a:t>skill</a:t>
            </a:r>
            <a:r>
              <a:rPr lang="de-DE" sz="2000" i="1" dirty="0"/>
              <a:t> </a:t>
            </a:r>
            <a:r>
              <a:rPr lang="de-DE" sz="2000" i="1" dirty="0" err="1"/>
              <a:t>and</a:t>
            </a:r>
            <a:r>
              <a:rPr lang="de-DE" sz="2000" i="1" dirty="0"/>
              <a:t>/</a:t>
            </a:r>
            <a:r>
              <a:rPr lang="de-DE" sz="2000" i="1" dirty="0" err="1"/>
              <a:t>or</a:t>
            </a:r>
            <a:r>
              <a:rPr lang="de-DE" sz="2000" i="1" dirty="0"/>
              <a:t> </a:t>
            </a:r>
            <a:r>
              <a:rPr lang="de-DE" sz="2000" i="1" dirty="0" err="1"/>
              <a:t>profiles</a:t>
            </a:r>
            <a:endParaRPr lang="de-DE" sz="2000" i="1" dirty="0"/>
          </a:p>
        </p:txBody>
      </p:sp>
      <p:sp>
        <p:nvSpPr>
          <p:cNvPr id="6" name="Content Placeholder 5"/>
          <p:cNvSpPr>
            <a:spLocks noGrp="1"/>
          </p:cNvSpPr>
          <p:nvPr>
            <p:ph sz="quarter" idx="1"/>
          </p:nvPr>
        </p:nvSpPr>
        <p:spPr>
          <a:xfrm>
            <a:off x="786972" y="2780928"/>
            <a:ext cx="10871200" cy="3315072"/>
          </a:xfrm>
        </p:spPr>
        <p:txBody>
          <a:bodyPr>
            <a:normAutofit fontScale="85000" lnSpcReduction="20000"/>
          </a:bodyPr>
          <a:lstStyle/>
          <a:p>
            <a:r>
              <a:rPr lang="en-US" sz="1600" dirty="0"/>
              <a:t>Peter has 40 hours per week available for either Skill</a:t>
            </a:r>
          </a:p>
          <a:p>
            <a:pPr lvl="1"/>
            <a:r>
              <a:rPr lang="en-US" sz="1400" dirty="0"/>
              <a:t>However this does not mean that  2 * 40 = 80 hours are available</a:t>
            </a:r>
          </a:p>
          <a:p>
            <a:pPr lvl="1"/>
            <a:r>
              <a:rPr lang="en-US" sz="1400" dirty="0"/>
              <a:t>The available 40 hours per week can only be used once</a:t>
            </a:r>
          </a:p>
          <a:p>
            <a:pPr lvl="1"/>
            <a:endParaRPr lang="en-US" sz="1400" dirty="0"/>
          </a:p>
          <a:p>
            <a:r>
              <a:rPr lang="en-US" sz="1600" dirty="0"/>
              <a:t>Examples:</a:t>
            </a:r>
          </a:p>
          <a:p>
            <a:pPr lvl="1"/>
            <a:r>
              <a:rPr lang="en-US" sz="1400" dirty="0"/>
              <a:t>If a task needs 16 hours of Peter as „Electrical Engineer“</a:t>
            </a:r>
          </a:p>
          <a:p>
            <a:pPr lvl="1"/>
            <a:r>
              <a:rPr lang="en-US" sz="1400" dirty="0"/>
              <a:t>This leaves only 24 hours available for assignment to either Skill:</a:t>
            </a:r>
          </a:p>
          <a:p>
            <a:pPr lvl="2"/>
            <a:r>
              <a:rPr lang="en-US" sz="1200" dirty="0"/>
              <a:t>A maximum of 24 hours as Electrical Engineer</a:t>
            </a:r>
          </a:p>
          <a:p>
            <a:pPr lvl="2"/>
            <a:r>
              <a:rPr lang="en-US" sz="1200" dirty="0"/>
              <a:t>Or a maximum of 24 hours as System Engineer</a:t>
            </a:r>
          </a:p>
          <a:p>
            <a:pPr lvl="2"/>
            <a:r>
              <a:rPr lang="en-US" sz="1200" dirty="0"/>
              <a:t>Or any combination of both skill until 24 hours</a:t>
            </a:r>
          </a:p>
          <a:p>
            <a:pPr lvl="2"/>
            <a:endParaRPr lang="en-US" sz="1200" dirty="0"/>
          </a:p>
          <a:p>
            <a:r>
              <a:rPr lang="en-US" sz="1600" dirty="0"/>
              <a:t>„Cross-Skill“ applies to:</a:t>
            </a:r>
          </a:p>
          <a:p>
            <a:pPr lvl="1"/>
            <a:r>
              <a:rPr lang="en-US" sz="1400" dirty="0"/>
              <a:t>The Skill Level</a:t>
            </a:r>
          </a:p>
          <a:p>
            <a:pPr lvl="1"/>
            <a:r>
              <a:rPr lang="en-US" sz="1400" dirty="0"/>
              <a:t>Additional „Profile“ Level</a:t>
            </a:r>
          </a:p>
        </p:txBody>
      </p:sp>
      <p:sp>
        <p:nvSpPr>
          <p:cNvPr id="3" name="Slide Number Placeholder 2"/>
          <p:cNvSpPr>
            <a:spLocks noGrp="1"/>
          </p:cNvSpPr>
          <p:nvPr>
            <p:ph type="sldNum" sz="quarter" idx="4"/>
          </p:nvPr>
        </p:nvSpPr>
        <p:spPr/>
        <p:txBody>
          <a:bodyPr/>
          <a:lstStyle/>
          <a:p>
            <a:fld id="{96499B70-49A0-4519-9B09-62EDDB406EFA}" type="slidenum">
              <a:rPr lang="nl-NL" smtClean="0"/>
              <a:pPr/>
              <a:t>68</a:t>
            </a:fld>
            <a:endParaRPr lang="nl-NL" dirty="0"/>
          </a:p>
        </p:txBody>
      </p:sp>
      <p:graphicFrame>
        <p:nvGraphicFramePr>
          <p:cNvPr id="5" name="Table 4"/>
          <p:cNvGraphicFramePr>
            <a:graphicFrameLocks noGrp="1"/>
          </p:cNvGraphicFramePr>
          <p:nvPr/>
        </p:nvGraphicFramePr>
        <p:xfrm>
          <a:off x="815165" y="1772816"/>
          <a:ext cx="4059064" cy="648072"/>
        </p:xfrm>
        <a:graphic>
          <a:graphicData uri="http://schemas.openxmlformats.org/drawingml/2006/table">
            <a:tbl>
              <a:tblPr/>
              <a:tblGrid>
                <a:gridCol w="1168400">
                  <a:extLst>
                    <a:ext uri="{9D8B030D-6E8A-4147-A177-3AD203B41FA5}">
                      <a16:colId xmlns:a16="http://schemas.microsoft.com/office/drawing/2014/main" val="20000"/>
                    </a:ext>
                  </a:extLst>
                </a:gridCol>
                <a:gridCol w="1231900">
                  <a:extLst>
                    <a:ext uri="{9D8B030D-6E8A-4147-A177-3AD203B41FA5}">
                      <a16:colId xmlns:a16="http://schemas.microsoft.com/office/drawing/2014/main" val="20001"/>
                    </a:ext>
                  </a:extLst>
                </a:gridCol>
                <a:gridCol w="1658764">
                  <a:extLst>
                    <a:ext uri="{9D8B030D-6E8A-4147-A177-3AD203B41FA5}">
                      <a16:colId xmlns:a16="http://schemas.microsoft.com/office/drawing/2014/main" val="20002"/>
                    </a:ext>
                  </a:extLst>
                </a:gridCol>
              </a:tblGrid>
              <a:tr h="216024">
                <a:tc>
                  <a:txBody>
                    <a:bodyPr/>
                    <a:lstStyle/>
                    <a:p>
                      <a:pPr algn="ctr" fontAlgn="b"/>
                      <a:r>
                        <a:rPr lang="en-US" sz="1200" b="1" i="0" u="none" strike="noStrike" dirty="0">
                          <a:solidFill>
                            <a:srgbClr val="000000"/>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1" i="0" u="none" strike="noStrike">
                          <a:solidFill>
                            <a:srgbClr val="000000"/>
                          </a:solidFill>
                          <a:effectLst/>
                          <a:latin typeface="Calibri" panose="020F0502020204030204" pitchFamily="34" charset="0"/>
                        </a:rPr>
                        <a:t>Availability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r>
                        <a:rPr lang="en-US" sz="1200" b="1" i="0" u="none" strike="noStrike" dirty="0">
                          <a:solidFill>
                            <a:srgbClr val="000000"/>
                          </a:solidFill>
                          <a:effectLst/>
                          <a:latin typeface="Calibri" panose="020F0502020204030204" pitchFamily="34" charset="0"/>
                        </a:rPr>
                        <a:t>Skill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0"/>
                  </a:ext>
                </a:extLst>
              </a:tr>
              <a:tr h="216024">
                <a:tc>
                  <a:txBody>
                    <a:bodyPr/>
                    <a:lstStyle/>
                    <a:p>
                      <a:pPr algn="ctr" fontAlgn="t"/>
                      <a:r>
                        <a:rPr lang="en-US" sz="1200" b="0" i="0" u="none" strike="noStrike">
                          <a:solidFill>
                            <a:srgbClr val="000000"/>
                          </a:solidFill>
                          <a:effectLst/>
                          <a:latin typeface="Calibri" panose="020F0502020204030204" pitchFamily="34" charset="0"/>
                        </a:rPr>
                        <a:t>Peter</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t"/>
                      <a:r>
                        <a:rPr lang="en-US" sz="1200" b="0" i="0" u="none" strike="noStrike" dirty="0">
                          <a:solidFill>
                            <a:srgbClr val="000000"/>
                          </a:solidFill>
                          <a:effectLst/>
                          <a:latin typeface="Calibri" panose="020F0502020204030204" pitchFamily="34" charset="0"/>
                        </a:rPr>
                        <a:t>5 days / 40 </a:t>
                      </a:r>
                      <a:r>
                        <a:rPr lang="en-US" sz="1200" b="0" i="0" u="none" strike="noStrike" dirty="0" err="1">
                          <a:solidFill>
                            <a:srgbClr val="000000"/>
                          </a:solidFill>
                          <a:effectLst/>
                          <a:latin typeface="Calibri" panose="020F0502020204030204" pitchFamily="34" charset="0"/>
                        </a:rPr>
                        <a:t>hrs</a:t>
                      </a:r>
                      <a:br>
                        <a:rPr lang="en-US" sz="1200" b="0" i="0" u="none" strike="noStrike" dirty="0">
                          <a:solidFill>
                            <a:srgbClr val="000000"/>
                          </a:solidFill>
                          <a:effectLst/>
                          <a:latin typeface="Calibri" panose="020F0502020204030204" pitchFamily="34" charset="0"/>
                        </a:rPr>
                      </a:br>
                      <a:r>
                        <a:rPr lang="en-US" sz="1200" b="0" i="0" u="none" strike="noStrike" dirty="0">
                          <a:solidFill>
                            <a:srgbClr val="000000"/>
                          </a:solidFill>
                          <a:effectLst/>
                          <a:latin typeface="Calibri" panose="020F0502020204030204" pitchFamily="34" charset="0"/>
                        </a:rPr>
                        <a:t> per week</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Skill 1</a:t>
                      </a:r>
                      <a:r>
                        <a:rPr lang="en-US" sz="1200" b="0" i="0" u="none" strike="noStrike" dirty="0">
                          <a:solidFill>
                            <a:srgbClr val="000000"/>
                          </a:solidFill>
                          <a:effectLst/>
                          <a:latin typeface="Calibri" panose="020F0502020204030204" pitchFamily="34" charset="0"/>
                        </a:rPr>
                        <a:t>: Electrical Engineer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6024">
                <a:tc>
                  <a:txBody>
                    <a:bodyPr/>
                    <a:lstStyle/>
                    <a:p>
                      <a:pPr algn="ctr" fontAlgn="t"/>
                      <a:r>
                        <a:rPr lang="en-US" sz="1200" b="0" i="0" u="none" strike="noStrike">
                          <a:solidFill>
                            <a:srgbClr val="000000"/>
                          </a:solidFill>
                          <a:effectLst/>
                          <a:latin typeface="Calibri" panose="020F0502020204030204" pitchFamily="34" charset="0"/>
                        </a:rPr>
                        <a:t> </a:t>
                      </a:r>
                    </a:p>
                  </a:txBody>
                  <a:tcPr marL="7620" marR="7620" marT="762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l" fontAlgn="b"/>
                      <a:r>
                        <a:rPr lang="en-US" sz="1200" b="0" i="0" u="none" strike="noStrike" dirty="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Skill 2</a:t>
                      </a:r>
                      <a:r>
                        <a:rPr lang="en-US" sz="1200" b="0" i="0" u="none" strike="noStrike" dirty="0">
                          <a:solidFill>
                            <a:srgbClr val="000000"/>
                          </a:solidFill>
                          <a:effectLst/>
                          <a:latin typeface="Calibri" panose="020F0502020204030204" pitchFamily="34" charset="0"/>
                        </a:rPr>
                        <a:t>: System Engineer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68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„Cross-Skill“ Management</a:t>
            </a:r>
            <a:br>
              <a:rPr lang="en-US" dirty="0"/>
            </a:br>
            <a:r>
              <a:rPr lang="en-US" sz="2700" i="1" dirty="0"/>
              <a:t>Mr. </a:t>
            </a:r>
            <a:r>
              <a:rPr lang="en-US" sz="2700" i="1" dirty="0" err="1"/>
              <a:t>Albach</a:t>
            </a:r>
            <a:r>
              <a:rPr lang="en-US" sz="2700" i="1" dirty="0"/>
              <a:t> has two skills or roles</a:t>
            </a:r>
            <a:r>
              <a:rPr lang="en-US" sz="2700" b="1" i="1" dirty="0"/>
              <a:t> </a:t>
            </a:r>
            <a:r>
              <a:rPr lang="en-US" sz="2700" i="1" dirty="0"/>
              <a:t>(</a:t>
            </a:r>
            <a:r>
              <a:rPr lang="en-US" sz="2700" i="1" dirty="0" err="1"/>
              <a:t>Auftragzentrum</a:t>
            </a:r>
            <a:r>
              <a:rPr lang="en-US" sz="2700" i="1" dirty="0"/>
              <a:t> and </a:t>
            </a:r>
            <a:r>
              <a:rPr lang="en-US" sz="2700" i="1" dirty="0" err="1"/>
              <a:t>Projekt</a:t>
            </a:r>
            <a:r>
              <a:rPr lang="en-US" sz="2700" i="1" dirty="0"/>
              <a:t> Manager) </a:t>
            </a:r>
          </a:p>
        </p:txBody>
      </p:sp>
      <p:sp>
        <p:nvSpPr>
          <p:cNvPr id="3" name="Slide Number Placeholder 2"/>
          <p:cNvSpPr>
            <a:spLocks noGrp="1"/>
          </p:cNvSpPr>
          <p:nvPr>
            <p:ph type="sldNum" sz="quarter" idx="4"/>
          </p:nvPr>
        </p:nvSpPr>
        <p:spPr/>
        <p:txBody>
          <a:bodyPr/>
          <a:lstStyle/>
          <a:p>
            <a:fld id="{96499B70-49A0-4519-9B09-62EDDB406EFA}" type="slidenum">
              <a:rPr lang="nl-NL" smtClean="0"/>
              <a:pPr/>
              <a:t>69</a:t>
            </a:fld>
            <a:endParaRPr lang="nl-NL" dirty="0"/>
          </a:p>
        </p:txBody>
      </p:sp>
      <p:pic>
        <p:nvPicPr>
          <p:cNvPr id="4" name="Picture 3"/>
          <p:cNvPicPr>
            <a:picLocks noChangeAspect="1"/>
          </p:cNvPicPr>
          <p:nvPr/>
        </p:nvPicPr>
        <p:blipFill>
          <a:blip r:embed="rId3"/>
          <a:stretch>
            <a:fillRect/>
          </a:stretch>
        </p:blipFill>
        <p:spPr>
          <a:xfrm>
            <a:off x="336485" y="1988840"/>
            <a:ext cx="11156647" cy="3619814"/>
          </a:xfrm>
          <a:prstGeom prst="rect">
            <a:avLst/>
          </a:prstGeom>
          <a:ln>
            <a:solidFill>
              <a:srgbClr val="212437"/>
            </a:solidFill>
          </a:ln>
        </p:spPr>
      </p:pic>
      <p:pic>
        <p:nvPicPr>
          <p:cNvPr id="5" name="Picture 4"/>
          <p:cNvPicPr>
            <a:picLocks noChangeAspect="1"/>
          </p:cNvPicPr>
          <p:nvPr/>
        </p:nvPicPr>
        <p:blipFill>
          <a:blip r:embed="rId4"/>
          <a:stretch>
            <a:fillRect/>
          </a:stretch>
        </p:blipFill>
        <p:spPr>
          <a:xfrm>
            <a:off x="4495056" y="1922029"/>
            <a:ext cx="2650753" cy="1170864"/>
          </a:xfrm>
          <a:prstGeom prst="rect">
            <a:avLst/>
          </a:prstGeom>
          <a:ln>
            <a:solidFill>
              <a:srgbClr val="212437"/>
            </a:solidFill>
          </a:ln>
          <a:effectLst>
            <a:outerShdw blurRad="50800" dist="38100" dir="2700000" algn="tl" rotWithShape="0">
              <a:prstClr val="black">
                <a:alpha val="40000"/>
              </a:prstClr>
            </a:outerShdw>
          </a:effectLst>
        </p:spPr>
      </p:pic>
      <p:sp>
        <p:nvSpPr>
          <p:cNvPr id="6" name="Oval 5"/>
          <p:cNvSpPr/>
          <p:nvPr/>
        </p:nvSpPr>
        <p:spPr>
          <a:xfrm>
            <a:off x="5914808" y="3933056"/>
            <a:ext cx="613240" cy="360040"/>
          </a:xfrm>
          <a:prstGeom prst="ellipse">
            <a:avLst/>
          </a:prstGeom>
          <a:noFill/>
          <a:ln w="1905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 name="Elbow Connector 7"/>
          <p:cNvCxnSpPr>
            <a:stCxn id="6" idx="0"/>
            <a:endCxn id="5" idx="2"/>
          </p:cNvCxnSpPr>
          <p:nvPr/>
        </p:nvCxnSpPr>
        <p:spPr>
          <a:xfrm rot="16200000" flipV="1">
            <a:off x="5600850" y="3312477"/>
            <a:ext cx="840163" cy="400995"/>
          </a:xfrm>
          <a:prstGeom prst="bentConnector3">
            <a:avLst>
              <a:gd name="adj1" fmla="val 50000"/>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a:stretch>
            <a:fillRect/>
          </a:stretch>
        </p:blipFill>
        <p:spPr>
          <a:xfrm>
            <a:off x="4295800" y="5608654"/>
            <a:ext cx="2866777" cy="1121228"/>
          </a:xfrm>
          <a:prstGeom prst="rect">
            <a:avLst/>
          </a:prstGeom>
          <a:ln>
            <a:solidFill>
              <a:schemeClr val="accent1"/>
            </a:solidFill>
          </a:ln>
          <a:effectLst>
            <a:outerShdw blurRad="50800" dist="38100" dir="2700000" algn="tl" rotWithShape="0">
              <a:prstClr val="black">
                <a:alpha val="40000"/>
              </a:prstClr>
            </a:outerShdw>
          </a:effectLst>
        </p:spPr>
      </p:pic>
      <p:sp>
        <p:nvSpPr>
          <p:cNvPr id="10" name="Oval 9"/>
          <p:cNvSpPr/>
          <p:nvPr/>
        </p:nvSpPr>
        <p:spPr>
          <a:xfrm>
            <a:off x="5303912" y="4677612"/>
            <a:ext cx="1224136" cy="407572"/>
          </a:xfrm>
          <a:prstGeom prst="ellipse">
            <a:avLst/>
          </a:prstGeom>
          <a:noFill/>
          <a:ln w="19050">
            <a:solidFill>
              <a:srgbClr val="0066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Elbow Connector 11"/>
          <p:cNvCxnSpPr>
            <a:stCxn id="10" idx="6"/>
            <a:endCxn id="9" idx="3"/>
          </p:cNvCxnSpPr>
          <p:nvPr/>
        </p:nvCxnSpPr>
        <p:spPr>
          <a:xfrm>
            <a:off x="6528048" y="4881398"/>
            <a:ext cx="634529" cy="1287870"/>
          </a:xfrm>
          <a:prstGeom prst="bentConnector3">
            <a:avLst>
              <a:gd name="adj1" fmla="val 136027"/>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2999656" y="4149080"/>
            <a:ext cx="2232248" cy="1872208"/>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2999656" y="2492896"/>
            <a:ext cx="2304256" cy="2388502"/>
          </a:xfrm>
          <a:prstGeom prst="straightConnector1">
            <a:avLst/>
          </a:prstGeom>
          <a:ln w="3810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528048" y="3092892"/>
            <a:ext cx="1224136" cy="1353384"/>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528048" y="3106668"/>
            <a:ext cx="3672408" cy="1461666"/>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5303912" y="3092891"/>
            <a:ext cx="1224136" cy="1420196"/>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39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Bosch Mobility Solutions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304" y="44624"/>
            <a:ext cx="3143250" cy="1000125"/>
          </a:xfrm>
          <a:prstGeom prst="rect">
            <a:avLst/>
          </a:prstGeom>
        </p:spPr>
      </p:pic>
      <p:pic>
        <p:nvPicPr>
          <p:cNvPr id="4" name="Picture 3"/>
          <p:cNvPicPr>
            <a:picLocks noChangeAspect="1"/>
          </p:cNvPicPr>
          <p:nvPr/>
        </p:nvPicPr>
        <p:blipFill>
          <a:blip r:embed="rId3"/>
          <a:stretch>
            <a:fillRect/>
          </a:stretch>
        </p:blipFill>
        <p:spPr>
          <a:xfrm>
            <a:off x="830952" y="1700808"/>
            <a:ext cx="7615560" cy="5011890"/>
          </a:xfrm>
          <a:prstGeom prst="rect">
            <a:avLst/>
          </a:prstGeom>
        </p:spPr>
      </p:pic>
    </p:spTree>
    <p:extLst>
      <p:ext uri="{BB962C8B-B14F-4D97-AF65-F5344CB8AC3E}">
        <p14:creationId xmlns:p14="http://schemas.microsoft.com/office/powerpoint/2010/main" val="3135033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Not the complete answer…</a:t>
            </a:r>
            <a:br>
              <a:rPr lang="en-GB" dirty="0"/>
            </a:br>
            <a:r>
              <a:rPr lang="en-GB" sz="3100" i="1" dirty="0"/>
              <a:t>Example Case and Issues</a:t>
            </a:r>
            <a:endParaRPr lang="en-GB" sz="22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70</a:t>
            </a:fld>
            <a:endParaRPr lang="nl-NL" dirty="0"/>
          </a:p>
        </p:txBody>
      </p:sp>
      <p:pic>
        <p:nvPicPr>
          <p:cNvPr id="6" name="Picture 5"/>
          <p:cNvPicPr>
            <a:picLocks noChangeAspect="1"/>
          </p:cNvPicPr>
          <p:nvPr/>
        </p:nvPicPr>
        <p:blipFill>
          <a:blip r:embed="rId2"/>
          <a:stretch>
            <a:fillRect/>
          </a:stretch>
        </p:blipFill>
        <p:spPr>
          <a:xfrm rot="20795123">
            <a:off x="6291922" y="4254085"/>
            <a:ext cx="5998461" cy="1080629"/>
          </a:xfrm>
          <a:prstGeom prst="rect">
            <a:avLst/>
          </a:prstGeom>
        </p:spPr>
      </p:pic>
      <p:pic>
        <p:nvPicPr>
          <p:cNvPr id="9" name="Picture 8"/>
          <p:cNvPicPr>
            <a:picLocks noChangeAspect="1"/>
          </p:cNvPicPr>
          <p:nvPr/>
        </p:nvPicPr>
        <p:blipFill>
          <a:blip r:embed="rId3"/>
          <a:stretch>
            <a:fillRect/>
          </a:stretch>
        </p:blipFill>
        <p:spPr>
          <a:xfrm rot="334389">
            <a:off x="283029" y="4395129"/>
            <a:ext cx="5963970" cy="2178419"/>
          </a:xfrm>
          <a:prstGeom prst="rect">
            <a:avLst/>
          </a:prstGeom>
        </p:spPr>
      </p:pic>
      <p:sp>
        <p:nvSpPr>
          <p:cNvPr id="10" name="Rectangle 9"/>
          <p:cNvSpPr/>
          <p:nvPr/>
        </p:nvSpPr>
        <p:spPr>
          <a:xfrm rot="20818465">
            <a:off x="6236481" y="4583214"/>
            <a:ext cx="6181784" cy="854796"/>
          </a:xfrm>
          <a:prstGeom prst="rect">
            <a:avLst/>
          </a:prstGeom>
          <a:noFill/>
          <a:ln w="3810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xtBox 3"/>
          <p:cNvSpPr txBox="1"/>
          <p:nvPr/>
        </p:nvSpPr>
        <p:spPr>
          <a:xfrm rot="20679424">
            <a:off x="7038496" y="5081399"/>
            <a:ext cx="720080" cy="184758"/>
          </a:xfrm>
          <a:prstGeom prst="rect">
            <a:avLst/>
          </a:prstGeom>
          <a:solidFill>
            <a:srgbClr val="ADCDED"/>
          </a:solidFill>
          <a:ln>
            <a:noFill/>
          </a:ln>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endParaRPr lang="nl-NL" sz="1600" dirty="0" err="1">
              <a:solidFill>
                <a:schemeClr val="tx1">
                  <a:lumMod val="85000"/>
                  <a:lumOff val="15000"/>
                </a:schemeClr>
              </a:solidFill>
              <a:latin typeface="Tw Cen MT" pitchFamily="34" charset="0"/>
              <a:ea typeface="Adobe Fan Heiti Std B" pitchFamily="34" charset="-128"/>
              <a:cs typeface="Arial" pitchFamily="34" charset="0"/>
            </a:endParaRPr>
          </a:p>
        </p:txBody>
      </p:sp>
      <p:sp>
        <p:nvSpPr>
          <p:cNvPr id="5" name="TextBox 4"/>
          <p:cNvSpPr txBox="1"/>
          <p:nvPr/>
        </p:nvSpPr>
        <p:spPr>
          <a:xfrm>
            <a:off x="7867019" y="6079742"/>
            <a:ext cx="4268938" cy="707886"/>
          </a:xfrm>
          <a:prstGeom prst="rect">
            <a:avLst/>
          </a:prstGeom>
          <a:solidFill>
            <a:srgbClr val="006600"/>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GB" sz="2000" dirty="0">
                <a:solidFill>
                  <a:schemeClr val="bg1"/>
                </a:solidFill>
                <a:latin typeface="Tw Cen MT" pitchFamily="34" charset="0"/>
                <a:ea typeface="Adobe Fan Heiti Std B" pitchFamily="34" charset="-128"/>
                <a:cs typeface="Arial" pitchFamily="34" charset="0"/>
              </a:rPr>
              <a:t>Resource planning and management need to be included in the solution!</a:t>
            </a:r>
          </a:p>
        </p:txBody>
      </p:sp>
      <p:pic>
        <p:nvPicPr>
          <p:cNvPr id="11" name="Picture 10"/>
          <p:cNvPicPr>
            <a:picLocks noChangeAspect="1"/>
          </p:cNvPicPr>
          <p:nvPr/>
        </p:nvPicPr>
        <p:blipFill>
          <a:blip r:embed="rId4"/>
          <a:stretch>
            <a:fillRect/>
          </a:stretch>
        </p:blipFill>
        <p:spPr>
          <a:xfrm rot="20812140">
            <a:off x="350123" y="1634337"/>
            <a:ext cx="6028757" cy="1660655"/>
          </a:xfrm>
          <a:prstGeom prst="rect">
            <a:avLst/>
          </a:prstGeom>
        </p:spPr>
      </p:pic>
      <p:pic>
        <p:nvPicPr>
          <p:cNvPr id="7" name="Picture 6"/>
          <p:cNvPicPr>
            <a:picLocks noChangeAspect="1"/>
          </p:cNvPicPr>
          <p:nvPr/>
        </p:nvPicPr>
        <p:blipFill>
          <a:blip r:embed="rId5"/>
          <a:stretch>
            <a:fillRect/>
          </a:stretch>
        </p:blipFill>
        <p:spPr>
          <a:xfrm rot="227073">
            <a:off x="5871475" y="2388133"/>
            <a:ext cx="6292307" cy="1016603"/>
          </a:xfrm>
          <a:prstGeom prst="rect">
            <a:avLst/>
          </a:prstGeom>
        </p:spPr>
      </p:pic>
    </p:spTree>
    <p:extLst>
      <p:ext uri="{BB962C8B-B14F-4D97-AF65-F5344CB8AC3E}">
        <p14:creationId xmlns:p14="http://schemas.microsoft.com/office/powerpoint/2010/main" val="352170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3200" dirty="0" err="1"/>
              <a:t>Example</a:t>
            </a:r>
            <a:r>
              <a:rPr lang="de-DE" sz="3200" dirty="0"/>
              <a:t> </a:t>
            </a:r>
            <a:r>
              <a:rPr lang="de-DE" sz="3200" dirty="0" err="1"/>
              <a:t>Skill</a:t>
            </a:r>
            <a:r>
              <a:rPr lang="de-DE" sz="3200" dirty="0"/>
              <a:t> </a:t>
            </a:r>
            <a:r>
              <a:rPr lang="de-DE" sz="3200" dirty="0" err="1"/>
              <a:t>and</a:t>
            </a:r>
            <a:r>
              <a:rPr lang="de-DE" sz="3200" dirty="0"/>
              <a:t> Resources </a:t>
            </a:r>
            <a:r>
              <a:rPr lang="de-DE" sz="3200" dirty="0" err="1"/>
              <a:t>with</a:t>
            </a:r>
            <a:r>
              <a:rPr lang="de-DE" sz="3200" dirty="0"/>
              <a:t> </a:t>
            </a:r>
            <a:r>
              <a:rPr lang="de-DE" sz="3200" dirty="0" err="1"/>
              <a:t>Profiles</a:t>
            </a:r>
            <a:r>
              <a:rPr lang="de-DE" sz="3200" dirty="0"/>
              <a:t> </a:t>
            </a:r>
            <a:endParaRPr lang="de-DE" sz="20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71</a:t>
            </a:fld>
            <a:endParaRPr lang="nl-NL" dirty="0"/>
          </a:p>
        </p:txBody>
      </p:sp>
      <p:cxnSp>
        <p:nvCxnSpPr>
          <p:cNvPr id="8" name="Straight Arrow Connector 7"/>
          <p:cNvCxnSpPr/>
          <p:nvPr/>
        </p:nvCxnSpPr>
        <p:spPr>
          <a:xfrm flipV="1">
            <a:off x="2618208" y="2109592"/>
            <a:ext cx="0" cy="1536948"/>
          </a:xfrm>
          <a:prstGeom prst="straightConnector1">
            <a:avLst/>
          </a:prstGeom>
          <a:ln w="19050">
            <a:solidFill>
              <a:srgbClr val="21243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2700000">
            <a:off x="1981811" y="3382938"/>
            <a:ext cx="0" cy="1800000"/>
          </a:xfrm>
          <a:prstGeom prst="straightConnector1">
            <a:avLst/>
          </a:prstGeom>
          <a:ln w="19050">
            <a:solidFill>
              <a:srgbClr val="2124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2700000">
            <a:off x="3268459" y="3382939"/>
            <a:ext cx="0" cy="1800000"/>
          </a:xfrm>
          <a:prstGeom prst="straightConnector1">
            <a:avLst/>
          </a:prstGeom>
          <a:ln w="19050">
            <a:solidFill>
              <a:srgbClr val="21243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30176" y="3934572"/>
            <a:ext cx="576064" cy="0"/>
          </a:xfrm>
          <a:prstGeom prst="line">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330176" y="3214492"/>
            <a:ext cx="301886" cy="720080"/>
          </a:xfrm>
          <a:prstGeom prst="line">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618208" y="3214492"/>
            <a:ext cx="274178" cy="720080"/>
          </a:xfrm>
          <a:prstGeom prst="line">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981811" y="4282938"/>
            <a:ext cx="1286648" cy="0"/>
          </a:xfrm>
          <a:prstGeom prst="line">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1981811" y="2926460"/>
            <a:ext cx="636397" cy="1356478"/>
          </a:xfrm>
          <a:prstGeom prst="straightConnector1">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2618208" y="2926460"/>
            <a:ext cx="650251" cy="1356478"/>
          </a:xfrm>
          <a:prstGeom prst="straightConnector1">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620487" y="4631303"/>
            <a:ext cx="2005833" cy="23350"/>
          </a:xfrm>
          <a:prstGeom prst="straightConnector1">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2604354" y="2566420"/>
            <a:ext cx="1021966" cy="2112560"/>
          </a:xfrm>
          <a:prstGeom prst="straightConnector1">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620487" y="2566420"/>
            <a:ext cx="983867" cy="2064883"/>
          </a:xfrm>
          <a:prstGeom prst="straightConnector1">
            <a:avLst/>
          </a:prstGeom>
          <a:ln w="3175">
            <a:solidFill>
              <a:srgbClr val="212437"/>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endCxn id="70" idx="4"/>
          </p:cNvCxnSpPr>
          <p:nvPr/>
        </p:nvCxnSpPr>
        <p:spPr>
          <a:xfrm flipH="1">
            <a:off x="1590605" y="2566419"/>
            <a:ext cx="1027603" cy="2130147"/>
          </a:xfrm>
          <a:prstGeom prst="line">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endCxn id="68" idx="3"/>
          </p:cNvCxnSpPr>
          <p:nvPr/>
        </p:nvCxnSpPr>
        <p:spPr>
          <a:xfrm flipV="1">
            <a:off x="1590605" y="4326338"/>
            <a:ext cx="1598664" cy="304914"/>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68" idx="0"/>
          </p:cNvCxnSpPr>
          <p:nvPr/>
        </p:nvCxnSpPr>
        <p:spPr>
          <a:xfrm flipH="1" flipV="1">
            <a:off x="2604354" y="2596588"/>
            <a:ext cx="642435" cy="1606922"/>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3165444" y="4203510"/>
            <a:ext cx="162689" cy="143902"/>
          </a:xfrm>
          <a:prstGeom prst="ellipse">
            <a:avLst/>
          </a:prstGeom>
          <a:solidFill>
            <a:srgbClr val="FFFF00"/>
          </a:solid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9" name="Oval 68"/>
          <p:cNvSpPr/>
          <p:nvPr/>
        </p:nvSpPr>
        <p:spPr>
          <a:xfrm>
            <a:off x="2523010" y="2560350"/>
            <a:ext cx="162689" cy="143902"/>
          </a:xfrm>
          <a:prstGeom prst="ellipse">
            <a:avLst/>
          </a:prstGeom>
          <a:solidFill>
            <a:srgbClr val="FFFF00"/>
          </a:solid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0" name="Oval 69"/>
          <p:cNvSpPr/>
          <p:nvPr/>
        </p:nvSpPr>
        <p:spPr>
          <a:xfrm>
            <a:off x="1509260" y="4552664"/>
            <a:ext cx="162689" cy="143902"/>
          </a:xfrm>
          <a:prstGeom prst="ellipse">
            <a:avLst/>
          </a:prstGeom>
          <a:solidFill>
            <a:srgbClr val="FFFF00"/>
          </a:solid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1" name="TextBox 70"/>
          <p:cNvSpPr txBox="1"/>
          <p:nvPr/>
        </p:nvSpPr>
        <p:spPr>
          <a:xfrm>
            <a:off x="2402184" y="3312922"/>
            <a:ext cx="162689" cy="261610"/>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100" dirty="0">
                <a:solidFill>
                  <a:schemeClr val="tx1">
                    <a:lumMod val="85000"/>
                    <a:lumOff val="15000"/>
                  </a:schemeClr>
                </a:solidFill>
                <a:latin typeface="Tw Cen MT" pitchFamily="34" charset="0"/>
                <a:ea typeface="Adobe Fan Heiti Std B" pitchFamily="34" charset="-128"/>
                <a:cs typeface="Arial" pitchFamily="34" charset="0"/>
              </a:rPr>
              <a:t>1</a:t>
            </a:r>
          </a:p>
        </p:txBody>
      </p:sp>
      <p:sp>
        <p:nvSpPr>
          <p:cNvPr id="72" name="TextBox 71"/>
          <p:cNvSpPr txBox="1"/>
          <p:nvPr/>
        </p:nvSpPr>
        <p:spPr>
          <a:xfrm>
            <a:off x="2402184" y="2960798"/>
            <a:ext cx="162689" cy="261610"/>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100" dirty="0">
                <a:solidFill>
                  <a:schemeClr val="tx1">
                    <a:lumMod val="85000"/>
                    <a:lumOff val="15000"/>
                  </a:schemeClr>
                </a:solidFill>
                <a:latin typeface="Tw Cen MT" pitchFamily="34" charset="0"/>
                <a:ea typeface="Adobe Fan Heiti Std B" pitchFamily="34" charset="-128"/>
                <a:cs typeface="Arial" pitchFamily="34" charset="0"/>
              </a:rPr>
              <a:t>2</a:t>
            </a:r>
          </a:p>
        </p:txBody>
      </p:sp>
      <p:sp>
        <p:nvSpPr>
          <p:cNvPr id="73" name="TextBox 72"/>
          <p:cNvSpPr txBox="1"/>
          <p:nvPr/>
        </p:nvSpPr>
        <p:spPr>
          <a:xfrm>
            <a:off x="2402184" y="2608675"/>
            <a:ext cx="162689" cy="261610"/>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100" dirty="0">
                <a:solidFill>
                  <a:schemeClr val="tx1">
                    <a:lumMod val="85000"/>
                    <a:lumOff val="15000"/>
                  </a:schemeClr>
                </a:solidFill>
                <a:latin typeface="Tw Cen MT" pitchFamily="34" charset="0"/>
                <a:ea typeface="Adobe Fan Heiti Std B" pitchFamily="34" charset="-128"/>
                <a:cs typeface="Arial" pitchFamily="34" charset="0"/>
              </a:rPr>
              <a:t>3</a:t>
            </a:r>
          </a:p>
        </p:txBody>
      </p:sp>
      <p:sp>
        <p:nvSpPr>
          <p:cNvPr id="74" name="TextBox 73"/>
          <p:cNvSpPr txBox="1"/>
          <p:nvPr/>
        </p:nvSpPr>
        <p:spPr>
          <a:xfrm>
            <a:off x="2402184" y="2256552"/>
            <a:ext cx="162689" cy="261610"/>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100" dirty="0">
                <a:solidFill>
                  <a:schemeClr val="tx1">
                    <a:lumMod val="85000"/>
                    <a:lumOff val="15000"/>
                  </a:schemeClr>
                </a:solidFill>
                <a:latin typeface="Tw Cen MT" pitchFamily="34" charset="0"/>
                <a:ea typeface="Adobe Fan Heiti Std B" pitchFamily="34" charset="-128"/>
                <a:cs typeface="Arial" pitchFamily="34" charset="0"/>
              </a:rPr>
              <a:t>4</a:t>
            </a:r>
          </a:p>
        </p:txBody>
      </p:sp>
      <p:sp>
        <p:nvSpPr>
          <p:cNvPr id="75" name="TextBox 74"/>
          <p:cNvSpPr txBox="1"/>
          <p:nvPr/>
        </p:nvSpPr>
        <p:spPr>
          <a:xfrm>
            <a:off x="1657596" y="1772816"/>
            <a:ext cx="1912912" cy="338554"/>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Seniority</a:t>
            </a:r>
          </a:p>
        </p:txBody>
      </p:sp>
      <p:sp>
        <p:nvSpPr>
          <p:cNvPr id="76" name="TextBox 75"/>
          <p:cNvSpPr txBox="1"/>
          <p:nvPr/>
        </p:nvSpPr>
        <p:spPr>
          <a:xfrm>
            <a:off x="2906240" y="4917425"/>
            <a:ext cx="1912912" cy="338554"/>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a:solidFill>
                  <a:schemeClr val="tx1">
                    <a:lumMod val="85000"/>
                    <a:lumOff val="15000"/>
                  </a:schemeClr>
                </a:solidFill>
                <a:latin typeface="Tw Cen MT" pitchFamily="34" charset="0"/>
                <a:ea typeface="Adobe Fan Heiti Std B" pitchFamily="34" charset="-128"/>
                <a:cs typeface="Arial" pitchFamily="34" charset="0"/>
              </a:rPr>
              <a:t>Technology</a:t>
            </a:r>
          </a:p>
        </p:txBody>
      </p:sp>
      <p:sp>
        <p:nvSpPr>
          <p:cNvPr id="77" name="TextBox 76"/>
          <p:cNvSpPr txBox="1"/>
          <p:nvPr/>
        </p:nvSpPr>
        <p:spPr>
          <a:xfrm>
            <a:off x="407368" y="4895985"/>
            <a:ext cx="1912912" cy="338554"/>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nl-NL" sz="1600" dirty="0">
                <a:solidFill>
                  <a:schemeClr val="tx1">
                    <a:lumMod val="85000"/>
                    <a:lumOff val="15000"/>
                  </a:schemeClr>
                </a:solidFill>
                <a:latin typeface="Tw Cen MT" pitchFamily="34" charset="0"/>
                <a:ea typeface="Adobe Fan Heiti Std B" pitchFamily="34" charset="-128"/>
                <a:cs typeface="Arial" pitchFamily="34" charset="0"/>
              </a:rPr>
              <a:t>Customer Exposure</a:t>
            </a:r>
          </a:p>
        </p:txBody>
      </p:sp>
      <p:sp>
        <p:nvSpPr>
          <p:cNvPr id="38" name="Rectangle 37"/>
          <p:cNvSpPr/>
          <p:nvPr/>
        </p:nvSpPr>
        <p:spPr>
          <a:xfrm>
            <a:off x="631813" y="5468199"/>
            <a:ext cx="1147997" cy="5490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t>Skill</a:t>
            </a:r>
            <a:r>
              <a:rPr lang="nl-NL" sz="1600" dirty="0"/>
              <a:t>(s)</a:t>
            </a:r>
          </a:p>
          <a:p>
            <a:pPr algn="ctr"/>
            <a:r>
              <a:rPr lang="nl-NL" sz="1600" dirty="0"/>
              <a:t>(SE)</a:t>
            </a:r>
            <a:endParaRPr lang="en-GB" sz="1600" dirty="0"/>
          </a:p>
        </p:txBody>
      </p:sp>
      <p:sp>
        <p:nvSpPr>
          <p:cNvPr id="39" name="Rectangle 38"/>
          <p:cNvSpPr/>
          <p:nvPr/>
        </p:nvSpPr>
        <p:spPr>
          <a:xfrm>
            <a:off x="3534841" y="5473481"/>
            <a:ext cx="1284311" cy="549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n – Resources</a:t>
            </a:r>
          </a:p>
          <a:p>
            <a:pPr algn="ctr"/>
            <a:r>
              <a:rPr lang="nl-NL" sz="1600" dirty="0"/>
              <a:t>(Daniel)</a:t>
            </a:r>
            <a:endParaRPr lang="en-GB" sz="1600" dirty="0"/>
          </a:p>
        </p:txBody>
      </p:sp>
      <p:cxnSp>
        <p:nvCxnSpPr>
          <p:cNvPr id="40" name="Straight Arrow Connector 39"/>
          <p:cNvCxnSpPr>
            <a:stCxn id="39" idx="1"/>
            <a:endCxn id="38" idx="3"/>
          </p:cNvCxnSpPr>
          <p:nvPr/>
        </p:nvCxnSpPr>
        <p:spPr>
          <a:xfrm flipH="1" flipV="1">
            <a:off x="1779810" y="5742720"/>
            <a:ext cx="1755031" cy="5282"/>
          </a:xfrm>
          <a:prstGeom prst="straightConnector1">
            <a:avLst/>
          </a:prstGeom>
          <a:ln w="28575">
            <a:solidFill>
              <a:schemeClr val="bg2">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6246" y="2779545"/>
            <a:ext cx="1357827" cy="584775"/>
          </a:xfrm>
          <a:prstGeom prst="rect">
            <a:avLst/>
          </a:prstGeom>
          <a:noFill/>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GB" sz="1600" dirty="0">
                <a:solidFill>
                  <a:schemeClr val="tx1">
                    <a:lumMod val="85000"/>
                    <a:lumOff val="15000"/>
                  </a:schemeClr>
                </a:solidFill>
                <a:latin typeface="Tw Cen MT" pitchFamily="34" charset="0"/>
                <a:ea typeface="Adobe Fan Heiti Std B" pitchFamily="34" charset="-128"/>
                <a:cs typeface="Arial" pitchFamily="34" charset="0"/>
              </a:rPr>
              <a:t>Profiles are examples</a:t>
            </a:r>
          </a:p>
        </p:txBody>
      </p:sp>
      <p:sp>
        <p:nvSpPr>
          <p:cNvPr id="36" name="TextBox 35"/>
          <p:cNvSpPr txBox="1"/>
          <p:nvPr/>
        </p:nvSpPr>
        <p:spPr>
          <a:xfrm>
            <a:off x="96196" y="1609241"/>
            <a:ext cx="2016224" cy="461665"/>
          </a:xfrm>
          <a:prstGeom prst="rect">
            <a:avLst/>
          </a:prstGeom>
          <a:noFill/>
          <a:ln>
            <a:noFill/>
          </a:ln>
          <a:effectLst/>
        </p:spPr>
        <p:txBody>
          <a:bodyPr vert="horz" wrap="square" rtlCol="0" anchor="t" anchorCtr="0">
            <a:spAutoFit/>
          </a:bodyPr>
          <a:lstStyle/>
          <a:p>
            <a:pPr>
              <a:buClr>
                <a:schemeClr val="accent2"/>
              </a:buClr>
              <a:buSzPct val="70000"/>
            </a:pPr>
            <a:r>
              <a:rPr lang="en-GB" sz="1200" dirty="0">
                <a:latin typeface="Arial" pitchFamily="34" charset="0"/>
                <a:cs typeface="Arial" pitchFamily="34" charset="0"/>
              </a:rPr>
              <a:t>This model is following the </a:t>
            </a:r>
            <a:r>
              <a:rPr lang="en-GB" sz="1200" b="1" i="1" dirty="0">
                <a:latin typeface="Arial" pitchFamily="34" charset="0"/>
                <a:cs typeface="Arial" pitchFamily="34" charset="0"/>
              </a:rPr>
              <a:t>ISA 95 Standard</a:t>
            </a:r>
          </a:p>
        </p:txBody>
      </p:sp>
      <p:sp>
        <p:nvSpPr>
          <p:cNvPr id="43" name="Rectangle 42"/>
          <p:cNvSpPr/>
          <p:nvPr/>
        </p:nvSpPr>
        <p:spPr>
          <a:xfrm>
            <a:off x="8472264" y="5468199"/>
            <a:ext cx="1147997" cy="549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t>Resource</a:t>
            </a:r>
          </a:p>
          <a:p>
            <a:pPr algn="ctr"/>
            <a:r>
              <a:rPr lang="nl-NL" sz="1600" dirty="0"/>
              <a:t>(Daniel)</a:t>
            </a:r>
            <a:endParaRPr lang="en-GB" sz="1600" dirty="0"/>
          </a:p>
        </p:txBody>
      </p:sp>
      <p:graphicFrame>
        <p:nvGraphicFramePr>
          <p:cNvPr id="4" name="Diagram 3"/>
          <p:cNvGraphicFramePr/>
          <p:nvPr/>
        </p:nvGraphicFramePr>
        <p:xfrm>
          <a:off x="7009226" y="2581560"/>
          <a:ext cx="3737689" cy="2491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07368" y="6112446"/>
            <a:ext cx="5218801" cy="338554"/>
          </a:xfrm>
          <a:prstGeom prst="rect">
            <a:avLst/>
          </a:prstGeom>
          <a:noFill/>
          <a:effectLst/>
        </p:spPr>
        <p:txBody>
          <a:bodyPr vert="horz" wrap="none" rtlCol="0" anchor="t" anchorCtr="0">
            <a:spAutoFit/>
          </a:bodyPr>
          <a:lstStyle/>
          <a:p>
            <a:pPr>
              <a:spcBef>
                <a:spcPts val="700"/>
              </a:spcBef>
              <a:buClr>
                <a:schemeClr val="accent2"/>
              </a:buClr>
              <a:buSzPct val="70000"/>
            </a:pPr>
            <a:r>
              <a:rPr lang="nl-NL" sz="1600" b="1" i="1" dirty="0">
                <a:latin typeface="Tw Cen MT" pitchFamily="34" charset="0"/>
                <a:ea typeface="Adobe Fan Heiti Std B" pitchFamily="34" charset="-128"/>
                <a:cs typeface="Arial" pitchFamily="34" charset="0"/>
              </a:rPr>
              <a:t>Daniel </a:t>
            </a:r>
            <a:r>
              <a:rPr lang="nl-NL" sz="1400" dirty="0">
                <a:latin typeface="Tw Cen MT" pitchFamily="34" charset="0"/>
                <a:ea typeface="Adobe Fan Heiti Std B" pitchFamily="34" charset="-128"/>
                <a:cs typeface="Arial" pitchFamily="34" charset="0"/>
              </a:rPr>
              <a:t>is a System Engineer </a:t>
            </a:r>
            <a:r>
              <a:rPr lang="nl-NL" sz="1400" dirty="0" err="1">
                <a:latin typeface="Tw Cen MT" pitchFamily="34" charset="0"/>
                <a:ea typeface="Adobe Fan Heiti Std B" pitchFamily="34" charset="-128"/>
                <a:cs typeface="Arial" pitchFamily="34" charset="0"/>
              </a:rPr>
              <a:t>mit</a:t>
            </a:r>
            <a:r>
              <a:rPr lang="nl-NL" sz="1400" dirty="0">
                <a:latin typeface="Tw Cen MT" pitchFamily="34" charset="0"/>
                <a:ea typeface="Adobe Fan Heiti Std B" pitchFamily="34" charset="-128"/>
                <a:cs typeface="Arial" pitchFamily="34" charset="0"/>
              </a:rPr>
              <a:t> Profile: </a:t>
            </a:r>
            <a:r>
              <a:rPr lang="nl-NL" sz="1400" b="1" dirty="0">
                <a:latin typeface="Tw Cen MT" pitchFamily="34" charset="0"/>
                <a:ea typeface="Adobe Fan Heiti Std B" pitchFamily="34" charset="-128"/>
                <a:cs typeface="Arial" pitchFamily="34" charset="0"/>
              </a:rPr>
              <a:t>BMW</a:t>
            </a:r>
            <a:r>
              <a:rPr lang="nl-NL" sz="1400" dirty="0">
                <a:latin typeface="Tw Cen MT" pitchFamily="34" charset="0"/>
                <a:ea typeface="Adobe Fan Heiti Std B" pitchFamily="34" charset="-128"/>
                <a:cs typeface="Arial" pitchFamily="34" charset="0"/>
              </a:rPr>
              <a:t> /.. + </a:t>
            </a:r>
            <a:r>
              <a:rPr lang="nl-NL" sz="1400" b="1" dirty="0">
                <a:latin typeface="Tw Cen MT" pitchFamily="34" charset="0"/>
                <a:ea typeface="Adobe Fan Heiti Std B" pitchFamily="34" charset="-128"/>
                <a:cs typeface="Arial" pitchFamily="34" charset="0"/>
              </a:rPr>
              <a:t>Radar</a:t>
            </a:r>
            <a:r>
              <a:rPr lang="nl-NL" sz="1400" dirty="0">
                <a:latin typeface="Tw Cen MT" pitchFamily="34" charset="0"/>
                <a:ea typeface="Adobe Fan Heiti Std B" pitchFamily="34" charset="-128"/>
                <a:cs typeface="Arial" pitchFamily="34" charset="0"/>
              </a:rPr>
              <a:t>/… + </a:t>
            </a:r>
            <a:r>
              <a:rPr lang="nl-NL" sz="1400" b="1" dirty="0">
                <a:latin typeface="Tw Cen MT" pitchFamily="34" charset="0"/>
                <a:ea typeface="Adobe Fan Heiti Std B" pitchFamily="34" charset="-128"/>
                <a:cs typeface="Arial" pitchFamily="34" charset="0"/>
              </a:rPr>
              <a:t>Senior</a:t>
            </a:r>
          </a:p>
        </p:txBody>
      </p:sp>
      <p:sp>
        <p:nvSpPr>
          <p:cNvPr id="45" name="TextBox 44"/>
          <p:cNvSpPr txBox="1"/>
          <p:nvPr/>
        </p:nvSpPr>
        <p:spPr>
          <a:xfrm>
            <a:off x="6511468" y="6112446"/>
            <a:ext cx="5561196" cy="553998"/>
          </a:xfrm>
          <a:prstGeom prst="rect">
            <a:avLst/>
          </a:prstGeom>
          <a:noFill/>
          <a:effectLst/>
        </p:spPr>
        <p:txBody>
          <a:bodyPr vert="horz" wrap="square" rtlCol="0" anchor="t" anchorCtr="0">
            <a:spAutoFit/>
          </a:bodyPr>
          <a:lstStyle>
            <a:defPPr>
              <a:defRPr lang="nl-NL"/>
            </a:defPPr>
            <a:lvl1pPr marR="0" indent="0" fontAlgn="auto">
              <a:lnSpc>
                <a:spcPct val="100000"/>
              </a:lnSpc>
              <a:spcBef>
                <a:spcPts val="700"/>
              </a:spcBef>
              <a:spcAft>
                <a:spcPts val="0"/>
              </a:spcAft>
              <a:buClr>
                <a:schemeClr val="accent2"/>
              </a:buClr>
              <a:buSzPct val="70000"/>
              <a:buFont typeface="Wingdings 2" pitchFamily="18" charset="2"/>
              <a:buNone/>
              <a:tabLst/>
              <a:defRPr sz="1600">
                <a:latin typeface="Tw Cen MT" pitchFamily="34" charset="0"/>
                <a:ea typeface="Adobe Fan Heiti Std B" pitchFamily="34" charset="-128"/>
                <a:cs typeface="Arial" pitchFamily="34" charset="0"/>
              </a:defRPr>
            </a:lvl1pPr>
          </a:lstStyle>
          <a:p>
            <a:r>
              <a:rPr lang="en-GB" b="1" i="1" dirty="0"/>
              <a:t>Daniel</a:t>
            </a:r>
            <a:r>
              <a:rPr lang="en-GB" sz="1400" b="1" i="1" dirty="0"/>
              <a:t>: </a:t>
            </a:r>
            <a:r>
              <a:rPr lang="en-GB" sz="1400" dirty="0"/>
              <a:t>Based in Luxemburg, works in the System Engineering Department and speaks German,  Dutch and English</a:t>
            </a:r>
          </a:p>
        </p:txBody>
      </p:sp>
      <p:sp>
        <p:nvSpPr>
          <p:cNvPr id="6" name="Rectangle 5"/>
          <p:cNvSpPr/>
          <p:nvPr/>
        </p:nvSpPr>
        <p:spPr>
          <a:xfrm>
            <a:off x="7009226" y="2109592"/>
            <a:ext cx="3042243" cy="369332"/>
          </a:xfrm>
          <a:prstGeom prst="rect">
            <a:avLst/>
          </a:prstGeom>
        </p:spPr>
        <p:txBody>
          <a:bodyPr wrap="none">
            <a:spAutoFit/>
          </a:bodyPr>
          <a:lstStyle/>
          <a:p>
            <a:r>
              <a:rPr lang="en-GB" i="1" u="sng" dirty="0"/>
              <a:t>Resource Property Profile </a:t>
            </a:r>
            <a:r>
              <a:rPr lang="en-GB" b="1" i="1" u="sng" dirty="0"/>
              <a:t>Daniel</a:t>
            </a:r>
            <a:endParaRPr lang="nl-NL" b="1" u="sng" dirty="0"/>
          </a:p>
        </p:txBody>
      </p:sp>
      <p:sp>
        <p:nvSpPr>
          <p:cNvPr id="55" name="Rectangle 54"/>
          <p:cNvSpPr/>
          <p:nvPr/>
        </p:nvSpPr>
        <p:spPr>
          <a:xfrm>
            <a:off x="36246" y="6503982"/>
            <a:ext cx="1761316" cy="338554"/>
          </a:xfrm>
          <a:prstGeom prst="rect">
            <a:avLst/>
          </a:prstGeom>
        </p:spPr>
        <p:txBody>
          <a:bodyPr wrap="none">
            <a:spAutoFit/>
          </a:bodyPr>
          <a:lstStyle/>
          <a:p>
            <a:r>
              <a:rPr lang="en-GB" sz="1600" i="1" dirty="0"/>
              <a:t>A-dato Confidential</a:t>
            </a:r>
          </a:p>
        </p:txBody>
      </p:sp>
      <p:sp>
        <p:nvSpPr>
          <p:cNvPr id="47" name="Rectangle 46"/>
          <p:cNvSpPr/>
          <p:nvPr/>
        </p:nvSpPr>
        <p:spPr>
          <a:xfrm>
            <a:off x="3345882" y="3076817"/>
            <a:ext cx="2027222" cy="369332"/>
          </a:xfrm>
          <a:prstGeom prst="rect">
            <a:avLst/>
          </a:prstGeom>
        </p:spPr>
        <p:txBody>
          <a:bodyPr wrap="none">
            <a:spAutoFit/>
          </a:bodyPr>
          <a:lstStyle/>
          <a:p>
            <a:r>
              <a:rPr lang="en-GB" i="1" u="sng" dirty="0"/>
              <a:t>Skill Property Profile</a:t>
            </a:r>
            <a:endParaRPr lang="nl-NL" u="sng" dirty="0"/>
          </a:p>
        </p:txBody>
      </p:sp>
      <p:sp>
        <p:nvSpPr>
          <p:cNvPr id="9" name="Rectangle 8"/>
          <p:cNvSpPr/>
          <p:nvPr/>
        </p:nvSpPr>
        <p:spPr>
          <a:xfrm>
            <a:off x="907428" y="4483254"/>
            <a:ext cx="554960" cy="307777"/>
          </a:xfrm>
          <a:prstGeom prst="rect">
            <a:avLst/>
          </a:prstGeom>
        </p:spPr>
        <p:txBody>
          <a:bodyPr wrap="none">
            <a:spAutoFit/>
          </a:bodyPr>
          <a:lstStyle/>
          <a:p>
            <a:r>
              <a:rPr lang="nl-NL" sz="1400" b="1" i="1" dirty="0">
                <a:latin typeface="Tw Cen MT" pitchFamily="34" charset="0"/>
                <a:ea typeface="Adobe Fan Heiti Std B" pitchFamily="34" charset="-128"/>
                <a:cs typeface="Arial" pitchFamily="34" charset="0"/>
              </a:rPr>
              <a:t>BMW</a:t>
            </a:r>
            <a:endParaRPr lang="en-US" sz="1400" b="1" i="1" dirty="0"/>
          </a:p>
        </p:txBody>
      </p:sp>
      <p:sp>
        <p:nvSpPr>
          <p:cNvPr id="49" name="Rectangle 48"/>
          <p:cNvSpPr/>
          <p:nvPr/>
        </p:nvSpPr>
        <p:spPr>
          <a:xfrm>
            <a:off x="2789034" y="2456737"/>
            <a:ext cx="603050" cy="307777"/>
          </a:xfrm>
          <a:prstGeom prst="rect">
            <a:avLst/>
          </a:prstGeom>
        </p:spPr>
        <p:txBody>
          <a:bodyPr wrap="none">
            <a:spAutoFit/>
          </a:bodyPr>
          <a:lstStyle/>
          <a:p>
            <a:r>
              <a:rPr lang="nl-NL" sz="1400" b="1" i="1" dirty="0">
                <a:latin typeface="Tw Cen MT" pitchFamily="34" charset="0"/>
                <a:ea typeface="Adobe Fan Heiti Std B" pitchFamily="34" charset="-128"/>
                <a:cs typeface="Arial" pitchFamily="34" charset="0"/>
              </a:rPr>
              <a:t>Senior</a:t>
            </a:r>
            <a:endParaRPr lang="en-US" sz="1400" b="1" i="1" dirty="0"/>
          </a:p>
        </p:txBody>
      </p:sp>
      <p:sp>
        <p:nvSpPr>
          <p:cNvPr id="50" name="Rectangle 49"/>
          <p:cNvSpPr/>
          <p:nvPr/>
        </p:nvSpPr>
        <p:spPr>
          <a:xfrm>
            <a:off x="3503712" y="4133574"/>
            <a:ext cx="591444" cy="307777"/>
          </a:xfrm>
          <a:prstGeom prst="rect">
            <a:avLst/>
          </a:prstGeom>
        </p:spPr>
        <p:txBody>
          <a:bodyPr wrap="none">
            <a:spAutoFit/>
          </a:bodyPr>
          <a:lstStyle/>
          <a:p>
            <a:r>
              <a:rPr lang="nl-NL" sz="1400" b="1" i="1" dirty="0">
                <a:latin typeface="Tw Cen MT" pitchFamily="34" charset="0"/>
                <a:ea typeface="Adobe Fan Heiti Std B" pitchFamily="34" charset="-128"/>
                <a:cs typeface="Arial" pitchFamily="34" charset="0"/>
              </a:rPr>
              <a:t>Radar</a:t>
            </a:r>
            <a:endParaRPr lang="en-US" sz="1400" b="1" i="1" dirty="0"/>
          </a:p>
        </p:txBody>
      </p:sp>
    </p:spTree>
    <p:extLst>
      <p:ext uri="{BB962C8B-B14F-4D97-AF65-F5344CB8AC3E}">
        <p14:creationId xmlns:p14="http://schemas.microsoft.com/office/powerpoint/2010/main" val="14244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p:bldP spid="72" grpId="0"/>
      <p:bldP spid="73" grpId="0"/>
      <p:bldP spid="74" grpId="0"/>
      <p:bldP spid="75" grpId="0"/>
      <p:bldP spid="76" grpId="0"/>
      <p:bldP spid="77" grpId="0"/>
      <p:bldP spid="38" grpId="0" animBg="1"/>
      <p:bldP spid="39" grpId="0" animBg="1"/>
      <p:bldP spid="42" grpId="0"/>
      <p:bldP spid="43" grpId="0" animBg="1"/>
      <p:bldGraphic spid="4" grpId="0">
        <p:bldAsOne/>
      </p:bldGraphic>
      <p:bldP spid="45" grpId="0"/>
      <p:bldP spid="6" grpId="0"/>
      <p:bldP spid="47" grpId="0"/>
      <p:bldP spid="9" grpId="0"/>
      <p:bldP spid="49" grpId="0"/>
      <p:bldP spid="5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The Principle of (dynamic) „Late Binding“  and Capacity Flexibility </a:t>
            </a:r>
            <a:br>
              <a:rPr lang="en-US" sz="2400" dirty="0"/>
            </a:br>
            <a:r>
              <a:rPr lang="en-US" sz="2000" i="1" dirty="0"/>
              <a:t>Timing Skill Specification and Resource Confirmations</a:t>
            </a:r>
            <a:endParaRPr lang="en-US" sz="18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72</a:t>
            </a:fld>
            <a:endParaRPr lang="nl-NL" dirty="0"/>
          </a:p>
        </p:txBody>
      </p:sp>
      <p:grpSp>
        <p:nvGrpSpPr>
          <p:cNvPr id="9" name="Group 8"/>
          <p:cNvGrpSpPr/>
          <p:nvPr/>
        </p:nvGrpSpPr>
        <p:grpSpPr>
          <a:xfrm>
            <a:off x="1055440" y="2204864"/>
            <a:ext cx="3404628" cy="1134000"/>
            <a:chOff x="5601" y="30065"/>
            <a:chExt cx="3404628" cy="1134000"/>
          </a:xfrm>
          <a:solidFill>
            <a:srgbClr val="204892"/>
          </a:solidFill>
        </p:grpSpPr>
        <p:sp>
          <p:nvSpPr>
            <p:cNvPr id="16" name="Chevron 15"/>
            <p:cNvSpPr/>
            <p:nvPr/>
          </p:nvSpPr>
          <p:spPr>
            <a:xfrm>
              <a:off x="5601" y="30065"/>
              <a:ext cx="3404628" cy="1134000"/>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Chevron 4"/>
            <p:cNvSpPr/>
            <p:nvPr/>
          </p:nvSpPr>
          <p:spPr>
            <a:xfrm>
              <a:off x="572601" y="30065"/>
              <a:ext cx="2270628" cy="113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kern="1200" dirty="0"/>
                <a:t>Project Planning Phase</a:t>
              </a:r>
            </a:p>
          </p:txBody>
        </p:sp>
      </p:grpSp>
      <p:grpSp>
        <p:nvGrpSpPr>
          <p:cNvPr id="10" name="Group 9"/>
          <p:cNvGrpSpPr/>
          <p:nvPr/>
        </p:nvGrpSpPr>
        <p:grpSpPr>
          <a:xfrm>
            <a:off x="4244068" y="2204864"/>
            <a:ext cx="2644020" cy="1134000"/>
            <a:chOff x="3194229" y="30065"/>
            <a:chExt cx="3404628" cy="1134000"/>
          </a:xfrm>
          <a:solidFill>
            <a:srgbClr val="FF9933"/>
          </a:solidFill>
        </p:grpSpPr>
        <p:sp>
          <p:nvSpPr>
            <p:cNvPr id="14" name="Chevron 13"/>
            <p:cNvSpPr/>
            <p:nvPr/>
          </p:nvSpPr>
          <p:spPr>
            <a:xfrm>
              <a:off x="3194229" y="30065"/>
              <a:ext cx="3404628" cy="113400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Chevron 6"/>
            <p:cNvSpPr/>
            <p:nvPr/>
          </p:nvSpPr>
          <p:spPr>
            <a:xfrm>
              <a:off x="3875549" y="156697"/>
              <a:ext cx="2003124" cy="98998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kern="1200" dirty="0"/>
                <a:t>Project Release Phase</a:t>
              </a:r>
            </a:p>
          </p:txBody>
        </p:sp>
      </p:grpSp>
      <p:grpSp>
        <p:nvGrpSpPr>
          <p:cNvPr id="11" name="Group 10"/>
          <p:cNvGrpSpPr/>
          <p:nvPr/>
        </p:nvGrpSpPr>
        <p:grpSpPr>
          <a:xfrm>
            <a:off x="6672064" y="2204864"/>
            <a:ext cx="3404628" cy="1134000"/>
            <a:chOff x="6382858" y="30065"/>
            <a:chExt cx="3404628" cy="1134000"/>
          </a:xfrm>
          <a:solidFill>
            <a:srgbClr val="92D050"/>
          </a:solidFill>
        </p:grpSpPr>
        <p:sp>
          <p:nvSpPr>
            <p:cNvPr id="12" name="Chevron 11"/>
            <p:cNvSpPr/>
            <p:nvPr/>
          </p:nvSpPr>
          <p:spPr>
            <a:xfrm>
              <a:off x="6382858" y="30065"/>
              <a:ext cx="3404628" cy="113400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Chevron 8"/>
            <p:cNvSpPr/>
            <p:nvPr/>
          </p:nvSpPr>
          <p:spPr>
            <a:xfrm>
              <a:off x="6949858" y="30065"/>
              <a:ext cx="2270628" cy="113400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kern="1200" dirty="0"/>
                <a:t>Execution Phase</a:t>
              </a:r>
            </a:p>
          </p:txBody>
        </p:sp>
      </p:grpSp>
      <p:sp>
        <p:nvSpPr>
          <p:cNvPr id="18" name="Rectangle 17"/>
          <p:cNvSpPr/>
          <p:nvPr/>
        </p:nvSpPr>
        <p:spPr>
          <a:xfrm>
            <a:off x="1055440" y="4005064"/>
            <a:ext cx="5472608" cy="360040"/>
          </a:xfrm>
          <a:prstGeom prst="rect">
            <a:avLst/>
          </a:prstGeom>
          <a:solidFill>
            <a:srgbClr val="0070C0"/>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Skill Specifications</a:t>
            </a:r>
          </a:p>
        </p:txBody>
      </p:sp>
      <p:sp>
        <p:nvSpPr>
          <p:cNvPr id="19" name="Rectangle 18"/>
          <p:cNvSpPr/>
          <p:nvPr/>
        </p:nvSpPr>
        <p:spPr>
          <a:xfrm>
            <a:off x="6023992" y="4689723"/>
            <a:ext cx="4052700" cy="360040"/>
          </a:xfrm>
          <a:prstGeom prst="rect">
            <a:avLst/>
          </a:prstGeom>
          <a:solidFill>
            <a:srgbClr val="92D050"/>
          </a:solidFill>
          <a:ln w="190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 Confirmations (names)</a:t>
            </a:r>
          </a:p>
        </p:txBody>
      </p:sp>
      <p:cxnSp>
        <p:nvCxnSpPr>
          <p:cNvPr id="6" name="Straight Arrow Connector 5"/>
          <p:cNvCxnSpPr>
            <a:stCxn id="18" idx="3"/>
          </p:cNvCxnSpPr>
          <p:nvPr/>
        </p:nvCxnSpPr>
        <p:spPr>
          <a:xfrm>
            <a:off x="6528048" y="4185084"/>
            <a:ext cx="3548644"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9" idx="1"/>
          </p:cNvCxnSpPr>
          <p:nvPr/>
        </p:nvCxnSpPr>
        <p:spPr>
          <a:xfrm flipH="1">
            <a:off x="1055440" y="4869743"/>
            <a:ext cx="4968552"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460068" y="5661248"/>
            <a:ext cx="5876098" cy="830997"/>
          </a:xfrm>
          <a:prstGeom prst="rect">
            <a:avLst/>
          </a:prstGeom>
          <a:noFill/>
          <a:effectLst/>
        </p:spPr>
        <p:txBody>
          <a:bodyPr vert="horz" wrap="square" rtlCol="0" anchor="t" anchorCtr="0">
            <a:spAutoFit/>
          </a:bodyPr>
          <a:lstStyle/>
          <a:p>
            <a:pPr algn="ctr">
              <a:buClr>
                <a:schemeClr val="accent2"/>
              </a:buClr>
              <a:buSzPct val="70000"/>
            </a:pPr>
            <a:r>
              <a:rPr lang="en-US" sz="2400" dirty="0">
                <a:solidFill>
                  <a:schemeClr val="bg2">
                    <a:lumMod val="50000"/>
                  </a:schemeClr>
                </a:solidFill>
                <a:latin typeface="Tw Cen MT" pitchFamily="34" charset="0"/>
                <a:ea typeface="Adobe Fan Heiti Std B" pitchFamily="34" charset="-128"/>
                <a:cs typeface="Arial" pitchFamily="34" charset="0"/>
              </a:rPr>
              <a:t>Confirmations </a:t>
            </a:r>
            <a:r>
              <a:rPr lang="en-US" sz="2400" b="1" dirty="0">
                <a:solidFill>
                  <a:srgbClr val="FF9933"/>
                </a:solidFill>
                <a:latin typeface="Tw Cen MT" pitchFamily="34" charset="0"/>
                <a:ea typeface="Adobe Fan Heiti Std B" pitchFamily="34" charset="-128"/>
                <a:cs typeface="Arial" pitchFamily="34" charset="0"/>
              </a:rPr>
              <a:t>preferably as late as possible</a:t>
            </a:r>
          </a:p>
          <a:p>
            <a:pPr algn="ctr">
              <a:buClr>
                <a:schemeClr val="accent2"/>
              </a:buClr>
              <a:buSzPct val="70000"/>
            </a:pPr>
            <a:r>
              <a:rPr lang="en-US" sz="2400" b="1" dirty="0">
                <a:solidFill>
                  <a:schemeClr val="accent5">
                    <a:lumMod val="50000"/>
                  </a:schemeClr>
                </a:solidFill>
                <a:latin typeface="Tw Cen MT" pitchFamily="34" charset="0"/>
                <a:ea typeface="Adobe Fan Heiti Std B" pitchFamily="34" charset="-128"/>
                <a:cs typeface="Arial" pitchFamily="34" charset="0"/>
              </a:rPr>
              <a:t> </a:t>
            </a:r>
            <a:r>
              <a:rPr lang="en-US" sz="2400" dirty="0">
                <a:solidFill>
                  <a:schemeClr val="bg2">
                    <a:lumMod val="50000"/>
                  </a:schemeClr>
                </a:solidFill>
                <a:latin typeface="Tw Cen MT" pitchFamily="34" charset="0"/>
                <a:ea typeface="Adobe Fan Heiti Std B" pitchFamily="34" charset="-128"/>
                <a:cs typeface="Arial" pitchFamily="34" charset="0"/>
              </a:rPr>
              <a:t>(when Tasks </a:t>
            </a:r>
            <a:r>
              <a:rPr lang="en-US" sz="2400" dirty="0">
                <a:solidFill>
                  <a:srgbClr val="92D050"/>
                </a:solidFill>
                <a:latin typeface="Tw Cen MT" pitchFamily="34" charset="0"/>
                <a:ea typeface="Adobe Fan Heiti Std B" pitchFamily="34" charset="-128"/>
                <a:cs typeface="Arial" pitchFamily="34" charset="0"/>
              </a:rPr>
              <a:t>are </a:t>
            </a:r>
            <a:r>
              <a:rPr lang="en-US" sz="2400" b="1" i="1" dirty="0">
                <a:solidFill>
                  <a:srgbClr val="92D050"/>
                </a:solidFill>
                <a:latin typeface="Tw Cen MT" pitchFamily="34" charset="0"/>
                <a:ea typeface="Adobe Fan Heiti Std B" pitchFamily="34" charset="-128"/>
                <a:cs typeface="Arial" pitchFamily="34" charset="0"/>
              </a:rPr>
              <a:t>Ready to Start</a:t>
            </a:r>
            <a:r>
              <a:rPr lang="en-US" sz="2400" dirty="0">
                <a:solidFill>
                  <a:srgbClr val="92D050"/>
                </a:solidFill>
                <a:latin typeface="Tw Cen MT" pitchFamily="34" charset="0"/>
                <a:ea typeface="Adobe Fan Heiti Std B" pitchFamily="34" charset="-128"/>
                <a:cs typeface="Arial" pitchFamily="34" charset="0"/>
              </a:rPr>
              <a:t> </a:t>
            </a:r>
            <a:r>
              <a:rPr lang="en-US" sz="2400" dirty="0">
                <a:solidFill>
                  <a:schemeClr val="bg2">
                    <a:lumMod val="50000"/>
                  </a:schemeClr>
                </a:solidFill>
                <a:latin typeface="Tw Cen MT" pitchFamily="34" charset="0"/>
                <a:ea typeface="Adobe Fan Heiti Std B" pitchFamily="34" charset="-128"/>
                <a:cs typeface="Arial" pitchFamily="34" charset="0"/>
              </a:rPr>
              <a:t>!)</a:t>
            </a:r>
          </a:p>
        </p:txBody>
      </p:sp>
    </p:spTree>
    <p:extLst>
      <p:ext uri="{BB962C8B-B14F-4D97-AF65-F5344CB8AC3E}">
        <p14:creationId xmlns:p14="http://schemas.microsoft.com/office/powerpoint/2010/main" val="50926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Summary of the *Soft-Reservation Concept</a:t>
            </a:r>
            <a:br>
              <a:rPr lang="en-US" sz="2800" dirty="0"/>
            </a:br>
            <a:r>
              <a:rPr lang="en-US" sz="2400" i="1" dirty="0"/>
              <a:t>Application of the principles of </a:t>
            </a:r>
            <a:r>
              <a:rPr lang="en-US" sz="2400" i="1" dirty="0">
                <a:solidFill>
                  <a:srgbClr val="006600"/>
                </a:solidFill>
              </a:rPr>
              <a:t>Aggregation</a:t>
            </a:r>
            <a:r>
              <a:rPr lang="en-US" sz="2400" i="1" dirty="0"/>
              <a:t> and “</a:t>
            </a:r>
            <a:r>
              <a:rPr lang="en-US" sz="2400" i="1" dirty="0">
                <a:solidFill>
                  <a:srgbClr val="006600"/>
                </a:solidFill>
              </a:rPr>
              <a:t>Late binding</a:t>
            </a:r>
            <a:r>
              <a:rPr lang="en-US" sz="2400" i="1" dirty="0"/>
              <a:t>”</a:t>
            </a:r>
            <a:endParaRPr lang="en-US" sz="28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73</a:t>
            </a:fld>
            <a:endParaRPr lang="nl-NL" dirty="0"/>
          </a:p>
        </p:txBody>
      </p:sp>
      <p:sp>
        <p:nvSpPr>
          <p:cNvPr id="4" name="TextBox 3"/>
          <p:cNvSpPr txBox="1"/>
          <p:nvPr/>
        </p:nvSpPr>
        <p:spPr>
          <a:xfrm>
            <a:off x="1847528" y="2136381"/>
            <a:ext cx="8064896" cy="830997"/>
          </a:xfrm>
          <a:prstGeom prst="rect">
            <a:avLst/>
          </a:prstGeom>
          <a:solidFill>
            <a:srgbClr val="0070C0"/>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400" dirty="0">
                <a:solidFill>
                  <a:schemeClr val="bg1"/>
                </a:solidFill>
                <a:latin typeface="Tw Cen MT" pitchFamily="34" charset="0"/>
                <a:ea typeface="Adobe Fan Heiti Std B" pitchFamily="34" charset="-128"/>
                <a:cs typeface="Arial" pitchFamily="34" charset="0"/>
              </a:rPr>
              <a:t>A *Soft-Reservation gives a </a:t>
            </a:r>
            <a:r>
              <a:rPr lang="en-US" sz="2400" dirty="0" err="1">
                <a:solidFill>
                  <a:srgbClr val="FFFF00"/>
                </a:solidFill>
                <a:latin typeface="Tw Cen MT" pitchFamily="34" charset="0"/>
                <a:ea typeface="Adobe Fan Heiti Std B" pitchFamily="34" charset="-128"/>
                <a:cs typeface="Arial" pitchFamily="34" charset="0"/>
              </a:rPr>
              <a:t>Projectmanager</a:t>
            </a:r>
            <a:r>
              <a:rPr lang="en-US" sz="2400" dirty="0">
                <a:solidFill>
                  <a:schemeClr val="bg1"/>
                </a:solidFill>
                <a:latin typeface="Tw Cen MT" pitchFamily="34" charset="0"/>
                <a:ea typeface="Adobe Fan Heiti Std B" pitchFamily="34" charset="-128"/>
                <a:cs typeface="Arial" pitchFamily="34" charset="0"/>
              </a:rPr>
              <a:t> the assurance, that the required capacity is reserved for his project.</a:t>
            </a:r>
          </a:p>
        </p:txBody>
      </p:sp>
      <p:sp>
        <p:nvSpPr>
          <p:cNvPr id="5" name="TextBox 4"/>
          <p:cNvSpPr txBox="1"/>
          <p:nvPr/>
        </p:nvSpPr>
        <p:spPr>
          <a:xfrm>
            <a:off x="1858988" y="3346487"/>
            <a:ext cx="8113984" cy="1200329"/>
          </a:xfrm>
          <a:prstGeom prst="rect">
            <a:avLst/>
          </a:prstGeom>
          <a:solidFill>
            <a:srgbClr val="92D050"/>
          </a:solidFill>
          <a:effectLst>
            <a:outerShdw blurRad="50800" dist="38100" dir="2700000" algn="tl" rotWithShape="0">
              <a:prstClr val="black">
                <a:alpha val="40000"/>
              </a:prstClr>
            </a:outerShdw>
          </a:effectLst>
        </p:spPr>
        <p:txBody>
          <a:bodyPr vert="horz" wrap="square" rtlCol="0" anchor="t" anchorCtr="0">
            <a:spAutoFit/>
          </a:bodyPr>
          <a:lstStyle/>
          <a:p>
            <a:pPr algn="ctr">
              <a:spcBef>
                <a:spcPts val="700"/>
              </a:spcBef>
              <a:buClr>
                <a:schemeClr val="accent2"/>
              </a:buClr>
              <a:buSzPct val="70000"/>
            </a:pPr>
            <a:r>
              <a:rPr lang="en-US" sz="2400" dirty="0">
                <a:solidFill>
                  <a:schemeClr val="bg1"/>
                </a:solidFill>
                <a:latin typeface="Tw Cen MT" pitchFamily="34" charset="0"/>
                <a:ea typeface="Adobe Fan Heiti Std B" pitchFamily="34" charset="-128"/>
                <a:cs typeface="Arial" pitchFamily="34" charset="0"/>
              </a:rPr>
              <a:t>A *Soft-Reservation means at the same time Flexibility for the </a:t>
            </a:r>
            <a:r>
              <a:rPr lang="en-US" sz="2400" dirty="0">
                <a:solidFill>
                  <a:srgbClr val="FFFF00"/>
                </a:solidFill>
                <a:latin typeface="Tw Cen MT" pitchFamily="34" charset="0"/>
                <a:ea typeface="Adobe Fan Heiti Std B" pitchFamily="34" charset="-128"/>
                <a:cs typeface="Arial" pitchFamily="34" charset="0"/>
              </a:rPr>
              <a:t>Resource Manager</a:t>
            </a:r>
            <a:r>
              <a:rPr lang="en-US" sz="2400" dirty="0">
                <a:solidFill>
                  <a:schemeClr val="bg1"/>
                </a:solidFill>
                <a:latin typeface="Tw Cen MT" pitchFamily="34" charset="0"/>
                <a:ea typeface="Adobe Fan Heiti Std B" pitchFamily="34" charset="-128"/>
                <a:cs typeface="Arial" pitchFamily="34" charset="0"/>
              </a:rPr>
              <a:t>, which allows him to consider alternatives until the „latest“ moment. </a:t>
            </a:r>
          </a:p>
        </p:txBody>
      </p:sp>
      <p:sp>
        <p:nvSpPr>
          <p:cNvPr id="6" name="TextBox 5"/>
          <p:cNvSpPr txBox="1"/>
          <p:nvPr/>
        </p:nvSpPr>
        <p:spPr>
          <a:xfrm>
            <a:off x="1858988" y="4869160"/>
            <a:ext cx="8113984" cy="1659429"/>
          </a:xfrm>
          <a:prstGeom prst="rect">
            <a:avLst/>
          </a:prstGeom>
          <a:solidFill>
            <a:srgbClr val="FF9933"/>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400" dirty="0">
                <a:solidFill>
                  <a:schemeClr val="bg1"/>
                </a:solidFill>
                <a:latin typeface="Tw Cen MT" pitchFamily="34" charset="0"/>
                <a:ea typeface="Adobe Fan Heiti Std B" pitchFamily="34" charset="-128"/>
                <a:cs typeface="Arial" pitchFamily="34" charset="0"/>
              </a:rPr>
              <a:t>Also he has more accurate information about required capacity and profiles in the (near) future and when required. </a:t>
            </a:r>
          </a:p>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2400" dirty="0">
                <a:solidFill>
                  <a:schemeClr val="bg1"/>
                </a:solidFill>
                <a:latin typeface="Tw Cen MT" pitchFamily="34" charset="0"/>
                <a:ea typeface="Adobe Fan Heiti Std B" pitchFamily="34" charset="-128"/>
                <a:cs typeface="Arial" pitchFamily="34" charset="0"/>
              </a:rPr>
              <a:t>Therefore he is able to pro-actively anticipate on these requirements. </a:t>
            </a:r>
          </a:p>
        </p:txBody>
      </p:sp>
    </p:spTree>
    <p:extLst>
      <p:ext uri="{BB962C8B-B14F-4D97-AF65-F5344CB8AC3E}">
        <p14:creationId xmlns:p14="http://schemas.microsoft.com/office/powerpoint/2010/main" val="237386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r>
              <a:rPr lang="en-US" dirty="0"/>
              <a:t>Demonstration</a:t>
            </a:r>
          </a:p>
        </p:txBody>
      </p:sp>
      <p:sp>
        <p:nvSpPr>
          <p:cNvPr id="4" name="Slide Number Placeholder 3"/>
          <p:cNvSpPr>
            <a:spLocks noGrp="1"/>
          </p:cNvSpPr>
          <p:nvPr>
            <p:ph type="sldNum" sz="quarter" idx="11"/>
          </p:nvPr>
        </p:nvSpPr>
        <p:spPr/>
        <p:txBody>
          <a:bodyPr/>
          <a:lstStyle/>
          <a:p>
            <a:fld id="{96499B70-49A0-4519-9B09-62EDDB406EFA}" type="slidenum">
              <a:rPr lang="nl-NL" smtClean="0"/>
              <a:pPr/>
              <a:t>74</a:t>
            </a:fld>
            <a:endParaRPr lang="nl-NL" dirty="0"/>
          </a:p>
        </p:txBody>
      </p:sp>
    </p:spTree>
    <p:extLst>
      <p:ext uri="{BB962C8B-B14F-4D97-AF65-F5344CB8AC3E}">
        <p14:creationId xmlns:p14="http://schemas.microsoft.com/office/powerpoint/2010/main" val="3002065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Demonstration</a:t>
            </a:r>
          </a:p>
        </p:txBody>
      </p:sp>
      <p:sp>
        <p:nvSpPr>
          <p:cNvPr id="3" name="Content Placeholder 2"/>
          <p:cNvSpPr>
            <a:spLocks noGrp="1"/>
          </p:cNvSpPr>
          <p:nvPr>
            <p:ph sz="quarter" idx="1"/>
          </p:nvPr>
        </p:nvSpPr>
        <p:spPr/>
        <p:txBody>
          <a:bodyPr>
            <a:normAutofit/>
          </a:bodyPr>
          <a:lstStyle/>
          <a:p>
            <a:r>
              <a:rPr lang="en-US" dirty="0"/>
              <a:t>LYNX Project and Portfolio Management</a:t>
            </a:r>
          </a:p>
          <a:p>
            <a:pPr marL="0" indent="0">
              <a:buNone/>
            </a:pPr>
            <a:endParaRPr lang="en-US" dirty="0"/>
          </a:p>
          <a:p>
            <a:endParaRPr lang="en-US" dirty="0"/>
          </a:p>
          <a:p>
            <a:r>
              <a:rPr lang="en-US" dirty="0"/>
              <a:t>LYNX TameFlow:</a:t>
            </a:r>
          </a:p>
          <a:p>
            <a:pPr lvl="1"/>
            <a:r>
              <a:rPr lang="en-US" dirty="0"/>
              <a:t>Example with Subtasks</a:t>
            </a:r>
          </a:p>
          <a:p>
            <a:pPr lvl="1"/>
            <a:r>
              <a:rPr lang="en-US" i="1" dirty="0"/>
              <a:t>Example with Flow-Buffer Management</a:t>
            </a:r>
          </a:p>
          <a:p>
            <a:pPr lvl="1"/>
            <a:r>
              <a:rPr lang="en-US" i="1" dirty="0"/>
              <a:t>Example with User Stories (and subtasks)</a:t>
            </a:r>
          </a:p>
          <a:p>
            <a:endParaRPr lang="en-US" dirty="0"/>
          </a:p>
          <a:p>
            <a:pPr lvl="1"/>
            <a:endParaRPr lang="en-US" sz="1600"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75</a:t>
            </a:fld>
            <a:endParaRPr lang="nl-NL" dirty="0"/>
          </a:p>
        </p:txBody>
      </p:sp>
    </p:spTree>
    <p:extLst>
      <p:ext uri="{BB962C8B-B14F-4D97-AF65-F5344CB8AC3E}">
        <p14:creationId xmlns:p14="http://schemas.microsoft.com/office/powerpoint/2010/main" val="23454527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200" dirty="0"/>
              <a:t>Levers for achieving improvements</a:t>
            </a:r>
            <a:br>
              <a:rPr lang="en-US" sz="3200" dirty="0"/>
            </a:br>
            <a:r>
              <a:rPr lang="en-US" sz="2400" i="1" dirty="0"/>
              <a:t>Operations Management for (multi-)project operations</a:t>
            </a:r>
          </a:p>
        </p:txBody>
      </p:sp>
      <p:sp>
        <p:nvSpPr>
          <p:cNvPr id="3" name="Inhaltsplatzhalter 2"/>
          <p:cNvSpPr>
            <a:spLocks noGrp="1"/>
          </p:cNvSpPr>
          <p:nvPr>
            <p:ph sz="quarter" idx="1"/>
          </p:nvPr>
        </p:nvSpPr>
        <p:spPr>
          <a:xfrm>
            <a:off x="1163088" y="1844824"/>
            <a:ext cx="10871200" cy="4495800"/>
          </a:xfrm>
        </p:spPr>
        <p:txBody>
          <a:bodyPr>
            <a:normAutofit/>
          </a:bodyPr>
          <a:lstStyle/>
          <a:p>
            <a:r>
              <a:rPr lang="en-US" sz="1800" dirty="0"/>
              <a:t>Introduction of Buffer Management with Dynamic Schedules		 </a:t>
            </a:r>
            <a:r>
              <a:rPr lang="en-US" sz="1800" dirty="0">
                <a:sym typeface="Wingdings" panose="05000000000000000000" pitchFamily="2" charset="2"/>
              </a:rPr>
              <a:t></a:t>
            </a:r>
            <a:r>
              <a:rPr lang="en-US" sz="1800" i="1" dirty="0">
                <a:sym typeface="Wingdings" panose="05000000000000000000" pitchFamily="2" charset="2"/>
              </a:rPr>
              <a:t>Manage the Buffer</a:t>
            </a:r>
            <a:endParaRPr lang="en-US" sz="1800" i="1" dirty="0"/>
          </a:p>
          <a:p>
            <a:pPr lvl="1"/>
            <a:r>
              <a:rPr lang="en-US" sz="1600" dirty="0"/>
              <a:t>Aggregate and (re-)move safety time</a:t>
            </a:r>
          </a:p>
          <a:p>
            <a:pPr lvl="1"/>
            <a:r>
              <a:rPr lang="en-US" sz="1600" dirty="0"/>
              <a:t>Introduction of buffers at strategic positions to absorb uncertainty</a:t>
            </a:r>
          </a:p>
          <a:p>
            <a:pPr marL="0" indent="0">
              <a:buNone/>
            </a:pPr>
            <a:endParaRPr lang="en-US" sz="1800" dirty="0"/>
          </a:p>
          <a:p>
            <a:r>
              <a:rPr lang="en-US" sz="1800" dirty="0"/>
              <a:t>Introduction of </a:t>
            </a:r>
            <a:r>
              <a:rPr lang="en-US" sz="1800" u="sng" dirty="0"/>
              <a:t>one single </a:t>
            </a:r>
            <a:r>
              <a:rPr lang="en-US" sz="1800" dirty="0"/>
              <a:t>priority and feedback loop 		</a:t>
            </a:r>
            <a:r>
              <a:rPr lang="en-US" sz="1800" dirty="0">
                <a:sym typeface="Wingdings" panose="05000000000000000000" pitchFamily="2" charset="2"/>
              </a:rPr>
              <a:t> </a:t>
            </a:r>
            <a:r>
              <a:rPr lang="en-US" sz="1800" i="1" dirty="0">
                <a:sym typeface="Wingdings" panose="05000000000000000000" pitchFamily="2" charset="2"/>
              </a:rPr>
              <a:t>Execute by single priority</a:t>
            </a:r>
            <a:endParaRPr lang="en-US" sz="1800" i="1" dirty="0"/>
          </a:p>
          <a:p>
            <a:pPr lvl="1"/>
            <a:r>
              <a:rPr lang="en-US" sz="1600" dirty="0"/>
              <a:t>Track progress by </a:t>
            </a:r>
            <a:r>
              <a:rPr lang="en-US" sz="1600" b="1" i="1" dirty="0"/>
              <a:t>Expected-Time-To-Complete</a:t>
            </a:r>
            <a:r>
              <a:rPr lang="en-US" sz="1600" dirty="0"/>
              <a:t> (~ ETA)</a:t>
            </a:r>
          </a:p>
          <a:p>
            <a:pPr lvl="1"/>
            <a:r>
              <a:rPr lang="en-US" sz="1600" dirty="0"/>
              <a:t>Synchronized Execution of Tasks</a:t>
            </a:r>
          </a:p>
          <a:p>
            <a:pPr marL="0" indent="0">
              <a:buNone/>
            </a:pPr>
            <a:endParaRPr lang="en-US" sz="1800" dirty="0"/>
          </a:p>
          <a:p>
            <a:r>
              <a:rPr lang="en-US" sz="1800" dirty="0"/>
              <a:t>Introduction of Pipeline and Portfolio Management			</a:t>
            </a:r>
            <a:r>
              <a:rPr lang="en-US" sz="1800" dirty="0">
                <a:sym typeface="Wingdings" panose="05000000000000000000" pitchFamily="2" charset="2"/>
              </a:rPr>
              <a:t> </a:t>
            </a:r>
            <a:r>
              <a:rPr lang="en-US" sz="1800" i="1" dirty="0">
                <a:sym typeface="Wingdings" panose="05000000000000000000" pitchFamily="2" charset="2"/>
              </a:rPr>
              <a:t>Control the WIP</a:t>
            </a:r>
            <a:endParaRPr lang="en-US" sz="1800" i="1" dirty="0"/>
          </a:p>
          <a:p>
            <a:pPr lvl="1"/>
            <a:r>
              <a:rPr lang="en-US" sz="1600" dirty="0"/>
              <a:t>Constraint based Work-in-Progress management</a:t>
            </a:r>
          </a:p>
          <a:p>
            <a:pPr lvl="1"/>
            <a:r>
              <a:rPr lang="en-US" sz="1600" dirty="0"/>
              <a:t>Release management (staggering)</a:t>
            </a:r>
          </a:p>
          <a:p>
            <a:pPr marL="365760" lvl="1" indent="0">
              <a:buNone/>
            </a:pPr>
            <a:endParaRPr lang="en-US" sz="1600" dirty="0"/>
          </a:p>
          <a:p>
            <a:r>
              <a:rPr lang="en-US" sz="1800" dirty="0"/>
              <a:t>Introduction of Aggregation and (dynamic) “Late Binding”		</a:t>
            </a:r>
            <a:r>
              <a:rPr lang="en-US" sz="1800" dirty="0">
                <a:sym typeface="Wingdings" panose="05000000000000000000" pitchFamily="2" charset="2"/>
              </a:rPr>
              <a:t> Flexible Capac</a:t>
            </a:r>
            <a:r>
              <a:rPr lang="en-US" i="1" dirty="0">
                <a:sym typeface="Wingdings" panose="05000000000000000000" pitchFamily="2" charset="2"/>
              </a:rPr>
              <a:t>ity</a:t>
            </a:r>
            <a:endParaRPr lang="en-US" dirty="0"/>
          </a:p>
          <a:p>
            <a:endParaRPr lang="en-US" dirty="0"/>
          </a:p>
        </p:txBody>
      </p:sp>
      <p:pic>
        <p:nvPicPr>
          <p:cNvPr id="127" name="Picture 126"/>
          <p:cNvPicPr>
            <a:picLocks noChangeAspect="1"/>
          </p:cNvPicPr>
          <p:nvPr/>
        </p:nvPicPr>
        <p:blipFill>
          <a:blip r:embed="rId2"/>
          <a:stretch>
            <a:fillRect/>
          </a:stretch>
        </p:blipFill>
        <p:spPr>
          <a:xfrm>
            <a:off x="219405" y="1916832"/>
            <a:ext cx="1203745" cy="839354"/>
          </a:xfrm>
          <a:prstGeom prst="rect">
            <a:avLst/>
          </a:prstGeom>
        </p:spPr>
      </p:pic>
      <p:pic>
        <p:nvPicPr>
          <p:cNvPr id="129" name="Picture 128"/>
          <p:cNvPicPr>
            <a:picLocks noChangeAspect="1"/>
          </p:cNvPicPr>
          <p:nvPr/>
        </p:nvPicPr>
        <p:blipFill>
          <a:blip r:embed="rId3"/>
          <a:stretch>
            <a:fillRect/>
          </a:stretch>
        </p:blipFill>
        <p:spPr>
          <a:xfrm>
            <a:off x="995521" y="3140968"/>
            <a:ext cx="427629" cy="1127386"/>
          </a:xfrm>
          <a:prstGeom prst="rect">
            <a:avLst/>
          </a:prstGeom>
          <a:ln>
            <a:solidFill>
              <a:schemeClr val="bg1">
                <a:lumMod val="85000"/>
              </a:schemeClr>
            </a:solidFill>
          </a:ln>
        </p:spPr>
      </p:pic>
      <p:pic>
        <p:nvPicPr>
          <p:cNvPr id="130" name="Picture 129"/>
          <p:cNvPicPr>
            <a:picLocks noChangeAspect="1"/>
          </p:cNvPicPr>
          <p:nvPr/>
        </p:nvPicPr>
        <p:blipFill>
          <a:blip r:embed="rId4"/>
          <a:stretch>
            <a:fillRect/>
          </a:stretch>
        </p:blipFill>
        <p:spPr>
          <a:xfrm>
            <a:off x="166540" y="4653136"/>
            <a:ext cx="1256610" cy="749882"/>
          </a:xfrm>
          <a:prstGeom prst="rect">
            <a:avLst/>
          </a:prstGeom>
          <a:ln>
            <a:solidFill>
              <a:schemeClr val="accent1"/>
            </a:solidFill>
          </a:ln>
        </p:spPr>
      </p:pic>
      <p:pic>
        <p:nvPicPr>
          <p:cNvPr id="5" name="Picture 4"/>
          <p:cNvPicPr>
            <a:picLocks noChangeAspect="1"/>
          </p:cNvPicPr>
          <p:nvPr/>
        </p:nvPicPr>
        <p:blipFill>
          <a:blip r:embed="rId5"/>
          <a:stretch>
            <a:fillRect/>
          </a:stretch>
        </p:blipFill>
        <p:spPr>
          <a:xfrm>
            <a:off x="229445" y="5933692"/>
            <a:ext cx="1263423" cy="816194"/>
          </a:xfrm>
          <a:prstGeom prst="rect">
            <a:avLst/>
          </a:prstGeom>
        </p:spPr>
      </p:pic>
    </p:spTree>
    <p:extLst>
      <p:ext uri="{BB962C8B-B14F-4D97-AF65-F5344CB8AC3E}">
        <p14:creationId xmlns:p14="http://schemas.microsoft.com/office/powerpoint/2010/main" val="30399654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LYNX Release Wizard </a:t>
            </a:r>
          </a:p>
          <a:p>
            <a:r>
              <a:rPr lang="en-US" dirty="0"/>
              <a:t>LYNX Resource Load Graph </a:t>
            </a:r>
          </a:p>
          <a:p>
            <a:r>
              <a:rPr lang="en-US" dirty="0"/>
              <a:t>LYNX Pipeline and Scenario Planning</a:t>
            </a:r>
          </a:p>
        </p:txBody>
      </p:sp>
      <p:sp>
        <p:nvSpPr>
          <p:cNvPr id="4" name="Title 3"/>
          <p:cNvSpPr>
            <a:spLocks noGrp="1"/>
          </p:cNvSpPr>
          <p:nvPr>
            <p:ph type="title"/>
          </p:nvPr>
        </p:nvSpPr>
        <p:spPr/>
        <p:txBody>
          <a:bodyPr>
            <a:noAutofit/>
          </a:bodyPr>
          <a:lstStyle/>
          <a:p>
            <a:r>
              <a:rPr lang="en-US" sz="2800" dirty="0">
                <a:solidFill>
                  <a:schemeClr val="bg1"/>
                </a:solidFill>
              </a:rPr>
              <a:t>How to achieve improvements?</a:t>
            </a:r>
            <a:br>
              <a:rPr lang="en-US" sz="2800" dirty="0">
                <a:solidFill>
                  <a:schemeClr val="bg1"/>
                </a:solidFill>
              </a:rPr>
            </a:br>
            <a:r>
              <a:rPr lang="en-US" sz="2400" i="1" dirty="0"/>
              <a:t>Introduction of Pipeline and Scenario planning</a:t>
            </a:r>
            <a:endParaRPr lang="en-US" sz="2800" i="1" dirty="0">
              <a:solidFill>
                <a:schemeClr val="bg1"/>
              </a:solidFill>
            </a:endParaRPr>
          </a:p>
        </p:txBody>
      </p:sp>
      <p:sp>
        <p:nvSpPr>
          <p:cNvPr id="3" name="Slide Number Placeholder 2"/>
          <p:cNvSpPr>
            <a:spLocks noGrp="1"/>
          </p:cNvSpPr>
          <p:nvPr>
            <p:ph type="sldNum" sz="quarter" idx="11"/>
          </p:nvPr>
        </p:nvSpPr>
        <p:spPr/>
        <p:txBody>
          <a:bodyPr/>
          <a:lstStyle/>
          <a:p>
            <a:fld id="{96499B70-49A0-4519-9B09-62EDDB406EFA}" type="slidenum">
              <a:rPr lang="nl-NL" smtClean="0"/>
              <a:pPr/>
              <a:t>77</a:t>
            </a:fld>
            <a:endParaRPr lang="nl-NL" dirty="0"/>
          </a:p>
        </p:txBody>
      </p:sp>
    </p:spTree>
    <p:extLst>
      <p:ext uri="{BB962C8B-B14F-4D97-AF65-F5344CB8AC3E}">
        <p14:creationId xmlns:p14="http://schemas.microsoft.com/office/powerpoint/2010/main" val="21713041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Topics</a:t>
            </a:r>
          </a:p>
        </p:txBody>
      </p:sp>
      <p:sp>
        <p:nvSpPr>
          <p:cNvPr id="3" name="Content Placeholder 2"/>
          <p:cNvSpPr>
            <a:spLocks noGrp="1"/>
          </p:cNvSpPr>
          <p:nvPr>
            <p:ph sz="quarter" idx="1"/>
          </p:nvPr>
        </p:nvSpPr>
        <p:spPr/>
        <p:txBody>
          <a:bodyPr/>
          <a:lstStyle/>
          <a:p>
            <a:r>
              <a:rPr lang="nl-NL" i="1" dirty="0"/>
              <a:t>“</a:t>
            </a:r>
            <a:r>
              <a:rPr lang="nl-NL" i="1" dirty="0" err="1"/>
              <a:t>Constraint</a:t>
            </a:r>
            <a:r>
              <a:rPr lang="nl-NL" i="1" dirty="0"/>
              <a:t> </a:t>
            </a:r>
            <a:r>
              <a:rPr lang="nl-NL" i="1" dirty="0" err="1"/>
              <a:t>based</a:t>
            </a:r>
            <a:r>
              <a:rPr lang="nl-NL" i="1" dirty="0"/>
              <a:t>” </a:t>
            </a:r>
            <a:r>
              <a:rPr lang="nl-NL" dirty="0"/>
              <a:t>Portfolio Management</a:t>
            </a:r>
          </a:p>
          <a:p>
            <a:endParaRPr lang="nl-NL" dirty="0"/>
          </a:p>
          <a:p>
            <a:r>
              <a:rPr lang="nl-NL" dirty="0"/>
              <a:t>LYNX Release Wizard</a:t>
            </a:r>
          </a:p>
          <a:p>
            <a:endParaRPr lang="nl-NL" dirty="0"/>
          </a:p>
          <a:p>
            <a:r>
              <a:rPr lang="nl-NL" dirty="0"/>
              <a:t>LYNX Scenario Wizard</a:t>
            </a:r>
          </a:p>
          <a:p>
            <a:pPr lvl="1"/>
            <a:r>
              <a:rPr lang="nl-NL" dirty="0"/>
              <a:t>LYNX Pipeline </a:t>
            </a:r>
            <a:r>
              <a:rPr lang="nl-NL" dirty="0" err="1"/>
              <a:t>and</a:t>
            </a:r>
            <a:r>
              <a:rPr lang="nl-NL" dirty="0"/>
              <a:t> Scenario planning</a:t>
            </a:r>
          </a:p>
          <a:p>
            <a:pPr marL="0" indent="0">
              <a:buNone/>
            </a:pPr>
            <a:endParaRPr lang="nl-NL" dirty="0"/>
          </a:p>
        </p:txBody>
      </p:sp>
      <p:sp>
        <p:nvSpPr>
          <p:cNvPr id="4" name="Slide Number Placeholder 3"/>
          <p:cNvSpPr>
            <a:spLocks noGrp="1"/>
          </p:cNvSpPr>
          <p:nvPr>
            <p:ph type="sldNum" sz="quarter" idx="4"/>
          </p:nvPr>
        </p:nvSpPr>
        <p:spPr/>
        <p:txBody>
          <a:bodyPr/>
          <a:lstStyle/>
          <a:p>
            <a:fld id="{96499B70-49A0-4519-9B09-62EDDB406EFA}" type="slidenum">
              <a:rPr lang="nl-NL" smtClean="0"/>
              <a:pPr/>
              <a:t>78</a:t>
            </a:fld>
            <a:endParaRPr lang="nl-NL" dirty="0"/>
          </a:p>
        </p:txBody>
      </p:sp>
    </p:spTree>
    <p:extLst>
      <p:ext uri="{BB962C8B-B14F-4D97-AF65-F5344CB8AC3E}">
        <p14:creationId xmlns:p14="http://schemas.microsoft.com/office/powerpoint/2010/main" val="29939302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7910241" y="1142865"/>
            <a:ext cx="4154201" cy="5814521"/>
          </a:xfrm>
        </p:spPr>
        <p:txBody>
          <a:bodyPr>
            <a:normAutofit lnSpcReduction="10000"/>
          </a:bodyPr>
          <a:lstStyle/>
          <a:p>
            <a:r>
              <a:rPr lang="de-DE" sz="1600" dirty="0"/>
              <a:t>Complex systems typically have only one „</a:t>
            </a:r>
            <a:r>
              <a:rPr lang="de-DE" sz="1600" b="1" dirty="0"/>
              <a:t>Constraint</a:t>
            </a:r>
            <a:r>
              <a:rPr lang="de-DE" sz="1600" dirty="0"/>
              <a:t>“</a:t>
            </a:r>
          </a:p>
          <a:p>
            <a:r>
              <a:rPr lang="de-DE" sz="1600" dirty="0"/>
              <a:t>5 Focussing steps</a:t>
            </a:r>
          </a:p>
          <a:p>
            <a:endParaRPr lang="de-DE" sz="1600" dirty="0"/>
          </a:p>
          <a:p>
            <a:endParaRPr lang="de-DE" sz="1600" dirty="0"/>
          </a:p>
          <a:p>
            <a:endParaRPr lang="de-DE" sz="1600" dirty="0"/>
          </a:p>
          <a:p>
            <a:endParaRPr lang="de-DE" sz="1600" dirty="0"/>
          </a:p>
          <a:p>
            <a:endParaRPr lang="de-DE" sz="1600" dirty="0"/>
          </a:p>
          <a:p>
            <a:r>
              <a:rPr lang="de-DE" sz="1600" dirty="0"/>
              <a:t>4 Levels of Constraints</a:t>
            </a:r>
          </a:p>
          <a:p>
            <a:r>
              <a:rPr lang="de-DE" sz="1600" dirty="0"/>
              <a:t>„</a:t>
            </a:r>
            <a:r>
              <a:rPr lang="en-US" sz="1600" dirty="0"/>
              <a:t>Staggering“ using a (virtual) drum e.g.:</a:t>
            </a:r>
          </a:p>
          <a:p>
            <a:pPr lvl="1"/>
            <a:r>
              <a:rPr lang="en-US" sz="1200" dirty="0"/>
              <a:t>A critical phase in each project (integration)</a:t>
            </a:r>
          </a:p>
          <a:p>
            <a:pPr lvl="1"/>
            <a:r>
              <a:rPr lang="en-US" sz="1200" dirty="0"/>
              <a:t>Specific Team(s)</a:t>
            </a:r>
          </a:p>
          <a:p>
            <a:r>
              <a:rPr lang="en-US" sz="1600" dirty="0"/>
              <a:t>Strategic priorities (ranking)</a:t>
            </a:r>
          </a:p>
          <a:p>
            <a:endParaRPr lang="en-US" sz="1600" dirty="0"/>
          </a:p>
          <a:p>
            <a:endParaRPr lang="de-DE" sz="1600" dirty="0"/>
          </a:p>
          <a:p>
            <a:r>
              <a:rPr lang="de-DE" sz="1600" b="1" dirty="0" err="1"/>
              <a:t>Results</a:t>
            </a:r>
            <a:r>
              <a:rPr lang="de-DE" sz="1600" b="1" dirty="0"/>
              <a:t>:</a:t>
            </a:r>
          </a:p>
          <a:p>
            <a:pPr lvl="1"/>
            <a:r>
              <a:rPr lang="de-DE" sz="1400" dirty="0" err="1"/>
              <a:t>Less</a:t>
            </a:r>
            <a:r>
              <a:rPr lang="de-DE" sz="1400" dirty="0"/>
              <a:t> WIP</a:t>
            </a:r>
          </a:p>
          <a:p>
            <a:pPr lvl="1"/>
            <a:r>
              <a:rPr lang="de-DE" sz="1400" dirty="0" err="1"/>
              <a:t>Reduction</a:t>
            </a:r>
            <a:r>
              <a:rPr lang="de-DE" sz="1400" dirty="0"/>
              <a:t> </a:t>
            </a:r>
            <a:r>
              <a:rPr lang="de-DE" sz="1400" dirty="0" err="1"/>
              <a:t>of</a:t>
            </a:r>
            <a:r>
              <a:rPr lang="de-DE" sz="1400" dirty="0"/>
              <a:t> Lead-time</a:t>
            </a:r>
          </a:p>
          <a:p>
            <a:pPr lvl="1"/>
            <a:r>
              <a:rPr lang="de-DE" sz="1400" dirty="0"/>
              <a:t>More </a:t>
            </a:r>
            <a:r>
              <a:rPr lang="de-DE" sz="1400" dirty="0" err="1"/>
              <a:t>output</a:t>
            </a:r>
            <a:endParaRPr lang="de-DE" sz="1400" dirty="0"/>
          </a:p>
          <a:p>
            <a:pPr marL="0" indent="0">
              <a:buNone/>
            </a:pPr>
            <a:endParaRPr lang="de-DE" sz="1600" dirty="0"/>
          </a:p>
        </p:txBody>
      </p:sp>
      <p:sp>
        <p:nvSpPr>
          <p:cNvPr id="3" name="Titel 2"/>
          <p:cNvSpPr>
            <a:spLocks noGrp="1"/>
          </p:cNvSpPr>
          <p:nvPr>
            <p:ph type="title"/>
          </p:nvPr>
        </p:nvSpPr>
        <p:spPr>
          <a:xfrm>
            <a:off x="811789" y="152488"/>
            <a:ext cx="10871200" cy="990600"/>
          </a:xfrm>
        </p:spPr>
        <p:txBody>
          <a:bodyPr>
            <a:normAutofit fontScale="90000"/>
          </a:bodyPr>
          <a:lstStyle/>
          <a:p>
            <a:r>
              <a:rPr lang="en-US" sz="2400" b="1" dirty="0">
                <a:solidFill>
                  <a:srgbClr val="006600"/>
                </a:solidFill>
              </a:rPr>
              <a:t>Strategic Prioritization </a:t>
            </a:r>
            <a:r>
              <a:rPr lang="en-US" sz="2400" dirty="0"/>
              <a:t>to control the Work-in-Progress and Sequence Projects</a:t>
            </a:r>
            <a:br>
              <a:rPr lang="en-US" sz="2400" dirty="0"/>
            </a:br>
            <a:r>
              <a:rPr lang="en-US" sz="2400" dirty="0"/>
              <a:t> </a:t>
            </a:r>
          </a:p>
        </p:txBody>
      </p:sp>
      <p:sp>
        <p:nvSpPr>
          <p:cNvPr id="6" name="Foliennummernplatzhalter 5"/>
          <p:cNvSpPr>
            <a:spLocks noGrp="1"/>
          </p:cNvSpPr>
          <p:nvPr>
            <p:ph type="sldNum" sz="quarter" idx="4"/>
          </p:nvPr>
        </p:nvSpPr>
        <p:spPr/>
        <p:txBody>
          <a:bodyPr/>
          <a:lstStyle/>
          <a:p>
            <a:fld id="{83EDA516-3F9A-45DD-BDC8-09A44E160DE9}" type="slidenum">
              <a:rPr lang="en-GB" smtClean="0"/>
              <a:pPr/>
              <a:t>79</a:t>
            </a:fld>
            <a:endParaRPr lang="en-GB" dirty="0"/>
          </a:p>
        </p:txBody>
      </p:sp>
      <p:sp>
        <p:nvSpPr>
          <p:cNvPr id="8" name="Fensterinhalt vertikal verschieben 7"/>
          <p:cNvSpPr/>
          <p:nvPr/>
        </p:nvSpPr>
        <p:spPr>
          <a:xfrm>
            <a:off x="4536865" y="1081228"/>
            <a:ext cx="2519822" cy="1547868"/>
          </a:xfrm>
          <a:prstGeom prst="verticalScroll">
            <a:avLst/>
          </a:prstGeom>
          <a:solidFill>
            <a:srgbClr val="20489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r>
              <a:rPr lang="de-DE" sz="1600" dirty="0"/>
              <a:t>§1 Identify</a:t>
            </a:r>
          </a:p>
          <a:p>
            <a:r>
              <a:rPr lang="de-DE" sz="1600" dirty="0"/>
              <a:t>§2 Exploit</a:t>
            </a:r>
          </a:p>
          <a:p>
            <a:r>
              <a:rPr lang="de-DE" sz="1600" dirty="0"/>
              <a:t>§3 Subordinate</a:t>
            </a:r>
          </a:p>
          <a:p>
            <a:r>
              <a:rPr lang="de-DE" sz="1600" dirty="0"/>
              <a:t>§4 Eliviate</a:t>
            </a:r>
          </a:p>
          <a:p>
            <a:r>
              <a:rPr lang="de-DE" sz="1600" dirty="0"/>
              <a:t>§5 Step 1 …</a:t>
            </a:r>
            <a:endParaRPr lang="en-US" sz="1600" dirty="0"/>
          </a:p>
        </p:txBody>
      </p:sp>
      <p:grpSp>
        <p:nvGrpSpPr>
          <p:cNvPr id="17" name="Gruppieren 16"/>
          <p:cNvGrpSpPr/>
          <p:nvPr/>
        </p:nvGrpSpPr>
        <p:grpSpPr>
          <a:xfrm>
            <a:off x="2040307" y="1333012"/>
            <a:ext cx="1194320" cy="1006612"/>
            <a:chOff x="828283" y="1333012"/>
            <a:chExt cx="1102449" cy="1006612"/>
          </a:xfrm>
        </p:grpSpPr>
        <p:cxnSp>
          <p:nvCxnSpPr>
            <p:cNvPr id="19" name="Gerade Verbindung 18"/>
            <p:cNvCxnSpPr>
              <a:stCxn id="7" idx="6"/>
              <a:endCxn id="10" idx="2"/>
            </p:cNvCxnSpPr>
            <p:nvPr/>
          </p:nvCxnSpPr>
          <p:spPr>
            <a:xfrm flipV="1">
              <a:off x="972299" y="1469272"/>
              <a:ext cx="152400" cy="151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 Verbindung 21"/>
            <p:cNvCxnSpPr>
              <a:stCxn id="10" idx="4"/>
            </p:cNvCxnSpPr>
            <p:nvPr/>
          </p:nvCxnSpPr>
          <p:spPr>
            <a:xfrm flipH="1">
              <a:off x="1224156" y="1613288"/>
              <a:ext cx="44559" cy="1240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 Verbindung 25"/>
            <p:cNvCxnSpPr>
              <a:stCxn id="10" idx="5"/>
              <a:endCxn id="13" idx="1"/>
            </p:cNvCxnSpPr>
            <p:nvPr/>
          </p:nvCxnSpPr>
          <p:spPr>
            <a:xfrm>
              <a:off x="1370550" y="1571107"/>
              <a:ext cx="219994" cy="4523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Gerade Verbindung 29"/>
            <p:cNvCxnSpPr>
              <a:stCxn id="10" idx="6"/>
              <a:endCxn id="16" idx="2"/>
            </p:cNvCxnSpPr>
            <p:nvPr/>
          </p:nvCxnSpPr>
          <p:spPr>
            <a:xfrm flipV="1">
              <a:off x="1412731" y="1333012"/>
              <a:ext cx="373985" cy="13626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Gerade Verbindung 48"/>
            <p:cNvCxnSpPr>
              <a:stCxn id="16" idx="4"/>
              <a:endCxn id="14" idx="0"/>
            </p:cNvCxnSpPr>
            <p:nvPr/>
          </p:nvCxnSpPr>
          <p:spPr>
            <a:xfrm flipH="1">
              <a:off x="1836395" y="1477028"/>
              <a:ext cx="94337" cy="540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Gerade Verbindung 50"/>
            <p:cNvCxnSpPr>
              <a:stCxn id="14" idx="3"/>
              <a:endCxn id="15" idx="6"/>
            </p:cNvCxnSpPr>
            <p:nvPr/>
          </p:nvCxnSpPr>
          <p:spPr>
            <a:xfrm flipH="1">
              <a:off x="1480547" y="2263243"/>
              <a:ext cx="254013" cy="76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Gerade Verbindung 52"/>
            <p:cNvCxnSpPr>
              <a:stCxn id="7" idx="4"/>
              <a:endCxn id="15" idx="1"/>
            </p:cNvCxnSpPr>
            <p:nvPr/>
          </p:nvCxnSpPr>
          <p:spPr>
            <a:xfrm>
              <a:off x="828283" y="1765060"/>
              <a:ext cx="406413" cy="47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Gerade Verbindung 54"/>
            <p:cNvCxnSpPr>
              <a:stCxn id="12" idx="7"/>
            </p:cNvCxnSpPr>
            <p:nvPr/>
          </p:nvCxnSpPr>
          <p:spPr>
            <a:xfrm flipV="1">
              <a:off x="926144" y="1983230"/>
              <a:ext cx="196177" cy="110543"/>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Gerade Verbindung 56"/>
            <p:cNvCxnSpPr>
              <a:stCxn id="12" idx="5"/>
              <a:endCxn id="15" idx="2"/>
            </p:cNvCxnSpPr>
            <p:nvPr/>
          </p:nvCxnSpPr>
          <p:spPr>
            <a:xfrm>
              <a:off x="926144" y="2297443"/>
              <a:ext cx="266371" cy="421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Gerade Verbindung 58"/>
            <p:cNvCxnSpPr>
              <a:stCxn id="13" idx="3"/>
              <a:endCxn id="15" idx="7"/>
            </p:cNvCxnSpPr>
            <p:nvPr/>
          </p:nvCxnSpPr>
          <p:spPr>
            <a:xfrm flipH="1">
              <a:off x="1438366" y="1820012"/>
              <a:ext cx="152178" cy="41777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Gerade Verbindung 60"/>
            <p:cNvCxnSpPr>
              <a:endCxn id="14" idx="1"/>
            </p:cNvCxnSpPr>
            <p:nvPr/>
          </p:nvCxnSpPr>
          <p:spPr>
            <a:xfrm>
              <a:off x="1325991" y="1983230"/>
              <a:ext cx="408569" cy="7634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Gerade Verbindung 62"/>
            <p:cNvCxnSpPr>
              <a:endCxn id="13" idx="2"/>
            </p:cNvCxnSpPr>
            <p:nvPr/>
          </p:nvCxnSpPr>
          <p:spPr>
            <a:xfrm flipV="1">
              <a:off x="1368172" y="1718177"/>
              <a:ext cx="180191" cy="163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Gerade Verbindung 64"/>
            <p:cNvCxnSpPr>
              <a:endCxn id="7" idx="5"/>
            </p:cNvCxnSpPr>
            <p:nvPr/>
          </p:nvCxnSpPr>
          <p:spPr>
            <a:xfrm flipH="1" flipV="1">
              <a:off x="930118" y="1722879"/>
              <a:ext cx="150022" cy="158516"/>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uppieren 20"/>
          <p:cNvGrpSpPr/>
          <p:nvPr/>
        </p:nvGrpSpPr>
        <p:grpSpPr>
          <a:xfrm>
            <a:off x="1879984" y="1188996"/>
            <a:ext cx="1510660" cy="1294644"/>
            <a:chOff x="680293" y="1188996"/>
            <a:chExt cx="1394455" cy="1294644"/>
          </a:xfrm>
        </p:grpSpPr>
        <p:sp>
          <p:nvSpPr>
            <p:cNvPr id="7" name="Ellipse 6"/>
            <p:cNvSpPr/>
            <p:nvPr/>
          </p:nvSpPr>
          <p:spPr>
            <a:xfrm>
              <a:off x="684267" y="1477028"/>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Ellipse 9"/>
            <p:cNvSpPr/>
            <p:nvPr/>
          </p:nvSpPr>
          <p:spPr>
            <a:xfrm>
              <a:off x="1124699" y="1325256"/>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Ellipse 11"/>
            <p:cNvSpPr/>
            <p:nvPr/>
          </p:nvSpPr>
          <p:spPr>
            <a:xfrm>
              <a:off x="680293" y="2051592"/>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Ellipse 12"/>
            <p:cNvSpPr/>
            <p:nvPr/>
          </p:nvSpPr>
          <p:spPr>
            <a:xfrm>
              <a:off x="1548363" y="1574161"/>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Ellipse 13"/>
            <p:cNvSpPr/>
            <p:nvPr/>
          </p:nvSpPr>
          <p:spPr>
            <a:xfrm>
              <a:off x="1692379" y="2017392"/>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Ellipse 14"/>
            <p:cNvSpPr/>
            <p:nvPr/>
          </p:nvSpPr>
          <p:spPr>
            <a:xfrm>
              <a:off x="1192515" y="2195608"/>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Ellipse 15"/>
            <p:cNvSpPr/>
            <p:nvPr/>
          </p:nvSpPr>
          <p:spPr>
            <a:xfrm>
              <a:off x="1786716" y="1188996"/>
              <a:ext cx="288032" cy="288032"/>
            </a:xfrm>
            <a:prstGeom prst="ellipse">
              <a:avLst/>
            </a:prstGeom>
            <a:solidFill>
              <a:schemeClr val="tx2">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6" name="Ellipse 95"/>
            <p:cNvSpPr/>
            <p:nvPr/>
          </p:nvSpPr>
          <p:spPr>
            <a:xfrm>
              <a:off x="1087736" y="1750469"/>
              <a:ext cx="288032" cy="28803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97" name="Ellipse 96"/>
          <p:cNvSpPr/>
          <p:nvPr/>
        </p:nvSpPr>
        <p:spPr>
          <a:xfrm>
            <a:off x="2324571" y="1748988"/>
            <a:ext cx="312035" cy="2880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aphicFrame>
        <p:nvGraphicFramePr>
          <p:cNvPr id="4" name="Diagram 3"/>
          <p:cNvGraphicFramePr/>
          <p:nvPr/>
        </p:nvGraphicFramePr>
        <p:xfrm>
          <a:off x="1714799" y="2996343"/>
          <a:ext cx="1855552" cy="299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ight Arrow 4"/>
          <p:cNvSpPr/>
          <p:nvPr/>
        </p:nvSpPr>
        <p:spPr>
          <a:xfrm>
            <a:off x="3340601" y="4158679"/>
            <a:ext cx="1048731" cy="556702"/>
          </a:xfrm>
          <a:prstGeom prst="rightArrow">
            <a:avLst/>
          </a:prstGeom>
          <a:solidFill>
            <a:srgbClr val="006600"/>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65717" y="3728529"/>
            <a:ext cx="2653620" cy="1396723"/>
          </a:xfrm>
          <a:prstGeom prst="rect">
            <a:avLst/>
          </a:prstGeom>
          <a:noFill/>
          <a:ln w="28575">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1684" y="3563520"/>
            <a:ext cx="430887" cy="1726739"/>
          </a:xfrm>
          <a:prstGeom prst="rect">
            <a:avLst/>
          </a:prstGeom>
          <a:solidFill>
            <a:srgbClr val="92D050"/>
          </a:solidFill>
          <a:effectLst>
            <a:outerShdw blurRad="50800" dist="38100" dir="2700000" algn="tl" rotWithShape="0">
              <a:prstClr val="black">
                <a:alpha val="40000"/>
              </a:prstClr>
            </a:outerShdw>
          </a:effectLst>
        </p:spPr>
        <p:txBody>
          <a:bodyPr vert="vert" wrap="square" rtlCol="0" anchor="t" anchorCtr="0">
            <a:spAutoFit/>
          </a:bodyPr>
          <a:lstStyle/>
          <a:p>
            <a:pPr marL="0" marR="0" indent="0" algn="ctr"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600" i="1" dirty="0">
                <a:solidFill>
                  <a:schemeClr val="bg1"/>
                </a:solidFill>
                <a:latin typeface="Tw Cen MT" pitchFamily="34" charset="0"/>
                <a:ea typeface="Adobe Fan Heiti Std B" pitchFamily="34" charset="-128"/>
                <a:cs typeface="Arial" pitchFamily="34" charset="0"/>
              </a:rPr>
              <a:t>Typical Constraint(s)</a:t>
            </a:r>
          </a:p>
        </p:txBody>
      </p:sp>
      <p:cxnSp>
        <p:nvCxnSpPr>
          <p:cNvPr id="23" name="Straight Arrow Connector 22"/>
          <p:cNvCxnSpPr>
            <a:stCxn id="18" idx="3"/>
            <a:endCxn id="11" idx="1"/>
          </p:cNvCxnSpPr>
          <p:nvPr/>
        </p:nvCxnSpPr>
        <p:spPr>
          <a:xfrm>
            <a:off x="732571" y="4426890"/>
            <a:ext cx="633146" cy="1"/>
          </a:xfrm>
          <a:prstGeom prst="straightConnector1">
            <a:avLst/>
          </a:prstGeom>
          <a:ln w="19050">
            <a:solidFill>
              <a:srgbClr val="0066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uppieren 8">
            <a:extLst>
              <a:ext uri="{FF2B5EF4-FFF2-40B4-BE49-F238E27FC236}">
                <a16:creationId xmlns:a16="http://schemas.microsoft.com/office/drawing/2014/main" id="{014DE859-D434-4BF6-ADFB-E396F5444AF3}"/>
              </a:ext>
            </a:extLst>
          </p:cNvPr>
          <p:cNvGrpSpPr/>
          <p:nvPr/>
        </p:nvGrpSpPr>
        <p:grpSpPr>
          <a:xfrm>
            <a:off x="4455185" y="3429000"/>
            <a:ext cx="2979438" cy="1676504"/>
            <a:chOff x="4195903" y="1556905"/>
            <a:chExt cx="4903353" cy="2615623"/>
          </a:xfrm>
        </p:grpSpPr>
        <p:cxnSp>
          <p:nvCxnSpPr>
            <p:cNvPr id="54" name="Gerade Verbindung mit Pfeil 200">
              <a:extLst>
                <a:ext uri="{FF2B5EF4-FFF2-40B4-BE49-F238E27FC236}">
                  <a16:creationId xmlns:a16="http://schemas.microsoft.com/office/drawing/2014/main" id="{99FC8F3E-CBA0-4B6C-8A81-6157E68374F9}"/>
                </a:ext>
              </a:extLst>
            </p:cNvPr>
            <p:cNvCxnSpPr/>
            <p:nvPr/>
          </p:nvCxnSpPr>
          <p:spPr>
            <a:xfrm>
              <a:off x="4205894" y="4172528"/>
              <a:ext cx="46990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Gerade Verbindung mit Pfeil 201">
              <a:extLst>
                <a:ext uri="{FF2B5EF4-FFF2-40B4-BE49-F238E27FC236}">
                  <a16:creationId xmlns:a16="http://schemas.microsoft.com/office/drawing/2014/main" id="{5F14D31A-7D52-47C6-8620-E9EF897B74DF}"/>
                </a:ext>
              </a:extLst>
            </p:cNvPr>
            <p:cNvCxnSpPr/>
            <p:nvPr/>
          </p:nvCxnSpPr>
          <p:spPr>
            <a:xfrm flipV="1">
              <a:off x="4195903" y="1903858"/>
              <a:ext cx="0" cy="2268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hteck 202">
              <a:extLst>
                <a:ext uri="{FF2B5EF4-FFF2-40B4-BE49-F238E27FC236}">
                  <a16:creationId xmlns:a16="http://schemas.microsoft.com/office/drawing/2014/main" id="{307956DE-BF05-407C-85A6-309640CE8EA3}"/>
                </a:ext>
              </a:extLst>
            </p:cNvPr>
            <p:cNvSpPr/>
            <p:nvPr/>
          </p:nvSpPr>
          <p:spPr>
            <a:xfrm>
              <a:off x="4343400" y="3535065"/>
              <a:ext cx="2933700" cy="507832"/>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a:solidFill>
                    <a:schemeClr val="bg1"/>
                  </a:solidFill>
                </a:rPr>
                <a:t>Project #1</a:t>
              </a:r>
              <a:endParaRPr lang="en-GB" sz="1200" dirty="0">
                <a:solidFill>
                  <a:schemeClr val="bg1"/>
                </a:solidFill>
              </a:endParaRPr>
            </a:p>
          </p:txBody>
        </p:sp>
        <p:sp>
          <p:nvSpPr>
            <p:cNvPr id="60" name="Rechteck 203">
              <a:extLst>
                <a:ext uri="{FF2B5EF4-FFF2-40B4-BE49-F238E27FC236}">
                  <a16:creationId xmlns:a16="http://schemas.microsoft.com/office/drawing/2014/main" id="{F30EA7E7-18D8-477E-AA02-BB435D5BECC4}"/>
                </a:ext>
              </a:extLst>
            </p:cNvPr>
            <p:cNvSpPr/>
            <p:nvPr/>
          </p:nvSpPr>
          <p:spPr>
            <a:xfrm>
              <a:off x="4343400" y="2904698"/>
              <a:ext cx="1092200" cy="507832"/>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a:solidFill>
                    <a:schemeClr val="tx1">
                      <a:lumMod val="95000"/>
                      <a:lumOff val="5000"/>
                    </a:schemeClr>
                  </a:solidFill>
                </a:rPr>
                <a:t>#2</a:t>
              </a:r>
            </a:p>
          </p:txBody>
        </p:sp>
        <p:sp>
          <p:nvSpPr>
            <p:cNvPr id="62" name="Rechteck 204">
              <a:extLst>
                <a:ext uri="{FF2B5EF4-FFF2-40B4-BE49-F238E27FC236}">
                  <a16:creationId xmlns:a16="http://schemas.microsoft.com/office/drawing/2014/main" id="{622C06EF-54B3-4273-8AF3-28FEB9DDB697}"/>
                </a:ext>
              </a:extLst>
            </p:cNvPr>
            <p:cNvSpPr/>
            <p:nvPr/>
          </p:nvSpPr>
          <p:spPr>
            <a:xfrm>
              <a:off x="4343400" y="2307966"/>
              <a:ext cx="2298700" cy="507832"/>
            </a:xfrm>
            <a:prstGeom prst="rect">
              <a:avLst/>
            </a:prstGeom>
            <a:solidFill>
              <a:srgbClr val="FF9933"/>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a:solidFill>
                    <a:schemeClr val="tx1">
                      <a:lumMod val="95000"/>
                      <a:lumOff val="5000"/>
                    </a:schemeClr>
                  </a:solidFill>
                </a:rPr>
                <a:t>Project #4</a:t>
              </a:r>
              <a:endParaRPr lang="en-GB" sz="1200" dirty="0">
                <a:solidFill>
                  <a:schemeClr val="tx1">
                    <a:lumMod val="95000"/>
                    <a:lumOff val="5000"/>
                  </a:schemeClr>
                </a:solidFill>
              </a:endParaRPr>
            </a:p>
          </p:txBody>
        </p:sp>
        <p:sp>
          <p:nvSpPr>
            <p:cNvPr id="64" name="Textfeld 205">
              <a:extLst>
                <a:ext uri="{FF2B5EF4-FFF2-40B4-BE49-F238E27FC236}">
                  <a16:creationId xmlns:a16="http://schemas.microsoft.com/office/drawing/2014/main" id="{F8C7CFB0-77F4-4480-B3EC-0954AE43F0B5}"/>
                </a:ext>
              </a:extLst>
            </p:cNvPr>
            <p:cNvSpPr txBox="1"/>
            <p:nvPr/>
          </p:nvSpPr>
          <p:spPr>
            <a:xfrm>
              <a:off x="4418515" y="1556905"/>
              <a:ext cx="1686280" cy="576219"/>
            </a:xfrm>
            <a:prstGeom prst="rect">
              <a:avLst/>
            </a:prstGeom>
            <a:noFill/>
          </p:spPr>
          <p:txBody>
            <a:bodyPr wrap="none" rtlCol="0">
              <a:spAutoFit/>
            </a:bodyPr>
            <a:lstStyle/>
            <a:p>
              <a:r>
                <a:rPr lang="en-GB" b="1" dirty="0">
                  <a:solidFill>
                    <a:schemeClr val="tx1">
                      <a:lumMod val="95000"/>
                      <a:lumOff val="5000"/>
                    </a:schemeClr>
                  </a:solidFill>
                </a:rPr>
                <a:t>PIPELINE</a:t>
              </a:r>
            </a:p>
          </p:txBody>
        </p:sp>
        <p:sp>
          <p:nvSpPr>
            <p:cNvPr id="66" name="Rechteck 206">
              <a:extLst>
                <a:ext uri="{FF2B5EF4-FFF2-40B4-BE49-F238E27FC236}">
                  <a16:creationId xmlns:a16="http://schemas.microsoft.com/office/drawing/2014/main" id="{6972A47D-BA78-4799-B7B0-6C1FEDB8A409}"/>
                </a:ext>
              </a:extLst>
            </p:cNvPr>
            <p:cNvSpPr/>
            <p:nvPr/>
          </p:nvSpPr>
          <p:spPr>
            <a:xfrm>
              <a:off x="7277100" y="3535065"/>
              <a:ext cx="1117600"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20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67" name="Rechteck 207">
              <a:extLst>
                <a:ext uri="{FF2B5EF4-FFF2-40B4-BE49-F238E27FC236}">
                  <a16:creationId xmlns:a16="http://schemas.microsoft.com/office/drawing/2014/main" id="{D9F12301-B727-4A80-AE87-69EAFBA0764B}"/>
                </a:ext>
              </a:extLst>
            </p:cNvPr>
            <p:cNvSpPr/>
            <p:nvPr/>
          </p:nvSpPr>
          <p:spPr>
            <a:xfrm>
              <a:off x="5438624" y="2904698"/>
              <a:ext cx="416076"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20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68" name="Rechteck 208">
              <a:extLst>
                <a:ext uri="{FF2B5EF4-FFF2-40B4-BE49-F238E27FC236}">
                  <a16:creationId xmlns:a16="http://schemas.microsoft.com/office/drawing/2014/main" id="{FE84D711-4339-4121-ACE2-205CFC405527}"/>
                </a:ext>
              </a:extLst>
            </p:cNvPr>
            <p:cNvSpPr/>
            <p:nvPr/>
          </p:nvSpPr>
          <p:spPr>
            <a:xfrm>
              <a:off x="6642864" y="2307967"/>
              <a:ext cx="875695"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200" b="1">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69" name="Rechteck 212">
              <a:extLst>
                <a:ext uri="{FF2B5EF4-FFF2-40B4-BE49-F238E27FC236}">
                  <a16:creationId xmlns:a16="http://schemas.microsoft.com/office/drawing/2014/main" id="{1C880AD9-4B47-4A34-99D1-8C333E2DBF00}"/>
                </a:ext>
              </a:extLst>
            </p:cNvPr>
            <p:cNvSpPr/>
            <p:nvPr/>
          </p:nvSpPr>
          <p:spPr>
            <a:xfrm>
              <a:off x="5854700" y="2904782"/>
              <a:ext cx="2298700" cy="507832"/>
            </a:xfrm>
            <a:prstGeom prst="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dirty="0">
                  <a:solidFill>
                    <a:schemeClr val="bg1"/>
                  </a:solidFill>
                </a:rPr>
                <a:t>Project #3</a:t>
              </a:r>
            </a:p>
          </p:txBody>
        </p:sp>
        <p:sp>
          <p:nvSpPr>
            <p:cNvPr id="70" name="Rechteck 213">
              <a:extLst>
                <a:ext uri="{FF2B5EF4-FFF2-40B4-BE49-F238E27FC236}">
                  <a16:creationId xmlns:a16="http://schemas.microsoft.com/office/drawing/2014/main" id="{CF7065BE-06D7-4F62-AAA9-80D31460F821}"/>
                </a:ext>
              </a:extLst>
            </p:cNvPr>
            <p:cNvSpPr/>
            <p:nvPr/>
          </p:nvSpPr>
          <p:spPr>
            <a:xfrm>
              <a:off x="8149984" y="2904783"/>
              <a:ext cx="875695" cy="507832"/>
            </a:xfrm>
            <a:prstGeom prst="rect">
              <a:avLst/>
            </a:prstGeom>
            <a:solidFill>
              <a:schemeClr val="bg1">
                <a:lumMod val="85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en-GB" sz="1200" b="1" dirty="0">
                <a:ln w="18000">
                  <a:solidFill>
                    <a:schemeClr val="accent2">
                      <a:satMod val="140000"/>
                    </a:schemeClr>
                  </a:solidFill>
                  <a:prstDash val="solid"/>
                  <a:miter lim="800000"/>
                </a:ln>
                <a:solidFill>
                  <a:schemeClr val="tx1">
                    <a:lumMod val="95000"/>
                    <a:lumOff val="5000"/>
                  </a:schemeClr>
                </a:solidFill>
                <a:effectLst>
                  <a:outerShdw blurRad="25500" dist="23000" dir="7020000" algn="tl">
                    <a:srgbClr val="000000">
                      <a:alpha val="50000"/>
                    </a:srgbClr>
                  </a:outerShdw>
                </a:effectLst>
              </a:endParaRPr>
            </a:p>
          </p:txBody>
        </p:sp>
        <p:sp>
          <p:nvSpPr>
            <p:cNvPr id="71" name="Rechteck 214">
              <a:extLst>
                <a:ext uri="{FF2B5EF4-FFF2-40B4-BE49-F238E27FC236}">
                  <a16:creationId xmlns:a16="http://schemas.microsoft.com/office/drawing/2014/main" id="{37F38A5A-9929-401A-9503-6E2FA084E44D}"/>
                </a:ext>
              </a:extLst>
            </p:cNvPr>
            <p:cNvSpPr/>
            <p:nvPr/>
          </p:nvSpPr>
          <p:spPr>
            <a:xfrm>
              <a:off x="7520513" y="2307967"/>
              <a:ext cx="1578743" cy="507832"/>
            </a:xfrm>
            <a:prstGeom prst="rect">
              <a:avLst/>
            </a:prstGeom>
            <a:solidFill>
              <a:schemeClr val="bg1">
                <a:lumMod val="8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200" dirty="0">
                  <a:solidFill>
                    <a:schemeClr val="tx1">
                      <a:lumMod val="95000"/>
                      <a:lumOff val="5000"/>
                    </a:schemeClr>
                  </a:solidFill>
                </a:rPr>
                <a:t>Project # 5</a:t>
              </a:r>
            </a:p>
          </p:txBody>
        </p:sp>
      </p:grpSp>
      <p:grpSp>
        <p:nvGrpSpPr>
          <p:cNvPr id="48" name="Gruppieren 27">
            <a:extLst>
              <a:ext uri="{FF2B5EF4-FFF2-40B4-BE49-F238E27FC236}">
                <a16:creationId xmlns:a16="http://schemas.microsoft.com/office/drawing/2014/main" id="{91F0A6EB-A165-445B-B2BB-6D47ED91B6A1}"/>
              </a:ext>
            </a:extLst>
          </p:cNvPr>
          <p:cNvGrpSpPr/>
          <p:nvPr/>
        </p:nvGrpSpPr>
        <p:grpSpPr>
          <a:xfrm>
            <a:off x="4689788" y="5339392"/>
            <a:ext cx="2024816" cy="1297984"/>
            <a:chOff x="3289384" y="5167616"/>
            <a:chExt cx="1334417" cy="926696"/>
          </a:xfrm>
        </p:grpSpPr>
        <p:sp>
          <p:nvSpPr>
            <p:cNvPr id="50" name="Freihandform 130">
              <a:extLst>
                <a:ext uri="{FF2B5EF4-FFF2-40B4-BE49-F238E27FC236}">
                  <a16:creationId xmlns:a16="http://schemas.microsoft.com/office/drawing/2014/main" id="{0C80EAB2-435B-498F-BD7A-BCD5F26DBC3C}"/>
                </a:ext>
              </a:extLst>
            </p:cNvPr>
            <p:cNvSpPr/>
            <p:nvPr/>
          </p:nvSpPr>
          <p:spPr>
            <a:xfrm>
              <a:off x="3289384" y="5167616"/>
              <a:ext cx="1196425" cy="831754"/>
            </a:xfrm>
            <a:custGeom>
              <a:avLst/>
              <a:gdLst>
                <a:gd name="connsiteX0" fmla="*/ 0 w 4937760"/>
                <a:gd name="connsiteY0" fmla="*/ 4930726 h 4930726"/>
                <a:gd name="connsiteX1" fmla="*/ 956603 w 4937760"/>
                <a:gd name="connsiteY1" fmla="*/ 4522763 h 4930726"/>
                <a:gd name="connsiteX2" fmla="*/ 2848708 w 4937760"/>
                <a:gd name="connsiteY2" fmla="*/ 3108960 h 4930726"/>
                <a:gd name="connsiteX3" fmla="*/ 4937760 w 4937760"/>
                <a:gd name="connsiteY3" fmla="*/ 0 h 4930726"/>
                <a:gd name="connsiteX4" fmla="*/ 4937760 w 4937760"/>
                <a:gd name="connsiteY4" fmla="*/ 0 h 4930726"/>
                <a:gd name="connsiteX0" fmla="*/ 0 w 4937760"/>
                <a:gd name="connsiteY0" fmla="*/ 4930726 h 4930726"/>
                <a:gd name="connsiteX1" fmla="*/ 963637 w 4937760"/>
                <a:gd name="connsiteY1" fmla="*/ 4424290 h 4930726"/>
                <a:gd name="connsiteX2" fmla="*/ 2848708 w 4937760"/>
                <a:gd name="connsiteY2" fmla="*/ 3108960 h 4930726"/>
                <a:gd name="connsiteX3" fmla="*/ 4937760 w 4937760"/>
                <a:gd name="connsiteY3" fmla="*/ 0 h 4930726"/>
                <a:gd name="connsiteX4" fmla="*/ 4937760 w 4937760"/>
                <a:gd name="connsiteY4" fmla="*/ 0 h 4930726"/>
                <a:gd name="connsiteX0" fmla="*/ 0 w 4937760"/>
                <a:gd name="connsiteY0" fmla="*/ 4930726 h 4930726"/>
                <a:gd name="connsiteX1" fmla="*/ 963637 w 4937760"/>
                <a:gd name="connsiteY1" fmla="*/ 4424290 h 4930726"/>
                <a:gd name="connsiteX2" fmla="*/ 3327010 w 4937760"/>
                <a:gd name="connsiteY2" fmla="*/ 2595489 h 4930726"/>
                <a:gd name="connsiteX3" fmla="*/ 4937760 w 4937760"/>
                <a:gd name="connsiteY3" fmla="*/ 0 h 4930726"/>
                <a:gd name="connsiteX4" fmla="*/ 4937760 w 4937760"/>
                <a:gd name="connsiteY4" fmla="*/ 0 h 4930726"/>
                <a:gd name="connsiteX0" fmla="*/ 0 w 4937760"/>
                <a:gd name="connsiteY0" fmla="*/ 4930726 h 4930825"/>
                <a:gd name="connsiteX1" fmla="*/ 963637 w 4937760"/>
                <a:gd name="connsiteY1" fmla="*/ 4424290 h 4930825"/>
                <a:gd name="connsiteX2" fmla="*/ 3327010 w 4937760"/>
                <a:gd name="connsiteY2" fmla="*/ 2595489 h 4930825"/>
                <a:gd name="connsiteX3" fmla="*/ 4937760 w 4937760"/>
                <a:gd name="connsiteY3" fmla="*/ 0 h 4930825"/>
                <a:gd name="connsiteX4" fmla="*/ 4937760 w 4937760"/>
                <a:gd name="connsiteY4" fmla="*/ 0 h 4930825"/>
                <a:gd name="connsiteX0" fmla="*/ 0 w 4937760"/>
                <a:gd name="connsiteY0" fmla="*/ 4930726 h 4930874"/>
                <a:gd name="connsiteX1" fmla="*/ 970671 w 4937760"/>
                <a:gd name="connsiteY1" fmla="*/ 4466493 h 4930874"/>
                <a:gd name="connsiteX2" fmla="*/ 3327010 w 4937760"/>
                <a:gd name="connsiteY2" fmla="*/ 2595489 h 4930874"/>
                <a:gd name="connsiteX3" fmla="*/ 4937760 w 4937760"/>
                <a:gd name="connsiteY3" fmla="*/ 0 h 4930874"/>
                <a:gd name="connsiteX4" fmla="*/ 4937760 w 4937760"/>
                <a:gd name="connsiteY4" fmla="*/ 0 h 4930874"/>
                <a:gd name="connsiteX0" fmla="*/ 0 w 4937760"/>
                <a:gd name="connsiteY0" fmla="*/ 4930726 h 4930874"/>
                <a:gd name="connsiteX1" fmla="*/ 970671 w 4937760"/>
                <a:gd name="connsiteY1" fmla="*/ 4466493 h 4930874"/>
                <a:gd name="connsiteX2" fmla="*/ 3327010 w 4937760"/>
                <a:gd name="connsiteY2" fmla="*/ 2595489 h 4930874"/>
                <a:gd name="connsiteX3" fmla="*/ 4937760 w 4937760"/>
                <a:gd name="connsiteY3" fmla="*/ 0 h 4930874"/>
                <a:gd name="connsiteX4" fmla="*/ 4937760 w 4937760"/>
                <a:gd name="connsiteY4" fmla="*/ 0 h 4930874"/>
                <a:gd name="connsiteX0" fmla="*/ 0 w 4937760"/>
                <a:gd name="connsiteY0" fmla="*/ 4930726 h 4930874"/>
                <a:gd name="connsiteX1" fmla="*/ 970671 w 4937760"/>
                <a:gd name="connsiteY1" fmla="*/ 4466493 h 4930874"/>
                <a:gd name="connsiteX2" fmla="*/ 3327010 w 4937760"/>
                <a:gd name="connsiteY2" fmla="*/ 2595489 h 4930874"/>
                <a:gd name="connsiteX3" fmla="*/ 4937760 w 4937760"/>
                <a:gd name="connsiteY3" fmla="*/ 0 h 4930874"/>
                <a:gd name="connsiteX4" fmla="*/ 4937760 w 4937760"/>
                <a:gd name="connsiteY4" fmla="*/ 0 h 4930874"/>
                <a:gd name="connsiteX0" fmla="*/ 0 w 4937760"/>
                <a:gd name="connsiteY0" fmla="*/ 4930726 h 4930816"/>
                <a:gd name="connsiteX1" fmla="*/ 970671 w 4937760"/>
                <a:gd name="connsiteY1" fmla="*/ 4466493 h 4930816"/>
                <a:gd name="connsiteX2" fmla="*/ 2940148 w 4937760"/>
                <a:gd name="connsiteY2" fmla="*/ 2933113 h 4930816"/>
                <a:gd name="connsiteX3" fmla="*/ 4937760 w 4937760"/>
                <a:gd name="connsiteY3" fmla="*/ 0 h 4930816"/>
                <a:gd name="connsiteX4" fmla="*/ 4937760 w 4937760"/>
                <a:gd name="connsiteY4" fmla="*/ 0 h 4930816"/>
                <a:gd name="connsiteX0" fmla="*/ 0 w 4937760"/>
                <a:gd name="connsiteY0" fmla="*/ 4930726 h 4930816"/>
                <a:gd name="connsiteX1" fmla="*/ 970671 w 4937760"/>
                <a:gd name="connsiteY1" fmla="*/ 4466493 h 4930816"/>
                <a:gd name="connsiteX2" fmla="*/ 2940148 w 4937760"/>
                <a:gd name="connsiteY2" fmla="*/ 2933113 h 4930816"/>
                <a:gd name="connsiteX3" fmla="*/ 4937760 w 4937760"/>
                <a:gd name="connsiteY3" fmla="*/ 0 h 4930816"/>
                <a:gd name="connsiteX4" fmla="*/ 4937760 w 4937760"/>
                <a:gd name="connsiteY4" fmla="*/ 0 h 4930816"/>
                <a:gd name="connsiteX0" fmla="*/ 0 w 4937760"/>
                <a:gd name="connsiteY0" fmla="*/ 4930726 h 4930816"/>
                <a:gd name="connsiteX1" fmla="*/ 970671 w 4937760"/>
                <a:gd name="connsiteY1" fmla="*/ 4466493 h 4930816"/>
                <a:gd name="connsiteX2" fmla="*/ 2940148 w 4937760"/>
                <a:gd name="connsiteY2" fmla="*/ 2933113 h 4930816"/>
                <a:gd name="connsiteX3" fmla="*/ 4937760 w 4937760"/>
                <a:gd name="connsiteY3" fmla="*/ 0 h 4930816"/>
                <a:gd name="connsiteX4" fmla="*/ 4937760 w 4937760"/>
                <a:gd name="connsiteY4" fmla="*/ 0 h 4930816"/>
                <a:gd name="connsiteX0" fmla="*/ 0 w 4937760"/>
                <a:gd name="connsiteY0" fmla="*/ 4930726 h 4930816"/>
                <a:gd name="connsiteX1" fmla="*/ 970671 w 4937760"/>
                <a:gd name="connsiteY1" fmla="*/ 4466493 h 4930816"/>
                <a:gd name="connsiteX2" fmla="*/ 2940148 w 4937760"/>
                <a:gd name="connsiteY2" fmla="*/ 2933113 h 4930816"/>
                <a:gd name="connsiteX3" fmla="*/ 4937760 w 4937760"/>
                <a:gd name="connsiteY3" fmla="*/ 0 h 4930816"/>
                <a:gd name="connsiteX4" fmla="*/ 4937760 w 4937760"/>
                <a:gd name="connsiteY4" fmla="*/ 0 h 4930816"/>
                <a:gd name="connsiteX0" fmla="*/ 0 w 4937760"/>
                <a:gd name="connsiteY0" fmla="*/ 4930726 h 4930849"/>
                <a:gd name="connsiteX1" fmla="*/ 970671 w 4937760"/>
                <a:gd name="connsiteY1" fmla="*/ 4466493 h 4930849"/>
                <a:gd name="connsiteX2" fmla="*/ 3115994 w 4937760"/>
                <a:gd name="connsiteY2" fmla="*/ 2700996 h 4930849"/>
                <a:gd name="connsiteX3" fmla="*/ 4937760 w 4937760"/>
                <a:gd name="connsiteY3" fmla="*/ 0 h 4930849"/>
                <a:gd name="connsiteX4" fmla="*/ 4937760 w 4937760"/>
                <a:gd name="connsiteY4" fmla="*/ 0 h 4930849"/>
                <a:gd name="connsiteX0" fmla="*/ 0 w 4937760"/>
                <a:gd name="connsiteY0" fmla="*/ 4930726 h 4930849"/>
                <a:gd name="connsiteX1" fmla="*/ 970671 w 4937760"/>
                <a:gd name="connsiteY1" fmla="*/ 4466493 h 4930849"/>
                <a:gd name="connsiteX2" fmla="*/ 3115994 w 4937760"/>
                <a:gd name="connsiteY2" fmla="*/ 2700996 h 4930849"/>
                <a:gd name="connsiteX3" fmla="*/ 4937760 w 4937760"/>
                <a:gd name="connsiteY3" fmla="*/ 0 h 4930849"/>
                <a:gd name="connsiteX4" fmla="*/ 4937760 w 4937760"/>
                <a:gd name="connsiteY4" fmla="*/ 0 h 4930849"/>
                <a:gd name="connsiteX0" fmla="*/ 0 w 4937760"/>
                <a:gd name="connsiteY0" fmla="*/ 4930726 h 4930849"/>
                <a:gd name="connsiteX1" fmla="*/ 970671 w 4937760"/>
                <a:gd name="connsiteY1" fmla="*/ 4466493 h 4930849"/>
                <a:gd name="connsiteX2" fmla="*/ 3115994 w 4937760"/>
                <a:gd name="connsiteY2" fmla="*/ 2700996 h 4930849"/>
                <a:gd name="connsiteX3" fmla="*/ 4937760 w 4937760"/>
                <a:gd name="connsiteY3" fmla="*/ 0 h 4930849"/>
                <a:gd name="connsiteX4" fmla="*/ 4937760 w 4937760"/>
                <a:gd name="connsiteY4" fmla="*/ 0 h 4930849"/>
                <a:gd name="connsiteX0" fmla="*/ 0 w 4937760"/>
                <a:gd name="connsiteY0" fmla="*/ 4930726 h 4930849"/>
                <a:gd name="connsiteX1" fmla="*/ 970671 w 4937760"/>
                <a:gd name="connsiteY1" fmla="*/ 4466493 h 4930849"/>
                <a:gd name="connsiteX2" fmla="*/ 3115994 w 4937760"/>
                <a:gd name="connsiteY2" fmla="*/ 2700996 h 4930849"/>
                <a:gd name="connsiteX3" fmla="*/ 4937760 w 4937760"/>
                <a:gd name="connsiteY3" fmla="*/ 0 h 4930849"/>
                <a:gd name="connsiteX4" fmla="*/ 4937760 w 4937760"/>
                <a:gd name="connsiteY4" fmla="*/ 0 h 4930849"/>
                <a:gd name="connsiteX0" fmla="*/ 0 w 4937760"/>
                <a:gd name="connsiteY0" fmla="*/ 4930726 h 4930829"/>
                <a:gd name="connsiteX1" fmla="*/ 970671 w 4937760"/>
                <a:gd name="connsiteY1" fmla="*/ 4466493 h 4930829"/>
                <a:gd name="connsiteX2" fmla="*/ 3087858 w 4937760"/>
                <a:gd name="connsiteY2" fmla="*/ 2820571 h 4930829"/>
                <a:gd name="connsiteX3" fmla="*/ 4937760 w 4937760"/>
                <a:gd name="connsiteY3" fmla="*/ 0 h 4930829"/>
                <a:gd name="connsiteX4" fmla="*/ 4937760 w 4937760"/>
                <a:gd name="connsiteY4" fmla="*/ 0 h 4930829"/>
                <a:gd name="connsiteX0" fmla="*/ 0 w 4937760"/>
                <a:gd name="connsiteY0" fmla="*/ 4930726 h 4930829"/>
                <a:gd name="connsiteX1" fmla="*/ 970671 w 4937760"/>
                <a:gd name="connsiteY1" fmla="*/ 4466493 h 4930829"/>
                <a:gd name="connsiteX2" fmla="*/ 3087858 w 4937760"/>
                <a:gd name="connsiteY2" fmla="*/ 2820571 h 4930829"/>
                <a:gd name="connsiteX3" fmla="*/ 4937760 w 4937760"/>
                <a:gd name="connsiteY3" fmla="*/ 0 h 4930829"/>
                <a:gd name="connsiteX4" fmla="*/ 4937760 w 4937760"/>
                <a:gd name="connsiteY4" fmla="*/ 0 h 4930829"/>
                <a:gd name="connsiteX0" fmla="*/ 0 w 4937760"/>
                <a:gd name="connsiteY0" fmla="*/ 4930726 h 4930829"/>
                <a:gd name="connsiteX1" fmla="*/ 970671 w 4937760"/>
                <a:gd name="connsiteY1" fmla="*/ 4466493 h 4930829"/>
                <a:gd name="connsiteX2" fmla="*/ 3087858 w 4937760"/>
                <a:gd name="connsiteY2" fmla="*/ 2820571 h 4930829"/>
                <a:gd name="connsiteX3" fmla="*/ 4937760 w 4937760"/>
                <a:gd name="connsiteY3" fmla="*/ 0 h 4930829"/>
                <a:gd name="connsiteX4" fmla="*/ 4937760 w 4937760"/>
                <a:gd name="connsiteY4" fmla="*/ 0 h 4930829"/>
                <a:gd name="connsiteX0" fmla="*/ 0 w 4937760"/>
                <a:gd name="connsiteY0" fmla="*/ 4930726 h 4930829"/>
                <a:gd name="connsiteX1" fmla="*/ 970671 w 4937760"/>
                <a:gd name="connsiteY1" fmla="*/ 4466493 h 4930829"/>
                <a:gd name="connsiteX2" fmla="*/ 3087858 w 4937760"/>
                <a:gd name="connsiteY2" fmla="*/ 2820571 h 4930829"/>
                <a:gd name="connsiteX3" fmla="*/ 4937760 w 4937760"/>
                <a:gd name="connsiteY3" fmla="*/ 0 h 4930829"/>
                <a:gd name="connsiteX4" fmla="*/ 4937760 w 4937760"/>
                <a:gd name="connsiteY4" fmla="*/ 0 h 4930829"/>
                <a:gd name="connsiteX0" fmla="*/ 0 w 4937760"/>
                <a:gd name="connsiteY0" fmla="*/ 4930726 h 4930754"/>
                <a:gd name="connsiteX1" fmla="*/ 1488670 w 4937760"/>
                <a:gd name="connsiteY1" fmla="*/ 4135903 h 4930754"/>
                <a:gd name="connsiteX2" fmla="*/ 3087858 w 4937760"/>
                <a:gd name="connsiteY2" fmla="*/ 2820571 h 4930754"/>
                <a:gd name="connsiteX3" fmla="*/ 4937760 w 4937760"/>
                <a:gd name="connsiteY3" fmla="*/ 0 h 4930754"/>
                <a:gd name="connsiteX4" fmla="*/ 4937760 w 4937760"/>
                <a:gd name="connsiteY4" fmla="*/ 0 h 4930754"/>
                <a:gd name="connsiteX0" fmla="*/ 0 w 4937760"/>
                <a:gd name="connsiteY0" fmla="*/ 4930726 h 4930747"/>
                <a:gd name="connsiteX1" fmla="*/ 1488670 w 4937760"/>
                <a:gd name="connsiteY1" fmla="*/ 4135903 h 4930747"/>
                <a:gd name="connsiteX2" fmla="*/ 3087858 w 4937760"/>
                <a:gd name="connsiteY2" fmla="*/ 2820571 h 4930747"/>
                <a:gd name="connsiteX3" fmla="*/ 4937760 w 4937760"/>
                <a:gd name="connsiteY3" fmla="*/ 0 h 4930747"/>
                <a:gd name="connsiteX4" fmla="*/ 4937760 w 4937760"/>
                <a:gd name="connsiteY4" fmla="*/ 0 h 4930747"/>
                <a:gd name="connsiteX0" fmla="*/ 0 w 4937760"/>
                <a:gd name="connsiteY0" fmla="*/ 4930726 h 4930749"/>
                <a:gd name="connsiteX1" fmla="*/ 1393825 w 4937760"/>
                <a:gd name="connsiteY1" fmla="*/ 4199207 h 4930749"/>
                <a:gd name="connsiteX2" fmla="*/ 3087858 w 4937760"/>
                <a:gd name="connsiteY2" fmla="*/ 2820571 h 4930749"/>
                <a:gd name="connsiteX3" fmla="*/ 4937760 w 4937760"/>
                <a:gd name="connsiteY3" fmla="*/ 0 h 4930749"/>
                <a:gd name="connsiteX4" fmla="*/ 4937760 w 4937760"/>
                <a:gd name="connsiteY4" fmla="*/ 0 h 4930749"/>
                <a:gd name="connsiteX0" fmla="*/ 0 w 4937760"/>
                <a:gd name="connsiteY0" fmla="*/ 4930726 h 4930749"/>
                <a:gd name="connsiteX1" fmla="*/ 1393825 w 4937760"/>
                <a:gd name="connsiteY1" fmla="*/ 4199207 h 4930749"/>
                <a:gd name="connsiteX2" fmla="*/ 3087858 w 4937760"/>
                <a:gd name="connsiteY2" fmla="*/ 2820571 h 4930749"/>
                <a:gd name="connsiteX3" fmla="*/ 4937760 w 4937760"/>
                <a:gd name="connsiteY3" fmla="*/ 0 h 4930749"/>
                <a:gd name="connsiteX4" fmla="*/ 4937760 w 4937760"/>
                <a:gd name="connsiteY4" fmla="*/ 0 h 4930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7760" h="4930749">
                  <a:moveTo>
                    <a:pt x="0" y="4930726"/>
                  </a:moveTo>
                  <a:cubicBezTo>
                    <a:pt x="283112" y="4934828"/>
                    <a:pt x="1068872" y="4410222"/>
                    <a:pt x="1393825" y="4199207"/>
                  </a:cubicBezTo>
                  <a:cubicBezTo>
                    <a:pt x="1718778" y="3988192"/>
                    <a:pt x="2679596" y="3210950"/>
                    <a:pt x="3087858" y="2820571"/>
                  </a:cubicBezTo>
                  <a:cubicBezTo>
                    <a:pt x="3496120" y="2430192"/>
                    <a:pt x="4397325" y="1715086"/>
                    <a:pt x="4937760" y="0"/>
                  </a:cubicBezTo>
                  <a:lnTo>
                    <a:pt x="4937760" y="0"/>
                  </a:lnTo>
                </a:path>
              </a:pathLst>
            </a:custGeom>
            <a:ln>
              <a:solidFill>
                <a:schemeClr val="tx1">
                  <a:lumMod val="65000"/>
                  <a:lumOff val="35000"/>
                </a:schemeClr>
              </a:solidFill>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1100"/>
            </a:p>
          </p:txBody>
        </p:sp>
        <p:grpSp>
          <p:nvGrpSpPr>
            <p:cNvPr id="72" name="Gruppieren 131">
              <a:extLst>
                <a:ext uri="{FF2B5EF4-FFF2-40B4-BE49-F238E27FC236}">
                  <a16:creationId xmlns:a16="http://schemas.microsoft.com/office/drawing/2014/main" id="{8E5D0B47-D5FD-46B1-8060-B2000CD58159}"/>
                </a:ext>
              </a:extLst>
            </p:cNvPr>
            <p:cNvGrpSpPr/>
            <p:nvPr/>
          </p:nvGrpSpPr>
          <p:grpSpPr>
            <a:xfrm>
              <a:off x="3298022" y="5316695"/>
              <a:ext cx="1325779" cy="777617"/>
              <a:chOff x="5533798" y="6392872"/>
              <a:chExt cx="3820560" cy="2240896"/>
            </a:xfrm>
          </p:grpSpPr>
          <p:cxnSp>
            <p:nvCxnSpPr>
              <p:cNvPr id="79" name="Gerade Verbindung 132">
                <a:extLst>
                  <a:ext uri="{FF2B5EF4-FFF2-40B4-BE49-F238E27FC236}">
                    <a16:creationId xmlns:a16="http://schemas.microsoft.com/office/drawing/2014/main" id="{0B66E962-55D1-4BA3-8FF7-B71557C14F52}"/>
                  </a:ext>
                </a:extLst>
              </p:cNvPr>
              <p:cNvCxnSpPr/>
              <p:nvPr/>
            </p:nvCxnSpPr>
            <p:spPr>
              <a:xfrm flipH="1">
                <a:off x="5533798" y="6392872"/>
                <a:ext cx="3550" cy="2240123"/>
              </a:xfrm>
              <a:prstGeom prst="line">
                <a:avLst/>
              </a:prstGeom>
              <a:ln>
                <a:headEnd type="triangl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80" name="Gerade Verbindung 133">
                <a:extLst>
                  <a:ext uri="{FF2B5EF4-FFF2-40B4-BE49-F238E27FC236}">
                    <a16:creationId xmlns:a16="http://schemas.microsoft.com/office/drawing/2014/main" id="{5529BBB5-E48D-40DE-812E-89678591D5CA}"/>
                  </a:ext>
                </a:extLst>
              </p:cNvPr>
              <p:cNvCxnSpPr/>
              <p:nvPr/>
            </p:nvCxnSpPr>
            <p:spPr>
              <a:xfrm>
                <a:off x="5533798" y="8633768"/>
                <a:ext cx="3820560" cy="0"/>
              </a:xfrm>
              <a:prstGeom prst="line">
                <a:avLst/>
              </a:prstGeom>
              <a:ln>
                <a:headEnd type="non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81" name="Freihandform 134">
                <a:extLst>
                  <a:ext uri="{FF2B5EF4-FFF2-40B4-BE49-F238E27FC236}">
                    <a16:creationId xmlns:a16="http://schemas.microsoft.com/office/drawing/2014/main" id="{EBC0FFCE-57D0-4304-BC68-F7DEF69FF6D0}"/>
                  </a:ext>
                </a:extLst>
              </p:cNvPr>
              <p:cNvSpPr/>
              <p:nvPr/>
            </p:nvSpPr>
            <p:spPr>
              <a:xfrm>
                <a:off x="5537348" y="6787483"/>
                <a:ext cx="3431771" cy="1842237"/>
              </a:xfrm>
              <a:custGeom>
                <a:avLst/>
                <a:gdLst>
                  <a:gd name="connsiteX0" fmla="*/ 0 w 5950633"/>
                  <a:gd name="connsiteY0" fmla="*/ 2519285 h 2519285"/>
                  <a:gd name="connsiteX1" fmla="*/ 942535 w 5950633"/>
                  <a:gd name="connsiteY1" fmla="*/ 113710 h 2519285"/>
                  <a:gd name="connsiteX2" fmla="*/ 2715064 w 5950633"/>
                  <a:gd name="connsiteY2" fmla="*/ 437267 h 2519285"/>
                  <a:gd name="connsiteX3" fmla="*/ 5950633 w 5950633"/>
                  <a:gd name="connsiteY3" fmla="*/ 859297 h 2519285"/>
                  <a:gd name="connsiteX0" fmla="*/ 0 w 5950633"/>
                  <a:gd name="connsiteY0" fmla="*/ 2851637 h 2851637"/>
                  <a:gd name="connsiteX1" fmla="*/ 942535 w 5950633"/>
                  <a:gd name="connsiteY1" fmla="*/ 446062 h 2851637"/>
                  <a:gd name="connsiteX2" fmla="*/ 2665827 w 5950633"/>
                  <a:gd name="connsiteY2" fmla="*/ 59200 h 2851637"/>
                  <a:gd name="connsiteX3" fmla="*/ 5950633 w 5950633"/>
                  <a:gd name="connsiteY3" fmla="*/ 1191649 h 2851637"/>
                  <a:gd name="connsiteX0" fmla="*/ 0 w 5950633"/>
                  <a:gd name="connsiteY0" fmla="*/ 2862518 h 2862518"/>
                  <a:gd name="connsiteX1" fmla="*/ 808892 w 5950633"/>
                  <a:gd name="connsiteY1" fmla="*/ 421774 h 2862518"/>
                  <a:gd name="connsiteX2" fmla="*/ 2665827 w 5950633"/>
                  <a:gd name="connsiteY2" fmla="*/ 70081 h 2862518"/>
                  <a:gd name="connsiteX3" fmla="*/ 5950633 w 5950633"/>
                  <a:gd name="connsiteY3" fmla="*/ 1202530 h 2862518"/>
                  <a:gd name="connsiteX0" fmla="*/ 0 w 5950633"/>
                  <a:gd name="connsiteY0" fmla="*/ 2823863 h 2823863"/>
                  <a:gd name="connsiteX1" fmla="*/ 808892 w 5950633"/>
                  <a:gd name="connsiteY1" fmla="*/ 383119 h 2823863"/>
                  <a:gd name="connsiteX2" fmla="*/ 2665827 w 5950633"/>
                  <a:gd name="connsiteY2" fmla="*/ 31426 h 2823863"/>
                  <a:gd name="connsiteX3" fmla="*/ 5950633 w 5950633"/>
                  <a:gd name="connsiteY3" fmla="*/ 1163875 h 2823863"/>
                  <a:gd name="connsiteX0" fmla="*/ 0 w 5950633"/>
                  <a:gd name="connsiteY0" fmla="*/ 2875924 h 2875924"/>
                  <a:gd name="connsiteX1" fmla="*/ 858129 w 5950633"/>
                  <a:gd name="connsiteY1" fmla="*/ 203063 h 2875924"/>
                  <a:gd name="connsiteX2" fmla="*/ 2665827 w 5950633"/>
                  <a:gd name="connsiteY2" fmla="*/ 83487 h 2875924"/>
                  <a:gd name="connsiteX3" fmla="*/ 5950633 w 5950633"/>
                  <a:gd name="connsiteY3" fmla="*/ 1215936 h 2875924"/>
                  <a:gd name="connsiteX0" fmla="*/ 0 w 5950633"/>
                  <a:gd name="connsiteY0" fmla="*/ 2796097 h 2796097"/>
                  <a:gd name="connsiteX1" fmla="*/ 604910 w 5950633"/>
                  <a:gd name="connsiteY1" fmla="*/ 784417 h 2796097"/>
                  <a:gd name="connsiteX2" fmla="*/ 2665827 w 5950633"/>
                  <a:gd name="connsiteY2" fmla="*/ 3660 h 2796097"/>
                  <a:gd name="connsiteX3" fmla="*/ 5950633 w 5950633"/>
                  <a:gd name="connsiteY3" fmla="*/ 1136109 h 2796097"/>
                  <a:gd name="connsiteX0" fmla="*/ 0 w 5950633"/>
                  <a:gd name="connsiteY0" fmla="*/ 2821945 h 2821945"/>
                  <a:gd name="connsiteX1" fmla="*/ 604910 w 5950633"/>
                  <a:gd name="connsiteY1" fmla="*/ 810265 h 2821945"/>
                  <a:gd name="connsiteX2" fmla="*/ 2665827 w 5950633"/>
                  <a:gd name="connsiteY2" fmla="*/ 29508 h 2821945"/>
                  <a:gd name="connsiteX3" fmla="*/ 5950633 w 5950633"/>
                  <a:gd name="connsiteY3" fmla="*/ 1161957 h 2821945"/>
                  <a:gd name="connsiteX0" fmla="*/ 0 w 5950633"/>
                  <a:gd name="connsiteY0" fmla="*/ 3167740 h 3167740"/>
                  <a:gd name="connsiteX1" fmla="*/ 654147 w 5950633"/>
                  <a:gd name="connsiteY1" fmla="*/ 473777 h 3167740"/>
                  <a:gd name="connsiteX2" fmla="*/ 2665827 w 5950633"/>
                  <a:gd name="connsiteY2" fmla="*/ 375303 h 3167740"/>
                  <a:gd name="connsiteX3" fmla="*/ 5950633 w 5950633"/>
                  <a:gd name="connsiteY3" fmla="*/ 1507752 h 3167740"/>
                  <a:gd name="connsiteX0" fmla="*/ 0 w 5950633"/>
                  <a:gd name="connsiteY0" fmla="*/ 3186051 h 3186051"/>
                  <a:gd name="connsiteX1" fmla="*/ 654147 w 5950633"/>
                  <a:gd name="connsiteY1" fmla="*/ 492088 h 3186051"/>
                  <a:gd name="connsiteX2" fmla="*/ 2665827 w 5950633"/>
                  <a:gd name="connsiteY2" fmla="*/ 393614 h 3186051"/>
                  <a:gd name="connsiteX3" fmla="*/ 5950633 w 5950633"/>
                  <a:gd name="connsiteY3" fmla="*/ 1526063 h 3186051"/>
                  <a:gd name="connsiteX0" fmla="*/ 0 w 5950633"/>
                  <a:gd name="connsiteY0" fmla="*/ 3171255 h 3171255"/>
                  <a:gd name="connsiteX1" fmla="*/ 654147 w 5950633"/>
                  <a:gd name="connsiteY1" fmla="*/ 498393 h 3171255"/>
                  <a:gd name="connsiteX2" fmla="*/ 2665827 w 5950633"/>
                  <a:gd name="connsiteY2" fmla="*/ 378818 h 3171255"/>
                  <a:gd name="connsiteX3" fmla="*/ 5950633 w 5950633"/>
                  <a:gd name="connsiteY3" fmla="*/ 1511267 h 3171255"/>
                  <a:gd name="connsiteX0" fmla="*/ 0 w 5950633"/>
                  <a:gd name="connsiteY0" fmla="*/ 3142307 h 3142307"/>
                  <a:gd name="connsiteX1" fmla="*/ 654147 w 5950633"/>
                  <a:gd name="connsiteY1" fmla="*/ 469445 h 3142307"/>
                  <a:gd name="connsiteX2" fmla="*/ 2665827 w 5950633"/>
                  <a:gd name="connsiteY2" fmla="*/ 89618 h 3142307"/>
                  <a:gd name="connsiteX3" fmla="*/ 5950633 w 5950633"/>
                  <a:gd name="connsiteY3" fmla="*/ 1482319 h 3142307"/>
                  <a:gd name="connsiteX0" fmla="*/ 0 w 5950633"/>
                  <a:gd name="connsiteY0" fmla="*/ 3101668 h 3101668"/>
                  <a:gd name="connsiteX1" fmla="*/ 654147 w 5950633"/>
                  <a:gd name="connsiteY1" fmla="*/ 428806 h 3101668"/>
                  <a:gd name="connsiteX2" fmla="*/ 2665827 w 5950633"/>
                  <a:gd name="connsiteY2" fmla="*/ 48979 h 3101668"/>
                  <a:gd name="connsiteX3" fmla="*/ 5950633 w 5950633"/>
                  <a:gd name="connsiteY3" fmla="*/ 1441680 h 3101668"/>
                  <a:gd name="connsiteX0" fmla="*/ 0 w 5950633"/>
                  <a:gd name="connsiteY0" fmla="*/ 3241641 h 3241641"/>
                  <a:gd name="connsiteX1" fmla="*/ 654147 w 5950633"/>
                  <a:gd name="connsiteY1" fmla="*/ 568779 h 3241641"/>
                  <a:gd name="connsiteX2" fmla="*/ 2665827 w 5950633"/>
                  <a:gd name="connsiteY2" fmla="*/ 188952 h 3241641"/>
                  <a:gd name="connsiteX3" fmla="*/ 5950633 w 5950633"/>
                  <a:gd name="connsiteY3" fmla="*/ 1581653 h 3241641"/>
                  <a:gd name="connsiteX0" fmla="*/ 0 w 5950633"/>
                  <a:gd name="connsiteY0" fmla="*/ 3241641 h 3241641"/>
                  <a:gd name="connsiteX1" fmla="*/ 654147 w 5950633"/>
                  <a:gd name="connsiteY1" fmla="*/ 568779 h 3241641"/>
                  <a:gd name="connsiteX2" fmla="*/ 2665827 w 5950633"/>
                  <a:gd name="connsiteY2" fmla="*/ 188952 h 3241641"/>
                  <a:gd name="connsiteX3" fmla="*/ 5950633 w 5950633"/>
                  <a:gd name="connsiteY3" fmla="*/ 1581653 h 3241641"/>
                  <a:gd name="connsiteX0" fmla="*/ 0 w 5950633"/>
                  <a:gd name="connsiteY0" fmla="*/ 3241641 h 3241641"/>
                  <a:gd name="connsiteX1" fmla="*/ 654147 w 5950633"/>
                  <a:gd name="connsiteY1" fmla="*/ 568779 h 3241641"/>
                  <a:gd name="connsiteX2" fmla="*/ 2665827 w 5950633"/>
                  <a:gd name="connsiteY2" fmla="*/ 188952 h 3241641"/>
                  <a:gd name="connsiteX3" fmla="*/ 5950633 w 5950633"/>
                  <a:gd name="connsiteY3" fmla="*/ 1581653 h 3241641"/>
                  <a:gd name="connsiteX0" fmla="*/ 0 w 5950633"/>
                  <a:gd name="connsiteY0" fmla="*/ 3219881 h 3219881"/>
                  <a:gd name="connsiteX1" fmla="*/ 654147 w 5950633"/>
                  <a:gd name="connsiteY1" fmla="*/ 547019 h 3219881"/>
                  <a:gd name="connsiteX2" fmla="*/ 2665827 w 5950633"/>
                  <a:gd name="connsiteY2" fmla="*/ 167192 h 3219881"/>
                  <a:gd name="connsiteX3" fmla="*/ 5950633 w 5950633"/>
                  <a:gd name="connsiteY3" fmla="*/ 1559893 h 3219881"/>
                  <a:gd name="connsiteX0" fmla="*/ 0 w 5950633"/>
                  <a:gd name="connsiteY0" fmla="*/ 3187176 h 3187176"/>
                  <a:gd name="connsiteX1" fmla="*/ 654147 w 5950633"/>
                  <a:gd name="connsiteY1" fmla="*/ 514314 h 3187176"/>
                  <a:gd name="connsiteX2" fmla="*/ 2665827 w 5950633"/>
                  <a:gd name="connsiteY2" fmla="*/ 134487 h 3187176"/>
                  <a:gd name="connsiteX3" fmla="*/ 5950633 w 5950633"/>
                  <a:gd name="connsiteY3" fmla="*/ 1527188 h 3187176"/>
                  <a:gd name="connsiteX0" fmla="*/ 0 w 5950633"/>
                  <a:gd name="connsiteY0" fmla="*/ 3187176 h 3187176"/>
                  <a:gd name="connsiteX1" fmla="*/ 654147 w 5950633"/>
                  <a:gd name="connsiteY1" fmla="*/ 514314 h 3187176"/>
                  <a:gd name="connsiteX2" fmla="*/ 2665827 w 5950633"/>
                  <a:gd name="connsiteY2" fmla="*/ 134487 h 3187176"/>
                  <a:gd name="connsiteX3" fmla="*/ 5950633 w 5950633"/>
                  <a:gd name="connsiteY3" fmla="*/ 1527188 h 3187176"/>
                  <a:gd name="connsiteX0" fmla="*/ 0 w 5950633"/>
                  <a:gd name="connsiteY0" fmla="*/ 3209620 h 3209620"/>
                  <a:gd name="connsiteX1" fmla="*/ 654147 w 5950633"/>
                  <a:gd name="connsiteY1" fmla="*/ 536758 h 3209620"/>
                  <a:gd name="connsiteX2" fmla="*/ 2665827 w 5950633"/>
                  <a:gd name="connsiteY2" fmla="*/ 156931 h 3209620"/>
                  <a:gd name="connsiteX3" fmla="*/ 5950633 w 5950633"/>
                  <a:gd name="connsiteY3" fmla="*/ 1549632 h 3209620"/>
                  <a:gd name="connsiteX0" fmla="*/ 0 w 5950633"/>
                  <a:gd name="connsiteY0" fmla="*/ 3202039 h 3202039"/>
                  <a:gd name="connsiteX1" fmla="*/ 654147 w 5950633"/>
                  <a:gd name="connsiteY1" fmla="*/ 529177 h 3202039"/>
                  <a:gd name="connsiteX2" fmla="*/ 2665827 w 5950633"/>
                  <a:gd name="connsiteY2" fmla="*/ 149350 h 3202039"/>
                  <a:gd name="connsiteX3" fmla="*/ 5950633 w 5950633"/>
                  <a:gd name="connsiteY3" fmla="*/ 1542051 h 3202039"/>
                  <a:gd name="connsiteX0" fmla="*/ 0 w 5950633"/>
                  <a:gd name="connsiteY0" fmla="*/ 3081393 h 3081393"/>
                  <a:gd name="connsiteX1" fmla="*/ 654147 w 5950633"/>
                  <a:gd name="connsiteY1" fmla="*/ 408531 h 3081393"/>
                  <a:gd name="connsiteX2" fmla="*/ 2665827 w 5950633"/>
                  <a:gd name="connsiteY2" fmla="*/ 28704 h 3081393"/>
                  <a:gd name="connsiteX3" fmla="*/ 5950633 w 5950633"/>
                  <a:gd name="connsiteY3" fmla="*/ 1421405 h 3081393"/>
                  <a:gd name="connsiteX0" fmla="*/ 0 w 5950633"/>
                  <a:gd name="connsiteY0" fmla="*/ 3081393 h 3081393"/>
                  <a:gd name="connsiteX1" fmla="*/ 654147 w 5950633"/>
                  <a:gd name="connsiteY1" fmla="*/ 408531 h 3081393"/>
                  <a:gd name="connsiteX2" fmla="*/ 2665827 w 5950633"/>
                  <a:gd name="connsiteY2" fmla="*/ 28704 h 3081393"/>
                  <a:gd name="connsiteX3" fmla="*/ 5950633 w 5950633"/>
                  <a:gd name="connsiteY3" fmla="*/ 1421405 h 3081393"/>
                  <a:gd name="connsiteX0" fmla="*/ 0 w 5950633"/>
                  <a:gd name="connsiteY0" fmla="*/ 3062048 h 3062048"/>
                  <a:gd name="connsiteX1" fmla="*/ 654147 w 5950633"/>
                  <a:gd name="connsiteY1" fmla="*/ 389186 h 3062048"/>
                  <a:gd name="connsiteX2" fmla="*/ 2665827 w 5950633"/>
                  <a:gd name="connsiteY2" fmla="*/ 9359 h 3062048"/>
                  <a:gd name="connsiteX3" fmla="*/ 5950633 w 5950633"/>
                  <a:gd name="connsiteY3" fmla="*/ 1402060 h 3062048"/>
                  <a:gd name="connsiteX0" fmla="*/ 0 w 5950633"/>
                  <a:gd name="connsiteY0" fmla="*/ 3207026 h 3207026"/>
                  <a:gd name="connsiteX1" fmla="*/ 738553 w 5950633"/>
                  <a:gd name="connsiteY1" fmla="*/ 302048 h 3207026"/>
                  <a:gd name="connsiteX2" fmla="*/ 2665827 w 5950633"/>
                  <a:gd name="connsiteY2" fmla="*/ 154337 h 3207026"/>
                  <a:gd name="connsiteX3" fmla="*/ 5950633 w 5950633"/>
                  <a:gd name="connsiteY3" fmla="*/ 1547038 h 3207026"/>
                  <a:gd name="connsiteX0" fmla="*/ 0 w 5950633"/>
                  <a:gd name="connsiteY0" fmla="*/ 3174018 h 3174018"/>
                  <a:gd name="connsiteX1" fmla="*/ 738553 w 5950633"/>
                  <a:gd name="connsiteY1" fmla="*/ 269040 h 3174018"/>
                  <a:gd name="connsiteX2" fmla="*/ 2729132 w 5950633"/>
                  <a:gd name="connsiteY2" fmla="*/ 269040 h 3174018"/>
                  <a:gd name="connsiteX3" fmla="*/ 5950633 w 5950633"/>
                  <a:gd name="connsiteY3" fmla="*/ 1514030 h 3174018"/>
                  <a:gd name="connsiteX0" fmla="*/ 0 w 5950633"/>
                  <a:gd name="connsiteY0" fmla="*/ 3171935 h 3171935"/>
                  <a:gd name="connsiteX1" fmla="*/ 738553 w 5950633"/>
                  <a:gd name="connsiteY1" fmla="*/ 266957 h 3171935"/>
                  <a:gd name="connsiteX2" fmla="*/ 2729132 w 5950633"/>
                  <a:gd name="connsiteY2" fmla="*/ 266957 h 3171935"/>
                  <a:gd name="connsiteX3" fmla="*/ 5950633 w 5950633"/>
                  <a:gd name="connsiteY3" fmla="*/ 1511947 h 3171935"/>
                  <a:gd name="connsiteX0" fmla="*/ 0 w 5950633"/>
                  <a:gd name="connsiteY0" fmla="*/ 3223625 h 3223625"/>
                  <a:gd name="connsiteX1" fmla="*/ 738553 w 5950633"/>
                  <a:gd name="connsiteY1" fmla="*/ 318647 h 3223625"/>
                  <a:gd name="connsiteX2" fmla="*/ 2729132 w 5950633"/>
                  <a:gd name="connsiteY2" fmla="*/ 318647 h 3223625"/>
                  <a:gd name="connsiteX3" fmla="*/ 5950633 w 5950633"/>
                  <a:gd name="connsiteY3" fmla="*/ 1563637 h 3223625"/>
                  <a:gd name="connsiteX0" fmla="*/ 0 w 5950633"/>
                  <a:gd name="connsiteY0" fmla="*/ 3206023 h 3206023"/>
                  <a:gd name="connsiteX1" fmla="*/ 745587 w 5950633"/>
                  <a:gd name="connsiteY1" fmla="*/ 329180 h 3206023"/>
                  <a:gd name="connsiteX2" fmla="*/ 2729132 w 5950633"/>
                  <a:gd name="connsiteY2" fmla="*/ 301045 h 3206023"/>
                  <a:gd name="connsiteX3" fmla="*/ 5950633 w 5950633"/>
                  <a:gd name="connsiteY3" fmla="*/ 1546035 h 3206023"/>
                  <a:gd name="connsiteX0" fmla="*/ 0 w 5950633"/>
                  <a:gd name="connsiteY0" fmla="*/ 3186116 h 3186116"/>
                  <a:gd name="connsiteX1" fmla="*/ 745587 w 5950633"/>
                  <a:gd name="connsiteY1" fmla="*/ 309273 h 3186116"/>
                  <a:gd name="connsiteX2" fmla="*/ 2729132 w 5950633"/>
                  <a:gd name="connsiteY2" fmla="*/ 281138 h 3186116"/>
                  <a:gd name="connsiteX3" fmla="*/ 5950633 w 5950633"/>
                  <a:gd name="connsiteY3" fmla="*/ 1526128 h 3186116"/>
                  <a:gd name="connsiteX0" fmla="*/ 0 w 5950633"/>
                  <a:gd name="connsiteY0" fmla="*/ 3179421 h 3179421"/>
                  <a:gd name="connsiteX1" fmla="*/ 745587 w 5950633"/>
                  <a:gd name="connsiteY1" fmla="*/ 302578 h 3179421"/>
                  <a:gd name="connsiteX2" fmla="*/ 2862775 w 5950633"/>
                  <a:gd name="connsiteY2" fmla="*/ 175970 h 3179421"/>
                  <a:gd name="connsiteX3" fmla="*/ 5950633 w 5950633"/>
                  <a:gd name="connsiteY3" fmla="*/ 1519433 h 3179421"/>
                  <a:gd name="connsiteX0" fmla="*/ 0 w 5950633"/>
                  <a:gd name="connsiteY0" fmla="*/ 3179421 h 3179421"/>
                  <a:gd name="connsiteX1" fmla="*/ 745587 w 5950633"/>
                  <a:gd name="connsiteY1" fmla="*/ 302578 h 3179421"/>
                  <a:gd name="connsiteX2" fmla="*/ 2862775 w 5950633"/>
                  <a:gd name="connsiteY2" fmla="*/ 175970 h 3179421"/>
                  <a:gd name="connsiteX3" fmla="*/ 5950633 w 5950633"/>
                  <a:gd name="connsiteY3" fmla="*/ 1519433 h 3179421"/>
                  <a:gd name="connsiteX0" fmla="*/ 0 w 5950633"/>
                  <a:gd name="connsiteY0" fmla="*/ 3059985 h 3059985"/>
                  <a:gd name="connsiteX1" fmla="*/ 766689 w 5950633"/>
                  <a:gd name="connsiteY1" fmla="*/ 534834 h 3059985"/>
                  <a:gd name="connsiteX2" fmla="*/ 2862775 w 5950633"/>
                  <a:gd name="connsiteY2" fmla="*/ 56534 h 3059985"/>
                  <a:gd name="connsiteX3" fmla="*/ 5950633 w 5950633"/>
                  <a:gd name="connsiteY3" fmla="*/ 1399997 h 3059985"/>
                  <a:gd name="connsiteX0" fmla="*/ 0 w 5950633"/>
                  <a:gd name="connsiteY0" fmla="*/ 3162506 h 3162506"/>
                  <a:gd name="connsiteX1" fmla="*/ 766689 w 5950633"/>
                  <a:gd name="connsiteY1" fmla="*/ 637355 h 3162506"/>
                  <a:gd name="connsiteX2" fmla="*/ 2862775 w 5950633"/>
                  <a:gd name="connsiteY2" fmla="*/ 159055 h 3162506"/>
                  <a:gd name="connsiteX3" fmla="*/ 5950633 w 5950633"/>
                  <a:gd name="connsiteY3" fmla="*/ 1502518 h 3162506"/>
                  <a:gd name="connsiteX0" fmla="*/ 0 w 5950633"/>
                  <a:gd name="connsiteY0" fmla="*/ 3025673 h 3025673"/>
                  <a:gd name="connsiteX1" fmla="*/ 555673 w 5950633"/>
                  <a:gd name="connsiteY1" fmla="*/ 922552 h 3025673"/>
                  <a:gd name="connsiteX2" fmla="*/ 2862775 w 5950633"/>
                  <a:gd name="connsiteY2" fmla="*/ 22222 h 3025673"/>
                  <a:gd name="connsiteX3" fmla="*/ 5950633 w 5950633"/>
                  <a:gd name="connsiteY3" fmla="*/ 1365685 h 3025673"/>
                  <a:gd name="connsiteX0" fmla="*/ 0 w 5950633"/>
                  <a:gd name="connsiteY0" fmla="*/ 3172887 h 3172887"/>
                  <a:gd name="connsiteX1" fmla="*/ 555673 w 5950633"/>
                  <a:gd name="connsiteY1" fmla="*/ 1069766 h 3172887"/>
                  <a:gd name="connsiteX2" fmla="*/ 2862775 w 5950633"/>
                  <a:gd name="connsiteY2" fmla="*/ 169436 h 3172887"/>
                  <a:gd name="connsiteX3" fmla="*/ 5950633 w 5950633"/>
                  <a:gd name="connsiteY3" fmla="*/ 1512899 h 3172887"/>
                  <a:gd name="connsiteX0" fmla="*/ 0 w 5950633"/>
                  <a:gd name="connsiteY0" fmla="*/ 3101594 h 3101594"/>
                  <a:gd name="connsiteX1" fmla="*/ 555673 w 5950633"/>
                  <a:gd name="connsiteY1" fmla="*/ 998473 h 3101594"/>
                  <a:gd name="connsiteX2" fmla="*/ 2883877 w 5950633"/>
                  <a:gd name="connsiteY2" fmla="*/ 6703 h 3101594"/>
                  <a:gd name="connsiteX3" fmla="*/ 5950633 w 5950633"/>
                  <a:gd name="connsiteY3" fmla="*/ 1441606 h 3101594"/>
                  <a:gd name="connsiteX0" fmla="*/ 0 w 5950633"/>
                  <a:gd name="connsiteY0" fmla="*/ 3287055 h 3287055"/>
                  <a:gd name="connsiteX1" fmla="*/ 1076177 w 5950633"/>
                  <a:gd name="connsiteY1" fmla="*/ 353940 h 3287055"/>
                  <a:gd name="connsiteX2" fmla="*/ 2883877 w 5950633"/>
                  <a:gd name="connsiteY2" fmla="*/ 192164 h 3287055"/>
                  <a:gd name="connsiteX3" fmla="*/ 5950633 w 5950633"/>
                  <a:gd name="connsiteY3" fmla="*/ 1627067 h 3287055"/>
                  <a:gd name="connsiteX0" fmla="*/ 0 w 5950633"/>
                  <a:gd name="connsiteY0" fmla="*/ 3250971 h 3250971"/>
                  <a:gd name="connsiteX1" fmla="*/ 1076177 w 5950633"/>
                  <a:gd name="connsiteY1" fmla="*/ 317856 h 3250971"/>
                  <a:gd name="connsiteX2" fmla="*/ 2883877 w 5950633"/>
                  <a:gd name="connsiteY2" fmla="*/ 156080 h 3250971"/>
                  <a:gd name="connsiteX3" fmla="*/ 5950633 w 5950633"/>
                  <a:gd name="connsiteY3" fmla="*/ 1590983 h 3250971"/>
                  <a:gd name="connsiteX0" fmla="*/ 0 w 5950633"/>
                  <a:gd name="connsiteY0" fmla="*/ 3180675 h 3180675"/>
                  <a:gd name="connsiteX1" fmla="*/ 1076177 w 5950633"/>
                  <a:gd name="connsiteY1" fmla="*/ 247560 h 3180675"/>
                  <a:gd name="connsiteX2" fmla="*/ 3193366 w 5950633"/>
                  <a:gd name="connsiteY2" fmla="*/ 240528 h 3180675"/>
                  <a:gd name="connsiteX3" fmla="*/ 5950633 w 5950633"/>
                  <a:gd name="connsiteY3" fmla="*/ 1520687 h 3180675"/>
                  <a:gd name="connsiteX0" fmla="*/ 0 w 5950633"/>
                  <a:gd name="connsiteY0" fmla="*/ 3085995 h 3085995"/>
                  <a:gd name="connsiteX1" fmla="*/ 1076177 w 5950633"/>
                  <a:gd name="connsiteY1" fmla="*/ 152880 h 3085995"/>
                  <a:gd name="connsiteX2" fmla="*/ 3193366 w 5950633"/>
                  <a:gd name="connsiteY2" fmla="*/ 145848 h 3085995"/>
                  <a:gd name="connsiteX3" fmla="*/ 5950633 w 5950633"/>
                  <a:gd name="connsiteY3" fmla="*/ 1426007 h 3085995"/>
                  <a:gd name="connsiteX0" fmla="*/ 0 w 5950633"/>
                  <a:gd name="connsiteY0" fmla="*/ 3137605 h 3137605"/>
                  <a:gd name="connsiteX1" fmla="*/ 1076177 w 5950633"/>
                  <a:gd name="connsiteY1" fmla="*/ 204490 h 3137605"/>
                  <a:gd name="connsiteX2" fmla="*/ 3193366 w 5950633"/>
                  <a:gd name="connsiteY2" fmla="*/ 197458 h 3137605"/>
                  <a:gd name="connsiteX3" fmla="*/ 5950633 w 5950633"/>
                  <a:gd name="connsiteY3" fmla="*/ 1477617 h 3137605"/>
                  <a:gd name="connsiteX0" fmla="*/ 0 w 5950633"/>
                  <a:gd name="connsiteY0" fmla="*/ 3162647 h 3162647"/>
                  <a:gd name="connsiteX1" fmla="*/ 1076177 w 5950633"/>
                  <a:gd name="connsiteY1" fmla="*/ 229532 h 3162647"/>
                  <a:gd name="connsiteX2" fmla="*/ 3193366 w 5950633"/>
                  <a:gd name="connsiteY2" fmla="*/ 222500 h 3162647"/>
                  <a:gd name="connsiteX3" fmla="*/ 5950633 w 5950633"/>
                  <a:gd name="connsiteY3" fmla="*/ 1502659 h 3162647"/>
                  <a:gd name="connsiteX0" fmla="*/ 0 w 5950633"/>
                  <a:gd name="connsiteY0" fmla="*/ 3173982 h 3173982"/>
                  <a:gd name="connsiteX1" fmla="*/ 1076177 w 5950633"/>
                  <a:gd name="connsiteY1" fmla="*/ 240867 h 3173982"/>
                  <a:gd name="connsiteX2" fmla="*/ 3193366 w 5950633"/>
                  <a:gd name="connsiteY2" fmla="*/ 233835 h 3173982"/>
                  <a:gd name="connsiteX3" fmla="*/ 5950633 w 5950633"/>
                  <a:gd name="connsiteY3" fmla="*/ 1513994 h 3173982"/>
                  <a:gd name="connsiteX0" fmla="*/ 0 w 5950633"/>
                  <a:gd name="connsiteY0" fmla="*/ 3194408 h 3194408"/>
                  <a:gd name="connsiteX1" fmla="*/ 1076177 w 5950633"/>
                  <a:gd name="connsiteY1" fmla="*/ 261293 h 3194408"/>
                  <a:gd name="connsiteX2" fmla="*/ 3193366 w 5950633"/>
                  <a:gd name="connsiteY2" fmla="*/ 254261 h 3194408"/>
                  <a:gd name="connsiteX3" fmla="*/ 5950633 w 5950633"/>
                  <a:gd name="connsiteY3" fmla="*/ 1534420 h 3194408"/>
                  <a:gd name="connsiteX0" fmla="*/ 0 w 5950633"/>
                  <a:gd name="connsiteY0" fmla="*/ 3194408 h 3194408"/>
                  <a:gd name="connsiteX1" fmla="*/ 1076177 w 5950633"/>
                  <a:gd name="connsiteY1" fmla="*/ 261293 h 3194408"/>
                  <a:gd name="connsiteX2" fmla="*/ 3193366 w 5950633"/>
                  <a:gd name="connsiteY2" fmla="*/ 254261 h 3194408"/>
                  <a:gd name="connsiteX3" fmla="*/ 5950633 w 5950633"/>
                  <a:gd name="connsiteY3" fmla="*/ 1534420 h 3194408"/>
                </a:gdLst>
                <a:ahLst/>
                <a:cxnLst>
                  <a:cxn ang="0">
                    <a:pos x="connsiteX0" y="connsiteY0"/>
                  </a:cxn>
                  <a:cxn ang="0">
                    <a:pos x="connsiteX1" y="connsiteY1"/>
                  </a:cxn>
                  <a:cxn ang="0">
                    <a:pos x="connsiteX2" y="connsiteY2"/>
                  </a:cxn>
                  <a:cxn ang="0">
                    <a:pos x="connsiteX3" y="connsiteY3"/>
                  </a:cxn>
                </a:cxnLst>
                <a:rect l="l" t="t" r="r" b="b"/>
                <a:pathLst>
                  <a:path w="5950633" h="3194408">
                    <a:moveTo>
                      <a:pt x="0" y="3194408"/>
                    </a:moveTo>
                    <a:cubicBezTo>
                      <a:pt x="245012" y="2165122"/>
                      <a:pt x="705727" y="702080"/>
                      <a:pt x="1076177" y="261293"/>
                    </a:cubicBezTo>
                    <a:cubicBezTo>
                      <a:pt x="1446627" y="-179494"/>
                      <a:pt x="2669345" y="20972"/>
                      <a:pt x="3193366" y="254261"/>
                    </a:cubicBezTo>
                    <a:cubicBezTo>
                      <a:pt x="3717387" y="487550"/>
                      <a:pt x="4975273" y="1371469"/>
                      <a:pt x="5950633" y="1534420"/>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sz="1100"/>
              </a:p>
            </p:txBody>
          </p:sp>
        </p:grpSp>
        <p:sp>
          <p:nvSpPr>
            <p:cNvPr id="73" name="Ellipse 135">
              <a:extLst>
                <a:ext uri="{FF2B5EF4-FFF2-40B4-BE49-F238E27FC236}">
                  <a16:creationId xmlns:a16="http://schemas.microsoft.com/office/drawing/2014/main" id="{9DEEA355-B66C-4877-A7BB-E4EB4ABD9778}"/>
                </a:ext>
              </a:extLst>
            </p:cNvPr>
            <p:cNvSpPr/>
            <p:nvPr/>
          </p:nvSpPr>
          <p:spPr>
            <a:xfrm>
              <a:off x="4304510" y="5291272"/>
              <a:ext cx="134689" cy="1352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74" name="Ellipse 136">
              <a:extLst>
                <a:ext uri="{FF2B5EF4-FFF2-40B4-BE49-F238E27FC236}">
                  <a16:creationId xmlns:a16="http://schemas.microsoft.com/office/drawing/2014/main" id="{0A8D7858-E933-4EA7-BE42-3BA60110FE32}"/>
                </a:ext>
              </a:extLst>
            </p:cNvPr>
            <p:cNvSpPr/>
            <p:nvPr/>
          </p:nvSpPr>
          <p:spPr>
            <a:xfrm>
              <a:off x="3780134" y="5691952"/>
              <a:ext cx="134689" cy="1352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75" name="Freihandform 137">
              <a:extLst>
                <a:ext uri="{FF2B5EF4-FFF2-40B4-BE49-F238E27FC236}">
                  <a16:creationId xmlns:a16="http://schemas.microsoft.com/office/drawing/2014/main" id="{A5FCE375-CBEE-4B4A-8BCE-4878575F5884}"/>
                </a:ext>
              </a:extLst>
            </p:cNvPr>
            <p:cNvSpPr/>
            <p:nvPr/>
          </p:nvSpPr>
          <p:spPr>
            <a:xfrm>
              <a:off x="3916522" y="5421384"/>
              <a:ext cx="406400" cy="294640"/>
            </a:xfrm>
            <a:custGeom>
              <a:avLst/>
              <a:gdLst>
                <a:gd name="connsiteX0" fmla="*/ 365760 w 365760"/>
                <a:gd name="connsiteY0" fmla="*/ 193040 h 193040"/>
                <a:gd name="connsiteX1" fmla="*/ 0 w 365760"/>
                <a:gd name="connsiteY1" fmla="*/ 0 h 193040"/>
                <a:gd name="connsiteX2" fmla="*/ 0 w 365760"/>
                <a:gd name="connsiteY2" fmla="*/ 0 h 193040"/>
                <a:gd name="connsiteX0" fmla="*/ 416560 w 416560"/>
                <a:gd name="connsiteY0" fmla="*/ 213360 h 213360"/>
                <a:gd name="connsiteX1" fmla="*/ 0 w 416560"/>
                <a:gd name="connsiteY1" fmla="*/ 0 h 213360"/>
                <a:gd name="connsiteX2" fmla="*/ 0 w 416560"/>
                <a:gd name="connsiteY2" fmla="*/ 0 h 213360"/>
                <a:gd name="connsiteX0" fmla="*/ 444900 w 444900"/>
                <a:gd name="connsiteY0" fmla="*/ 221318 h 515958"/>
                <a:gd name="connsiteX1" fmla="*/ 28340 w 444900"/>
                <a:gd name="connsiteY1" fmla="*/ 7958 h 515958"/>
                <a:gd name="connsiteX2" fmla="*/ 38500 w 444900"/>
                <a:gd name="connsiteY2" fmla="*/ 515958 h 515958"/>
                <a:gd name="connsiteX0" fmla="*/ 406454 w 406454"/>
                <a:gd name="connsiteY0" fmla="*/ 15450 h 310090"/>
                <a:gd name="connsiteX1" fmla="*/ 223574 w 406454"/>
                <a:gd name="connsiteY1" fmla="*/ 188170 h 310090"/>
                <a:gd name="connsiteX2" fmla="*/ 54 w 406454"/>
                <a:gd name="connsiteY2" fmla="*/ 310090 h 310090"/>
                <a:gd name="connsiteX0" fmla="*/ 406400 w 406400"/>
                <a:gd name="connsiteY0" fmla="*/ 15450 h 310090"/>
                <a:gd name="connsiteX1" fmla="*/ 223520 w 406400"/>
                <a:gd name="connsiteY1" fmla="*/ 188170 h 310090"/>
                <a:gd name="connsiteX2" fmla="*/ 0 w 406400"/>
                <a:gd name="connsiteY2" fmla="*/ 310090 h 310090"/>
                <a:gd name="connsiteX0" fmla="*/ 406400 w 406400"/>
                <a:gd name="connsiteY0" fmla="*/ 0 h 294640"/>
                <a:gd name="connsiteX1" fmla="*/ 223520 w 406400"/>
                <a:gd name="connsiteY1" fmla="*/ 172720 h 294640"/>
                <a:gd name="connsiteX2" fmla="*/ 0 w 406400"/>
                <a:gd name="connsiteY2" fmla="*/ 294640 h 294640"/>
                <a:gd name="connsiteX0" fmla="*/ 406400 w 406400"/>
                <a:gd name="connsiteY0" fmla="*/ 0 h 294640"/>
                <a:gd name="connsiteX1" fmla="*/ 226140 w 406400"/>
                <a:gd name="connsiteY1" fmla="*/ 154380 h 294640"/>
                <a:gd name="connsiteX2" fmla="*/ 0 w 406400"/>
                <a:gd name="connsiteY2" fmla="*/ 294640 h 294640"/>
              </a:gdLst>
              <a:ahLst/>
              <a:cxnLst>
                <a:cxn ang="0">
                  <a:pos x="connsiteX0" y="connsiteY0"/>
                </a:cxn>
                <a:cxn ang="0">
                  <a:pos x="connsiteX1" y="connsiteY1"/>
                </a:cxn>
                <a:cxn ang="0">
                  <a:pos x="connsiteX2" y="connsiteY2"/>
                </a:cxn>
              </a:cxnLst>
              <a:rect l="l" t="t" r="r" b="b"/>
              <a:pathLst>
                <a:path w="406400" h="294640">
                  <a:moveTo>
                    <a:pt x="406400" y="0"/>
                  </a:moveTo>
                  <a:cubicBezTo>
                    <a:pt x="304227" y="99183"/>
                    <a:pt x="293873" y="105273"/>
                    <a:pt x="226140" y="154380"/>
                  </a:cubicBezTo>
                  <a:cubicBezTo>
                    <a:pt x="158407" y="203487"/>
                    <a:pt x="208837" y="175088"/>
                    <a:pt x="0" y="294640"/>
                  </a:cubicBezTo>
                </a:path>
              </a:pathLst>
            </a:custGeom>
            <a:ln w="57150">
              <a:solidFill>
                <a:srgbClr val="C00000"/>
              </a:solidFill>
              <a:headEnd type="arrow" w="med" len="med"/>
              <a:tailEnd type="none"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76" name="Ellipse 138">
              <a:extLst>
                <a:ext uri="{FF2B5EF4-FFF2-40B4-BE49-F238E27FC236}">
                  <a16:creationId xmlns:a16="http://schemas.microsoft.com/office/drawing/2014/main" id="{2450CE34-2581-4BAE-81A1-52DD69665874}"/>
                </a:ext>
              </a:extLst>
            </p:cNvPr>
            <p:cNvSpPr/>
            <p:nvPr/>
          </p:nvSpPr>
          <p:spPr>
            <a:xfrm>
              <a:off x="4307351" y="5669484"/>
              <a:ext cx="134689" cy="1352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77" name="Ellipse 139">
              <a:extLst>
                <a:ext uri="{FF2B5EF4-FFF2-40B4-BE49-F238E27FC236}">
                  <a16:creationId xmlns:a16="http://schemas.microsoft.com/office/drawing/2014/main" id="{22C41755-97A6-4914-BF3E-19265589F1DA}"/>
                </a:ext>
              </a:extLst>
            </p:cNvPr>
            <p:cNvSpPr/>
            <p:nvPr/>
          </p:nvSpPr>
          <p:spPr>
            <a:xfrm>
              <a:off x="3759997" y="5409260"/>
              <a:ext cx="134689" cy="13527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100"/>
            </a:p>
          </p:txBody>
        </p:sp>
        <p:sp>
          <p:nvSpPr>
            <p:cNvPr id="78" name="Freihandform 140">
              <a:extLst>
                <a:ext uri="{FF2B5EF4-FFF2-40B4-BE49-F238E27FC236}">
                  <a16:creationId xmlns:a16="http://schemas.microsoft.com/office/drawing/2014/main" id="{AF6FC1CB-20A1-46AD-A606-518B80F677BA}"/>
                </a:ext>
              </a:extLst>
            </p:cNvPr>
            <p:cNvSpPr/>
            <p:nvPr/>
          </p:nvSpPr>
          <p:spPr>
            <a:xfrm rot="10800000" flipH="1">
              <a:off x="3892887" y="5464946"/>
              <a:ext cx="409821" cy="234378"/>
            </a:xfrm>
            <a:custGeom>
              <a:avLst/>
              <a:gdLst>
                <a:gd name="connsiteX0" fmla="*/ 365760 w 365760"/>
                <a:gd name="connsiteY0" fmla="*/ 193040 h 193040"/>
                <a:gd name="connsiteX1" fmla="*/ 0 w 365760"/>
                <a:gd name="connsiteY1" fmla="*/ 0 h 193040"/>
                <a:gd name="connsiteX2" fmla="*/ 0 w 365760"/>
                <a:gd name="connsiteY2" fmla="*/ 0 h 193040"/>
                <a:gd name="connsiteX0" fmla="*/ 416560 w 416560"/>
                <a:gd name="connsiteY0" fmla="*/ 213360 h 213360"/>
                <a:gd name="connsiteX1" fmla="*/ 0 w 416560"/>
                <a:gd name="connsiteY1" fmla="*/ 0 h 213360"/>
                <a:gd name="connsiteX2" fmla="*/ 0 w 416560"/>
                <a:gd name="connsiteY2" fmla="*/ 0 h 213360"/>
                <a:gd name="connsiteX0" fmla="*/ 444900 w 444900"/>
                <a:gd name="connsiteY0" fmla="*/ 221318 h 515958"/>
                <a:gd name="connsiteX1" fmla="*/ 28340 w 444900"/>
                <a:gd name="connsiteY1" fmla="*/ 7958 h 515958"/>
                <a:gd name="connsiteX2" fmla="*/ 38500 w 444900"/>
                <a:gd name="connsiteY2" fmla="*/ 515958 h 515958"/>
                <a:gd name="connsiteX0" fmla="*/ 406454 w 406454"/>
                <a:gd name="connsiteY0" fmla="*/ 15450 h 310090"/>
                <a:gd name="connsiteX1" fmla="*/ 223574 w 406454"/>
                <a:gd name="connsiteY1" fmla="*/ 188170 h 310090"/>
                <a:gd name="connsiteX2" fmla="*/ 54 w 406454"/>
                <a:gd name="connsiteY2" fmla="*/ 310090 h 310090"/>
                <a:gd name="connsiteX0" fmla="*/ 406400 w 406400"/>
                <a:gd name="connsiteY0" fmla="*/ 15450 h 310090"/>
                <a:gd name="connsiteX1" fmla="*/ 223520 w 406400"/>
                <a:gd name="connsiteY1" fmla="*/ 188170 h 310090"/>
                <a:gd name="connsiteX2" fmla="*/ 0 w 406400"/>
                <a:gd name="connsiteY2" fmla="*/ 310090 h 310090"/>
                <a:gd name="connsiteX0" fmla="*/ 406400 w 406400"/>
                <a:gd name="connsiteY0" fmla="*/ 0 h 294640"/>
                <a:gd name="connsiteX1" fmla="*/ 223520 w 406400"/>
                <a:gd name="connsiteY1" fmla="*/ 172720 h 294640"/>
                <a:gd name="connsiteX2" fmla="*/ 0 w 406400"/>
                <a:gd name="connsiteY2" fmla="*/ 294640 h 294640"/>
                <a:gd name="connsiteX0" fmla="*/ 406400 w 406400"/>
                <a:gd name="connsiteY0" fmla="*/ 0 h 294640"/>
                <a:gd name="connsiteX1" fmla="*/ 226140 w 406400"/>
                <a:gd name="connsiteY1" fmla="*/ 154380 h 294640"/>
                <a:gd name="connsiteX2" fmla="*/ 0 w 406400"/>
                <a:gd name="connsiteY2" fmla="*/ 294640 h 294640"/>
                <a:gd name="connsiteX0" fmla="*/ 387411 w 387411"/>
                <a:gd name="connsiteY0" fmla="*/ 0 h 234378"/>
                <a:gd name="connsiteX1" fmla="*/ 226140 w 387411"/>
                <a:gd name="connsiteY1" fmla="*/ 94118 h 234378"/>
                <a:gd name="connsiteX2" fmla="*/ 0 w 387411"/>
                <a:gd name="connsiteY2" fmla="*/ 234378 h 234378"/>
                <a:gd name="connsiteX0" fmla="*/ 387411 w 387411"/>
                <a:gd name="connsiteY0" fmla="*/ 0 h 234378"/>
                <a:gd name="connsiteX1" fmla="*/ 207151 w 387411"/>
                <a:gd name="connsiteY1" fmla="*/ 109184 h 234378"/>
                <a:gd name="connsiteX2" fmla="*/ 0 w 387411"/>
                <a:gd name="connsiteY2" fmla="*/ 234378 h 234378"/>
                <a:gd name="connsiteX0" fmla="*/ 387411 w 387411"/>
                <a:gd name="connsiteY0" fmla="*/ 0 h 234378"/>
                <a:gd name="connsiteX1" fmla="*/ 207151 w 387411"/>
                <a:gd name="connsiteY1" fmla="*/ 109184 h 234378"/>
                <a:gd name="connsiteX2" fmla="*/ 0 w 387411"/>
                <a:gd name="connsiteY2" fmla="*/ 234378 h 234378"/>
                <a:gd name="connsiteX0" fmla="*/ 387411 w 387411"/>
                <a:gd name="connsiteY0" fmla="*/ 0 h 234378"/>
                <a:gd name="connsiteX1" fmla="*/ 188162 w 387411"/>
                <a:gd name="connsiteY1" fmla="*/ 114206 h 234378"/>
                <a:gd name="connsiteX2" fmla="*/ 0 w 387411"/>
                <a:gd name="connsiteY2" fmla="*/ 234378 h 234378"/>
              </a:gdLst>
              <a:ahLst/>
              <a:cxnLst>
                <a:cxn ang="0">
                  <a:pos x="connsiteX0" y="connsiteY0"/>
                </a:cxn>
                <a:cxn ang="0">
                  <a:pos x="connsiteX1" y="connsiteY1"/>
                </a:cxn>
                <a:cxn ang="0">
                  <a:pos x="connsiteX2" y="connsiteY2"/>
                </a:cxn>
              </a:cxnLst>
              <a:rect l="l" t="t" r="r" b="b"/>
              <a:pathLst>
                <a:path w="387411" h="234378">
                  <a:moveTo>
                    <a:pt x="387411" y="0"/>
                  </a:moveTo>
                  <a:cubicBezTo>
                    <a:pt x="252008" y="69052"/>
                    <a:pt x="255895" y="65099"/>
                    <a:pt x="188162" y="114206"/>
                  </a:cubicBezTo>
                  <a:cubicBezTo>
                    <a:pt x="120429" y="163313"/>
                    <a:pt x="208837" y="114826"/>
                    <a:pt x="0" y="234378"/>
                  </a:cubicBezTo>
                </a:path>
              </a:pathLst>
            </a:custGeom>
            <a:ln w="57150">
              <a:solidFill>
                <a:srgbClr val="C00000"/>
              </a:solidFill>
              <a:headEnd type="none" w="med" len="med"/>
              <a:tailEnd type="arrow" w="med" len="med"/>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9025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fade">
                                      <p:cBhvr>
                                        <p:cTn id="45" dur="500"/>
                                        <p:tgtEl>
                                          <p:spTgt spid="2">
                                            <p:txEl>
                                              <p:pRg st="7" end="7"/>
                                            </p:txEl>
                                          </p:spTgt>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fade">
                                      <p:cBhvr>
                                        <p:cTn id="49" dur="500"/>
                                        <p:tgtEl>
                                          <p:spTgt spid="2">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500"/>
                                        <p:tgtEl>
                                          <p:spTgt spid="2">
                                            <p:txEl>
                                              <p:pRg st="9" end="9"/>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Effect transition="in" filter="fade">
                                      <p:cBhvr>
                                        <p:cTn id="55" dur="500"/>
                                        <p:tgtEl>
                                          <p:spTgt spid="2">
                                            <p:txEl>
                                              <p:pRg st="10" end="1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animEffect transition="in" filter="fade">
                                      <p:cBhvr>
                                        <p:cTn id="58" dur="500"/>
                                        <p:tgtEl>
                                          <p:spTgt spid="2">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
                                            <p:txEl>
                                              <p:pRg st="14" end="14"/>
                                            </p:txEl>
                                          </p:spTgt>
                                        </p:tgtEl>
                                        <p:attrNameLst>
                                          <p:attrName>style.visibility</p:attrName>
                                        </p:attrNameLst>
                                      </p:cBhvr>
                                      <p:to>
                                        <p:strVal val="visible"/>
                                      </p:to>
                                    </p:set>
                                    <p:animEffect transition="in" filter="fade">
                                      <p:cBhvr>
                                        <p:cTn id="63" dur="500"/>
                                        <p:tgtEl>
                                          <p:spTgt spid="2">
                                            <p:txEl>
                                              <p:pRg st="14" end="14"/>
                                            </p:txEl>
                                          </p:spTgt>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
                                            <p:txEl>
                                              <p:pRg st="15" end="15"/>
                                            </p:txEl>
                                          </p:spTgt>
                                        </p:tgtEl>
                                        <p:attrNameLst>
                                          <p:attrName>style.visibility</p:attrName>
                                        </p:attrNameLst>
                                      </p:cBhvr>
                                      <p:to>
                                        <p:strVal val="visible"/>
                                      </p:to>
                                    </p:set>
                                    <p:animEffect transition="in" filter="fade">
                                      <p:cBhvr>
                                        <p:cTn id="66" dur="500"/>
                                        <p:tgtEl>
                                          <p:spTgt spid="2">
                                            <p:txEl>
                                              <p:pRg st="15" end="15"/>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
                                            <p:txEl>
                                              <p:pRg st="16" end="16"/>
                                            </p:txEl>
                                          </p:spTgt>
                                        </p:tgtEl>
                                        <p:attrNameLst>
                                          <p:attrName>style.visibility</p:attrName>
                                        </p:attrNameLst>
                                      </p:cBhvr>
                                      <p:to>
                                        <p:strVal val="visible"/>
                                      </p:to>
                                    </p:set>
                                    <p:animEffect transition="in" filter="fade">
                                      <p:cBhvr>
                                        <p:cTn id="69" dur="500"/>
                                        <p:tgtEl>
                                          <p:spTgt spid="2">
                                            <p:txEl>
                                              <p:pRg st="16" end="16"/>
                                            </p:txEl>
                                          </p:spTgt>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
                                            <p:txEl>
                                              <p:pRg st="17" end="17"/>
                                            </p:txEl>
                                          </p:spTgt>
                                        </p:tgtEl>
                                        <p:attrNameLst>
                                          <p:attrName>style.visibility</p:attrName>
                                        </p:attrNameLst>
                                      </p:cBhvr>
                                      <p:to>
                                        <p:strVal val="visible"/>
                                      </p:to>
                                    </p:set>
                                    <p:animEffect transition="in" filter="fade">
                                      <p:cBhvr>
                                        <p:cTn id="72" dur="500"/>
                                        <p:tgtEl>
                                          <p:spTgt spid="2">
                                            <p:txEl>
                                              <p:pRg st="17" end="1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fade">
                                      <p:cBhvr>
                                        <p:cTn id="7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8" grpId="0" uiExpand="1" animBg="1"/>
      <p:bldP spid="97" grpId="0" animBg="1"/>
      <p:bldGraphic spid="4" grpId="0" uiExpand="1">
        <p:bldAsOne/>
      </p:bldGraphic>
      <p:bldP spid="5" grpId="0" uiExpand="1" animBg="1"/>
      <p:bldP spid="11" grpId="0" uiExpand="1" animBg="1"/>
      <p:bldP spid="18" grpId="0" uiExpan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7F1E4F-30E2-4B98-8E1A-5C9D27A77AFA}"/>
              </a:ext>
            </a:extLst>
          </p:cNvPr>
          <p:cNvSpPr>
            <a:spLocks noGrp="1"/>
          </p:cNvSpPr>
          <p:nvPr>
            <p:ph type="sldNum" sz="quarter" idx="4"/>
          </p:nvPr>
        </p:nvSpPr>
        <p:spPr/>
        <p:txBody>
          <a:bodyPr/>
          <a:lstStyle/>
          <a:p>
            <a:fld id="{96499B70-49A0-4519-9B09-62EDDB406EFA}" type="slidenum">
              <a:rPr lang="nl-NL" smtClean="0"/>
              <a:pPr/>
              <a:t>8</a:t>
            </a:fld>
            <a:endParaRPr lang="nl-NL" dirty="0"/>
          </a:p>
        </p:txBody>
      </p:sp>
      <p:pic>
        <p:nvPicPr>
          <p:cNvPr id="4" name="Picture 3">
            <a:extLst>
              <a:ext uri="{FF2B5EF4-FFF2-40B4-BE49-F238E27FC236}">
                <a16:creationId xmlns:a16="http://schemas.microsoft.com/office/drawing/2014/main" id="{4134942E-D591-4FA8-BD09-F702D430720A}"/>
              </a:ext>
            </a:extLst>
          </p:cNvPr>
          <p:cNvPicPr>
            <a:picLocks noChangeAspect="1"/>
          </p:cNvPicPr>
          <p:nvPr/>
        </p:nvPicPr>
        <p:blipFill>
          <a:blip r:embed="rId2"/>
          <a:stretch>
            <a:fillRect/>
          </a:stretch>
        </p:blipFill>
        <p:spPr>
          <a:xfrm>
            <a:off x="798005" y="2564904"/>
            <a:ext cx="9852682" cy="2232248"/>
          </a:xfrm>
          <a:prstGeom prst="rect">
            <a:avLst/>
          </a:prstGeom>
        </p:spPr>
      </p:pic>
      <p:pic>
        <p:nvPicPr>
          <p:cNvPr id="6" name="Picture 5">
            <a:extLst>
              <a:ext uri="{FF2B5EF4-FFF2-40B4-BE49-F238E27FC236}">
                <a16:creationId xmlns:a16="http://schemas.microsoft.com/office/drawing/2014/main" id="{262AEEE5-80EF-477A-AD33-39CB467AB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0256" y="330110"/>
            <a:ext cx="1943543" cy="787579"/>
          </a:xfrm>
          <a:prstGeom prst="rect">
            <a:avLst/>
          </a:prstGeom>
        </p:spPr>
      </p:pic>
    </p:spTree>
    <p:extLst>
      <p:ext uri="{BB962C8B-B14F-4D97-AF65-F5344CB8AC3E}">
        <p14:creationId xmlns:p14="http://schemas.microsoft.com/office/powerpoint/2010/main" val="38730298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E6131-BFD7-4C1D-A7DE-EF3C6BD9A5C7}"/>
              </a:ext>
            </a:extLst>
          </p:cNvPr>
          <p:cNvSpPr>
            <a:spLocks noGrp="1"/>
          </p:cNvSpPr>
          <p:nvPr>
            <p:ph type="title"/>
          </p:nvPr>
        </p:nvSpPr>
        <p:spPr/>
        <p:txBody>
          <a:bodyPr/>
          <a:lstStyle/>
          <a:p>
            <a:r>
              <a:rPr lang="en-US" dirty="0"/>
              <a:t>Identification of the “Constraint” </a:t>
            </a:r>
          </a:p>
        </p:txBody>
      </p:sp>
      <p:sp>
        <p:nvSpPr>
          <p:cNvPr id="3" name="Slide Number Placeholder 2">
            <a:extLst>
              <a:ext uri="{FF2B5EF4-FFF2-40B4-BE49-F238E27FC236}">
                <a16:creationId xmlns:a16="http://schemas.microsoft.com/office/drawing/2014/main" id="{A6170037-7409-417B-805C-D848C4F3DD07}"/>
              </a:ext>
            </a:extLst>
          </p:cNvPr>
          <p:cNvSpPr>
            <a:spLocks noGrp="1"/>
          </p:cNvSpPr>
          <p:nvPr>
            <p:ph type="sldNum" sz="quarter" idx="4"/>
          </p:nvPr>
        </p:nvSpPr>
        <p:spPr/>
        <p:txBody>
          <a:bodyPr/>
          <a:lstStyle/>
          <a:p>
            <a:fld id="{96499B70-49A0-4519-9B09-62EDDB406EFA}" type="slidenum">
              <a:rPr lang="nl-NL" smtClean="0"/>
              <a:pPr/>
              <a:t>80</a:t>
            </a:fld>
            <a:endParaRPr lang="nl-NL" dirty="0"/>
          </a:p>
        </p:txBody>
      </p:sp>
      <p:sp>
        <p:nvSpPr>
          <p:cNvPr id="28" name="Rectangle 27">
            <a:extLst>
              <a:ext uri="{FF2B5EF4-FFF2-40B4-BE49-F238E27FC236}">
                <a16:creationId xmlns:a16="http://schemas.microsoft.com/office/drawing/2014/main" id="{7F035A9A-6AFA-418B-80AA-16A1DD6F82F6}"/>
              </a:ext>
            </a:extLst>
          </p:cNvPr>
          <p:cNvSpPr/>
          <p:nvPr/>
        </p:nvSpPr>
        <p:spPr>
          <a:xfrm>
            <a:off x="1823534" y="4282878"/>
            <a:ext cx="2266967" cy="338554"/>
          </a:xfrm>
          <a:prstGeom prst="rect">
            <a:avLst/>
          </a:prstGeom>
        </p:spPr>
        <p:txBody>
          <a:bodyPr wrap="none">
            <a:spAutoFit/>
          </a:bodyPr>
          <a:lstStyle/>
          <a:p>
            <a:r>
              <a:rPr lang="en-US" sz="1600" dirty="0"/>
              <a:t>Current Load vs Capacity</a:t>
            </a:r>
          </a:p>
        </p:txBody>
      </p:sp>
      <p:grpSp>
        <p:nvGrpSpPr>
          <p:cNvPr id="30" name="Gruppieren 58">
            <a:extLst>
              <a:ext uri="{FF2B5EF4-FFF2-40B4-BE49-F238E27FC236}">
                <a16:creationId xmlns:a16="http://schemas.microsoft.com/office/drawing/2014/main" id="{F44F1A0D-E9F2-4097-B6E0-2A570A42D5E6}"/>
              </a:ext>
            </a:extLst>
          </p:cNvPr>
          <p:cNvGrpSpPr/>
          <p:nvPr/>
        </p:nvGrpSpPr>
        <p:grpSpPr>
          <a:xfrm>
            <a:off x="6852282" y="2622702"/>
            <a:ext cx="3415938" cy="1607462"/>
            <a:chOff x="-1208742" y="4941210"/>
            <a:chExt cx="5204664" cy="2449196"/>
          </a:xfrm>
        </p:grpSpPr>
        <p:sp>
          <p:nvSpPr>
            <p:cNvPr id="31" name="Rechteck 37">
              <a:extLst>
                <a:ext uri="{FF2B5EF4-FFF2-40B4-BE49-F238E27FC236}">
                  <a16:creationId xmlns:a16="http://schemas.microsoft.com/office/drawing/2014/main" id="{020936CA-23E1-41C1-8AD1-6AAD250A904A}"/>
                </a:ext>
              </a:extLst>
            </p:cNvPr>
            <p:cNvSpPr/>
            <p:nvPr/>
          </p:nvSpPr>
          <p:spPr>
            <a:xfrm>
              <a:off x="-1208742" y="4941210"/>
              <a:ext cx="5204664" cy="2449196"/>
            </a:xfrm>
            <a:prstGeom prst="rect">
              <a:avLst/>
            </a:prstGeom>
            <a:solidFill>
              <a:srgbClr val="0070C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t>10</a:t>
              </a:r>
            </a:p>
          </p:txBody>
        </p:sp>
        <p:sp>
          <p:nvSpPr>
            <p:cNvPr id="32" name="Rechteck 38">
              <a:extLst>
                <a:ext uri="{FF2B5EF4-FFF2-40B4-BE49-F238E27FC236}">
                  <a16:creationId xmlns:a16="http://schemas.microsoft.com/office/drawing/2014/main" id="{C230241A-2859-432D-B3C3-5899CE3D84D0}"/>
                </a:ext>
              </a:extLst>
            </p:cNvPr>
            <p:cNvSpPr/>
            <p:nvPr/>
          </p:nvSpPr>
          <p:spPr>
            <a:xfrm>
              <a:off x="971499" y="5554060"/>
              <a:ext cx="1571294" cy="360050"/>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3" name="Rechteck 39">
              <a:extLst>
                <a:ext uri="{FF2B5EF4-FFF2-40B4-BE49-F238E27FC236}">
                  <a16:creationId xmlns:a16="http://schemas.microsoft.com/office/drawing/2014/main" id="{F4666213-5F1E-46EF-A05D-E21B94D85529}"/>
                </a:ext>
              </a:extLst>
            </p:cNvPr>
            <p:cNvSpPr/>
            <p:nvPr/>
          </p:nvSpPr>
          <p:spPr>
            <a:xfrm>
              <a:off x="971500" y="5986120"/>
              <a:ext cx="1087359" cy="36005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4" name="Rechteck 40">
              <a:extLst>
                <a:ext uri="{FF2B5EF4-FFF2-40B4-BE49-F238E27FC236}">
                  <a16:creationId xmlns:a16="http://schemas.microsoft.com/office/drawing/2014/main" id="{0F6F2022-25AC-4DF8-A68F-D9F74FAA6524}"/>
                </a:ext>
              </a:extLst>
            </p:cNvPr>
            <p:cNvSpPr/>
            <p:nvPr/>
          </p:nvSpPr>
          <p:spPr>
            <a:xfrm>
              <a:off x="971500" y="6418180"/>
              <a:ext cx="962639" cy="36005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5" name="Rechteck 41">
              <a:extLst>
                <a:ext uri="{FF2B5EF4-FFF2-40B4-BE49-F238E27FC236}">
                  <a16:creationId xmlns:a16="http://schemas.microsoft.com/office/drawing/2014/main" id="{07862C0A-2143-404A-B814-91FD64DA60E9}"/>
                </a:ext>
              </a:extLst>
            </p:cNvPr>
            <p:cNvSpPr/>
            <p:nvPr/>
          </p:nvSpPr>
          <p:spPr>
            <a:xfrm>
              <a:off x="971500" y="6850240"/>
              <a:ext cx="807154" cy="36005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36" name="Gerade Verbindung 43">
              <a:extLst>
                <a:ext uri="{FF2B5EF4-FFF2-40B4-BE49-F238E27FC236}">
                  <a16:creationId xmlns:a16="http://schemas.microsoft.com/office/drawing/2014/main" id="{2DEAEFD0-1921-4F5F-8475-03B7E3AFE27E}"/>
                </a:ext>
              </a:extLst>
            </p:cNvPr>
            <p:cNvCxnSpPr/>
            <p:nvPr/>
          </p:nvCxnSpPr>
          <p:spPr>
            <a:xfrm rot="5400000" flipH="1" flipV="1">
              <a:off x="1606663" y="6346170"/>
              <a:ext cx="187226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7" name="Textfeld 44">
              <a:extLst>
                <a:ext uri="{FF2B5EF4-FFF2-40B4-BE49-F238E27FC236}">
                  <a16:creationId xmlns:a16="http://schemas.microsoft.com/office/drawing/2014/main" id="{D7F98D3D-1C7C-445C-B6B3-76C5F5DF7ED0}"/>
                </a:ext>
              </a:extLst>
            </p:cNvPr>
            <p:cNvSpPr txBox="1"/>
            <p:nvPr/>
          </p:nvSpPr>
          <p:spPr>
            <a:xfrm>
              <a:off x="2136933" y="5029446"/>
              <a:ext cx="975007" cy="468942"/>
            </a:xfrm>
            <a:prstGeom prst="rect">
              <a:avLst/>
            </a:prstGeom>
            <a:noFill/>
            <a:ln>
              <a:noFill/>
            </a:ln>
          </p:spPr>
          <p:txBody>
            <a:bodyPr wrap="none" rtlCol="0">
              <a:spAutoFit/>
            </a:bodyPr>
            <a:lstStyle/>
            <a:p>
              <a:r>
                <a:rPr lang="en-US" sz="1400" b="1" dirty="0">
                  <a:solidFill>
                    <a:srgbClr val="92D050"/>
                  </a:solidFill>
                  <a:effectLst>
                    <a:outerShdw blurRad="38100" dist="38100" dir="2700000" algn="tl">
                      <a:srgbClr val="000000">
                        <a:alpha val="43137"/>
                      </a:srgbClr>
                    </a:outerShdw>
                  </a:effectLst>
                </a:rPr>
                <a:t>100%</a:t>
              </a:r>
            </a:p>
          </p:txBody>
        </p:sp>
        <p:sp>
          <p:nvSpPr>
            <p:cNvPr id="38" name="Textfeld 45">
              <a:extLst>
                <a:ext uri="{FF2B5EF4-FFF2-40B4-BE49-F238E27FC236}">
                  <a16:creationId xmlns:a16="http://schemas.microsoft.com/office/drawing/2014/main" id="{9AADEA85-F1DA-4418-BF5A-382782716417}"/>
                </a:ext>
              </a:extLst>
            </p:cNvPr>
            <p:cNvSpPr txBox="1"/>
            <p:nvPr/>
          </p:nvSpPr>
          <p:spPr>
            <a:xfrm>
              <a:off x="-999685" y="5016799"/>
              <a:ext cx="2330540" cy="515835"/>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rPr>
                <a:t>Load / Capacity</a:t>
              </a:r>
              <a:endParaRPr lang="en-US" sz="1400" b="1" dirty="0">
                <a:solidFill>
                  <a:schemeClr val="bg1"/>
                </a:solidFill>
                <a:effectLst>
                  <a:outerShdw blurRad="38100" dist="38100" dir="2700000" algn="tl">
                    <a:srgbClr val="000000">
                      <a:alpha val="43137"/>
                    </a:srgbClr>
                  </a:outerShdw>
                </a:effectLst>
              </a:endParaRPr>
            </a:p>
          </p:txBody>
        </p:sp>
      </p:grpSp>
      <p:grpSp>
        <p:nvGrpSpPr>
          <p:cNvPr id="39" name="Gruppieren 46">
            <a:extLst>
              <a:ext uri="{FF2B5EF4-FFF2-40B4-BE49-F238E27FC236}">
                <a16:creationId xmlns:a16="http://schemas.microsoft.com/office/drawing/2014/main" id="{D5701698-97C9-48A5-ABBB-CCBEE7F83D1B}"/>
              </a:ext>
            </a:extLst>
          </p:cNvPr>
          <p:cNvGrpSpPr/>
          <p:nvPr/>
        </p:nvGrpSpPr>
        <p:grpSpPr>
          <a:xfrm>
            <a:off x="1323574" y="2622702"/>
            <a:ext cx="3543983" cy="1626217"/>
            <a:chOff x="-2277696" y="2060810"/>
            <a:chExt cx="5337487" cy="2449195"/>
          </a:xfrm>
        </p:grpSpPr>
        <p:sp>
          <p:nvSpPr>
            <p:cNvPr id="40" name="Rechteck 47">
              <a:extLst>
                <a:ext uri="{FF2B5EF4-FFF2-40B4-BE49-F238E27FC236}">
                  <a16:creationId xmlns:a16="http://schemas.microsoft.com/office/drawing/2014/main" id="{4E03AF48-1D47-4964-9116-FB3CB7A5763F}"/>
                </a:ext>
              </a:extLst>
            </p:cNvPr>
            <p:cNvSpPr/>
            <p:nvPr/>
          </p:nvSpPr>
          <p:spPr>
            <a:xfrm>
              <a:off x="-2277696" y="2060810"/>
              <a:ext cx="5337487" cy="2449195"/>
            </a:xfrm>
            <a:prstGeom prst="rect">
              <a:avLst/>
            </a:prstGeom>
            <a:solidFill>
              <a:srgbClr val="0070C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a:t>10</a:t>
              </a:r>
            </a:p>
          </p:txBody>
        </p:sp>
        <p:sp>
          <p:nvSpPr>
            <p:cNvPr id="41" name="Rechteck 48">
              <a:extLst>
                <a:ext uri="{FF2B5EF4-FFF2-40B4-BE49-F238E27FC236}">
                  <a16:creationId xmlns:a16="http://schemas.microsoft.com/office/drawing/2014/main" id="{2AD9C04B-A68A-4602-9404-0D83CBC5B51F}"/>
                </a:ext>
              </a:extLst>
            </p:cNvPr>
            <p:cNvSpPr/>
            <p:nvPr/>
          </p:nvSpPr>
          <p:spPr>
            <a:xfrm>
              <a:off x="35369" y="2673660"/>
              <a:ext cx="2861778" cy="360050"/>
            </a:xfrm>
            <a:prstGeom prst="rect">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2" name="Rechteck 49">
              <a:extLst>
                <a:ext uri="{FF2B5EF4-FFF2-40B4-BE49-F238E27FC236}">
                  <a16:creationId xmlns:a16="http://schemas.microsoft.com/office/drawing/2014/main" id="{34B823C9-6E14-4AB2-BCD1-111AACEE6992}"/>
                </a:ext>
              </a:extLst>
            </p:cNvPr>
            <p:cNvSpPr/>
            <p:nvPr/>
          </p:nvSpPr>
          <p:spPr>
            <a:xfrm>
              <a:off x="35370" y="3105720"/>
              <a:ext cx="2706671" cy="36005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3" name="Rechteck 50">
              <a:extLst>
                <a:ext uri="{FF2B5EF4-FFF2-40B4-BE49-F238E27FC236}">
                  <a16:creationId xmlns:a16="http://schemas.microsoft.com/office/drawing/2014/main" id="{F2AEDCE0-3560-47F5-AE6D-3FBDFF7371EE}"/>
                </a:ext>
              </a:extLst>
            </p:cNvPr>
            <p:cNvSpPr/>
            <p:nvPr/>
          </p:nvSpPr>
          <p:spPr>
            <a:xfrm>
              <a:off x="35371" y="3537780"/>
              <a:ext cx="2592088" cy="360048"/>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4" name="Rechteck 51">
              <a:extLst>
                <a:ext uri="{FF2B5EF4-FFF2-40B4-BE49-F238E27FC236}">
                  <a16:creationId xmlns:a16="http://schemas.microsoft.com/office/drawing/2014/main" id="{8DB96259-0F4A-4023-ACE5-78E4DCCD1604}"/>
                </a:ext>
              </a:extLst>
            </p:cNvPr>
            <p:cNvSpPr/>
            <p:nvPr/>
          </p:nvSpPr>
          <p:spPr>
            <a:xfrm>
              <a:off x="35370" y="3969840"/>
              <a:ext cx="2448340" cy="36005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5" name="Textfeld 52">
              <a:extLst>
                <a:ext uri="{FF2B5EF4-FFF2-40B4-BE49-F238E27FC236}">
                  <a16:creationId xmlns:a16="http://schemas.microsoft.com/office/drawing/2014/main" id="{DA712EF9-FF54-4822-B51A-B86710218FB8}"/>
                </a:ext>
              </a:extLst>
            </p:cNvPr>
            <p:cNvSpPr txBox="1"/>
            <p:nvPr/>
          </p:nvSpPr>
          <p:spPr>
            <a:xfrm>
              <a:off x="-1962070" y="2531931"/>
              <a:ext cx="1872391" cy="1762970"/>
            </a:xfrm>
            <a:prstGeom prst="rect">
              <a:avLst/>
            </a:prstGeom>
            <a:noFill/>
          </p:spPr>
          <p:txBody>
            <a:bodyPr wrap="square" rtlCol="0">
              <a:spAutoFit/>
            </a:bodyPr>
            <a:lstStyle/>
            <a:p>
              <a:pPr>
                <a:lnSpc>
                  <a:spcPct val="150000"/>
                </a:lnSpc>
              </a:pPr>
              <a:r>
                <a:rPr lang="en-US" sz="1200" b="1" dirty="0">
                  <a:solidFill>
                    <a:srgbClr val="FFFF00"/>
                  </a:solidFill>
                </a:rPr>
                <a:t>System Engineer</a:t>
              </a:r>
            </a:p>
            <a:p>
              <a:pPr>
                <a:lnSpc>
                  <a:spcPct val="150000"/>
                </a:lnSpc>
              </a:pPr>
              <a:r>
                <a:rPr lang="en-US" sz="1200" dirty="0">
                  <a:solidFill>
                    <a:schemeClr val="bg1"/>
                  </a:solidFill>
                </a:rPr>
                <a:t>Skill D</a:t>
              </a:r>
            </a:p>
            <a:p>
              <a:pPr>
                <a:lnSpc>
                  <a:spcPct val="150000"/>
                </a:lnSpc>
              </a:pPr>
              <a:r>
                <a:rPr lang="en-US" sz="1200" dirty="0">
                  <a:solidFill>
                    <a:schemeClr val="bg1"/>
                  </a:solidFill>
                </a:rPr>
                <a:t>Skill F</a:t>
              </a:r>
            </a:p>
            <a:p>
              <a:pPr>
                <a:lnSpc>
                  <a:spcPct val="150000"/>
                </a:lnSpc>
              </a:pPr>
              <a:r>
                <a:rPr lang="en-US" sz="1200" dirty="0">
                  <a:solidFill>
                    <a:schemeClr val="bg1"/>
                  </a:solidFill>
                </a:rPr>
                <a:t>Skill G</a:t>
              </a:r>
            </a:p>
          </p:txBody>
        </p:sp>
        <p:cxnSp>
          <p:nvCxnSpPr>
            <p:cNvPr id="46" name="Gerade Verbindung 53">
              <a:extLst>
                <a:ext uri="{FF2B5EF4-FFF2-40B4-BE49-F238E27FC236}">
                  <a16:creationId xmlns:a16="http://schemas.microsoft.com/office/drawing/2014/main" id="{CD896A35-0CE3-408B-9528-53F951175813}"/>
                </a:ext>
              </a:extLst>
            </p:cNvPr>
            <p:cNvCxnSpPr/>
            <p:nvPr/>
          </p:nvCxnSpPr>
          <p:spPr>
            <a:xfrm rot="5400000" flipH="1" flipV="1">
              <a:off x="670533" y="3465770"/>
              <a:ext cx="18722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feld 54">
              <a:extLst>
                <a:ext uri="{FF2B5EF4-FFF2-40B4-BE49-F238E27FC236}">
                  <a16:creationId xmlns:a16="http://schemas.microsoft.com/office/drawing/2014/main" id="{3B2FF9D6-35BD-4FED-97A6-327B3108205C}"/>
                </a:ext>
              </a:extLst>
            </p:cNvPr>
            <p:cNvSpPr txBox="1"/>
            <p:nvPr/>
          </p:nvSpPr>
          <p:spPr>
            <a:xfrm>
              <a:off x="1200804" y="2149046"/>
              <a:ext cx="963763" cy="463533"/>
            </a:xfrm>
            <a:prstGeom prst="rect">
              <a:avLst/>
            </a:prstGeom>
            <a:noFill/>
          </p:spPr>
          <p:txBody>
            <a:bodyPr wrap="none" rtlCol="0">
              <a:spAutoFit/>
            </a:bodyPr>
            <a:lstStyle/>
            <a:p>
              <a:r>
                <a:rPr lang="en-US" sz="1400" b="1" dirty="0">
                  <a:solidFill>
                    <a:srgbClr val="FF0000"/>
                  </a:solidFill>
                  <a:effectLst>
                    <a:outerShdw blurRad="38100" dist="38100" dir="2700000" algn="tl">
                      <a:srgbClr val="000000">
                        <a:alpha val="43137"/>
                      </a:srgbClr>
                    </a:outerShdw>
                  </a:effectLst>
                </a:rPr>
                <a:t>100%</a:t>
              </a:r>
            </a:p>
          </p:txBody>
        </p:sp>
        <p:sp>
          <p:nvSpPr>
            <p:cNvPr id="48" name="Textfeld 55">
              <a:extLst>
                <a:ext uri="{FF2B5EF4-FFF2-40B4-BE49-F238E27FC236}">
                  <a16:creationId xmlns:a16="http://schemas.microsoft.com/office/drawing/2014/main" id="{BFFC17B3-B26F-4F32-B2C9-188BAEE85A42}"/>
                </a:ext>
              </a:extLst>
            </p:cNvPr>
            <p:cNvSpPr txBox="1"/>
            <p:nvPr/>
          </p:nvSpPr>
          <p:spPr>
            <a:xfrm>
              <a:off x="-1983490" y="2149046"/>
              <a:ext cx="903407" cy="509886"/>
            </a:xfrm>
            <a:prstGeom prst="rect">
              <a:avLst/>
            </a:prstGeom>
            <a:noFill/>
          </p:spPr>
          <p:txBody>
            <a:bodyPr wrap="none" rtlCol="0">
              <a:spAutoFit/>
            </a:bodyPr>
            <a:lstStyle/>
            <a:p>
              <a:r>
                <a:rPr lang="en-US" sz="1600" b="1" dirty="0">
                  <a:solidFill>
                    <a:schemeClr val="bg1"/>
                  </a:solidFill>
                  <a:effectLst>
                    <a:outerShdw blurRad="38100" dist="38100" dir="2700000" algn="tl">
                      <a:srgbClr val="000000">
                        <a:alpha val="43137"/>
                      </a:srgbClr>
                    </a:outerShdw>
                  </a:effectLst>
                </a:rPr>
                <a:t>Load</a:t>
              </a:r>
            </a:p>
          </p:txBody>
        </p:sp>
        <p:sp>
          <p:nvSpPr>
            <p:cNvPr id="49" name="Rechteck 56">
              <a:extLst>
                <a:ext uri="{FF2B5EF4-FFF2-40B4-BE49-F238E27FC236}">
                  <a16:creationId xmlns:a16="http://schemas.microsoft.com/office/drawing/2014/main" id="{EC49B17F-DF0F-46DA-B42C-74AF06C44666}"/>
                </a:ext>
              </a:extLst>
            </p:cNvPr>
            <p:cNvSpPr/>
            <p:nvPr/>
          </p:nvSpPr>
          <p:spPr>
            <a:xfrm>
              <a:off x="1628085" y="2673660"/>
              <a:ext cx="1290484" cy="3600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Arrow: Right 49">
            <a:extLst>
              <a:ext uri="{FF2B5EF4-FFF2-40B4-BE49-F238E27FC236}">
                <a16:creationId xmlns:a16="http://schemas.microsoft.com/office/drawing/2014/main" id="{8EFF94BE-0EC2-4CD8-A360-7E50FDEA422E}"/>
              </a:ext>
            </a:extLst>
          </p:cNvPr>
          <p:cNvSpPr/>
          <p:nvPr/>
        </p:nvSpPr>
        <p:spPr>
          <a:xfrm>
            <a:off x="5375920" y="3147776"/>
            <a:ext cx="1142072" cy="562448"/>
          </a:xfrm>
          <a:prstGeom prst="rightArrow">
            <a:avLst/>
          </a:prstGeom>
          <a:solidFill>
            <a:srgbClr val="92D050"/>
          </a:solidFill>
          <a:ln w="19050">
            <a:solidFill>
              <a:srgbClr val="92D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Textfeld 52">
            <a:extLst>
              <a:ext uri="{FF2B5EF4-FFF2-40B4-BE49-F238E27FC236}">
                <a16:creationId xmlns:a16="http://schemas.microsoft.com/office/drawing/2014/main" id="{34A66BA8-5737-4451-81E1-C0F4512D50A5}"/>
              </a:ext>
            </a:extLst>
          </p:cNvPr>
          <p:cNvSpPr txBox="1"/>
          <p:nvPr/>
        </p:nvSpPr>
        <p:spPr>
          <a:xfrm>
            <a:off x="7018566" y="2951524"/>
            <a:ext cx="1237839" cy="1170577"/>
          </a:xfrm>
          <a:prstGeom prst="rect">
            <a:avLst/>
          </a:prstGeom>
          <a:noFill/>
        </p:spPr>
        <p:txBody>
          <a:bodyPr wrap="none" rtlCol="0">
            <a:spAutoFit/>
          </a:bodyPr>
          <a:lstStyle/>
          <a:p>
            <a:pPr>
              <a:lnSpc>
                <a:spcPct val="150000"/>
              </a:lnSpc>
            </a:pPr>
            <a:r>
              <a:rPr lang="en-US" sz="1200" b="1" dirty="0">
                <a:solidFill>
                  <a:srgbClr val="FFFF00"/>
                </a:solidFill>
              </a:rPr>
              <a:t>System Engineer</a:t>
            </a:r>
          </a:p>
          <a:p>
            <a:pPr>
              <a:lnSpc>
                <a:spcPct val="150000"/>
              </a:lnSpc>
            </a:pPr>
            <a:r>
              <a:rPr lang="en-US" sz="1200" dirty="0">
                <a:solidFill>
                  <a:schemeClr val="bg1"/>
                </a:solidFill>
              </a:rPr>
              <a:t>Skill D</a:t>
            </a:r>
          </a:p>
          <a:p>
            <a:pPr>
              <a:lnSpc>
                <a:spcPct val="150000"/>
              </a:lnSpc>
            </a:pPr>
            <a:r>
              <a:rPr lang="en-US" sz="1200" dirty="0">
                <a:solidFill>
                  <a:schemeClr val="bg1"/>
                </a:solidFill>
              </a:rPr>
              <a:t>Skill F</a:t>
            </a:r>
          </a:p>
          <a:p>
            <a:pPr>
              <a:lnSpc>
                <a:spcPct val="150000"/>
              </a:lnSpc>
            </a:pPr>
            <a:r>
              <a:rPr lang="en-US" sz="1200" dirty="0">
                <a:solidFill>
                  <a:schemeClr val="bg1"/>
                </a:solidFill>
              </a:rPr>
              <a:t>Skill G</a:t>
            </a:r>
          </a:p>
        </p:txBody>
      </p:sp>
      <p:sp>
        <p:nvSpPr>
          <p:cNvPr id="53" name="Rectangle 52">
            <a:extLst>
              <a:ext uri="{FF2B5EF4-FFF2-40B4-BE49-F238E27FC236}">
                <a16:creationId xmlns:a16="http://schemas.microsoft.com/office/drawing/2014/main" id="{AFFDCAE4-3B37-4364-9408-6D723CCB248A}"/>
              </a:ext>
            </a:extLst>
          </p:cNvPr>
          <p:cNvSpPr/>
          <p:nvPr/>
        </p:nvSpPr>
        <p:spPr>
          <a:xfrm>
            <a:off x="7423103" y="4282878"/>
            <a:ext cx="2191947" cy="338554"/>
          </a:xfrm>
          <a:prstGeom prst="rect">
            <a:avLst/>
          </a:prstGeom>
        </p:spPr>
        <p:txBody>
          <a:bodyPr wrap="none">
            <a:spAutoFit/>
          </a:bodyPr>
          <a:lstStyle/>
          <a:p>
            <a:r>
              <a:rPr lang="en-US" sz="1600" dirty="0"/>
              <a:t>Target Load vs Capacity</a:t>
            </a:r>
          </a:p>
        </p:txBody>
      </p:sp>
      <p:sp>
        <p:nvSpPr>
          <p:cNvPr id="54" name="Rectangle 53">
            <a:extLst>
              <a:ext uri="{FF2B5EF4-FFF2-40B4-BE49-F238E27FC236}">
                <a16:creationId xmlns:a16="http://schemas.microsoft.com/office/drawing/2014/main" id="{E8F88EA4-EC5F-4F13-AC36-1FE59A1FE68E}"/>
              </a:ext>
            </a:extLst>
          </p:cNvPr>
          <p:cNvSpPr/>
          <p:nvPr/>
        </p:nvSpPr>
        <p:spPr>
          <a:xfrm>
            <a:off x="5112809" y="3659796"/>
            <a:ext cx="1603949" cy="584775"/>
          </a:xfrm>
          <a:prstGeom prst="rect">
            <a:avLst/>
          </a:prstGeom>
        </p:spPr>
        <p:txBody>
          <a:bodyPr wrap="square">
            <a:spAutoFit/>
          </a:bodyPr>
          <a:lstStyle/>
          <a:p>
            <a:pPr algn="ctr"/>
            <a:r>
              <a:rPr lang="en-US" sz="1600" dirty="0"/>
              <a:t>Scenario Planning process</a:t>
            </a:r>
          </a:p>
        </p:txBody>
      </p:sp>
    </p:spTree>
    <p:extLst>
      <p:ext uri="{BB962C8B-B14F-4D97-AF65-F5344CB8AC3E}">
        <p14:creationId xmlns:p14="http://schemas.microsoft.com/office/powerpoint/2010/main" val="31725336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454" y="476672"/>
            <a:ext cx="10871200" cy="392088"/>
          </a:xfrm>
        </p:spPr>
        <p:txBody>
          <a:bodyPr>
            <a:normAutofit fontScale="90000"/>
          </a:bodyPr>
          <a:lstStyle/>
          <a:p>
            <a:r>
              <a:rPr lang="en-US" dirty="0"/>
              <a:t>Any system needs WIP control….</a:t>
            </a:r>
          </a:p>
        </p:txBody>
      </p:sp>
      <p:sp>
        <p:nvSpPr>
          <p:cNvPr id="3" name="Slide Number Placeholder 2"/>
          <p:cNvSpPr>
            <a:spLocks noGrp="1"/>
          </p:cNvSpPr>
          <p:nvPr>
            <p:ph type="sldNum" sz="quarter" idx="4"/>
          </p:nvPr>
        </p:nvSpPr>
        <p:spPr/>
        <p:txBody>
          <a:bodyPr/>
          <a:lstStyle/>
          <a:p>
            <a:fld id="{96499B70-49A0-4519-9B09-62EDDB406EFA}" type="slidenum">
              <a:rPr lang="nl-NL" smtClean="0"/>
              <a:pPr/>
              <a:t>81</a:t>
            </a:fld>
            <a:endParaRPr lang="nl-NL" dirty="0"/>
          </a:p>
        </p:txBody>
      </p:sp>
      <p:pic>
        <p:nvPicPr>
          <p:cNvPr id="4" name="Picture 3"/>
          <p:cNvPicPr>
            <a:picLocks noChangeAspect="1"/>
          </p:cNvPicPr>
          <p:nvPr/>
        </p:nvPicPr>
        <p:blipFill rotWithShape="1">
          <a:blip r:embed="rId2"/>
          <a:srcRect t="12434" r="13827" b="9904"/>
          <a:stretch/>
        </p:blipFill>
        <p:spPr>
          <a:xfrm>
            <a:off x="1820912" y="1792022"/>
            <a:ext cx="7063458" cy="4752528"/>
          </a:xfrm>
          <a:prstGeom prst="rect">
            <a:avLst/>
          </a:prstGeom>
        </p:spPr>
      </p:pic>
      <p:sp>
        <p:nvSpPr>
          <p:cNvPr id="5" name="Rectangle 4">
            <a:extLst>
              <a:ext uri="{FF2B5EF4-FFF2-40B4-BE49-F238E27FC236}">
                <a16:creationId xmlns:a16="http://schemas.microsoft.com/office/drawing/2014/main" id="{04DF32D9-5EAF-468E-9C90-EDAC46376880}"/>
              </a:ext>
            </a:extLst>
          </p:cNvPr>
          <p:cNvSpPr/>
          <p:nvPr/>
        </p:nvSpPr>
        <p:spPr>
          <a:xfrm>
            <a:off x="7392144" y="2646515"/>
            <a:ext cx="1872208" cy="3960440"/>
          </a:xfrm>
          <a:prstGeom prst="rect">
            <a:avLst/>
          </a:prstGeom>
          <a:solidFill>
            <a:schemeClr val="bg1"/>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74915B5-4C6D-408D-80FD-312DD8633475}"/>
              </a:ext>
            </a:extLst>
          </p:cNvPr>
          <p:cNvSpPr/>
          <p:nvPr/>
        </p:nvSpPr>
        <p:spPr>
          <a:xfrm>
            <a:off x="7392144" y="3094743"/>
            <a:ext cx="2083134" cy="369332"/>
          </a:xfrm>
          <a:prstGeom prst="rect">
            <a:avLst/>
          </a:prstGeom>
        </p:spPr>
        <p:txBody>
          <a:bodyPr wrap="none">
            <a:spAutoFit/>
          </a:bodyPr>
          <a:lstStyle/>
          <a:p>
            <a:r>
              <a:rPr lang="en-US" dirty="0">
                <a:solidFill>
                  <a:srgbClr val="FF0000"/>
                </a:solidFill>
              </a:rPr>
              <a:t>Cycle time (duration)</a:t>
            </a:r>
          </a:p>
        </p:txBody>
      </p:sp>
      <p:sp>
        <p:nvSpPr>
          <p:cNvPr id="7" name="Rectangle 6">
            <a:extLst>
              <a:ext uri="{FF2B5EF4-FFF2-40B4-BE49-F238E27FC236}">
                <a16:creationId xmlns:a16="http://schemas.microsoft.com/office/drawing/2014/main" id="{41F65DBE-0804-4768-B705-0F2A88E10CFB}"/>
              </a:ext>
            </a:extLst>
          </p:cNvPr>
          <p:cNvSpPr/>
          <p:nvPr/>
        </p:nvSpPr>
        <p:spPr>
          <a:xfrm>
            <a:off x="7499613" y="5805264"/>
            <a:ext cx="1160446" cy="369332"/>
          </a:xfrm>
          <a:prstGeom prst="rect">
            <a:avLst/>
          </a:prstGeom>
        </p:spPr>
        <p:txBody>
          <a:bodyPr wrap="none">
            <a:spAutoFit/>
          </a:bodyPr>
          <a:lstStyle/>
          <a:p>
            <a:r>
              <a:rPr lang="en-US" dirty="0">
                <a:solidFill>
                  <a:srgbClr val="0070C0"/>
                </a:solidFill>
              </a:rPr>
              <a:t>Reliability </a:t>
            </a:r>
          </a:p>
        </p:txBody>
      </p:sp>
      <p:sp>
        <p:nvSpPr>
          <p:cNvPr id="8" name="Rectangle 7">
            <a:extLst>
              <a:ext uri="{FF2B5EF4-FFF2-40B4-BE49-F238E27FC236}">
                <a16:creationId xmlns:a16="http://schemas.microsoft.com/office/drawing/2014/main" id="{C4E15193-7A22-4B8E-8A0E-6EE76771332F}"/>
              </a:ext>
            </a:extLst>
          </p:cNvPr>
          <p:cNvSpPr/>
          <p:nvPr/>
        </p:nvSpPr>
        <p:spPr>
          <a:xfrm>
            <a:off x="7575622" y="4481517"/>
            <a:ext cx="1051891" cy="369332"/>
          </a:xfrm>
          <a:prstGeom prst="rect">
            <a:avLst/>
          </a:prstGeom>
        </p:spPr>
        <p:txBody>
          <a:bodyPr wrap="none">
            <a:spAutoFit/>
          </a:bodyPr>
          <a:lstStyle/>
          <a:p>
            <a:r>
              <a:rPr lang="en-US" b="1" dirty="0">
                <a:solidFill>
                  <a:srgbClr val="4D7620"/>
                </a:solidFill>
              </a:rPr>
              <a:t>OUTPUT </a:t>
            </a:r>
          </a:p>
        </p:txBody>
      </p:sp>
    </p:spTree>
    <p:extLst>
      <p:ext uri="{BB962C8B-B14F-4D97-AF65-F5344CB8AC3E}">
        <p14:creationId xmlns:p14="http://schemas.microsoft.com/office/powerpoint/2010/main" val="1588467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34" name="Rectangle 70"/>
          <p:cNvSpPr>
            <a:spLocks noGrp="1" noChangeArrowheads="1"/>
          </p:cNvSpPr>
          <p:nvPr>
            <p:ph type="title"/>
          </p:nvPr>
        </p:nvSpPr>
        <p:spPr/>
        <p:txBody>
          <a:bodyPr>
            <a:normAutofit fontScale="90000"/>
          </a:bodyPr>
          <a:lstStyle/>
          <a:p>
            <a:r>
              <a:rPr lang="en-GB" dirty="0">
                <a:latin typeface="Calibri" pitchFamily="34" charset="0"/>
                <a:cs typeface="Calibri" pitchFamily="34" charset="0"/>
              </a:rPr>
              <a:t>LYNX Release Wizard </a:t>
            </a:r>
            <a:br>
              <a:rPr lang="en-GB" dirty="0">
                <a:latin typeface="Calibri" pitchFamily="34" charset="0"/>
                <a:cs typeface="Calibri" pitchFamily="34" charset="0"/>
              </a:rPr>
            </a:br>
            <a:r>
              <a:rPr lang="en-GB" sz="3100" i="1" dirty="0">
                <a:latin typeface="Calibri" pitchFamily="34" charset="0"/>
                <a:cs typeface="Calibri" pitchFamily="34" charset="0"/>
              </a:rPr>
              <a:t>Finding the optimal </a:t>
            </a:r>
            <a:r>
              <a:rPr lang="en-GB" sz="3100" b="1" i="1" dirty="0">
                <a:solidFill>
                  <a:srgbClr val="008000"/>
                </a:solidFill>
                <a:latin typeface="Calibri" pitchFamily="34" charset="0"/>
                <a:cs typeface="Calibri" pitchFamily="34" charset="0"/>
              </a:rPr>
              <a:t>timeslot</a:t>
            </a:r>
            <a:r>
              <a:rPr lang="en-GB" sz="3100" i="1" dirty="0">
                <a:latin typeface="Calibri" pitchFamily="34" charset="0"/>
                <a:cs typeface="Calibri" pitchFamily="34" charset="0"/>
              </a:rPr>
              <a:t> for each new project entering the “highway” </a:t>
            </a:r>
          </a:p>
        </p:txBody>
      </p:sp>
      <p:sp>
        <p:nvSpPr>
          <p:cNvPr id="139301" name="AutoShape 37"/>
          <p:cNvSpPr>
            <a:spLocks/>
          </p:cNvSpPr>
          <p:nvPr/>
        </p:nvSpPr>
        <p:spPr bwMode="auto">
          <a:xfrm rot="5400000">
            <a:off x="6567845" y="2458553"/>
            <a:ext cx="722313" cy="1555750"/>
          </a:xfrm>
          <a:prstGeom prst="rightArrow">
            <a:avLst>
              <a:gd name="adj1" fmla="val 50000"/>
              <a:gd name="adj2" fmla="val 41667"/>
            </a:avLst>
          </a:prstGeom>
          <a:solidFill>
            <a:srgbClr val="006600"/>
          </a:solidFill>
          <a:ln w="9525">
            <a:solidFill>
              <a:srgbClr val="006600"/>
            </a:solidFill>
            <a:miter lim="800000"/>
            <a:headEnd/>
            <a:tailEnd/>
          </a:ln>
        </p:spPr>
        <p:txBody>
          <a:bodyPr/>
          <a:lstStyle/>
          <a:p>
            <a:endParaRPr lang="nl-NL"/>
          </a:p>
        </p:txBody>
      </p:sp>
      <p:sp>
        <p:nvSpPr>
          <p:cNvPr id="139308" name="AutoShape 44"/>
          <p:cNvSpPr>
            <a:spLocks/>
          </p:cNvSpPr>
          <p:nvPr/>
        </p:nvSpPr>
        <p:spPr bwMode="auto">
          <a:xfrm>
            <a:off x="7269906" y="4249621"/>
            <a:ext cx="5334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139311" name="AutoShape 47"/>
          <p:cNvSpPr>
            <a:spLocks/>
          </p:cNvSpPr>
          <p:nvPr/>
        </p:nvSpPr>
        <p:spPr bwMode="auto">
          <a:xfrm>
            <a:off x="6125319" y="4249621"/>
            <a:ext cx="1144588"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solidFill>
            <a:srgbClr val="FFFF00"/>
          </a:solidFill>
          <a:ln w="9525">
            <a:solidFill>
              <a:schemeClr val="tx1"/>
            </a:solidFill>
            <a:miter lim="800000"/>
            <a:headEnd/>
            <a:tailEnd/>
          </a:ln>
        </p:spPr>
        <p:txBody>
          <a:bodyPr/>
          <a:lstStyle/>
          <a:p>
            <a:r>
              <a:rPr lang="nl-NL" sz="1200" dirty="0"/>
              <a:t>Virtual Drum(s)</a:t>
            </a:r>
          </a:p>
        </p:txBody>
      </p:sp>
      <p:sp>
        <p:nvSpPr>
          <p:cNvPr id="139314" name="AutoShape 50"/>
          <p:cNvSpPr>
            <a:spLocks/>
          </p:cNvSpPr>
          <p:nvPr/>
        </p:nvSpPr>
        <p:spPr bwMode="auto">
          <a:xfrm>
            <a:off x="5517306" y="4249621"/>
            <a:ext cx="6096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139317" name="AutoShape 53"/>
          <p:cNvSpPr>
            <a:spLocks/>
          </p:cNvSpPr>
          <p:nvPr/>
        </p:nvSpPr>
        <p:spPr bwMode="auto">
          <a:xfrm>
            <a:off x="8405132" y="4783021"/>
            <a:ext cx="5334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139320" name="AutoShape 56"/>
          <p:cNvSpPr>
            <a:spLocks/>
          </p:cNvSpPr>
          <p:nvPr/>
        </p:nvSpPr>
        <p:spPr bwMode="auto">
          <a:xfrm>
            <a:off x="7262132" y="4783021"/>
            <a:ext cx="11430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solidFill>
            <a:srgbClr val="FFFF00"/>
          </a:solidFill>
          <a:ln w="9525">
            <a:solidFill>
              <a:schemeClr val="tx1"/>
            </a:solidFill>
            <a:miter lim="800000"/>
            <a:headEnd/>
            <a:tailEnd/>
          </a:ln>
        </p:spPr>
        <p:txBody>
          <a:bodyPr/>
          <a:lstStyle/>
          <a:p>
            <a:endParaRPr lang="nl-NL"/>
          </a:p>
        </p:txBody>
      </p:sp>
      <p:sp>
        <p:nvSpPr>
          <p:cNvPr id="139326" name="AutoShape 62"/>
          <p:cNvSpPr>
            <a:spLocks/>
          </p:cNvSpPr>
          <p:nvPr/>
        </p:nvSpPr>
        <p:spPr bwMode="auto">
          <a:xfrm>
            <a:off x="9523040" y="5316421"/>
            <a:ext cx="5334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139329" name="AutoShape 65"/>
          <p:cNvSpPr>
            <a:spLocks/>
          </p:cNvSpPr>
          <p:nvPr/>
        </p:nvSpPr>
        <p:spPr bwMode="auto">
          <a:xfrm>
            <a:off x="8380040" y="5316421"/>
            <a:ext cx="11430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solidFill>
            <a:srgbClr val="FFFF00"/>
          </a:solidFill>
          <a:ln w="9525">
            <a:solidFill>
              <a:schemeClr val="tx1"/>
            </a:solidFill>
            <a:miter lim="800000"/>
            <a:headEnd/>
            <a:tailEnd/>
          </a:ln>
        </p:spPr>
        <p:txBody>
          <a:bodyPr anchor="ctr"/>
          <a:lstStyle/>
          <a:p>
            <a:pPr algn="ctr"/>
            <a:endParaRPr lang="nl-NL" dirty="0"/>
          </a:p>
        </p:txBody>
      </p:sp>
      <p:grpSp>
        <p:nvGrpSpPr>
          <p:cNvPr id="2" name="Group 1"/>
          <p:cNvGrpSpPr/>
          <p:nvPr/>
        </p:nvGrpSpPr>
        <p:grpSpPr>
          <a:xfrm>
            <a:off x="4471599" y="2305508"/>
            <a:ext cx="3719208" cy="304800"/>
            <a:chOff x="4498494" y="2305508"/>
            <a:chExt cx="3719208" cy="304800"/>
          </a:xfrm>
        </p:grpSpPr>
        <p:sp>
          <p:nvSpPr>
            <p:cNvPr id="139283" name="AutoShape 19"/>
            <p:cNvSpPr>
              <a:spLocks/>
            </p:cNvSpPr>
            <p:nvPr/>
          </p:nvSpPr>
          <p:spPr bwMode="auto">
            <a:xfrm>
              <a:off x="5488789" y="2305508"/>
              <a:ext cx="84455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solidFill>
                  <a:schemeClr val="bg1"/>
                </a:solidFill>
              </a:endParaRPr>
            </a:p>
          </p:txBody>
        </p:sp>
        <p:sp>
          <p:nvSpPr>
            <p:cNvPr id="139286" name="AutoShape 22"/>
            <p:cNvSpPr>
              <a:spLocks/>
            </p:cNvSpPr>
            <p:nvPr/>
          </p:nvSpPr>
          <p:spPr bwMode="auto">
            <a:xfrm>
              <a:off x="7608102" y="2305508"/>
              <a:ext cx="6096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139289" name="AutoShape 25"/>
            <p:cNvSpPr>
              <a:spLocks/>
            </p:cNvSpPr>
            <p:nvPr/>
          </p:nvSpPr>
          <p:spPr bwMode="auto">
            <a:xfrm>
              <a:off x="6341277" y="2305508"/>
              <a:ext cx="1266825"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solidFill>
              <a:srgbClr val="FFFF00"/>
            </a:solidFill>
            <a:ln w="9525">
              <a:solidFill>
                <a:schemeClr val="tx1"/>
              </a:solidFill>
              <a:miter lim="800000"/>
              <a:headEnd/>
              <a:tailEnd/>
            </a:ln>
          </p:spPr>
          <p:txBody>
            <a:bodyPr anchor="ctr"/>
            <a:lstStyle/>
            <a:p>
              <a:pPr algn="ctr"/>
              <a:endParaRPr lang="nl-NL" dirty="0"/>
            </a:p>
          </p:txBody>
        </p:sp>
        <p:sp>
          <p:nvSpPr>
            <p:cNvPr id="139338" name="Text Box 74"/>
            <p:cNvSpPr txBox="1">
              <a:spLocks noChangeArrowheads="1"/>
            </p:cNvSpPr>
            <p:nvPr/>
          </p:nvSpPr>
          <p:spPr bwMode="auto">
            <a:xfrm>
              <a:off x="4498494" y="2335987"/>
              <a:ext cx="7457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Clr>
                  <a:schemeClr val="accent2"/>
                </a:buClr>
              </a:pPr>
              <a:r>
                <a:rPr lang="nl-NL" sz="1000" b="1" dirty="0"/>
                <a:t>Project D</a:t>
              </a:r>
            </a:p>
          </p:txBody>
        </p:sp>
      </p:grpSp>
      <p:sp>
        <p:nvSpPr>
          <p:cNvPr id="53" name="AutoShape 50"/>
          <p:cNvSpPr>
            <a:spLocks/>
          </p:cNvSpPr>
          <p:nvPr/>
        </p:nvSpPr>
        <p:spPr bwMode="auto">
          <a:xfrm>
            <a:off x="7753605" y="5316421"/>
            <a:ext cx="6096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54" name="AutoShape 50"/>
          <p:cNvSpPr>
            <a:spLocks/>
          </p:cNvSpPr>
          <p:nvPr/>
        </p:nvSpPr>
        <p:spPr bwMode="auto">
          <a:xfrm>
            <a:off x="6624202" y="4783021"/>
            <a:ext cx="609600" cy="304800"/>
          </a:xfrm>
          <a:custGeom>
            <a:avLst/>
            <a:gdLst/>
            <a:ahLst/>
            <a:cxnLst/>
            <a:rect l="0" t="0" r="r" b="b"/>
            <a:pathLst>
              <a:path w="21600" h="21600">
                <a:moveTo>
                  <a:pt x="20077" y="0"/>
                </a:moveTo>
                <a:lnTo>
                  <a:pt x="0" y="0"/>
                </a:lnTo>
                <a:lnTo>
                  <a:pt x="0" y="21600"/>
                </a:lnTo>
                <a:lnTo>
                  <a:pt x="20077" y="21600"/>
                </a:lnTo>
                <a:lnTo>
                  <a:pt x="21600" y="10800"/>
                </a:lnTo>
                <a:close/>
                <a:moveTo>
                  <a:pt x="20077" y="0"/>
                </a:moveTo>
              </a:path>
            </a:pathLst>
          </a:custGeom>
          <a:noFill/>
          <a:ln w="9525">
            <a:solidFill>
              <a:schemeClr val="tx1"/>
            </a:solidFill>
            <a:miter lim="800000"/>
            <a:headEnd/>
            <a:tailEnd/>
          </a:ln>
        </p:spPr>
        <p:txBody>
          <a:bodyPr/>
          <a:lstStyle/>
          <a:p>
            <a:endParaRPr lang="nl-NL"/>
          </a:p>
        </p:txBody>
      </p:sp>
      <p:sp>
        <p:nvSpPr>
          <p:cNvPr id="35" name="Text Box 75"/>
          <p:cNvSpPr txBox="1">
            <a:spLocks noChangeArrowheads="1"/>
          </p:cNvSpPr>
          <p:nvPr/>
        </p:nvSpPr>
        <p:spPr bwMode="auto">
          <a:xfrm>
            <a:off x="6848323" y="5372677"/>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Clr>
                <a:schemeClr val="accent2"/>
              </a:buClr>
            </a:pPr>
            <a:r>
              <a:rPr lang="nl-NL" sz="1000" b="1" dirty="0"/>
              <a:t>Project B</a:t>
            </a:r>
          </a:p>
        </p:txBody>
      </p:sp>
      <p:sp>
        <p:nvSpPr>
          <p:cNvPr id="37" name="Text Box 73"/>
          <p:cNvSpPr txBox="1">
            <a:spLocks noChangeArrowheads="1"/>
          </p:cNvSpPr>
          <p:nvPr/>
        </p:nvSpPr>
        <p:spPr bwMode="auto">
          <a:xfrm>
            <a:off x="4718246" y="4308597"/>
            <a:ext cx="7397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Clr>
                <a:schemeClr val="accent2"/>
              </a:buClr>
            </a:pPr>
            <a:r>
              <a:rPr lang="nl-NL" sz="1000" b="1" dirty="0"/>
              <a:t>Project A</a:t>
            </a:r>
          </a:p>
        </p:txBody>
      </p:sp>
      <p:sp>
        <p:nvSpPr>
          <p:cNvPr id="38" name="Text Box 74"/>
          <p:cNvSpPr txBox="1">
            <a:spLocks noChangeArrowheads="1"/>
          </p:cNvSpPr>
          <p:nvPr/>
        </p:nvSpPr>
        <p:spPr bwMode="auto">
          <a:xfrm>
            <a:off x="5696774" y="4847707"/>
            <a:ext cx="7457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marL="342900" indent="-342900">
              <a:spcBef>
                <a:spcPct val="0"/>
              </a:spcBef>
              <a:defRPr>
                <a:solidFill>
                  <a:schemeClr val="tx1"/>
                </a:solidFill>
                <a:latin typeface="Arial" charset="0"/>
              </a:defRPr>
            </a:lvl1pPr>
            <a:lvl2pPr>
              <a:spcBef>
                <a:spcPct val="0"/>
              </a:spcBef>
              <a:defRPr>
                <a:solidFill>
                  <a:schemeClr val="tx1"/>
                </a:solidFill>
                <a:latin typeface="Arial" charset="0"/>
              </a:defRPr>
            </a:lvl2pPr>
            <a:lvl3pPr>
              <a:spcBef>
                <a:spcPct val="0"/>
              </a:spcBef>
              <a:defRPr>
                <a:solidFill>
                  <a:schemeClr val="tx1"/>
                </a:solidFill>
                <a:latin typeface="Arial" charset="0"/>
              </a:defRPr>
            </a:lvl3pPr>
            <a:lvl4pPr>
              <a:spcBef>
                <a:spcPct val="0"/>
              </a:spcBef>
              <a:defRPr>
                <a:solidFill>
                  <a:schemeClr val="tx1"/>
                </a:solidFill>
                <a:latin typeface="Arial" charset="0"/>
              </a:defRPr>
            </a:lvl4pPr>
            <a:lvl5pPr>
              <a:spcBef>
                <a:spcPct val="0"/>
              </a:spcBef>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eaLnBrk="1" hangingPunct="1">
              <a:spcBef>
                <a:spcPct val="20000"/>
              </a:spcBef>
              <a:buClr>
                <a:schemeClr val="accent2"/>
              </a:buClr>
            </a:pPr>
            <a:r>
              <a:rPr lang="nl-NL" sz="1000" b="1" dirty="0"/>
              <a:t>Project C</a:t>
            </a:r>
          </a:p>
        </p:txBody>
      </p:sp>
      <p:sp>
        <p:nvSpPr>
          <p:cNvPr id="39" name="TextBox 38"/>
          <p:cNvSpPr txBox="1"/>
          <p:nvPr/>
        </p:nvSpPr>
        <p:spPr>
          <a:xfrm>
            <a:off x="881518" y="5022861"/>
            <a:ext cx="1902113" cy="1013098"/>
          </a:xfrm>
          <a:prstGeom prst="rect">
            <a:avLst/>
          </a:prstGeom>
        </p:spPr>
        <p:txBody>
          <a:bodyPr vert="horz" wrap="square" rtlCol="0" anchor="t" anchorCtr="0">
            <a:spAutoFit/>
          </a:bodyPr>
          <a:lstStyle/>
          <a:p>
            <a:pPr algn="ctr">
              <a:spcBef>
                <a:spcPts val="700"/>
              </a:spcBef>
              <a:buClr>
                <a:schemeClr val="accent2"/>
              </a:buClr>
              <a:buSzPct val="70000"/>
            </a:pPr>
            <a:r>
              <a:rPr lang="nl-NL" dirty="0">
                <a:solidFill>
                  <a:schemeClr val="tx1">
                    <a:lumMod val="85000"/>
                    <a:lumOff val="15000"/>
                  </a:schemeClr>
                </a:solidFill>
                <a:latin typeface="Tw Cen MT" pitchFamily="34" charset="0"/>
                <a:ea typeface="Adobe Fan Heiti Std B" pitchFamily="34" charset="-128"/>
                <a:cs typeface="Arial" pitchFamily="34" charset="0"/>
              </a:rPr>
              <a:t>Intelligent Access Control</a:t>
            </a:r>
          </a:p>
          <a:p>
            <a:pPr algn="ctr">
              <a:spcBef>
                <a:spcPts val="700"/>
              </a:spcBef>
              <a:buClr>
                <a:schemeClr val="accent2"/>
              </a:buClr>
              <a:buSzPct val="70000"/>
            </a:pPr>
            <a:r>
              <a:rPr lang="nl-NL" dirty="0">
                <a:solidFill>
                  <a:schemeClr val="tx1">
                    <a:lumMod val="85000"/>
                    <a:lumOff val="15000"/>
                  </a:schemeClr>
                </a:solidFill>
                <a:latin typeface="Tw Cen MT" pitchFamily="34" charset="0"/>
                <a:ea typeface="Adobe Fan Heiti Std B" pitchFamily="34" charset="-128"/>
                <a:cs typeface="Arial" pitchFamily="34" charset="0"/>
              </a:rPr>
              <a:t> (</a:t>
            </a:r>
            <a:r>
              <a:rPr lang="nl-NL" dirty="0" err="1">
                <a:solidFill>
                  <a:schemeClr val="tx1">
                    <a:lumMod val="85000"/>
                    <a:lumOff val="15000"/>
                  </a:schemeClr>
                </a:solidFill>
                <a:latin typeface="Tw Cen MT" pitchFamily="34" charset="0"/>
                <a:ea typeface="Adobe Fan Heiti Std B" pitchFamily="34" charset="-128"/>
                <a:cs typeface="Arial" pitchFamily="34" charset="0"/>
              </a:rPr>
              <a:t>for</a:t>
            </a:r>
            <a:r>
              <a:rPr lang="nl-NL" dirty="0">
                <a:solidFill>
                  <a:schemeClr val="tx1">
                    <a:lumMod val="85000"/>
                    <a:lumOff val="15000"/>
                  </a:schemeClr>
                </a:solidFill>
                <a:latin typeface="Tw Cen MT" pitchFamily="34" charset="0"/>
                <a:ea typeface="Adobe Fan Heiti Std B" pitchFamily="34" charset="-128"/>
                <a:cs typeface="Arial" pitchFamily="34" charset="0"/>
              </a:rPr>
              <a:t> new </a:t>
            </a:r>
            <a:r>
              <a:rPr lang="nl-NL" dirty="0" err="1">
                <a:solidFill>
                  <a:schemeClr val="tx1">
                    <a:lumMod val="85000"/>
                    <a:lumOff val="15000"/>
                  </a:schemeClr>
                </a:solidFill>
                <a:latin typeface="Tw Cen MT" pitchFamily="34" charset="0"/>
                <a:ea typeface="Adobe Fan Heiti Std B" pitchFamily="34" charset="-128"/>
                <a:cs typeface="Arial" pitchFamily="34" charset="0"/>
              </a:rPr>
              <a:t>Projects</a:t>
            </a:r>
            <a:r>
              <a:rPr lang="nl-NL" dirty="0">
                <a:solidFill>
                  <a:schemeClr val="tx1">
                    <a:lumMod val="85000"/>
                    <a:lumOff val="15000"/>
                  </a:schemeClr>
                </a:solidFill>
                <a:latin typeface="Tw Cen MT" pitchFamily="34" charset="0"/>
                <a:ea typeface="Adobe Fan Heiti Std B" pitchFamily="34" charset="-128"/>
                <a:cs typeface="Arial" pitchFamily="34" charset="0"/>
              </a:rPr>
              <a:t>)</a:t>
            </a:r>
            <a:endParaRPr lang="en-GB" dirty="0">
              <a:solidFill>
                <a:schemeClr val="tx1">
                  <a:lumMod val="85000"/>
                  <a:lumOff val="15000"/>
                </a:schemeClr>
              </a:solidFill>
              <a:latin typeface="Tw Cen MT" pitchFamily="34" charset="0"/>
              <a:ea typeface="Adobe Fan Heiti Std B" pitchFamily="34" charset="-128"/>
              <a:cs typeface="Arial" pitchFamily="34" charset="0"/>
            </a:endParaRPr>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33" y="2339577"/>
            <a:ext cx="1656184" cy="2600209"/>
          </a:xfrm>
          <a:prstGeom prst="rect">
            <a:avLst/>
          </a:prstGeom>
        </p:spPr>
      </p:pic>
      <p:sp>
        <p:nvSpPr>
          <p:cNvPr id="41" name="TextBox 40"/>
          <p:cNvSpPr txBox="1"/>
          <p:nvPr/>
        </p:nvSpPr>
        <p:spPr>
          <a:xfrm>
            <a:off x="824309" y="1952630"/>
            <a:ext cx="1584176" cy="369332"/>
          </a:xfrm>
          <a:prstGeom prst="rect">
            <a:avLst/>
          </a:prstGeom>
        </p:spPr>
        <p:txBody>
          <a:bodyPr vert="horz" wrap="square" rtlCol="0" anchor="t" anchorCtr="0">
            <a:spAutoFit/>
          </a:bodyPr>
          <a:lstStyle/>
          <a:p>
            <a:pPr algn="r">
              <a:spcBef>
                <a:spcPts val="700"/>
              </a:spcBef>
              <a:buClr>
                <a:schemeClr val="accent2"/>
              </a:buClr>
              <a:buSzPct val="70000"/>
            </a:pPr>
            <a:r>
              <a:rPr lang="nl-NL" dirty="0">
                <a:solidFill>
                  <a:schemeClr val="tx1">
                    <a:lumMod val="85000"/>
                    <a:lumOff val="15000"/>
                  </a:schemeClr>
                </a:solidFill>
                <a:latin typeface="Tw Cen MT" pitchFamily="34" charset="0"/>
                <a:ea typeface="Adobe Fan Heiti Std B" pitchFamily="34" charset="-128"/>
                <a:cs typeface="Arial" pitchFamily="34" charset="0"/>
              </a:rPr>
              <a:t>Staggering</a:t>
            </a:r>
            <a:endParaRPr lang="en-GB" dirty="0">
              <a:solidFill>
                <a:schemeClr val="tx1">
                  <a:lumMod val="85000"/>
                  <a:lumOff val="15000"/>
                </a:schemeClr>
              </a:solidFill>
              <a:latin typeface="Tw Cen MT" pitchFamily="34" charset="0"/>
              <a:ea typeface="Adobe Fan Heiti Std B" pitchFamily="34" charset="-128"/>
              <a:cs typeface="Arial" pitchFamily="34" charset="0"/>
            </a:endParaRPr>
          </a:p>
        </p:txBody>
      </p:sp>
      <p:sp>
        <p:nvSpPr>
          <p:cNvPr id="49" name="Rounded Rectangle 48"/>
          <p:cNvSpPr/>
          <p:nvPr/>
        </p:nvSpPr>
        <p:spPr>
          <a:xfrm rot="120000">
            <a:off x="896317" y="4110924"/>
            <a:ext cx="1621536" cy="876300"/>
          </a:xfrm>
          <a:prstGeom prst="roundRect">
            <a:avLst/>
          </a:prstGeom>
          <a:solidFill>
            <a:schemeClr val="bg1"/>
          </a:solidFill>
          <a:ln>
            <a:solidFill>
              <a:srgbClr val="FF0000"/>
            </a:solidFill>
          </a:ln>
          <a:scene3d>
            <a:camera prst="perspectiveContrastingRightFacing">
              <a:rot lat="1200000" lon="21594000" rev="21321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ysClr val="windowText" lastClr="000000"/>
                </a:solidFill>
              </a:rPr>
              <a:t>When green 1 car !</a:t>
            </a:r>
          </a:p>
        </p:txBody>
      </p:sp>
    </p:spTree>
    <p:extLst>
      <p:ext uri="{BB962C8B-B14F-4D97-AF65-F5344CB8AC3E}">
        <p14:creationId xmlns:p14="http://schemas.microsoft.com/office/powerpoint/2010/main" val="388451659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33333E-6 L 0.25964 0.50926 " pathEditMode="relative" rAng="0" ptsTypes="AA">
                                      <p:cBhvr>
                                        <p:cTn id="6" dur="2000" fill="hold"/>
                                        <p:tgtEl>
                                          <p:spTgt spid="2"/>
                                        </p:tgtEl>
                                        <p:attrNameLst>
                                          <p:attrName>ppt_x</p:attrName>
                                          <p:attrName>ppt_y</p:attrName>
                                        </p:attrNameLst>
                                      </p:cBhvr>
                                      <p:rCtr x="12982" y="25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1541463"/>
            <a:ext cx="911225" cy="701675"/>
          </a:xfrm>
        </p:spPr>
        <p:txBody>
          <a:bodyPr/>
          <a:lstStyle/>
          <a:p>
            <a:fld id="{26D19333-19E5-41F3-9BAB-CE8431C616E6}" type="slidenum">
              <a:rPr lang="nl-NL" smtClean="0"/>
              <a:pPr/>
              <a:t>83</a:t>
            </a:fld>
            <a:endParaRPr lang="nl-NL" dirty="0"/>
          </a:p>
        </p:txBody>
      </p:sp>
      <p:pic>
        <p:nvPicPr>
          <p:cNvPr id="5" name="Picture 4"/>
          <p:cNvPicPr>
            <a:picLocks noChangeAspect="1"/>
          </p:cNvPicPr>
          <p:nvPr/>
        </p:nvPicPr>
        <p:blipFill>
          <a:blip r:embed="rId2"/>
          <a:stretch>
            <a:fillRect/>
          </a:stretch>
        </p:blipFill>
        <p:spPr>
          <a:xfrm>
            <a:off x="0" y="-78372"/>
            <a:ext cx="12192000" cy="6894456"/>
          </a:xfrm>
          <a:prstGeom prst="rect">
            <a:avLst/>
          </a:prstGeom>
        </p:spPr>
      </p:pic>
    </p:spTree>
    <p:extLst>
      <p:ext uri="{BB962C8B-B14F-4D97-AF65-F5344CB8AC3E}">
        <p14:creationId xmlns:p14="http://schemas.microsoft.com/office/powerpoint/2010/main" val="22418486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1" y="-1"/>
            <a:ext cx="12191559" cy="6905038"/>
          </a:xfrm>
          <a:prstGeom prst="rect">
            <a:avLst/>
          </a:prstGeom>
        </p:spPr>
      </p:pic>
    </p:spTree>
    <p:extLst>
      <p:ext uri="{BB962C8B-B14F-4D97-AF65-F5344CB8AC3E}">
        <p14:creationId xmlns:p14="http://schemas.microsoft.com/office/powerpoint/2010/main" val="42758764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832"/>
            <a:ext cx="12192000" cy="6858000"/>
          </a:xfrm>
          <a:prstGeom prst="rect">
            <a:avLst/>
          </a:prstGeom>
        </p:spPr>
      </p:pic>
    </p:spTree>
    <p:extLst>
      <p:ext uri="{BB962C8B-B14F-4D97-AF65-F5344CB8AC3E}">
        <p14:creationId xmlns:p14="http://schemas.microsoft.com/office/powerpoint/2010/main" val="26452354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240955" cy="6858000"/>
          </a:xfrm>
          <a:prstGeom prst="rect">
            <a:avLst/>
          </a:prstGeom>
        </p:spPr>
      </p:pic>
    </p:spTree>
    <p:extLst>
      <p:ext uri="{BB962C8B-B14F-4D97-AF65-F5344CB8AC3E}">
        <p14:creationId xmlns:p14="http://schemas.microsoft.com/office/powerpoint/2010/main" val="1573888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74111"/>
          </a:xfrm>
          <a:prstGeom prst="rect">
            <a:avLst/>
          </a:prstGeom>
        </p:spPr>
      </p:pic>
    </p:spTree>
    <p:extLst>
      <p:ext uri="{BB962C8B-B14F-4D97-AF65-F5344CB8AC3E}">
        <p14:creationId xmlns:p14="http://schemas.microsoft.com/office/powerpoint/2010/main" val="23998396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200" dirty="0"/>
              <a:t>Pipeline Management &amp; Resource Planning</a:t>
            </a:r>
            <a:br>
              <a:rPr lang="en-GB" sz="3200" dirty="0"/>
            </a:br>
            <a:r>
              <a:rPr lang="en-GB" sz="2800" i="1" dirty="0"/>
              <a:t>Key Questions to answer</a:t>
            </a:r>
            <a:endParaRPr lang="nl-NL" sz="3200" dirty="0"/>
          </a:p>
        </p:txBody>
      </p:sp>
      <p:sp>
        <p:nvSpPr>
          <p:cNvPr id="3" name="Content Placeholder 2"/>
          <p:cNvSpPr>
            <a:spLocks noGrp="1"/>
          </p:cNvSpPr>
          <p:nvPr>
            <p:ph sz="quarter" idx="1"/>
          </p:nvPr>
        </p:nvSpPr>
        <p:spPr>
          <a:xfrm>
            <a:off x="812800" y="2996952"/>
            <a:ext cx="5181600" cy="3744416"/>
          </a:xfrm>
        </p:spPr>
        <p:txBody>
          <a:bodyPr>
            <a:normAutofit fontScale="70000" lnSpcReduction="20000"/>
          </a:bodyPr>
          <a:lstStyle/>
          <a:p>
            <a:pPr>
              <a:lnSpc>
                <a:spcPct val="120000"/>
              </a:lnSpc>
            </a:pPr>
            <a:r>
              <a:rPr lang="en-GB" b="1" dirty="0"/>
              <a:t>Question 1: Are there any conflicts? If yes, where?</a:t>
            </a:r>
          </a:p>
          <a:p>
            <a:pPr lvl="1">
              <a:lnSpc>
                <a:spcPct val="120000"/>
              </a:lnSpc>
            </a:pPr>
            <a:r>
              <a:rPr lang="en-GB" dirty="0"/>
              <a:t>Which of the skill(s) are likely to be the “constraint”?</a:t>
            </a:r>
          </a:p>
          <a:p>
            <a:pPr lvl="1">
              <a:lnSpc>
                <a:spcPct val="120000"/>
              </a:lnSpc>
            </a:pPr>
            <a:r>
              <a:rPr lang="en-GB" dirty="0"/>
              <a:t>Which of these skill(s) is most used in the projects? </a:t>
            </a:r>
          </a:p>
          <a:p>
            <a:pPr>
              <a:lnSpc>
                <a:spcPct val="120000"/>
              </a:lnSpc>
            </a:pPr>
            <a:endParaRPr lang="en-GB" b="1" dirty="0"/>
          </a:p>
          <a:p>
            <a:pPr>
              <a:lnSpc>
                <a:spcPct val="120000"/>
              </a:lnSpc>
            </a:pPr>
            <a:r>
              <a:rPr lang="en-GB" b="1" dirty="0"/>
              <a:t>Question 2: How big is the problem actually? </a:t>
            </a:r>
          </a:p>
          <a:p>
            <a:pPr lvl="1">
              <a:lnSpc>
                <a:spcPct val="120000"/>
              </a:lnSpc>
            </a:pPr>
            <a:r>
              <a:rPr lang="en-GB" dirty="0"/>
              <a:t>Without  “Due-Date Tolerance”</a:t>
            </a:r>
          </a:p>
          <a:p>
            <a:pPr lvl="1">
              <a:lnSpc>
                <a:spcPct val="120000"/>
              </a:lnSpc>
            </a:pPr>
            <a:r>
              <a:rPr lang="en-GB" dirty="0"/>
              <a:t>After using the “Due-Date Tolerance” </a:t>
            </a:r>
          </a:p>
          <a:p>
            <a:pPr lvl="1">
              <a:lnSpc>
                <a:spcPct val="120000"/>
              </a:lnSpc>
            </a:pPr>
            <a:endParaRPr lang="en-GB" dirty="0"/>
          </a:p>
          <a:p>
            <a:pPr>
              <a:lnSpc>
                <a:spcPct val="120000"/>
              </a:lnSpc>
            </a:pPr>
            <a:r>
              <a:rPr lang="en-GB" b="1" dirty="0"/>
              <a:t>Question 3: Is it possible to expand the capacity, permanently or temporarily?</a:t>
            </a:r>
          </a:p>
          <a:p>
            <a:pPr lvl="1">
              <a:lnSpc>
                <a:spcPct val="120000"/>
              </a:lnSpc>
            </a:pPr>
            <a:r>
              <a:rPr lang="en-GB" dirty="0"/>
              <a:t>Does this solve the problem?</a:t>
            </a:r>
          </a:p>
          <a:p>
            <a:pPr lvl="1">
              <a:lnSpc>
                <a:spcPct val="120000"/>
              </a:lnSpc>
            </a:pPr>
            <a:r>
              <a:rPr lang="en-GB" dirty="0"/>
              <a:t>If not…</a:t>
            </a:r>
          </a:p>
          <a:p>
            <a:pPr>
              <a:lnSpc>
                <a:spcPct val="120000"/>
              </a:lnSpc>
            </a:pPr>
            <a:endParaRPr lang="en-GB" dirty="0"/>
          </a:p>
        </p:txBody>
      </p:sp>
      <p:sp>
        <p:nvSpPr>
          <p:cNvPr id="8" name="Content Placeholder 7"/>
          <p:cNvSpPr>
            <a:spLocks noGrp="1"/>
          </p:cNvSpPr>
          <p:nvPr>
            <p:ph sz="quarter" idx="2"/>
          </p:nvPr>
        </p:nvSpPr>
        <p:spPr>
          <a:xfrm>
            <a:off x="6459868" y="2996952"/>
            <a:ext cx="5181600" cy="3164614"/>
          </a:xfrm>
        </p:spPr>
        <p:txBody>
          <a:bodyPr>
            <a:normAutofit fontScale="70000" lnSpcReduction="20000"/>
          </a:bodyPr>
          <a:lstStyle/>
          <a:p>
            <a:pPr>
              <a:lnSpc>
                <a:spcPct val="120000"/>
              </a:lnSpc>
            </a:pPr>
            <a:r>
              <a:rPr lang="en-GB" b="1" dirty="0"/>
              <a:t>Question 4: What Pipeline sequence to implement?</a:t>
            </a:r>
          </a:p>
          <a:p>
            <a:pPr lvl="1">
              <a:lnSpc>
                <a:spcPct val="120000"/>
              </a:lnSpc>
            </a:pPr>
            <a:r>
              <a:rPr lang="en-GB" dirty="0"/>
              <a:t>Which projects can be moved? </a:t>
            </a:r>
          </a:p>
          <a:p>
            <a:pPr lvl="1">
              <a:lnSpc>
                <a:spcPct val="120000"/>
              </a:lnSpc>
            </a:pPr>
            <a:r>
              <a:rPr lang="en-GB" dirty="0"/>
              <a:t>What can be achieved?</a:t>
            </a:r>
          </a:p>
          <a:p>
            <a:pPr>
              <a:lnSpc>
                <a:spcPct val="120000"/>
              </a:lnSpc>
            </a:pPr>
            <a:endParaRPr lang="en-GB" b="1" dirty="0"/>
          </a:p>
          <a:p>
            <a:pPr>
              <a:lnSpc>
                <a:spcPct val="120000"/>
              </a:lnSpc>
            </a:pPr>
            <a:endParaRPr lang="en-GB" b="1" dirty="0"/>
          </a:p>
          <a:p>
            <a:pPr>
              <a:lnSpc>
                <a:spcPct val="120000"/>
              </a:lnSpc>
            </a:pPr>
            <a:r>
              <a:rPr lang="en-GB" b="1" dirty="0"/>
              <a:t>Question 5: How to use available free capacity at other skill(s)? </a:t>
            </a:r>
          </a:p>
          <a:p>
            <a:pPr lvl="1">
              <a:lnSpc>
                <a:spcPct val="120000"/>
              </a:lnSpc>
            </a:pPr>
            <a:r>
              <a:rPr lang="en-GB" dirty="0"/>
              <a:t>Which projects can be started, without impacting the “constraint” skills? </a:t>
            </a:r>
          </a:p>
        </p:txBody>
      </p:sp>
      <p:sp>
        <p:nvSpPr>
          <p:cNvPr id="4" name="Slide Number Placeholder 3"/>
          <p:cNvSpPr>
            <a:spLocks noGrp="1"/>
          </p:cNvSpPr>
          <p:nvPr>
            <p:ph type="sldNum" sz="quarter" idx="4"/>
          </p:nvPr>
        </p:nvSpPr>
        <p:spPr/>
        <p:txBody>
          <a:bodyPr/>
          <a:lstStyle/>
          <a:p>
            <a:fld id="{96499B70-49A0-4519-9B09-62EDDB406EFA}" type="slidenum">
              <a:rPr lang="nl-NL" smtClean="0"/>
              <a:pPr/>
              <a:t>88</a:t>
            </a:fld>
            <a:endParaRPr lang="nl-NL" dirty="0"/>
          </a:p>
        </p:txBody>
      </p:sp>
      <p:sp>
        <p:nvSpPr>
          <p:cNvPr id="5" name="TextBox 4"/>
          <p:cNvSpPr txBox="1"/>
          <p:nvPr/>
        </p:nvSpPr>
        <p:spPr>
          <a:xfrm>
            <a:off x="812800" y="1772816"/>
            <a:ext cx="10828668" cy="1018998"/>
          </a:xfrm>
          <a:prstGeom prst="rect">
            <a:avLst/>
          </a:prstGeom>
          <a:ln/>
        </p:spPr>
        <p:style>
          <a:lnRef idx="1">
            <a:schemeClr val="accent6"/>
          </a:lnRef>
          <a:fillRef idx="3">
            <a:schemeClr val="accent6"/>
          </a:fillRef>
          <a:effectRef idx="2">
            <a:schemeClr val="accent6"/>
          </a:effectRef>
          <a:fontRef idx="minor">
            <a:schemeClr val="lt1"/>
          </a:fontRef>
        </p:style>
        <p:txBody>
          <a:bodyPr vert="horz">
            <a:normAutofit/>
          </a:bodyPr>
          <a:lstStyle>
            <a:lvl1pPr marL="320040" indent="-320040">
              <a:lnSpc>
                <a:spcPct val="120000"/>
              </a:lnSpc>
              <a:spcBef>
                <a:spcPts val="700"/>
              </a:spcBef>
              <a:buClr>
                <a:srgbClr val="212437"/>
              </a:buClr>
              <a:buSzPct val="70000"/>
              <a:buFont typeface="Wingdings 2" pitchFamily="18" charset="2"/>
              <a:buChar char=""/>
              <a:defRPr kumimoji="0" sz="2000" b="1">
                <a:latin typeface="Arial" pitchFamily="34" charset="0"/>
                <a:cs typeface="Arial" pitchFamily="34" charset="0"/>
              </a:defRPr>
            </a:lvl1pPr>
            <a:lvl2pPr marL="640080" lvl="1" indent="-274320">
              <a:lnSpc>
                <a:spcPct val="120000"/>
              </a:lnSpc>
              <a:spcBef>
                <a:spcPts val="550"/>
              </a:spcBef>
              <a:buClr>
                <a:srgbClr val="0B4E8C"/>
              </a:buClr>
              <a:buSzPct val="70000"/>
              <a:buFont typeface="Wingdings 2"/>
              <a:buChar char=""/>
              <a:defRPr kumimoji="0">
                <a:latin typeface="Arial" pitchFamily="34" charset="0"/>
                <a:cs typeface="Arial" pitchFamily="34" charset="0"/>
              </a:defRPr>
            </a:lvl2pPr>
            <a:lvl3pPr lvl="2" indent="-228600">
              <a:lnSpc>
                <a:spcPct val="120000"/>
              </a:lnSpc>
              <a:spcBef>
                <a:spcPts val="500"/>
              </a:spcBef>
              <a:buClr>
                <a:schemeClr val="accent2"/>
              </a:buClr>
              <a:buSzPct val="75000"/>
              <a:buFont typeface="Wingdings"/>
              <a:buChar char=""/>
              <a:defRPr kumimoji="0" sz="1600">
                <a:latin typeface="Arial" pitchFamily="34" charset="0"/>
                <a:cs typeface="Arial" pitchFamily="34" charset="0"/>
              </a:defRPr>
            </a:lvl3pPr>
            <a:lvl4pPr indent="-228600">
              <a:spcBef>
                <a:spcPts val="400"/>
              </a:spcBef>
              <a:buClr>
                <a:srgbClr val="212437"/>
              </a:buClr>
              <a:buSzPct val="75000"/>
              <a:buFont typeface="Wingdings"/>
              <a:buChar char=""/>
              <a:defRPr kumimoji="0" sz="1400">
                <a:latin typeface="Arial" pitchFamily="34" charset="0"/>
                <a:cs typeface="Arial" pitchFamily="34" charset="0"/>
              </a:defRPr>
            </a:lvl4pPr>
            <a:lvl5pPr indent="-228600">
              <a:spcBef>
                <a:spcPts val="400"/>
              </a:spcBef>
              <a:buClr>
                <a:srgbClr val="0B4E8C"/>
              </a:buClr>
              <a:buSzPct val="65000"/>
              <a:buFont typeface="Wingdings"/>
              <a:buChar char=""/>
              <a:defRPr kumimoji="0" sz="1400">
                <a:latin typeface="Arial" pitchFamily="34" charset="0"/>
                <a:cs typeface="Arial" pitchFamily="34" charset="0"/>
              </a:defRPr>
            </a:lvl5pPr>
            <a:lvl6pPr marL="2103120" indent="-228600">
              <a:spcBef>
                <a:spcPct val="20000"/>
              </a:spcBef>
              <a:buClr>
                <a:schemeClr val="accent1"/>
              </a:buClr>
              <a:buFont typeface="Wingdings"/>
              <a:buChar char="§"/>
              <a:defRPr kumimoji="0" baseline="0"/>
            </a:lvl6pPr>
            <a:lvl7pPr marL="2377440" indent="-228600">
              <a:spcBef>
                <a:spcPct val="20000"/>
              </a:spcBef>
              <a:buClr>
                <a:schemeClr val="accent2"/>
              </a:buClr>
              <a:buFont typeface="Wingdings"/>
              <a:buChar char="§"/>
              <a:defRPr kumimoji="0" baseline="0"/>
            </a:lvl7pPr>
            <a:lvl8pPr marL="2651760" indent="-228600">
              <a:spcBef>
                <a:spcPct val="20000"/>
              </a:spcBef>
              <a:buClr>
                <a:schemeClr val="accent3"/>
              </a:buClr>
              <a:buFont typeface="Wingdings"/>
              <a:buChar char="§"/>
              <a:defRPr kumimoji="0" baseline="0"/>
            </a:lvl8pPr>
            <a:lvl9pPr marL="2926080" indent="-228600">
              <a:spcBef>
                <a:spcPct val="20000"/>
              </a:spcBef>
              <a:buClr>
                <a:schemeClr val="accent4"/>
              </a:buClr>
              <a:buFont typeface="Wingdings"/>
              <a:buChar char="§"/>
              <a:defRPr kumimoji="0" baseline="0"/>
            </a:lvl9pPr>
          </a:lstStyle>
          <a:p>
            <a:r>
              <a:rPr lang="en-GB" dirty="0">
                <a:solidFill>
                  <a:srgbClr val="212437"/>
                </a:solidFill>
              </a:rPr>
              <a:t>Starting </a:t>
            </a:r>
            <a:r>
              <a:rPr lang="en-GB">
                <a:solidFill>
                  <a:srgbClr val="212437"/>
                </a:solidFill>
              </a:rPr>
              <a:t>point:  </a:t>
            </a:r>
            <a:endParaRPr lang="en-GB" dirty="0">
              <a:solidFill>
                <a:srgbClr val="212437"/>
              </a:solidFill>
            </a:endParaRPr>
          </a:p>
          <a:p>
            <a:pPr lvl="1"/>
            <a:r>
              <a:rPr lang="en-GB" dirty="0">
                <a:solidFill>
                  <a:srgbClr val="212437"/>
                </a:solidFill>
              </a:rPr>
              <a:t>“What-if” we want to deliver current and future projects in time?</a:t>
            </a:r>
          </a:p>
        </p:txBody>
      </p:sp>
    </p:spTree>
    <p:extLst>
      <p:ext uri="{BB962C8B-B14F-4D97-AF65-F5344CB8AC3E}">
        <p14:creationId xmlns:p14="http://schemas.microsoft.com/office/powerpoint/2010/main" val="3999588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51583" y="4856131"/>
            <a:ext cx="5400600" cy="576064"/>
          </a:xfrm>
          <a:prstGeom prst="roundRect">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Ongoing work and projects (WIP)</a:t>
            </a:r>
          </a:p>
        </p:txBody>
      </p:sp>
      <p:sp>
        <p:nvSpPr>
          <p:cNvPr id="5" name="Rounded Rectangle 4"/>
          <p:cNvSpPr/>
          <p:nvPr/>
        </p:nvSpPr>
        <p:spPr>
          <a:xfrm>
            <a:off x="4871863" y="4092932"/>
            <a:ext cx="5400600" cy="576000"/>
          </a:xfrm>
          <a:prstGeom prst="round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Future work and projects</a:t>
            </a:r>
          </a:p>
        </p:txBody>
      </p:sp>
      <p:graphicFrame>
        <p:nvGraphicFramePr>
          <p:cNvPr id="6" name="Diagram 5"/>
          <p:cNvGraphicFramePr/>
          <p:nvPr/>
        </p:nvGraphicFramePr>
        <p:xfrm>
          <a:off x="2351583" y="2204864"/>
          <a:ext cx="7920880" cy="1694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119336" y="6151942"/>
            <a:ext cx="3384376" cy="646331"/>
          </a:xfrm>
          <a:prstGeom prst="rect">
            <a:avLst/>
          </a:prstGeom>
          <a:noFill/>
        </p:spPr>
        <p:txBody>
          <a:bodyPr vert="horz" wrap="square" rtlCol="0" anchor="t" anchorCtr="0">
            <a:spAutoFit/>
          </a:bodyPr>
          <a:lstStyle/>
          <a:p>
            <a:pPr>
              <a:buClr>
                <a:schemeClr val="accent2"/>
              </a:buClr>
              <a:buSzPct val="70000"/>
            </a:pPr>
            <a:r>
              <a:rPr lang="en-GB" sz="2000" dirty="0">
                <a:solidFill>
                  <a:schemeClr val="bg2">
                    <a:lumMod val="75000"/>
                  </a:schemeClr>
                </a:solidFill>
                <a:latin typeface="Tw Cen MT" pitchFamily="34" charset="0"/>
                <a:ea typeface="Adobe Fan Heiti Std B" pitchFamily="34" charset="-128"/>
                <a:cs typeface="Arial" pitchFamily="34" charset="0"/>
              </a:rPr>
              <a:t>Inspired by TOC</a:t>
            </a:r>
          </a:p>
          <a:p>
            <a:pPr>
              <a:buClr>
                <a:schemeClr val="accent2"/>
              </a:buClr>
              <a:buSzPct val="70000"/>
            </a:pPr>
            <a:r>
              <a:rPr lang="en-GB" sz="1600" i="1" dirty="0">
                <a:solidFill>
                  <a:schemeClr val="bg2">
                    <a:lumMod val="75000"/>
                  </a:schemeClr>
                </a:solidFill>
                <a:latin typeface="Tw Cen MT" pitchFamily="34" charset="0"/>
                <a:ea typeface="Adobe Fan Heiti Std B" pitchFamily="34" charset="-128"/>
                <a:cs typeface="Arial" pitchFamily="34" charset="0"/>
              </a:rPr>
              <a:t>Smart Planning &amp; Scheduling</a:t>
            </a:r>
          </a:p>
        </p:txBody>
      </p:sp>
      <p:cxnSp>
        <p:nvCxnSpPr>
          <p:cNvPr id="10" name="Straight Arrow Connector 9"/>
          <p:cNvCxnSpPr>
            <a:cxnSpLocks/>
          </p:cNvCxnSpPr>
          <p:nvPr/>
        </p:nvCxnSpPr>
        <p:spPr>
          <a:xfrm>
            <a:off x="2359575" y="5729661"/>
            <a:ext cx="7912888" cy="0"/>
          </a:xfrm>
          <a:prstGeom prst="straightConnector1">
            <a:avLst/>
          </a:prstGeom>
          <a:ln w="57150">
            <a:solidFill>
              <a:srgbClr val="212437"/>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67743" y="3981149"/>
            <a:ext cx="8280920" cy="1584176"/>
          </a:xfrm>
          <a:prstGeom prst="rect">
            <a:avLst/>
          </a:prstGeom>
          <a:noFill/>
          <a:ln w="19050">
            <a:solidFill>
              <a:srgbClr val="2048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F2793CF-D724-45E2-A1F5-0FA7EA89D271}"/>
              </a:ext>
            </a:extLst>
          </p:cNvPr>
          <p:cNvSpPr>
            <a:spLocks noGrp="1"/>
          </p:cNvSpPr>
          <p:nvPr>
            <p:ph type="title"/>
          </p:nvPr>
        </p:nvSpPr>
        <p:spPr/>
        <p:txBody>
          <a:bodyPr/>
          <a:lstStyle/>
          <a:p>
            <a:r>
              <a:rPr lang="en-US" dirty="0"/>
              <a:t>Scope </a:t>
            </a:r>
          </a:p>
        </p:txBody>
      </p:sp>
    </p:spTree>
    <p:extLst>
      <p:ext uri="{BB962C8B-B14F-4D97-AF65-F5344CB8AC3E}">
        <p14:creationId xmlns:p14="http://schemas.microsoft.com/office/powerpoint/2010/main" val="3496549982"/>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52DC-8F1A-4119-9BB6-77E80D08F294}"/>
              </a:ext>
            </a:extLst>
          </p:cNvPr>
          <p:cNvSpPr>
            <a:spLocks noGrp="1"/>
          </p:cNvSpPr>
          <p:nvPr>
            <p:ph type="title"/>
          </p:nvPr>
        </p:nvSpPr>
        <p:spPr/>
        <p:txBody>
          <a:bodyPr>
            <a:noAutofit/>
          </a:bodyPr>
          <a:lstStyle/>
          <a:p>
            <a:r>
              <a:rPr lang="en-US" sz="3200" dirty="0"/>
              <a:t>Digital Transformation at VIVO (</a:t>
            </a:r>
            <a:r>
              <a:rPr lang="en-US" sz="3200" dirty="0" err="1"/>
              <a:t>Telefônica</a:t>
            </a:r>
            <a:r>
              <a:rPr lang="en-US" sz="3200" dirty="0"/>
              <a:t> Brazil)</a:t>
            </a:r>
          </a:p>
        </p:txBody>
      </p:sp>
      <p:sp>
        <p:nvSpPr>
          <p:cNvPr id="3" name="Slide Number Placeholder 2">
            <a:extLst>
              <a:ext uri="{FF2B5EF4-FFF2-40B4-BE49-F238E27FC236}">
                <a16:creationId xmlns:a16="http://schemas.microsoft.com/office/drawing/2014/main" id="{3D56CA76-DA9B-44FE-875C-525DE726C104}"/>
              </a:ext>
            </a:extLst>
          </p:cNvPr>
          <p:cNvSpPr>
            <a:spLocks noGrp="1"/>
          </p:cNvSpPr>
          <p:nvPr>
            <p:ph type="sldNum" sz="quarter" idx="4"/>
          </p:nvPr>
        </p:nvSpPr>
        <p:spPr/>
        <p:txBody>
          <a:bodyPr/>
          <a:lstStyle/>
          <a:p>
            <a:fld id="{96499B70-49A0-4519-9B09-62EDDB406EFA}" type="slidenum">
              <a:rPr lang="nl-NL" smtClean="0"/>
              <a:pPr/>
              <a:t>9</a:t>
            </a:fld>
            <a:endParaRPr lang="nl-NL" dirty="0"/>
          </a:p>
        </p:txBody>
      </p:sp>
      <p:pic>
        <p:nvPicPr>
          <p:cNvPr id="5" name="Picture 4">
            <a:extLst>
              <a:ext uri="{FF2B5EF4-FFF2-40B4-BE49-F238E27FC236}">
                <a16:creationId xmlns:a16="http://schemas.microsoft.com/office/drawing/2014/main" id="{CEC4BA58-BE09-406E-BB93-839467A3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2132856"/>
            <a:ext cx="4191000" cy="3143250"/>
          </a:xfrm>
          <a:prstGeom prst="rect">
            <a:avLst/>
          </a:prstGeom>
        </p:spPr>
      </p:pic>
      <p:pic>
        <p:nvPicPr>
          <p:cNvPr id="6" name="Graphic 5">
            <a:extLst>
              <a:ext uri="{FF2B5EF4-FFF2-40B4-BE49-F238E27FC236}">
                <a16:creationId xmlns:a16="http://schemas.microsoft.com/office/drawing/2014/main" id="{CB02D039-B961-4800-8CA1-0C55CEFCA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0760" y="5373216"/>
            <a:ext cx="2952328" cy="1102623"/>
          </a:xfrm>
          <a:prstGeom prst="rect">
            <a:avLst/>
          </a:prstGeom>
        </p:spPr>
      </p:pic>
      <p:sp>
        <p:nvSpPr>
          <p:cNvPr id="7" name="Rectangle 6">
            <a:extLst>
              <a:ext uri="{FF2B5EF4-FFF2-40B4-BE49-F238E27FC236}">
                <a16:creationId xmlns:a16="http://schemas.microsoft.com/office/drawing/2014/main" id="{4B2DCC75-2094-474D-AAD5-C231F1BB9194}"/>
              </a:ext>
            </a:extLst>
          </p:cNvPr>
          <p:cNvSpPr/>
          <p:nvPr/>
        </p:nvSpPr>
        <p:spPr>
          <a:xfrm>
            <a:off x="5588000" y="2132856"/>
            <a:ext cx="5260528" cy="1200329"/>
          </a:xfrm>
          <a:prstGeom prst="rect">
            <a:avLst/>
          </a:prstGeom>
        </p:spPr>
        <p:txBody>
          <a:bodyPr wrap="square">
            <a:spAutoFit/>
          </a:bodyPr>
          <a:lstStyle/>
          <a:p>
            <a:r>
              <a:rPr lang="en-US" b="1" dirty="0">
                <a:solidFill>
                  <a:schemeClr val="tx1">
                    <a:lumMod val="75000"/>
                    <a:lumOff val="25000"/>
                  </a:schemeClr>
                </a:solidFill>
                <a:latin typeface="Minion Pro"/>
              </a:rPr>
              <a:t>Andre </a:t>
            </a:r>
            <a:r>
              <a:rPr lang="en-US" b="1" dirty="0" err="1">
                <a:solidFill>
                  <a:schemeClr val="tx1">
                    <a:lumMod val="75000"/>
                    <a:lumOff val="25000"/>
                  </a:schemeClr>
                </a:solidFill>
                <a:latin typeface="Minion Pro"/>
              </a:rPr>
              <a:t>Kriger</a:t>
            </a:r>
            <a:r>
              <a:rPr lang="en-US" b="1" dirty="0">
                <a:solidFill>
                  <a:schemeClr val="tx1">
                    <a:lumMod val="75000"/>
                    <a:lumOff val="25000"/>
                  </a:schemeClr>
                </a:solidFill>
                <a:latin typeface="Minion Pro"/>
              </a:rPr>
              <a:t>, CIO of Vivo, reveals a mix of critical chain, lean and agile techniques to aggressively double the rate of project deliveries (April 2019)</a:t>
            </a:r>
          </a:p>
          <a:p>
            <a:endParaRPr lang="en-US" b="1" i="0" dirty="0">
              <a:solidFill>
                <a:schemeClr val="tx1">
                  <a:lumMod val="75000"/>
                  <a:lumOff val="25000"/>
                </a:schemeClr>
              </a:solidFill>
              <a:effectLst/>
              <a:latin typeface="Minion Pro"/>
            </a:endParaRPr>
          </a:p>
        </p:txBody>
      </p:sp>
      <p:sp>
        <p:nvSpPr>
          <p:cNvPr id="8" name="Rectangle 7">
            <a:extLst>
              <a:ext uri="{FF2B5EF4-FFF2-40B4-BE49-F238E27FC236}">
                <a16:creationId xmlns:a16="http://schemas.microsoft.com/office/drawing/2014/main" id="{E58883E4-0246-4C2F-A214-269E395DC56E}"/>
              </a:ext>
            </a:extLst>
          </p:cNvPr>
          <p:cNvSpPr/>
          <p:nvPr/>
        </p:nvSpPr>
        <p:spPr>
          <a:xfrm>
            <a:off x="5612663" y="3716567"/>
            <a:ext cx="5523897" cy="1200329"/>
          </a:xfrm>
          <a:prstGeom prst="rect">
            <a:avLst/>
          </a:prstGeom>
        </p:spPr>
        <p:txBody>
          <a:bodyPr wrap="square">
            <a:spAutoFit/>
          </a:bodyPr>
          <a:lstStyle/>
          <a:p>
            <a:r>
              <a:rPr lang="nl-NL" u="sng" dirty="0">
                <a:solidFill>
                  <a:srgbClr val="0563C1"/>
                </a:solidFill>
                <a:latin typeface="Calibri" panose="020F0502020204030204" pitchFamily="34" charset="0"/>
                <a:ea typeface="Calibri" panose="020F0502020204030204" pitchFamily="34" charset="0"/>
                <a:hlinkClick r:id="rId5"/>
              </a:rPr>
              <a:t>https://inform.tmforum.org/digital-transformation-and-maturity/2019/04/andre-kriger-cio-telefonica-reveals-mix-critical-chain-lean-agile-techniques-aggressively-double-rate-project-deliveries/</a:t>
            </a:r>
            <a:endParaRPr lang="en-US" dirty="0"/>
          </a:p>
        </p:txBody>
      </p:sp>
    </p:spTree>
    <p:extLst>
      <p:ext uri="{BB962C8B-B14F-4D97-AF65-F5344CB8AC3E}">
        <p14:creationId xmlns:p14="http://schemas.microsoft.com/office/powerpoint/2010/main" val="3707484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Scenario planning</a:t>
            </a:r>
            <a:br>
              <a:rPr lang="en-GB" dirty="0"/>
            </a:br>
            <a:r>
              <a:rPr lang="en-GB" sz="3100" i="1" dirty="0"/>
              <a:t>Constraint Based</a:t>
            </a:r>
            <a:endParaRPr lang="en-GB" i="1" dirty="0"/>
          </a:p>
        </p:txBody>
      </p:sp>
      <p:graphicFrame>
        <p:nvGraphicFramePr>
          <p:cNvPr id="12" name="Diagram 11"/>
          <p:cNvGraphicFramePr/>
          <p:nvPr/>
        </p:nvGraphicFramePr>
        <p:xfrm>
          <a:off x="1847529" y="105273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rot="1438152">
            <a:off x="1685302" y="2056000"/>
            <a:ext cx="1440000" cy="21602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2</a:t>
            </a:r>
          </a:p>
        </p:txBody>
      </p:sp>
      <p:sp>
        <p:nvSpPr>
          <p:cNvPr id="7" name="Rectangle 6"/>
          <p:cNvSpPr/>
          <p:nvPr/>
        </p:nvSpPr>
        <p:spPr>
          <a:xfrm rot="2345574">
            <a:off x="37007" y="2451629"/>
            <a:ext cx="3600000" cy="21602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3</a:t>
            </a:r>
          </a:p>
        </p:txBody>
      </p:sp>
      <p:sp>
        <p:nvSpPr>
          <p:cNvPr id="6" name="Rectangle 5"/>
          <p:cNvSpPr/>
          <p:nvPr/>
        </p:nvSpPr>
        <p:spPr>
          <a:xfrm>
            <a:off x="1415481" y="2708920"/>
            <a:ext cx="180000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1</a:t>
            </a:r>
          </a:p>
        </p:txBody>
      </p:sp>
      <p:sp>
        <p:nvSpPr>
          <p:cNvPr id="8" name="Rectangle 7"/>
          <p:cNvSpPr/>
          <p:nvPr/>
        </p:nvSpPr>
        <p:spPr>
          <a:xfrm rot="19948394">
            <a:off x="510298" y="3650238"/>
            <a:ext cx="288000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Workpacage</a:t>
            </a:r>
            <a:r>
              <a:rPr lang="en-GB" dirty="0"/>
              <a:t> B</a:t>
            </a:r>
          </a:p>
        </p:txBody>
      </p:sp>
      <p:sp>
        <p:nvSpPr>
          <p:cNvPr id="9" name="Rectangle 8"/>
          <p:cNvSpPr/>
          <p:nvPr/>
        </p:nvSpPr>
        <p:spPr>
          <a:xfrm rot="1696217">
            <a:off x="-111941" y="3099566"/>
            <a:ext cx="3528392" cy="21602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Workpackage</a:t>
            </a:r>
            <a:r>
              <a:rPr lang="en-GB" dirty="0"/>
              <a:t> A</a:t>
            </a:r>
          </a:p>
        </p:txBody>
      </p:sp>
      <p:sp>
        <p:nvSpPr>
          <p:cNvPr id="10" name="Rectangle 9"/>
          <p:cNvSpPr/>
          <p:nvPr/>
        </p:nvSpPr>
        <p:spPr>
          <a:xfrm rot="18440637">
            <a:off x="933657" y="3740147"/>
            <a:ext cx="2520000" cy="21602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4</a:t>
            </a:r>
          </a:p>
        </p:txBody>
      </p:sp>
      <p:grpSp>
        <p:nvGrpSpPr>
          <p:cNvPr id="4" name="Group 26"/>
          <p:cNvGrpSpPr/>
          <p:nvPr/>
        </p:nvGrpSpPr>
        <p:grpSpPr>
          <a:xfrm>
            <a:off x="5447928" y="2236416"/>
            <a:ext cx="7200800" cy="2254152"/>
            <a:chOff x="4788024" y="2852936"/>
            <a:chExt cx="7200800" cy="2254152"/>
          </a:xfrm>
        </p:grpSpPr>
        <p:sp>
          <p:nvSpPr>
            <p:cNvPr id="13" name="Rectangle 12"/>
            <p:cNvSpPr/>
            <p:nvPr/>
          </p:nvSpPr>
          <p:spPr>
            <a:xfrm>
              <a:off x="7704000" y="4149080"/>
              <a:ext cx="1440000" cy="21602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2</a:t>
              </a:r>
            </a:p>
          </p:txBody>
        </p:sp>
        <p:sp>
          <p:nvSpPr>
            <p:cNvPr id="14" name="Rectangle 13"/>
            <p:cNvSpPr/>
            <p:nvPr/>
          </p:nvSpPr>
          <p:spPr>
            <a:xfrm>
              <a:off x="4788024" y="3789040"/>
              <a:ext cx="3600000" cy="21602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Project 3</a:t>
              </a:r>
            </a:p>
          </p:txBody>
        </p:sp>
        <p:sp>
          <p:nvSpPr>
            <p:cNvPr id="15" name="Rectangle 14"/>
            <p:cNvSpPr/>
            <p:nvPr/>
          </p:nvSpPr>
          <p:spPr>
            <a:xfrm>
              <a:off x="4788024" y="3429000"/>
              <a:ext cx="1800000"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1</a:t>
              </a:r>
            </a:p>
          </p:txBody>
        </p:sp>
        <p:sp>
          <p:nvSpPr>
            <p:cNvPr id="16" name="Rectangle 15"/>
            <p:cNvSpPr/>
            <p:nvPr/>
          </p:nvSpPr>
          <p:spPr>
            <a:xfrm>
              <a:off x="6660232" y="3429000"/>
              <a:ext cx="2880000" cy="2160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5</a:t>
              </a:r>
            </a:p>
          </p:txBody>
        </p:sp>
        <p:sp>
          <p:nvSpPr>
            <p:cNvPr id="17" name="Rectangle 16"/>
            <p:cNvSpPr/>
            <p:nvPr/>
          </p:nvSpPr>
          <p:spPr>
            <a:xfrm>
              <a:off x="8460432" y="3789040"/>
              <a:ext cx="3528392" cy="21602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6</a:t>
              </a:r>
            </a:p>
          </p:txBody>
        </p:sp>
        <p:sp>
          <p:nvSpPr>
            <p:cNvPr id="18" name="Rectangle 17"/>
            <p:cNvSpPr/>
            <p:nvPr/>
          </p:nvSpPr>
          <p:spPr>
            <a:xfrm>
              <a:off x="5076336" y="4149080"/>
              <a:ext cx="2520000" cy="21602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Project 4</a:t>
              </a:r>
            </a:p>
          </p:txBody>
        </p:sp>
        <p:cxnSp>
          <p:nvCxnSpPr>
            <p:cNvPr id="20" name="Straight Arrow Connector 19"/>
            <p:cNvCxnSpPr/>
            <p:nvPr/>
          </p:nvCxnSpPr>
          <p:spPr>
            <a:xfrm>
              <a:off x="6660232" y="2852936"/>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788024" y="2852936"/>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110486" y="4459016"/>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740352" y="4437112"/>
              <a:ext cx="0"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1775520" y="5157192"/>
            <a:ext cx="7272808" cy="1477328"/>
          </a:xfrm>
          <a:prstGeom prst="rect">
            <a:avLst/>
          </a:prstGeom>
          <a:noFill/>
        </p:spPr>
        <p:txBody>
          <a:bodyPr wrap="square" rtlCol="0">
            <a:spAutoFit/>
          </a:bodyPr>
          <a:lstStyle/>
          <a:p>
            <a:r>
              <a:rPr lang="en-GB" b="1" dirty="0"/>
              <a:t>Questions:</a:t>
            </a:r>
          </a:p>
          <a:p>
            <a:pPr marL="268288" indent="-268288">
              <a:buFont typeface="Arial" pitchFamily="34" charset="0"/>
              <a:buChar char="•"/>
            </a:pPr>
            <a:r>
              <a:rPr lang="en-US" dirty="0"/>
              <a:t>What happens when resource or skill availability changes?</a:t>
            </a:r>
          </a:p>
          <a:p>
            <a:pPr marL="268288" indent="-268288">
              <a:buFont typeface="Arial" pitchFamily="34" charset="0"/>
              <a:buChar char="•"/>
            </a:pPr>
            <a:r>
              <a:rPr lang="en-US" dirty="0"/>
              <a:t>What happens when a project is delayed in order to free up resources?</a:t>
            </a:r>
          </a:p>
          <a:p>
            <a:pPr marL="268288" indent="-268288">
              <a:buFont typeface="Arial" pitchFamily="34" charset="0"/>
              <a:buChar char="•"/>
            </a:pPr>
            <a:r>
              <a:rPr lang="en-US" dirty="0"/>
              <a:t>What happens when a project is added to the pipeline?</a:t>
            </a:r>
          </a:p>
          <a:p>
            <a:pPr marL="268288" indent="-268288">
              <a:buFont typeface="Arial" pitchFamily="34" charset="0"/>
              <a:buChar char="•"/>
            </a:pPr>
            <a:r>
              <a:rPr lang="en-US" dirty="0"/>
              <a:t>What happens when a project is removed from the pipeline?</a:t>
            </a:r>
          </a:p>
        </p:txBody>
      </p:sp>
    </p:spTree>
    <p:extLst>
      <p:ext uri="{BB962C8B-B14F-4D97-AF65-F5344CB8AC3E}">
        <p14:creationId xmlns:p14="http://schemas.microsoft.com/office/powerpoint/2010/main" val="36639407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1C08386-0F9B-4AD9-AAA0-EECB43F78921}"/>
              </a:ext>
            </a:extLst>
          </p:cNvPr>
          <p:cNvSpPr>
            <a:spLocks noGrp="1"/>
          </p:cNvSpPr>
          <p:nvPr>
            <p:ph type="title"/>
          </p:nvPr>
        </p:nvSpPr>
        <p:spPr/>
        <p:txBody>
          <a:bodyPr>
            <a:noAutofit/>
          </a:bodyPr>
          <a:lstStyle/>
          <a:p>
            <a:r>
              <a:rPr lang="en-US" sz="2400" dirty="0"/>
              <a:t>“What if” you want to deliver current (and future) projects in time? (1) </a:t>
            </a:r>
          </a:p>
        </p:txBody>
      </p:sp>
      <p:sp>
        <p:nvSpPr>
          <p:cNvPr id="7" name="Content Placeholder 6">
            <a:extLst>
              <a:ext uri="{FF2B5EF4-FFF2-40B4-BE49-F238E27FC236}">
                <a16:creationId xmlns:a16="http://schemas.microsoft.com/office/drawing/2014/main" id="{91D8CE63-7A19-4530-9BA6-26E045B57CF7}"/>
              </a:ext>
            </a:extLst>
          </p:cNvPr>
          <p:cNvSpPr>
            <a:spLocks noGrp="1"/>
          </p:cNvSpPr>
          <p:nvPr>
            <p:ph sz="quarter" idx="1"/>
          </p:nvPr>
        </p:nvSpPr>
        <p:spPr/>
        <p:txBody>
          <a:bodyPr>
            <a:normAutofit/>
          </a:bodyPr>
          <a:lstStyle/>
          <a:p>
            <a:r>
              <a:rPr lang="en-US" sz="1800" dirty="0"/>
              <a:t>Are there any capacity overloads? </a:t>
            </a:r>
          </a:p>
          <a:p>
            <a:pPr lvl="1"/>
            <a:r>
              <a:rPr lang="en-US" sz="1600" dirty="0"/>
              <a:t>If yes, where? Which of the skill(s) are likely to be the “primary constraint”?</a:t>
            </a:r>
          </a:p>
          <a:p>
            <a:pPr lvl="1"/>
            <a:r>
              <a:rPr lang="en-US" sz="1600" dirty="0"/>
              <a:t>Which of these skill(s) is most used in the projects?</a:t>
            </a:r>
          </a:p>
          <a:p>
            <a:pPr lvl="1"/>
            <a:r>
              <a:rPr lang="en-US" sz="1600" dirty="0"/>
              <a:t>Is the "virtual drum" overloaded? </a:t>
            </a:r>
          </a:p>
          <a:p>
            <a:endParaRPr lang="en-US" sz="1800" dirty="0"/>
          </a:p>
          <a:p>
            <a:r>
              <a:rPr lang="en-US" sz="1800" dirty="0"/>
              <a:t>Is the current pipeline at risk? </a:t>
            </a:r>
          </a:p>
          <a:p>
            <a:pPr lvl="1"/>
            <a:r>
              <a:rPr lang="en-US" sz="1600" dirty="0"/>
              <a:t>are there (too) many projects in the red zone of the fever chart?</a:t>
            </a:r>
          </a:p>
          <a:p>
            <a:pPr lvl="1"/>
            <a:r>
              <a:rPr lang="en-US" sz="1600" dirty="0"/>
              <a:t>what is the trend?</a:t>
            </a:r>
          </a:p>
          <a:p>
            <a:endParaRPr lang="en-US" sz="1800" dirty="0"/>
          </a:p>
          <a:p>
            <a:r>
              <a:rPr lang="en-US" sz="1800" dirty="0"/>
              <a:t>Is there a problem? If yes, how big is the problem actually? </a:t>
            </a:r>
          </a:p>
          <a:p>
            <a:pPr lvl="1"/>
            <a:r>
              <a:rPr lang="en-US" sz="1600" dirty="0"/>
              <a:t>How much delay can be expected, across all projects in the current portfolio pipeline?</a:t>
            </a:r>
          </a:p>
          <a:p>
            <a:pPr lvl="1"/>
            <a:r>
              <a:rPr lang="en-US" sz="1600" dirty="0"/>
              <a:t>What is the expected "due-date" performance of your current portfolio pipeline?</a:t>
            </a:r>
          </a:p>
          <a:p>
            <a:endParaRPr lang="en-US" sz="1800" dirty="0"/>
          </a:p>
        </p:txBody>
      </p:sp>
      <p:sp>
        <p:nvSpPr>
          <p:cNvPr id="5" name="Slide Number Placeholder 4">
            <a:extLst>
              <a:ext uri="{FF2B5EF4-FFF2-40B4-BE49-F238E27FC236}">
                <a16:creationId xmlns:a16="http://schemas.microsoft.com/office/drawing/2014/main" id="{66F6264F-B87E-4ACD-AFA7-305EA81EEB16}"/>
              </a:ext>
            </a:extLst>
          </p:cNvPr>
          <p:cNvSpPr>
            <a:spLocks noGrp="1"/>
          </p:cNvSpPr>
          <p:nvPr>
            <p:ph type="sldNum" sz="quarter" idx="4"/>
          </p:nvPr>
        </p:nvSpPr>
        <p:spPr/>
        <p:txBody>
          <a:bodyPr/>
          <a:lstStyle/>
          <a:p>
            <a:fld id="{96499B70-49A0-4519-9B09-62EDDB406EFA}" type="slidenum">
              <a:rPr lang="nl-NL" smtClean="0"/>
              <a:pPr/>
              <a:t>91</a:t>
            </a:fld>
            <a:endParaRPr lang="nl-NL" dirty="0"/>
          </a:p>
        </p:txBody>
      </p:sp>
    </p:spTree>
    <p:extLst>
      <p:ext uri="{BB962C8B-B14F-4D97-AF65-F5344CB8AC3E}">
        <p14:creationId xmlns:p14="http://schemas.microsoft.com/office/powerpoint/2010/main" val="1030785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A5A0219-34FB-4DB8-AEAF-0258077D7DE3}"/>
              </a:ext>
            </a:extLst>
          </p:cNvPr>
          <p:cNvSpPr>
            <a:spLocks noGrp="1"/>
          </p:cNvSpPr>
          <p:nvPr>
            <p:ph type="title"/>
          </p:nvPr>
        </p:nvSpPr>
        <p:spPr/>
        <p:txBody>
          <a:bodyPr>
            <a:noAutofit/>
          </a:bodyPr>
          <a:lstStyle/>
          <a:p>
            <a:r>
              <a:rPr lang="en-US" sz="2400" dirty="0"/>
              <a:t>“What if” you want to deliver current (and future) projects in time? (2) </a:t>
            </a:r>
          </a:p>
        </p:txBody>
      </p:sp>
      <p:sp>
        <p:nvSpPr>
          <p:cNvPr id="3" name="Content Placeholder 2">
            <a:extLst>
              <a:ext uri="{FF2B5EF4-FFF2-40B4-BE49-F238E27FC236}">
                <a16:creationId xmlns:a16="http://schemas.microsoft.com/office/drawing/2014/main" id="{6FA6021D-699D-4B3E-A298-D9A068697A1E}"/>
              </a:ext>
            </a:extLst>
          </p:cNvPr>
          <p:cNvSpPr>
            <a:spLocks noGrp="1"/>
          </p:cNvSpPr>
          <p:nvPr>
            <p:ph sz="quarter" idx="1"/>
          </p:nvPr>
        </p:nvSpPr>
        <p:spPr/>
        <p:txBody>
          <a:bodyPr/>
          <a:lstStyle/>
          <a:p>
            <a:r>
              <a:rPr lang="en-US" dirty="0"/>
              <a:t>Is it possible to expand the capacity, permanently or temporarily? </a:t>
            </a:r>
          </a:p>
          <a:p>
            <a:pPr lvl="1"/>
            <a:r>
              <a:rPr lang="en-US" dirty="0"/>
              <a:t>For which skill is this possible?</a:t>
            </a:r>
          </a:p>
          <a:p>
            <a:pPr lvl="1"/>
            <a:r>
              <a:rPr lang="en-US" dirty="0"/>
              <a:t>Does this solve the problem?</a:t>
            </a:r>
          </a:p>
          <a:p>
            <a:endParaRPr lang="en-US" dirty="0"/>
          </a:p>
          <a:p>
            <a:r>
              <a:rPr lang="en-US" dirty="0"/>
              <a:t>Is resequencing of the pipeline required?</a:t>
            </a:r>
          </a:p>
          <a:p>
            <a:pPr lvl="1"/>
            <a:r>
              <a:rPr lang="en-US" dirty="0"/>
              <a:t>Which projects have the highest business priority?</a:t>
            </a:r>
          </a:p>
          <a:p>
            <a:pPr lvl="1"/>
            <a:r>
              <a:rPr lang="en-US" dirty="0"/>
              <a:t>Can projects with a lower business priority be postponed or (temporarily) put on hold?</a:t>
            </a:r>
          </a:p>
          <a:p>
            <a:pPr lvl="1"/>
            <a:r>
              <a:rPr lang="en-US" dirty="0"/>
              <a:t>Does this free up capacity for the more important projects?</a:t>
            </a:r>
          </a:p>
          <a:p>
            <a:pPr marL="365760" lvl="1" indent="0">
              <a:buNone/>
            </a:pPr>
            <a:r>
              <a:rPr lang="en-US" dirty="0"/>
              <a:t> </a:t>
            </a:r>
          </a:p>
          <a:p>
            <a:r>
              <a:rPr lang="en-US" dirty="0"/>
              <a:t>How to use available free capacity at other skill(s)? </a:t>
            </a:r>
          </a:p>
          <a:p>
            <a:pPr lvl="1"/>
            <a:r>
              <a:rPr lang="en-US" dirty="0"/>
              <a:t>Which projects can be started, without impacting the “constraint” skills?</a:t>
            </a:r>
          </a:p>
          <a:p>
            <a:endParaRPr lang="en-US" dirty="0"/>
          </a:p>
        </p:txBody>
      </p:sp>
      <p:sp>
        <p:nvSpPr>
          <p:cNvPr id="4" name="Slide Number Placeholder 3">
            <a:extLst>
              <a:ext uri="{FF2B5EF4-FFF2-40B4-BE49-F238E27FC236}">
                <a16:creationId xmlns:a16="http://schemas.microsoft.com/office/drawing/2014/main" id="{CB038D62-77D6-40DD-9F05-ABE7B1F99B4A}"/>
              </a:ext>
            </a:extLst>
          </p:cNvPr>
          <p:cNvSpPr>
            <a:spLocks noGrp="1"/>
          </p:cNvSpPr>
          <p:nvPr>
            <p:ph type="sldNum" sz="quarter" idx="4"/>
          </p:nvPr>
        </p:nvSpPr>
        <p:spPr/>
        <p:txBody>
          <a:bodyPr/>
          <a:lstStyle/>
          <a:p>
            <a:fld id="{96499B70-49A0-4519-9B09-62EDDB406EFA}" type="slidenum">
              <a:rPr lang="nl-NL" smtClean="0"/>
              <a:pPr/>
              <a:t>92</a:t>
            </a:fld>
            <a:endParaRPr lang="nl-NL" dirty="0"/>
          </a:p>
        </p:txBody>
      </p:sp>
    </p:spTree>
    <p:extLst>
      <p:ext uri="{BB962C8B-B14F-4D97-AF65-F5344CB8AC3E}">
        <p14:creationId xmlns:p14="http://schemas.microsoft.com/office/powerpoint/2010/main" val="15312507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351583" y="5353435"/>
            <a:ext cx="5400600" cy="576064"/>
          </a:xfrm>
          <a:prstGeom prst="roundRect">
            <a:avLst/>
          </a:prstGeom>
          <a:solidFill>
            <a:srgbClr val="0070C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Ongoing work and projects (WIP)</a:t>
            </a:r>
          </a:p>
        </p:txBody>
      </p:sp>
      <p:sp>
        <p:nvSpPr>
          <p:cNvPr id="5" name="Rounded Rectangle 4"/>
          <p:cNvSpPr/>
          <p:nvPr/>
        </p:nvSpPr>
        <p:spPr>
          <a:xfrm>
            <a:off x="4871863" y="4590236"/>
            <a:ext cx="5400600" cy="576000"/>
          </a:xfrm>
          <a:prstGeom prst="roundRect">
            <a:avLst/>
          </a:prstGeom>
          <a:solidFill>
            <a:srgbClr val="92D05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More future work and projects</a:t>
            </a:r>
          </a:p>
        </p:txBody>
      </p:sp>
      <p:graphicFrame>
        <p:nvGraphicFramePr>
          <p:cNvPr id="6" name="Diagram 5"/>
          <p:cNvGraphicFramePr/>
          <p:nvPr/>
        </p:nvGraphicFramePr>
        <p:xfrm>
          <a:off x="2351583" y="2702168"/>
          <a:ext cx="7920880" cy="1694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p:cNvSpPr/>
          <p:nvPr/>
        </p:nvSpPr>
        <p:spPr>
          <a:xfrm>
            <a:off x="2359575" y="1814157"/>
            <a:ext cx="7920880" cy="707562"/>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Scenario n</a:t>
            </a:r>
          </a:p>
        </p:txBody>
      </p:sp>
      <p:sp>
        <p:nvSpPr>
          <p:cNvPr id="13" name="TextBox 12"/>
          <p:cNvSpPr txBox="1"/>
          <p:nvPr/>
        </p:nvSpPr>
        <p:spPr>
          <a:xfrm>
            <a:off x="119336" y="6151942"/>
            <a:ext cx="3384376" cy="646331"/>
          </a:xfrm>
          <a:prstGeom prst="rect">
            <a:avLst/>
          </a:prstGeom>
          <a:noFill/>
        </p:spPr>
        <p:txBody>
          <a:bodyPr vert="horz" wrap="square" rtlCol="0" anchor="t" anchorCtr="0">
            <a:spAutoFit/>
          </a:bodyPr>
          <a:lstStyle/>
          <a:p>
            <a:pPr>
              <a:buClr>
                <a:schemeClr val="accent2"/>
              </a:buClr>
              <a:buSzPct val="70000"/>
            </a:pPr>
            <a:r>
              <a:rPr lang="en-GB" sz="2000" dirty="0">
                <a:solidFill>
                  <a:schemeClr val="bg2">
                    <a:lumMod val="75000"/>
                  </a:schemeClr>
                </a:solidFill>
                <a:latin typeface="Tw Cen MT" pitchFamily="34" charset="0"/>
                <a:ea typeface="Adobe Fan Heiti Std B" pitchFamily="34" charset="-128"/>
                <a:cs typeface="Arial" pitchFamily="34" charset="0"/>
              </a:rPr>
              <a:t>Inspired by TOC</a:t>
            </a:r>
          </a:p>
          <a:p>
            <a:pPr>
              <a:buClr>
                <a:schemeClr val="accent2"/>
              </a:buClr>
              <a:buSzPct val="70000"/>
            </a:pPr>
            <a:r>
              <a:rPr lang="en-GB" sz="1600" i="1" dirty="0">
                <a:solidFill>
                  <a:schemeClr val="bg2">
                    <a:lumMod val="75000"/>
                  </a:schemeClr>
                </a:solidFill>
                <a:latin typeface="Tw Cen MT" pitchFamily="34" charset="0"/>
                <a:ea typeface="Adobe Fan Heiti Std B" pitchFamily="34" charset="-128"/>
                <a:cs typeface="Arial" pitchFamily="34" charset="0"/>
              </a:rPr>
              <a:t>Smart Planning &amp; Scheduling</a:t>
            </a:r>
          </a:p>
        </p:txBody>
      </p:sp>
      <p:cxnSp>
        <p:nvCxnSpPr>
          <p:cNvPr id="10" name="Straight Arrow Connector 9"/>
          <p:cNvCxnSpPr>
            <a:cxnSpLocks/>
          </p:cNvCxnSpPr>
          <p:nvPr/>
        </p:nvCxnSpPr>
        <p:spPr>
          <a:xfrm>
            <a:off x="2359575" y="6226965"/>
            <a:ext cx="7989088" cy="0"/>
          </a:xfrm>
          <a:prstGeom prst="straightConnector1">
            <a:avLst/>
          </a:prstGeom>
          <a:ln w="57150">
            <a:solidFill>
              <a:srgbClr val="212437"/>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67743" y="4478453"/>
            <a:ext cx="8280920" cy="1584176"/>
          </a:xfrm>
          <a:prstGeom prst="rect">
            <a:avLst/>
          </a:prstGeom>
          <a:noFill/>
          <a:ln w="19050">
            <a:solidFill>
              <a:srgbClr val="2048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26EA55-6B5E-49E0-8C35-75361730CAF1}"/>
              </a:ext>
            </a:extLst>
          </p:cNvPr>
          <p:cNvSpPr>
            <a:spLocks noGrp="1"/>
          </p:cNvSpPr>
          <p:nvPr>
            <p:ph type="title"/>
          </p:nvPr>
        </p:nvSpPr>
        <p:spPr/>
        <p:txBody>
          <a:bodyPr/>
          <a:lstStyle/>
          <a:p>
            <a:r>
              <a:rPr lang="en-US" dirty="0"/>
              <a:t>Scenario n</a:t>
            </a:r>
          </a:p>
        </p:txBody>
      </p:sp>
    </p:spTree>
    <p:extLst>
      <p:ext uri="{BB962C8B-B14F-4D97-AF65-F5344CB8AC3E}">
        <p14:creationId xmlns:p14="http://schemas.microsoft.com/office/powerpoint/2010/main" val="3064131029"/>
      </p:ext>
    </p:extLst>
  </p:cSld>
  <p:clrMapOvr>
    <a:masterClrMapping/>
  </p:clrMapOvr>
  <p:transition>
    <p:zo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Make you projects flow</a:t>
            </a:r>
          </a:p>
        </p:txBody>
      </p:sp>
      <p:sp>
        <p:nvSpPr>
          <p:cNvPr id="4" name="Title 3"/>
          <p:cNvSpPr>
            <a:spLocks noGrp="1"/>
          </p:cNvSpPr>
          <p:nvPr>
            <p:ph type="title"/>
          </p:nvPr>
        </p:nvSpPr>
        <p:spPr/>
        <p:txBody>
          <a:bodyPr/>
          <a:lstStyle/>
          <a:p>
            <a:r>
              <a:rPr lang="en-US" dirty="0"/>
              <a:t>Being in control – the new standard</a:t>
            </a:r>
          </a:p>
        </p:txBody>
      </p:sp>
      <p:sp>
        <p:nvSpPr>
          <p:cNvPr id="3" name="Slide Number Placeholder 2"/>
          <p:cNvSpPr>
            <a:spLocks noGrp="1"/>
          </p:cNvSpPr>
          <p:nvPr>
            <p:ph type="sldNum" sz="quarter" idx="11"/>
          </p:nvPr>
        </p:nvSpPr>
        <p:spPr/>
        <p:txBody>
          <a:bodyPr/>
          <a:lstStyle/>
          <a:p>
            <a:fld id="{96499B70-49A0-4519-9B09-62EDDB406EFA}" type="slidenum">
              <a:rPr lang="nl-NL" smtClean="0"/>
              <a:pPr/>
              <a:t>94</a:t>
            </a:fld>
            <a:endParaRPr lang="nl-NL" dirty="0"/>
          </a:p>
        </p:txBody>
      </p:sp>
    </p:spTree>
    <p:extLst>
      <p:ext uri="{BB962C8B-B14F-4D97-AF65-F5344CB8AC3E}">
        <p14:creationId xmlns:p14="http://schemas.microsoft.com/office/powerpoint/2010/main" val="25366372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Multi-Project </a:t>
            </a:r>
            <a:r>
              <a:rPr lang="nl-NL" dirty="0" err="1"/>
              <a:t>Progress</a:t>
            </a:r>
            <a:r>
              <a:rPr lang="nl-NL" dirty="0"/>
              <a:t> Chart</a:t>
            </a:r>
            <a:br>
              <a:rPr lang="nl-NL" dirty="0"/>
            </a:br>
            <a:r>
              <a:rPr lang="nl-NL" sz="3100" i="1" dirty="0"/>
              <a:t>Global </a:t>
            </a:r>
            <a:r>
              <a:rPr lang="nl-NL" sz="3100" i="1" dirty="0" err="1"/>
              <a:t>optimisation</a:t>
            </a:r>
            <a:r>
              <a:rPr lang="nl-NL" sz="3100" i="1" dirty="0"/>
              <a:t> </a:t>
            </a:r>
            <a:r>
              <a:rPr lang="nl-NL" sz="3100" i="1" dirty="0" err="1"/>
              <a:t>across</a:t>
            </a:r>
            <a:r>
              <a:rPr lang="nl-NL" sz="3100" i="1" dirty="0"/>
              <a:t> </a:t>
            </a:r>
            <a:r>
              <a:rPr lang="nl-NL" sz="3100" i="1" dirty="0" err="1"/>
              <a:t>projects</a:t>
            </a:r>
            <a:endParaRPr lang="nl-NL" sz="31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95</a:t>
            </a:fld>
            <a:endParaRPr lang="nl-NL" dirty="0"/>
          </a:p>
        </p:txBody>
      </p:sp>
      <p:pic>
        <p:nvPicPr>
          <p:cNvPr id="8" name="Picture 7"/>
          <p:cNvPicPr>
            <a:picLocks noChangeAspect="1"/>
          </p:cNvPicPr>
          <p:nvPr/>
        </p:nvPicPr>
        <p:blipFill>
          <a:blip r:embed="rId2"/>
          <a:stretch>
            <a:fillRect/>
          </a:stretch>
        </p:blipFill>
        <p:spPr>
          <a:xfrm>
            <a:off x="812800" y="1772816"/>
            <a:ext cx="7128792" cy="4254107"/>
          </a:xfrm>
          <a:prstGeom prst="rect">
            <a:avLst/>
          </a:prstGeom>
          <a:ln>
            <a:solidFill>
              <a:schemeClr val="accent1"/>
            </a:solidFill>
          </a:ln>
        </p:spPr>
      </p:pic>
    </p:spTree>
    <p:extLst>
      <p:ext uri="{BB962C8B-B14F-4D97-AF65-F5344CB8AC3E}">
        <p14:creationId xmlns:p14="http://schemas.microsoft.com/office/powerpoint/2010/main" val="4068661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08CB072-A30F-41B1-8CBC-896A0A91D8DA}"/>
              </a:ext>
            </a:extLst>
          </p:cNvPr>
          <p:cNvPicPr>
            <a:picLocks noChangeAspect="1"/>
          </p:cNvPicPr>
          <p:nvPr/>
        </p:nvPicPr>
        <p:blipFill rotWithShape="1">
          <a:blip r:embed="rId2"/>
          <a:srcRect b="1912"/>
          <a:stretch/>
        </p:blipFill>
        <p:spPr>
          <a:xfrm>
            <a:off x="285485" y="1988840"/>
            <a:ext cx="3993467" cy="4493729"/>
          </a:xfrm>
          <a:prstGeom prst="rect">
            <a:avLst/>
          </a:prstGeom>
          <a:ln>
            <a:solidFill>
              <a:schemeClr val="bg1">
                <a:lumMod val="85000"/>
              </a:schemeClr>
            </a:solidFill>
          </a:ln>
        </p:spPr>
      </p:pic>
      <p:sp>
        <p:nvSpPr>
          <p:cNvPr id="2" name="Title 1">
            <a:extLst>
              <a:ext uri="{FF2B5EF4-FFF2-40B4-BE49-F238E27FC236}">
                <a16:creationId xmlns:a16="http://schemas.microsoft.com/office/drawing/2014/main" id="{FD0392E3-1CF3-4548-8B6D-08384ABFE144}"/>
              </a:ext>
            </a:extLst>
          </p:cNvPr>
          <p:cNvSpPr>
            <a:spLocks noGrp="1"/>
          </p:cNvSpPr>
          <p:nvPr>
            <p:ph type="title"/>
          </p:nvPr>
        </p:nvSpPr>
        <p:spPr/>
        <p:txBody>
          <a:bodyPr>
            <a:normAutofit fontScale="90000"/>
          </a:bodyPr>
          <a:lstStyle/>
          <a:p>
            <a:r>
              <a:rPr lang="en-US" dirty="0"/>
              <a:t>LYNX Portfolio view with configurable Fever chart </a:t>
            </a:r>
          </a:p>
        </p:txBody>
      </p:sp>
      <p:sp>
        <p:nvSpPr>
          <p:cNvPr id="3" name="Slide Number Placeholder 2">
            <a:extLst>
              <a:ext uri="{FF2B5EF4-FFF2-40B4-BE49-F238E27FC236}">
                <a16:creationId xmlns:a16="http://schemas.microsoft.com/office/drawing/2014/main" id="{4B4032CB-42BE-464B-BC4C-F18C7FB7970D}"/>
              </a:ext>
            </a:extLst>
          </p:cNvPr>
          <p:cNvSpPr>
            <a:spLocks noGrp="1"/>
          </p:cNvSpPr>
          <p:nvPr>
            <p:ph type="sldNum" sz="quarter" idx="4"/>
          </p:nvPr>
        </p:nvSpPr>
        <p:spPr/>
        <p:txBody>
          <a:bodyPr/>
          <a:lstStyle/>
          <a:p>
            <a:fld id="{96499B70-49A0-4519-9B09-62EDDB406EFA}" type="slidenum">
              <a:rPr lang="nl-NL" smtClean="0"/>
              <a:pPr/>
              <a:t>96</a:t>
            </a:fld>
            <a:endParaRPr lang="nl-NL" dirty="0"/>
          </a:p>
        </p:txBody>
      </p:sp>
      <p:pic>
        <p:nvPicPr>
          <p:cNvPr id="5" name="Picture 4">
            <a:extLst>
              <a:ext uri="{FF2B5EF4-FFF2-40B4-BE49-F238E27FC236}">
                <a16:creationId xmlns:a16="http://schemas.microsoft.com/office/drawing/2014/main" id="{F48CD09E-C3FD-416B-962F-FC8681DA920D}"/>
              </a:ext>
            </a:extLst>
          </p:cNvPr>
          <p:cNvPicPr>
            <a:picLocks noChangeAspect="1"/>
          </p:cNvPicPr>
          <p:nvPr/>
        </p:nvPicPr>
        <p:blipFill>
          <a:blip r:embed="rId3"/>
          <a:stretch>
            <a:fillRect/>
          </a:stretch>
        </p:blipFill>
        <p:spPr>
          <a:xfrm>
            <a:off x="3979583" y="1124744"/>
            <a:ext cx="7889937" cy="3672407"/>
          </a:xfrm>
          <a:prstGeom prst="rect">
            <a:avLst/>
          </a:prstGeom>
          <a:ln>
            <a:solidFill>
              <a:schemeClr val="bg1">
                <a:lumMod val="85000"/>
              </a:schemeClr>
            </a:solidFill>
          </a:ln>
        </p:spPr>
      </p:pic>
      <p:sp>
        <p:nvSpPr>
          <p:cNvPr id="9" name="Rectangle 8">
            <a:extLst>
              <a:ext uri="{FF2B5EF4-FFF2-40B4-BE49-F238E27FC236}">
                <a16:creationId xmlns:a16="http://schemas.microsoft.com/office/drawing/2014/main" id="{4A77D505-6628-4CA2-A521-EA6565B80097}"/>
              </a:ext>
            </a:extLst>
          </p:cNvPr>
          <p:cNvSpPr/>
          <p:nvPr/>
        </p:nvSpPr>
        <p:spPr>
          <a:xfrm>
            <a:off x="1127448" y="2564904"/>
            <a:ext cx="792088" cy="216024"/>
          </a:xfrm>
          <a:prstGeom prst="rect">
            <a:avLst/>
          </a:prstGeom>
          <a:noFill/>
          <a:ln w="19050">
            <a:solidFill>
              <a:srgbClr val="28398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354928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a:t>A. Critical Penetrating Tasks Report</a:t>
            </a:r>
            <a:br>
              <a:rPr lang="en-US" sz="2400" dirty="0"/>
            </a:br>
            <a:r>
              <a:rPr lang="en-US" sz="2000" i="1" dirty="0"/>
              <a:t>Shows just the </a:t>
            </a:r>
            <a:r>
              <a:rPr lang="en-US" sz="2000" i="1" u="sng" dirty="0"/>
              <a:t>one</a:t>
            </a:r>
            <a:r>
              <a:rPr lang="en-US" sz="2000" i="1" dirty="0"/>
              <a:t> critical task per project (Project Buffer or a Milestone buffer)</a:t>
            </a:r>
          </a:p>
        </p:txBody>
      </p:sp>
      <p:sp>
        <p:nvSpPr>
          <p:cNvPr id="5" name="Slide Number Placeholder 4"/>
          <p:cNvSpPr>
            <a:spLocks noGrp="1"/>
          </p:cNvSpPr>
          <p:nvPr>
            <p:ph type="sldNum" sz="quarter" idx="4"/>
          </p:nvPr>
        </p:nvSpPr>
        <p:spPr/>
        <p:txBody>
          <a:bodyPr/>
          <a:lstStyle/>
          <a:p>
            <a:fld id="{96499B70-49A0-4519-9B09-62EDDB406EFA}" type="slidenum">
              <a:rPr lang="nl-NL" smtClean="0"/>
              <a:pPr/>
              <a:t>97</a:t>
            </a:fld>
            <a:endParaRPr lang="nl-NL" dirty="0"/>
          </a:p>
        </p:txBody>
      </p:sp>
      <p:pic>
        <p:nvPicPr>
          <p:cNvPr id="8" name="Picture 7"/>
          <p:cNvPicPr>
            <a:picLocks noChangeAspect="1"/>
          </p:cNvPicPr>
          <p:nvPr/>
        </p:nvPicPr>
        <p:blipFill>
          <a:blip r:embed="rId2"/>
          <a:stretch>
            <a:fillRect/>
          </a:stretch>
        </p:blipFill>
        <p:spPr>
          <a:xfrm>
            <a:off x="695400" y="1628800"/>
            <a:ext cx="10889924" cy="3337849"/>
          </a:xfrm>
          <a:prstGeom prst="rect">
            <a:avLst/>
          </a:prstGeom>
        </p:spPr>
      </p:pic>
      <p:cxnSp>
        <p:nvCxnSpPr>
          <p:cNvPr id="14" name="Straight Arrow Connector 13"/>
          <p:cNvCxnSpPr/>
          <p:nvPr/>
        </p:nvCxnSpPr>
        <p:spPr>
          <a:xfrm>
            <a:off x="479376" y="2420888"/>
            <a:ext cx="0" cy="2448272"/>
          </a:xfrm>
          <a:prstGeom prst="straightConnector1">
            <a:avLst/>
          </a:prstGeom>
          <a:ln w="76200">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4830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DB9C-B981-4523-9AD2-E84DE11EFBB4}"/>
              </a:ext>
            </a:extLst>
          </p:cNvPr>
          <p:cNvSpPr>
            <a:spLocks noGrp="1"/>
          </p:cNvSpPr>
          <p:nvPr>
            <p:ph type="title"/>
          </p:nvPr>
        </p:nvSpPr>
        <p:spPr/>
        <p:txBody>
          <a:bodyPr/>
          <a:lstStyle/>
          <a:p>
            <a:r>
              <a:rPr lang="en-US" dirty="0"/>
              <a:t>Portfolio Status</a:t>
            </a:r>
          </a:p>
        </p:txBody>
      </p:sp>
      <p:sp>
        <p:nvSpPr>
          <p:cNvPr id="3" name="Slide Number Placeholder 2">
            <a:extLst>
              <a:ext uri="{FF2B5EF4-FFF2-40B4-BE49-F238E27FC236}">
                <a16:creationId xmlns:a16="http://schemas.microsoft.com/office/drawing/2014/main" id="{A678BF44-FC04-4DA3-9B7D-B74B04272993}"/>
              </a:ext>
            </a:extLst>
          </p:cNvPr>
          <p:cNvSpPr>
            <a:spLocks noGrp="1"/>
          </p:cNvSpPr>
          <p:nvPr>
            <p:ph type="sldNum" sz="quarter" idx="4"/>
          </p:nvPr>
        </p:nvSpPr>
        <p:spPr/>
        <p:txBody>
          <a:bodyPr/>
          <a:lstStyle/>
          <a:p>
            <a:fld id="{96499B70-49A0-4519-9B09-62EDDB406EFA}" type="slidenum">
              <a:rPr lang="nl-NL" smtClean="0"/>
              <a:pPr/>
              <a:t>98</a:t>
            </a:fld>
            <a:endParaRPr lang="nl-NL" dirty="0"/>
          </a:p>
        </p:txBody>
      </p:sp>
      <p:pic>
        <p:nvPicPr>
          <p:cNvPr id="4" name="Picture 3">
            <a:extLst>
              <a:ext uri="{FF2B5EF4-FFF2-40B4-BE49-F238E27FC236}">
                <a16:creationId xmlns:a16="http://schemas.microsoft.com/office/drawing/2014/main" id="{CB96901E-2CF0-40CA-9A9F-8FC44178F520}"/>
              </a:ext>
            </a:extLst>
          </p:cNvPr>
          <p:cNvPicPr>
            <a:picLocks noChangeAspect="1"/>
          </p:cNvPicPr>
          <p:nvPr/>
        </p:nvPicPr>
        <p:blipFill>
          <a:blip r:embed="rId2"/>
          <a:stretch>
            <a:fillRect/>
          </a:stretch>
        </p:blipFill>
        <p:spPr>
          <a:xfrm>
            <a:off x="812800" y="1988840"/>
            <a:ext cx="8667576" cy="4453341"/>
          </a:xfrm>
          <a:prstGeom prst="rect">
            <a:avLst/>
          </a:prstGeom>
          <a:ln>
            <a:solidFill>
              <a:schemeClr val="bg1">
                <a:lumMod val="85000"/>
              </a:schemeClr>
            </a:solidFill>
          </a:ln>
        </p:spPr>
      </p:pic>
    </p:spTree>
    <p:extLst>
      <p:ext uri="{BB962C8B-B14F-4D97-AF65-F5344CB8AC3E}">
        <p14:creationId xmlns:p14="http://schemas.microsoft.com/office/powerpoint/2010/main" val="28837684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47928" y="1019200"/>
            <a:ext cx="5184576" cy="5616624"/>
          </a:xfrm>
          <a:prstGeom prst="rect">
            <a:avLst/>
          </a:prstGeom>
          <a:solidFill>
            <a:schemeClr val="bg1"/>
          </a:solid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2800" y="121020"/>
            <a:ext cx="10871200" cy="990600"/>
          </a:xfrm>
        </p:spPr>
        <p:txBody>
          <a:bodyPr>
            <a:normAutofit/>
          </a:bodyPr>
          <a:lstStyle/>
          <a:p>
            <a:r>
              <a:rPr lang="en-US" sz="3200" dirty="0"/>
              <a:t>B. Project Status</a:t>
            </a:r>
            <a:br>
              <a:rPr lang="en-US" sz="3200" dirty="0"/>
            </a:br>
            <a:r>
              <a:rPr lang="en-US" sz="2400" i="1" dirty="0"/>
              <a:t>Buffer Status + Active Tasks + Notes</a:t>
            </a:r>
            <a:endParaRPr lang="en-US" sz="3200" i="1" dirty="0"/>
          </a:p>
        </p:txBody>
      </p:sp>
      <p:sp>
        <p:nvSpPr>
          <p:cNvPr id="3" name="Slide Number Placeholder 2"/>
          <p:cNvSpPr>
            <a:spLocks noGrp="1"/>
          </p:cNvSpPr>
          <p:nvPr>
            <p:ph type="sldNum" sz="quarter" idx="4"/>
          </p:nvPr>
        </p:nvSpPr>
        <p:spPr/>
        <p:txBody>
          <a:bodyPr/>
          <a:lstStyle/>
          <a:p>
            <a:fld id="{96499B70-49A0-4519-9B09-62EDDB406EFA}" type="slidenum">
              <a:rPr lang="nl-NL" smtClean="0"/>
              <a:pPr/>
              <a:t>99</a:t>
            </a:fld>
            <a:endParaRPr lang="nl-NL" dirty="0"/>
          </a:p>
        </p:txBody>
      </p:sp>
      <p:pic>
        <p:nvPicPr>
          <p:cNvPr id="4" name="Picture 3"/>
          <p:cNvPicPr>
            <a:picLocks noChangeAspect="1"/>
          </p:cNvPicPr>
          <p:nvPr/>
        </p:nvPicPr>
        <p:blipFill>
          <a:blip r:embed="rId2"/>
          <a:stretch>
            <a:fillRect/>
          </a:stretch>
        </p:blipFill>
        <p:spPr>
          <a:xfrm>
            <a:off x="5519936" y="1219200"/>
            <a:ext cx="5006110" cy="3409382"/>
          </a:xfrm>
          <a:prstGeom prst="rect">
            <a:avLst/>
          </a:prstGeom>
        </p:spPr>
      </p:pic>
      <p:pic>
        <p:nvPicPr>
          <p:cNvPr id="6" name="Picture 5"/>
          <p:cNvPicPr>
            <a:picLocks noChangeAspect="1"/>
          </p:cNvPicPr>
          <p:nvPr/>
        </p:nvPicPr>
        <p:blipFill>
          <a:blip r:embed="rId3"/>
          <a:stretch>
            <a:fillRect/>
          </a:stretch>
        </p:blipFill>
        <p:spPr>
          <a:xfrm>
            <a:off x="5574719" y="5156005"/>
            <a:ext cx="4896544" cy="1404565"/>
          </a:xfrm>
          <a:prstGeom prst="rect">
            <a:avLst/>
          </a:prstGeom>
        </p:spPr>
      </p:pic>
      <p:pic>
        <p:nvPicPr>
          <p:cNvPr id="10" name="Picture 9"/>
          <p:cNvPicPr>
            <a:picLocks noChangeAspect="1"/>
          </p:cNvPicPr>
          <p:nvPr/>
        </p:nvPicPr>
        <p:blipFill>
          <a:blip r:embed="rId4"/>
          <a:stretch>
            <a:fillRect/>
          </a:stretch>
        </p:blipFill>
        <p:spPr>
          <a:xfrm>
            <a:off x="5516742" y="4316165"/>
            <a:ext cx="4827730" cy="839840"/>
          </a:xfrm>
          <a:prstGeom prst="rect">
            <a:avLst/>
          </a:prstGeom>
        </p:spPr>
      </p:pic>
      <p:sp>
        <p:nvSpPr>
          <p:cNvPr id="11" name="TextBox 10"/>
          <p:cNvSpPr txBox="1"/>
          <p:nvPr/>
        </p:nvSpPr>
        <p:spPr>
          <a:xfrm>
            <a:off x="983432" y="1844824"/>
            <a:ext cx="3096344" cy="738664"/>
          </a:xfrm>
          <a:prstGeom prst="rect">
            <a:avLst/>
          </a:prstGeom>
          <a:solidFill>
            <a:srgbClr val="006600"/>
          </a:solidFill>
          <a:effectLst>
            <a:outerShdw blurRad="50800" dist="38100" dir="2700000" algn="tl" rotWithShape="0">
              <a:prstClr val="black">
                <a:alpha val="40000"/>
              </a:prstClr>
            </a:outerShdw>
          </a:effectLst>
        </p:spPr>
        <p:txBody>
          <a:bodyPr vert="horz" wrap="square" rtlCol="0" anchor="t" anchorCtr="0">
            <a:spAutoFit/>
          </a:bodyPr>
          <a:lstStyle/>
          <a:p>
            <a:pPr marL="0" marR="0" indent="0" defTabSz="914400" rtl="0" eaLnBrk="1" fontAlgn="auto" latinLnBrk="0" hangingPunct="1">
              <a:lnSpc>
                <a:spcPct val="100000"/>
              </a:lnSpc>
              <a:spcBef>
                <a:spcPts val="700"/>
              </a:spcBef>
              <a:spcAft>
                <a:spcPts val="0"/>
              </a:spcAft>
              <a:buClr>
                <a:schemeClr val="accent2"/>
              </a:buClr>
              <a:buSzPct val="70000"/>
              <a:buFont typeface="Wingdings 2" pitchFamily="18" charset="2"/>
              <a:buNone/>
              <a:tabLst/>
            </a:pPr>
            <a:r>
              <a:rPr lang="en-US" sz="1400" dirty="0">
                <a:solidFill>
                  <a:schemeClr val="bg1"/>
                </a:solidFill>
                <a:latin typeface="Tw Cen MT" pitchFamily="34" charset="0"/>
                <a:ea typeface="Adobe Fan Heiti Std B" pitchFamily="34" charset="-128"/>
                <a:cs typeface="Arial" pitchFamily="34" charset="0"/>
              </a:rPr>
              <a:t>This report can be used by the Project Manager and Portfolio Manager to discuss the status of the projects.</a:t>
            </a:r>
          </a:p>
        </p:txBody>
      </p:sp>
    </p:spTree>
    <p:extLst>
      <p:ext uri="{BB962C8B-B14F-4D97-AF65-F5344CB8AC3E}">
        <p14:creationId xmlns:p14="http://schemas.microsoft.com/office/powerpoint/2010/main" val="14641357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ato Presentatie Template October 2012">
  <a:themeElements>
    <a:clrScheme name="AV 1">
      <a:dk1>
        <a:srgbClr val="000000"/>
      </a:dk1>
      <a:lt1>
        <a:srgbClr val="FFFFFF"/>
      </a:lt1>
      <a:dk2>
        <a:srgbClr val="262626"/>
      </a:dk2>
      <a:lt2>
        <a:srgbClr val="7F7F7F"/>
      </a:lt2>
      <a:accent1>
        <a:srgbClr val="204892"/>
      </a:accent1>
      <a:accent2>
        <a:srgbClr val="F2AA14"/>
      </a:accent2>
      <a:accent3>
        <a:srgbClr val="FFFFFF"/>
      </a:accent3>
      <a:accent4>
        <a:srgbClr val="000000"/>
      </a:accent4>
      <a:accent5>
        <a:srgbClr val="FFE2CA"/>
      </a:accent5>
      <a:accent6>
        <a:srgbClr val="FFC000"/>
      </a:accent6>
      <a:hlink>
        <a:srgbClr val="0C0C0C"/>
      </a:hlink>
      <a:folHlink>
        <a:srgbClr val="0031BC"/>
      </a:folHlink>
    </a:clrScheme>
    <a:fontScheme name="Media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noFill/>
        <a:ln w="19050">
          <a:solidFill>
            <a:srgbClr val="4D7620"/>
          </a:solidFill>
          <a:prstDash val="soli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4D7620"/>
          </a:solidFill>
          <a:tailEnd type="triangle"/>
        </a:ln>
      </a:spPr>
      <a:bodyPr/>
      <a:lstStyle/>
      <a:style>
        <a:lnRef idx="1">
          <a:schemeClr val="accent1"/>
        </a:lnRef>
        <a:fillRef idx="0">
          <a:schemeClr val="accent1"/>
        </a:fillRef>
        <a:effectRef idx="0">
          <a:schemeClr val="accent1"/>
        </a:effectRef>
        <a:fontRef idx="minor">
          <a:schemeClr val="tx1"/>
        </a:fontRef>
      </a:style>
    </a:lnDef>
    <a:txDef>
      <a:spPr>
        <a:solidFill>
          <a:srgbClr val="4D7620"/>
        </a:solidFill>
        <a:effectLst>
          <a:outerShdw blurRad="50800" dist="38100" dir="2700000" algn="tl" rotWithShape="0">
            <a:prstClr val="black">
              <a:alpha val="40000"/>
            </a:prstClr>
          </a:outerShdw>
        </a:effectLst>
      </a:spPr>
      <a:bodyPr vert="horz" wrap="square" rtlCol="0" anchor="t" anchorCtr="0">
        <a:spAutoFit/>
      </a:bodyPr>
      <a:lstStyle>
        <a:defPPr algn="ctr">
          <a:defRPr sz="1400" dirty="0" smtClean="0">
            <a:solidFill>
              <a:schemeClr val="bg1"/>
            </a:solidFill>
          </a:defRPr>
        </a:defPPr>
      </a:lstStyle>
    </a:txDef>
  </a:objectDefaults>
  <a:extraClrSchemeLst/>
  <a:extLst>
    <a:ext uri="{05A4C25C-085E-4340-85A3-A5531E510DB2}">
      <thm15:themeFamily xmlns:thm15="http://schemas.microsoft.com/office/thememl/2012/main" name="A-dato Template - January 2019 .potx" id="{558C3841-9AAD-412D-87EC-A51E602C226A}" vid="{53A0D101-5858-40AF-ABFD-BBF897E36D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A-dato Template - January 2019 </Template>
  <TotalTime>0</TotalTime>
  <Words>4521</Words>
  <Application>Microsoft Office PowerPoint</Application>
  <PresentationFormat>Widescreen</PresentationFormat>
  <Paragraphs>1265</Paragraphs>
  <Slides>112</Slides>
  <Notes>27</Notes>
  <HiddenSlides>32</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112</vt:i4>
      </vt:variant>
    </vt:vector>
  </HeadingPairs>
  <TitlesOfParts>
    <vt:vector size="124" baseType="lpstr">
      <vt:lpstr>Arial</vt:lpstr>
      <vt:lpstr>BookAntiqua</vt:lpstr>
      <vt:lpstr>Calibri</vt:lpstr>
      <vt:lpstr>Lucida Grande</vt:lpstr>
      <vt:lpstr>Minion Pro</vt:lpstr>
      <vt:lpstr>Times New Roman</vt:lpstr>
      <vt:lpstr>Tw Cen MT</vt:lpstr>
      <vt:lpstr>Wingdings</vt:lpstr>
      <vt:lpstr>Wingdings 2</vt:lpstr>
      <vt:lpstr>Adato Presentatie Template October 2012</vt:lpstr>
      <vt:lpstr>think-cell Slide</vt:lpstr>
      <vt:lpstr>Equation</vt:lpstr>
      <vt:lpstr>LYNX Project and Portfolio Management Critical Chain Project Management</vt:lpstr>
      <vt:lpstr>LYNX Overview</vt:lpstr>
      <vt:lpstr>The multi-project playing field Objectives and Challenges</vt:lpstr>
      <vt:lpstr>A-dato customers presenting at the  TOC Anwenderkonferenz 2019, Heidelberg</vt:lpstr>
      <vt:lpstr>TOCPA 2018</vt:lpstr>
      <vt:lpstr>A-dato customers presenting at the  TOC Anwenderkonferenz 2018, Heidelberg</vt:lpstr>
      <vt:lpstr>Bosch Mobility Solutions</vt:lpstr>
      <vt:lpstr>PowerPoint Presentation</vt:lpstr>
      <vt:lpstr>Digital Transformation at VIVO (Telefônica Brazil)</vt:lpstr>
      <vt:lpstr>PowerPoint Presentation</vt:lpstr>
      <vt:lpstr>Fraunhofer</vt:lpstr>
      <vt:lpstr>Diamond Aircraft Industries</vt:lpstr>
      <vt:lpstr>C-JOB</vt:lpstr>
      <vt:lpstr>Endress + Hauser</vt:lpstr>
      <vt:lpstr>Beekenkamp</vt:lpstr>
      <vt:lpstr>Bruns, Exhibitions Shop Floor Workflow Management</vt:lpstr>
      <vt:lpstr>LYNX TameFlow @ the Shopfloor</vt:lpstr>
      <vt:lpstr>ORTEC</vt:lpstr>
      <vt:lpstr>LYNX TameFlow Task Board Layer 3 Integration Example – including Flow Buffer Management</vt:lpstr>
      <vt:lpstr>LYNX Layers and Building Blocks</vt:lpstr>
      <vt:lpstr>LYNX Workflow Optimization – The Project “Factory”</vt:lpstr>
      <vt:lpstr>LYNX TameFlow Task Board Layer 3 Integration Example – including Flow Buffer Management</vt:lpstr>
      <vt:lpstr>LYNX and LYNX TameFlow</vt:lpstr>
      <vt:lpstr>LYNX TameFlow Task board with JIRA Issue processing</vt:lpstr>
      <vt:lpstr>Collaboration and Team work Working together at the same time in the same project</vt:lpstr>
      <vt:lpstr>Observations</vt:lpstr>
      <vt:lpstr>The multi-project playing field Objectives and Challenges</vt:lpstr>
      <vt:lpstr>Task Durations (within Projects)</vt:lpstr>
      <vt:lpstr>Resources are scarce and often not efficiently allocated (spread “thin”)</vt:lpstr>
      <vt:lpstr>Waiting Time Multi-Tasking</vt:lpstr>
      <vt:lpstr>Constant Changes Variability and Murphy’s law</vt:lpstr>
      <vt:lpstr>Intermezzo </vt:lpstr>
      <vt:lpstr>PowerPoint Presentation</vt:lpstr>
      <vt:lpstr>The ASAP Trap Little’s Law</vt:lpstr>
      <vt:lpstr>Any system needs WIP control….</vt:lpstr>
      <vt:lpstr>Today and Tomorrow</vt:lpstr>
      <vt:lpstr>Time for action?</vt:lpstr>
      <vt:lpstr>Where to start improving? “Low” hanging fruit</vt:lpstr>
      <vt:lpstr>A different approach… The Critical Chain (Multi-)Project Management Key Ingredients</vt:lpstr>
      <vt:lpstr>Levers for achieving improvements Operations Management for (multi-)project operations</vt:lpstr>
      <vt:lpstr>How to achieve improvements?</vt:lpstr>
      <vt:lpstr>Psychology of Estimates</vt:lpstr>
      <vt:lpstr>Critical Chain Solution Take advantage of Central Limit Theorem</vt:lpstr>
      <vt:lpstr>Pooling of Contingency – Insurance Model Buffer Management</vt:lpstr>
      <vt:lpstr>Progress Example 1: 50 % progress on the longest chain  / 15 % buffer used</vt:lpstr>
      <vt:lpstr>Feeding chain detection  Always present the right priority during the Execution</vt:lpstr>
      <vt:lpstr>Progress example 2: 33 % progress on the longest chain / 40 % buffer used</vt:lpstr>
      <vt:lpstr>Progress example 3:   55 % progress on the longest chain / 65 % buffer used</vt:lpstr>
      <vt:lpstr>Levers for achieving improvements Operations Management for (multi-)project operations</vt:lpstr>
      <vt:lpstr>Buffer Management addresses day-to-day resource conflicts (and prevents (bad) multi-tasking)</vt:lpstr>
      <vt:lpstr>What is needed? Fast-Feedback Loop (ETTC)</vt:lpstr>
      <vt:lpstr>“To do” List  Sequenced by Priority – Focus on Getting Tasks Done</vt:lpstr>
      <vt:lpstr>From Desynchronization to Synchronization (the value of single priorities)</vt:lpstr>
      <vt:lpstr>Manage Due Date delivery with CCPM Project and Cross-Project Optimisation (Portfolio or Program)</vt:lpstr>
      <vt:lpstr>Levers for achieving improvements Operations Management for (multi-)project operations</vt:lpstr>
      <vt:lpstr>4. Manage your portfolio with CCPM Global optimisation across projects</vt:lpstr>
      <vt:lpstr>PowerPoint Presentation</vt:lpstr>
      <vt:lpstr>The power of Buffer Management Simulations</vt:lpstr>
      <vt:lpstr>How to achieve improvements?</vt:lpstr>
      <vt:lpstr>Achieving more “Flow” and Resource Management  Allocate work to team (or skill) first (not individuals)</vt:lpstr>
      <vt:lpstr>Scope LYNX TameFlow solution</vt:lpstr>
      <vt:lpstr>The “Late Binding“ solution within LYNX Specification of “Resource Requirements“</vt:lpstr>
      <vt:lpstr>The “Late Binding“ solution within LYNX Specification of “Resource Requirements“</vt:lpstr>
      <vt:lpstr>LYNX basic structures for „Skills“ Available Capacity</vt:lpstr>
      <vt:lpstr>LYNX basic strucures for „Skills“ Available Capacity</vt:lpstr>
      <vt:lpstr>Example: System Engineer needed for Task A Task Resource Requirements: *Soft-reservation funnel process (Matching-Resources)</vt:lpstr>
      <vt:lpstr>Setting of Project / Task Resource Requirements  Examples</vt:lpstr>
      <vt:lpstr>“Cross-Skill” Management and available capacity Assumes that Resource names are organised by skill and/or profiles</vt:lpstr>
      <vt:lpstr>Example „Cross-Skill“ Management Mr. Albach has two skills or roles (Auftragzentrum and Projekt Manager) </vt:lpstr>
      <vt:lpstr>Not the complete answer… Example Case and Issues</vt:lpstr>
      <vt:lpstr>Example Skill and Resources with Profiles </vt:lpstr>
      <vt:lpstr>The Principle of (dynamic) „Late Binding“  and Capacity Flexibility  Timing Skill Specification and Resource Confirmations</vt:lpstr>
      <vt:lpstr>Summary of the *Soft-Reservation Concept Application of the principles of Aggregation and “Late binding”</vt:lpstr>
      <vt:lpstr>Demonstration</vt:lpstr>
      <vt:lpstr>Demonstration</vt:lpstr>
      <vt:lpstr>Levers for achieving improvements Operations Management for (multi-)project operations</vt:lpstr>
      <vt:lpstr>How to achieve improvements? Introduction of Pipeline and Scenario planning</vt:lpstr>
      <vt:lpstr>Topics</vt:lpstr>
      <vt:lpstr>Strategic Prioritization to control the Work-in-Progress and Sequence Projects  </vt:lpstr>
      <vt:lpstr>Identification of the “Constraint” </vt:lpstr>
      <vt:lpstr>Any system needs WIP control….</vt:lpstr>
      <vt:lpstr>LYNX Release Wizard  Finding the optimal timeslot for each new project entering the “highway” </vt:lpstr>
      <vt:lpstr>PowerPoint Presentation</vt:lpstr>
      <vt:lpstr>PowerPoint Presentation</vt:lpstr>
      <vt:lpstr>PowerPoint Presentation</vt:lpstr>
      <vt:lpstr>PowerPoint Presentation</vt:lpstr>
      <vt:lpstr>PowerPoint Presentation</vt:lpstr>
      <vt:lpstr>Pipeline Management &amp; Resource Planning Key Questions to answer</vt:lpstr>
      <vt:lpstr>Scope </vt:lpstr>
      <vt:lpstr>Scenario planning Constraint Based</vt:lpstr>
      <vt:lpstr>“What if” you want to deliver current (and future) projects in time? (1) </vt:lpstr>
      <vt:lpstr>“What if” you want to deliver current (and future) projects in time? (2) </vt:lpstr>
      <vt:lpstr>Scenario n</vt:lpstr>
      <vt:lpstr>Being in control – the new standard</vt:lpstr>
      <vt:lpstr>Multi-Project Progress Chart Global optimisation across projects</vt:lpstr>
      <vt:lpstr>LYNX Portfolio view with configurable Fever chart </vt:lpstr>
      <vt:lpstr>A. Critical Penetrating Tasks Report Shows just the one critical task per project (Project Buffer or a Milestone buffer)</vt:lpstr>
      <vt:lpstr>Portfolio Status</vt:lpstr>
      <vt:lpstr>B. Project Status Buffer Status + Active Tasks + Notes</vt:lpstr>
      <vt:lpstr>C. Flow Reports Cumulative Flow Diagram</vt:lpstr>
      <vt:lpstr>Multi-project Resource Management </vt:lpstr>
      <vt:lpstr>PowerPoint Presentation</vt:lpstr>
      <vt:lpstr>PowerPoint Presentation</vt:lpstr>
      <vt:lpstr>Flow diagram by skill</vt:lpstr>
      <vt:lpstr>Flow Trends KPI’s Queue Management</vt:lpstr>
      <vt:lpstr>C. Flow WIP Diagram by Skill Work-in-Progress Diagram</vt:lpstr>
      <vt:lpstr>Work-in-Progress Trend Line</vt:lpstr>
      <vt:lpstr>Summary</vt:lpstr>
      <vt:lpstr>Levers for achieving improvements Operations Management for (multi-)project operations</vt:lpstr>
      <vt:lpstr>LYNX and LYNX TameFlow</vt:lpstr>
      <vt:lpstr>LYNX Workflow Optimization – The Project “Factory”</vt:lpstr>
      <vt:lpstr>LYNX and LYNX TameFlow  Workflow optimisation with Resource Management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2019-02-10T12:00:20Z</dcterms:created>
  <dcterms:modified xsi:type="dcterms:W3CDTF">2020-03-20T09:50:07Z</dcterms:modified>
</cp:coreProperties>
</file>