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5"/>
  </p:notesMasterIdLst>
  <p:sldIdLst>
    <p:sldId id="256" r:id="rId2"/>
    <p:sldId id="287" r:id="rId3"/>
    <p:sldId id="320" r:id="rId4"/>
    <p:sldId id="321" r:id="rId5"/>
    <p:sldId id="322" r:id="rId6"/>
    <p:sldId id="323" r:id="rId7"/>
    <p:sldId id="324" r:id="rId8"/>
    <p:sldId id="688" r:id="rId9"/>
    <p:sldId id="689" r:id="rId10"/>
    <p:sldId id="690" r:id="rId11"/>
    <p:sldId id="691" r:id="rId12"/>
    <p:sldId id="692" r:id="rId13"/>
    <p:sldId id="69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620"/>
    <a:srgbClr val="92D050"/>
    <a:srgbClr val="212437"/>
    <a:srgbClr val="006600"/>
    <a:srgbClr val="003300"/>
    <a:srgbClr val="4D4D4D"/>
    <a:srgbClr val="083660"/>
    <a:srgbClr val="0B4E8C"/>
    <a:srgbClr val="204892"/>
    <a:srgbClr val="F26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5329" autoAdjust="0"/>
  </p:normalViewPr>
  <p:slideViewPr>
    <p:cSldViewPr>
      <p:cViewPr varScale="1">
        <p:scale>
          <a:sx n="99" d="100"/>
          <a:sy n="99" d="100"/>
        </p:scale>
        <p:origin x="552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0C6C2-214C-40DE-BEEB-6A147C77C80F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CE34C-4E61-4093-B4B7-3C2A5824329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36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CE34C-4E61-4093-B4B7-3C2A5824329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06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 l="-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3672" y="2894303"/>
            <a:ext cx="8636000" cy="1828800"/>
          </a:xfrm>
        </p:spPr>
        <p:txBody>
          <a:bodyPr anchor="b"/>
          <a:lstStyle>
            <a:lvl1pPr>
              <a:defRPr cap="all" baseline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3672" y="4869160"/>
            <a:ext cx="86360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77272"/>
            <a:ext cx="1674112" cy="836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6015494"/>
            <a:ext cx="1440160" cy="698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877272"/>
            <a:ext cx="1601774" cy="8005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2" y="188640"/>
            <a:ext cx="2497624" cy="249762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CC4D-554D-4BBE-8B55-1A391B8BF9AB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69974" y="127563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99B70-49A0-4519-9B09-62EDDB406EF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CC4D-554D-4BBE-8B55-1A391B8BF9AB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>
            <a:normAutofit/>
          </a:bodyPr>
          <a:lstStyle>
            <a:lvl1pPr>
              <a:buSzPct val="70000"/>
              <a:buFont typeface="Wingdings 2" pitchFamily="18" charset="2"/>
              <a:buChar char=""/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973" y="127563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96499B70-49A0-4519-9B09-62EDDB406EF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foto's: liggend,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6279819" y="1805472"/>
            <a:ext cx="5384800" cy="2271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91819" y="1805472"/>
            <a:ext cx="5384800" cy="2271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91819" y="4267200"/>
            <a:ext cx="5384800" cy="1066800"/>
          </a:xfrm>
        </p:spPr>
        <p:txBody>
          <a:bodyPr anchor="t">
            <a:normAutofit/>
          </a:bodyPr>
          <a:lstStyle>
            <a:lvl1pPr marL="0" marR="0" indent="0" algn="r" eaLnBrk="1" latinLnBrk="0" hangingPunct="1">
              <a:buFontTx/>
              <a:buNone/>
              <a:defRPr kumimoji="0" lang="nl-NL" sz="18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pPr lvl="0"/>
            <a:r>
              <a:rPr kumimoji="0" lang="nl-NL" dirty="0"/>
              <a:t>Klik om een bijschrift toe te voegen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6279819" y="4267200"/>
            <a:ext cx="53848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nl-NL" sz="1800" baseline="0"/>
            </a:lvl1pPr>
            <a:extLst/>
          </a:lstStyle>
          <a:p>
            <a:pPr lvl="0"/>
            <a:r>
              <a:rPr kumimoji="0" lang="nl-NL" dirty="0"/>
              <a:t>Klik om een bijschrift toe te voegen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391CC4D-554D-4BBE-8B55-1A391B8BF9AB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220" y="127563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96499B70-49A0-4519-9B09-62EDDB406EF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foto's: liggend,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1329366" y="1993032"/>
            <a:ext cx="4871063" cy="2055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329365" y="6436568"/>
            <a:ext cx="48768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7765" y="1993032"/>
            <a:ext cx="4876800" cy="2055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1329365" y="4280520"/>
            <a:ext cx="4876800" cy="2055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307765" y="4280520"/>
            <a:ext cx="4876800" cy="2055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1329365" y="1612032"/>
            <a:ext cx="48768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307765" y="6436568"/>
            <a:ext cx="48768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307765" y="1612032"/>
            <a:ext cx="48768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226" y="128750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96499B70-49A0-4519-9B09-62EDDB406EF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voor video 16 x 9 form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351584" y="1844825"/>
            <a:ext cx="7104789" cy="299733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nl-NL" sz="200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/>
              <a:t>Layout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plaatsen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video. </a:t>
            </a:r>
            <a:r>
              <a:rPr lang="en-US" dirty="0" err="1"/>
              <a:t>Hou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met het </a:t>
            </a:r>
            <a:r>
              <a:rPr lang="en-US" dirty="0" err="1"/>
              <a:t>formaat</a:t>
            </a:r>
            <a:r>
              <a:rPr lang="en-US" dirty="0"/>
              <a:t> van de video.  16 X 9 (widescreen) is het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gangbaar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op YouTube </a:t>
            </a:r>
            <a:r>
              <a:rPr lang="en-US" dirty="0" err="1"/>
              <a:t>gebruikt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775520" y="5085184"/>
            <a:ext cx="8064896" cy="838200"/>
          </a:xfrm>
        </p:spPr>
        <p:txBody>
          <a:bodyPr tIns="91440" rIns="9144" bIns="91440" anchor="t"/>
          <a:lstStyle>
            <a:lvl1pPr marL="0" marR="0" indent="0" algn="ctr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 dirty="0"/>
              <a:t>Klik om een bijschrift toe te voegen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91CC4D-554D-4BBE-8B55-1A391B8BF9AB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219" y="1284508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96499B70-49A0-4519-9B09-62EDDB406EF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1217630"/>
            <a:ext cx="12189023" cy="13651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396414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CC4D-554D-4BBE-8B55-1A391B8BF9AB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2977" y="1540876"/>
            <a:ext cx="911424" cy="7016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26D19333-19E5-41F3-9BAB-CE8431C616E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91CC4D-554D-4BBE-8B55-1A391B8BF9AB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464" y="1277638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96499B70-49A0-4519-9B09-62EDDB406EF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>
            <a:normAutofit/>
          </a:bodyPr>
          <a:lstStyle>
            <a:lvl1pPr algn="l" rtl="0" eaLnBrk="1" latinLnBrk="0" hangingPunct="1">
              <a:defRPr kumimoji="0"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defRPr kumimoji="0"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1" latinLnBrk="0" hangingPunct="1">
              <a:defRPr kumimoji="0"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defRPr kumimoji="0"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defRPr kumimoji="0"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91CC4D-554D-4BBE-8B55-1A391B8BF9AB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rgbClr val="212437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rgbClr val="212437"/>
          </a:solidFill>
        </p:spPr>
        <p:txBody>
          <a:bodyPr vert="horz" rtlCol="0" anchor="ctr">
            <a:normAutofit/>
          </a:bodyPr>
          <a:lstStyle>
            <a:lvl1pPr marL="0" indent="0">
              <a:buFontTx/>
              <a:buNone/>
              <a:defRPr kumimoji="0" lang="en-US" sz="2000" b="1" kern="12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eaLnBrk="1" latinLnBrk="0" hangingPunct="1">
              <a:spcBef>
                <a:spcPts val="700"/>
              </a:spcBef>
              <a:buClr>
                <a:srgbClr val="212437"/>
              </a:buClr>
              <a:buSzPct val="70000"/>
              <a:buFontTx/>
              <a:buNone/>
            </a:pPr>
            <a:r>
              <a:rPr kumimoji="0" lang="en-US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169978" y="1284508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96499B70-49A0-4519-9B09-62EDDB406EF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CC4D-554D-4BBE-8B55-1A391B8BF9AB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975" y="127563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96499B70-49A0-4519-9B09-62EDDB406EF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dirty="0"/>
              <a:t>Klik om de stijl te bewerken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dirty="0"/>
              <a:t>Klik om de modelstijlen te bewerken</a:t>
            </a:r>
          </a:p>
          <a:p>
            <a:pPr lvl="1" eaLnBrk="1" latinLnBrk="0" hangingPunct="1"/>
            <a:r>
              <a:rPr kumimoji="0" lang="nl-NL" dirty="0"/>
              <a:t>Tweede niveau</a:t>
            </a:r>
          </a:p>
          <a:p>
            <a:pPr lvl="2" eaLnBrk="1" latinLnBrk="0" hangingPunct="1"/>
            <a:r>
              <a:rPr kumimoji="0" lang="nl-NL" dirty="0"/>
              <a:t>Derde niveau</a:t>
            </a:r>
          </a:p>
          <a:p>
            <a:pPr lvl="3" eaLnBrk="1" latinLnBrk="0" hangingPunct="1"/>
            <a:r>
              <a:rPr kumimoji="0" lang="nl-NL" dirty="0"/>
              <a:t>Vierde niveau</a:t>
            </a:r>
          </a:p>
          <a:p>
            <a:pPr lvl="4" eaLnBrk="1" latinLnBrk="0" hangingPunct="1"/>
            <a:r>
              <a:rPr kumimoji="0" lang="nl-NL" dirty="0"/>
              <a:t>Vijfde niveau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91CC4D-554D-4BBE-8B55-1A391B8BF9AB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15" y="6183600"/>
            <a:ext cx="1402697" cy="701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563"/>
            <a:ext cx="12192000" cy="28651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973" y="127563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96499B70-49A0-4519-9B09-62EDDB406EF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1080BE"/>
        </a:buClr>
        <a:buSzPct val="70000"/>
        <a:buFont typeface="Wingdings 2" pitchFamily="18" charset="2"/>
        <a:buChar char="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rgbClr val="B5D02E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rgbClr val="70BE7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rgbClr val="1080BE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rgbClr val="B5D02E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dirty="0"/>
              <a:t>LYNX Configuration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/>
              <a:t>The Basics  </a:t>
            </a:r>
          </a:p>
        </p:txBody>
      </p:sp>
      <p:sp>
        <p:nvSpPr>
          <p:cNvPr id="18" name="Subtitle 13"/>
          <p:cNvSpPr txBox="1">
            <a:spLocks/>
          </p:cNvSpPr>
          <p:nvPr/>
        </p:nvSpPr>
        <p:spPr>
          <a:xfrm>
            <a:off x="9840416" y="0"/>
            <a:ext cx="504056" cy="6858000"/>
          </a:xfrm>
          <a:prstGeom prst="rect">
            <a:avLst/>
          </a:prstGeom>
        </p:spPr>
        <p:txBody>
          <a:bodyPr vert="wordArtVert" anchor="ctr">
            <a:normAutofit fontScale="85000" lnSpcReduction="20000"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70000"/>
              <a:defRPr/>
            </a:pPr>
            <a:endParaRPr lang="en-GB" sz="2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488329-E6BF-FB4A-9AE1-8A9C742B7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9"/>
          <a:stretch/>
        </p:blipFill>
        <p:spPr>
          <a:xfrm>
            <a:off x="246468" y="1829197"/>
            <a:ext cx="6959746" cy="473743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4" name="Picture 2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58B302D-675A-854B-9689-65AF816E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36" y="2289313"/>
            <a:ext cx="6896996" cy="360280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Define Skills and Skill Type (“virtual” or “normal”)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99B70-49A0-4519-9B09-62EDDB406EFA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2571787" y="3037908"/>
            <a:ext cx="1800200" cy="360040"/>
          </a:xfrm>
          <a:prstGeom prst="rect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4371987" y="2744924"/>
            <a:ext cx="2504175" cy="490126"/>
          </a:xfrm>
          <a:prstGeom prst="straightConnector1">
            <a:avLst/>
          </a:prstGeom>
          <a:ln w="22225">
            <a:solidFill>
              <a:srgbClr val="2048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88870" y="3760254"/>
            <a:ext cx="3982744" cy="980455"/>
          </a:xfrm>
          <a:prstGeom prst="rect">
            <a:avLst/>
          </a:prstGeom>
          <a:noFill/>
          <a:ln w="19050">
            <a:solidFill>
              <a:srgbClr val="2048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6162" y="2636912"/>
            <a:ext cx="648072" cy="216024"/>
          </a:xfrm>
          <a:prstGeom prst="rect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6745" y="4121544"/>
            <a:ext cx="4536505" cy="1564531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 b="1">
                <a:solidFill>
                  <a:srgbClr val="FFFF00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Virtual:</a:t>
            </a: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  LYNX plans against a total availability for the skill (in FTE) based on FTE or “Controlled by #resources…”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 b="1">
                <a:solidFill>
                  <a:srgbClr val="FFFF00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Normal:</a:t>
            </a: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 LYNX plans against total skill availability based on resource (names) individual availabilities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 i="1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Refer also the special tutorial “Resource Skill Model and assignment process” </a:t>
            </a:r>
          </a:p>
        </p:txBody>
      </p:sp>
      <p:cxnSp>
        <p:nvCxnSpPr>
          <p:cNvPr id="21" name="Straight Arrow Connector 20"/>
          <p:cNvCxnSpPr>
            <a:cxnSpLocks/>
            <a:stCxn id="19" idx="3"/>
          </p:cNvCxnSpPr>
          <p:nvPr/>
        </p:nvCxnSpPr>
        <p:spPr>
          <a:xfrm flipV="1">
            <a:off x="4993250" y="4078976"/>
            <a:ext cx="1944216" cy="824834"/>
          </a:xfrm>
          <a:prstGeom prst="straightConnector1">
            <a:avLst/>
          </a:prstGeom>
          <a:ln w="22225">
            <a:solidFill>
              <a:srgbClr val="2048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90900" y="6055222"/>
            <a:ext cx="4680520" cy="738664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 i="1" dirty="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As customer of A-dato you have the possibility to work with Virtual Skills only, Normal Skills and Combinations.  This is an implementation choice. Contact A-dato for recommendations.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968000" y="4212000"/>
            <a:ext cx="1944216" cy="394183"/>
          </a:xfrm>
          <a:prstGeom prst="straightConnector1">
            <a:avLst/>
          </a:prstGeom>
          <a:ln w="22225">
            <a:solidFill>
              <a:srgbClr val="2048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cxnSpLocks/>
          </p:cNvCxnSpPr>
          <p:nvPr/>
        </p:nvCxnSpPr>
        <p:spPr>
          <a:xfrm rot="10800000" flipV="1">
            <a:off x="10056440" y="4365103"/>
            <a:ext cx="615174" cy="496833"/>
          </a:xfrm>
          <a:prstGeom prst="bentConnector3">
            <a:avLst>
              <a:gd name="adj1" fmla="val -50863"/>
            </a:avLst>
          </a:prstGeom>
          <a:ln w="19050">
            <a:solidFill>
              <a:srgbClr val="2048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EA17965-7C1A-7843-8613-D2F10A2EAFBC}"/>
              </a:ext>
            </a:extLst>
          </p:cNvPr>
          <p:cNvSpPr txBox="1"/>
          <p:nvPr/>
        </p:nvSpPr>
        <p:spPr>
          <a:xfrm>
            <a:off x="7624189" y="2334526"/>
            <a:ext cx="1984182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 i="1" dirty="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Select the scheduling tab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CB6915-0CFF-3849-984E-A1E5202EEB85}"/>
              </a:ext>
            </a:extLst>
          </p:cNvPr>
          <p:cNvSpPr txBox="1"/>
          <p:nvPr/>
        </p:nvSpPr>
        <p:spPr>
          <a:xfrm>
            <a:off x="-1806865" y="5094514"/>
            <a:ext cx="184731" cy="307777"/>
          </a:xfrm>
          <a:prstGeom prst="rect">
            <a:avLst/>
          </a:prstGeom>
          <a:solidFill>
            <a:srgbClr val="4D762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rtlCol="0" anchor="t" anchorCtr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6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8C4FDC-55A3-DA42-97F6-2E5A1E209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84" y="1758590"/>
            <a:ext cx="6522758" cy="33408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D8CB74-377D-1B40-8DEC-EA63C9BEA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5" y="1758590"/>
            <a:ext cx="4496057" cy="33408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some more (virtual) skills and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99B70-49A0-4519-9B09-62EDDB406EFA}" type="slidenum">
              <a:rPr lang="nl-NL" smtClean="0"/>
              <a:pPr/>
              <a:t>11</a:t>
            </a:fld>
            <a:endParaRPr lang="nl-NL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9556" y="5423106"/>
          <a:ext cx="4248472" cy="820105"/>
        </p:xfrm>
        <a:graphic>
          <a:graphicData uri="http://schemas.openxmlformats.org/drawingml/2006/table">
            <a:tbl>
              <a:tblPr firstRow="1" firstCol="1" bandRow="1"/>
              <a:tblGrid>
                <a:gridCol w="1249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Skills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8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8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Resources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8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Designer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Mike Dempsey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Supplier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  <a:r>
                        <a:rPr kumimoji="0"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Skill</a:t>
                      </a:r>
                      <a:endParaRPr kumimoji="0"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System Engineer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Barry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Huberts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System Tester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Steve Horner,</a:t>
                      </a:r>
                      <a:r>
                        <a:rPr lang="en-GB" sz="1000" baseline="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Tom Smith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2000" y="2088000"/>
            <a:ext cx="1296144" cy="2003864"/>
          </a:xfrm>
          <a:prstGeom prst="rect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64007" y="2094224"/>
            <a:ext cx="1368152" cy="1758017"/>
          </a:xfrm>
          <a:prstGeom prst="rect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6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A32EAE-9B70-B24B-9981-8DDC88E3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51247"/>
            <a:ext cx="8838288" cy="490115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7B3FF48-662F-654D-8AE4-A5F09AF6D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4611" r="16336"/>
          <a:stretch/>
        </p:blipFill>
        <p:spPr>
          <a:xfrm>
            <a:off x="1055439" y="5278047"/>
            <a:ext cx="1362165" cy="90454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C0DA95-49DB-F94E-918A-27C54AB2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Create a new workspace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43151-CDC2-E043-8934-D48A3C7B6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99B70-49A0-4519-9B09-62EDDB406EFA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4AC55-09B6-3943-916F-FA9AD9082456}"/>
              </a:ext>
            </a:extLst>
          </p:cNvPr>
          <p:cNvSpPr txBox="1"/>
          <p:nvPr/>
        </p:nvSpPr>
        <p:spPr>
          <a:xfrm>
            <a:off x="6883113" y="4252646"/>
            <a:ext cx="2497265" cy="95410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When  downloading LYNX you will start in a LYNX </a:t>
            </a:r>
            <a:r>
              <a:rPr lang="en-US" sz="1400">
                <a:solidFill>
                  <a:srgbClr val="FFFF00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DEMO</a:t>
            </a: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 space. Start your own new workspace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1142C-2CDB-3146-A765-C5A9A2FEA971}"/>
              </a:ext>
            </a:extLst>
          </p:cNvPr>
          <p:cNvSpPr txBox="1"/>
          <p:nvPr/>
        </p:nvSpPr>
        <p:spPr>
          <a:xfrm>
            <a:off x="2632991" y="5992271"/>
            <a:ext cx="1368152" cy="523220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70000"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Right click on the workspace tab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FE704-C110-A547-9189-646A9B723113}"/>
              </a:ext>
            </a:extLst>
          </p:cNvPr>
          <p:cNvSpPr txBox="1"/>
          <p:nvPr/>
        </p:nvSpPr>
        <p:spPr>
          <a:xfrm>
            <a:off x="3069968" y="5264913"/>
            <a:ext cx="2335654" cy="523220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Select </a:t>
            </a:r>
            <a:r>
              <a:rPr lang="en-US" sz="1400">
                <a:solidFill>
                  <a:srgbClr val="FFFF00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New.. </a:t>
            </a: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to create a new workspace to get started</a:t>
            </a:r>
            <a:endParaRPr lang="en-US" sz="1400">
              <a:solidFill>
                <a:srgbClr val="FFFF00"/>
              </a:solidFill>
              <a:latin typeface="Tw Cen MT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D4457-B7D8-0646-B772-50531FA95AFC}"/>
              </a:ext>
            </a:extLst>
          </p:cNvPr>
          <p:cNvSpPr txBox="1"/>
          <p:nvPr/>
        </p:nvSpPr>
        <p:spPr>
          <a:xfrm>
            <a:off x="2203887" y="6213611"/>
            <a:ext cx="337025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1.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0C05FB-3FCF-5A4E-BD24-32043949E691}"/>
              </a:ext>
            </a:extLst>
          </p:cNvPr>
          <p:cNvSpPr/>
          <p:nvPr/>
        </p:nvSpPr>
        <p:spPr>
          <a:xfrm>
            <a:off x="1055439" y="6413376"/>
            <a:ext cx="550673" cy="216024"/>
          </a:xfrm>
          <a:prstGeom prst="rect">
            <a:avLst/>
          </a:prstGeom>
          <a:noFill/>
          <a:ln w="22225">
            <a:solidFill>
              <a:srgbClr val="2048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1D1AE-AD66-C14D-BDEA-63FDBDA74CA4}"/>
              </a:ext>
            </a:extLst>
          </p:cNvPr>
          <p:cNvSpPr txBox="1"/>
          <p:nvPr/>
        </p:nvSpPr>
        <p:spPr>
          <a:xfrm>
            <a:off x="2632991" y="5264913"/>
            <a:ext cx="337025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92174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6F1347-28DE-D24C-B20D-50A915228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r="2004"/>
          <a:stretch/>
        </p:blipFill>
        <p:spPr>
          <a:xfrm>
            <a:off x="1271464" y="1568217"/>
            <a:ext cx="6192688" cy="515719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FCAB65-A495-6647-9097-7FE8478DD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2587"/>
          <a:stretch/>
        </p:blipFill>
        <p:spPr>
          <a:xfrm>
            <a:off x="4378599" y="1589037"/>
            <a:ext cx="5566469" cy="479013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Change the name of your workspace (optional)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99B70-49A0-4519-9B09-62EDDB406EFA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1517380" y="6501978"/>
            <a:ext cx="621489" cy="223432"/>
          </a:xfrm>
          <a:prstGeom prst="rect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0460" y="6219960"/>
            <a:ext cx="2766015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Right mouse click, select </a:t>
            </a:r>
            <a:r>
              <a:rPr lang="en-US" sz="1400">
                <a:solidFill>
                  <a:srgbClr val="FFFF00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Properties</a:t>
            </a:r>
          </a:p>
        </p:txBody>
      </p:sp>
      <p:cxnSp>
        <p:nvCxnSpPr>
          <p:cNvPr id="8" name="Elbow Connector 7"/>
          <p:cNvCxnSpPr>
            <a:cxnSpLocks/>
          </p:cNvCxnSpPr>
          <p:nvPr/>
        </p:nvCxnSpPr>
        <p:spPr>
          <a:xfrm rot="5400000" flipH="1" flipV="1">
            <a:off x="1964167" y="3652732"/>
            <a:ext cx="2716246" cy="2988332"/>
          </a:xfrm>
          <a:prstGeom prst="bentConnector2">
            <a:avLst/>
          </a:prstGeom>
          <a:ln w="22225">
            <a:solidFill>
              <a:srgbClr val="2048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48000" y="1764000"/>
            <a:ext cx="648072" cy="216024"/>
          </a:xfrm>
          <a:prstGeom prst="rect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64000" y="2340000"/>
            <a:ext cx="2232248" cy="206151"/>
          </a:xfrm>
          <a:prstGeom prst="rect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9436" y="6417632"/>
            <a:ext cx="360040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2380" y="1694510"/>
            <a:ext cx="360040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8559" y="2370719"/>
            <a:ext cx="360040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14413" y="2171605"/>
            <a:ext cx="1584176" cy="523220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Change the name of the space here</a:t>
            </a:r>
          </a:p>
        </p:txBody>
      </p:sp>
    </p:spTree>
    <p:extLst>
      <p:ext uri="{BB962C8B-B14F-4D97-AF65-F5344CB8AC3E}">
        <p14:creationId xmlns:p14="http://schemas.microsoft.com/office/powerpoint/2010/main" val="209433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4771255" cy="342210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/>
              <a:t>Add Calendar, Skills and</a:t>
            </a:r>
          </a:p>
          <a:p>
            <a:pPr algn="just"/>
            <a:r>
              <a:rPr lang="en-US"/>
              <a:t>Resources to your “Default”</a:t>
            </a:r>
          </a:p>
          <a:p>
            <a:pPr algn="just"/>
            <a:r>
              <a:rPr lang="en-US"/>
              <a:t>workspace</a:t>
            </a:r>
          </a:p>
          <a:p>
            <a:pPr algn="just"/>
            <a:endParaRPr lang="en-US"/>
          </a:p>
          <a:p>
            <a:pPr algn="just"/>
            <a:r>
              <a:rPr lang="en-US" sz="2200" i="1"/>
              <a:t>NOTE: if you are </a:t>
            </a:r>
            <a:r>
              <a:rPr lang="en-US" sz="2200" b="1" i="1"/>
              <a:t>invited</a:t>
            </a:r>
            <a:r>
              <a:rPr lang="en-US" sz="2200" i="1"/>
              <a:t> to an existing workspace, it is likely that this workspace already has a Calendar, Skills and Resources. You may skip this step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– Basic Set-up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499B70-49A0-4519-9B09-62EDDB406EFA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390E03-47F6-EC44-86CD-5A56FF85C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14" y="2743200"/>
            <a:ext cx="4392487" cy="392616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773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3D3411-6FD8-405D-8BAE-AB13802D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anchor="ctr">
            <a:normAutofit/>
          </a:bodyPr>
          <a:lstStyle/>
          <a:p>
            <a:r>
              <a:rPr lang="en-US"/>
              <a:t>Overview Basic Configuration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0406F-6089-479F-B5C3-1501729F4C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Add and Configure: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Calendars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Skills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Resources</a:t>
            </a:r>
          </a:p>
          <a:p>
            <a:pPr lvl="1"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r>
              <a:rPr lang="en-US" sz="1700" i="1"/>
              <a:t>When Applicable: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If you want to configure your own personal space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If you are a space owner of a company space</a:t>
            </a:r>
          </a:p>
          <a:p>
            <a:pPr>
              <a:lnSpc>
                <a:spcPct val="90000"/>
              </a:lnSpc>
            </a:pPr>
            <a:endParaRPr lang="en-US" sz="1700" i="1"/>
          </a:p>
          <a:p>
            <a:pPr>
              <a:lnSpc>
                <a:spcPct val="90000"/>
              </a:lnSpc>
            </a:pPr>
            <a:r>
              <a:rPr lang="en-US" sz="1700" i="1"/>
              <a:t>When not applicable: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If you are invited to a workspace and do not have a role as space owner. For example if you are invited as a project manager</a:t>
            </a:r>
          </a:p>
          <a:p>
            <a:pPr>
              <a:lnSpc>
                <a:spcPct val="90000"/>
              </a:lnSpc>
            </a:pPr>
            <a:endParaRPr lang="en-US" sz="170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43D6A8-AEC3-0A47-B796-D005A57C9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13" y="1700808"/>
            <a:ext cx="4389118" cy="4572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E1241-E729-4B22-9773-37ADC91DE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464" y="1277638"/>
            <a:ext cx="480000" cy="288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D19333-19E5-41F3-9BAB-CE8431C616E6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35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DAADEA-800E-3347-8C88-FA254914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1" y="1939247"/>
            <a:ext cx="7716738" cy="48385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Picture 11" descr="Calendar&#10;&#10;Description automatically generated">
            <a:extLst>
              <a:ext uri="{FF2B5EF4-FFF2-40B4-BE49-F238E27FC236}">
                <a16:creationId xmlns:a16="http://schemas.microsoft.com/office/drawing/2014/main" id="{1656C02B-427F-7942-BFA2-75B57E0C96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" r="918"/>
          <a:stretch/>
        </p:blipFill>
        <p:spPr>
          <a:xfrm>
            <a:off x="5916492" y="1352829"/>
            <a:ext cx="6217938" cy="298890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Add your Standard Calendar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99B70-49A0-4519-9B09-62EDDB406EFA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4070834" y="3078621"/>
            <a:ext cx="1728192" cy="350379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31412" y="1493125"/>
            <a:ext cx="255379" cy="216024"/>
          </a:xfrm>
          <a:prstGeom prst="ellipse">
            <a:avLst/>
          </a:prstGeom>
          <a:noFill/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05011" y="4766506"/>
            <a:ext cx="3600400" cy="738664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Calendars are linked to projects, skills and resources.  A calendar drives the capacity or availability in terms of resource hours.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5912" y="1953429"/>
            <a:ext cx="720080" cy="216024"/>
          </a:xfrm>
          <a:prstGeom prst="rect">
            <a:avLst/>
          </a:prstGeom>
          <a:noFill/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5561" y="1563662"/>
            <a:ext cx="1584176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Select </a:t>
            </a:r>
            <a:r>
              <a:rPr lang="en-US" sz="1400">
                <a:solidFill>
                  <a:srgbClr val="FFFF00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Configure</a:t>
            </a:r>
          </a:p>
        </p:txBody>
      </p:sp>
      <p:cxnSp>
        <p:nvCxnSpPr>
          <p:cNvPr id="11" name="Straight Arrow Connector 10"/>
          <p:cNvCxnSpPr>
            <a:cxnSpLocks/>
            <a:stCxn id="8" idx="2"/>
            <a:endCxn id="6" idx="1"/>
          </p:cNvCxnSpPr>
          <p:nvPr/>
        </p:nvCxnSpPr>
        <p:spPr>
          <a:xfrm>
            <a:off x="1087649" y="1871439"/>
            <a:ext cx="578263" cy="19000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D4814A-6468-5B43-BFFF-B52E626D4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56" y="2501900"/>
            <a:ext cx="4038600" cy="18542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027492" y="3388026"/>
            <a:ext cx="1291658" cy="290060"/>
          </a:xfrm>
          <a:prstGeom prst="rect">
            <a:avLst/>
          </a:prstGeom>
          <a:noFill/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6791" y="3765775"/>
            <a:ext cx="2346128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2. You can choose any name.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BEBCB5-3C14-3D49-8B3A-BB2244CB164D}"/>
              </a:ext>
            </a:extLst>
          </p:cNvPr>
          <p:cNvSpPr txBox="1"/>
          <p:nvPr/>
        </p:nvSpPr>
        <p:spPr>
          <a:xfrm>
            <a:off x="5469290" y="1434132"/>
            <a:ext cx="329736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1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C80BF88A-15E9-B645-9CE1-641B0FA60D10}"/>
              </a:ext>
            </a:extLst>
          </p:cNvPr>
          <p:cNvCxnSpPr>
            <a:cxnSpLocks/>
            <a:endCxn id="12" idx="0"/>
          </p:cNvCxnSpPr>
          <p:nvPr/>
        </p:nvCxnSpPr>
        <p:spPr>
          <a:xfrm flipV="1">
            <a:off x="5566882" y="1352829"/>
            <a:ext cx="3458579" cy="1284083"/>
          </a:xfrm>
          <a:prstGeom prst="bentConnector4">
            <a:avLst>
              <a:gd name="adj1" fmla="val -10498"/>
              <a:gd name="adj2" fmla="val 117803"/>
            </a:avLst>
          </a:prstGeom>
          <a:ln w="22225">
            <a:solidFill>
              <a:srgbClr val="2048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0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lendar&#10;&#10;Description automatically generated">
            <a:extLst>
              <a:ext uri="{FF2B5EF4-FFF2-40B4-BE49-F238E27FC236}">
                <a16:creationId xmlns:a16="http://schemas.microsoft.com/office/drawing/2014/main" id="{2A05E51F-AC25-CB44-A094-7941BE845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r="1845"/>
          <a:stretch/>
        </p:blipFill>
        <p:spPr>
          <a:xfrm>
            <a:off x="2447800" y="1609718"/>
            <a:ext cx="9408840" cy="468130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53D672-A605-CD4B-8C29-A48060C256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"/>
          <a:stretch/>
        </p:blipFill>
        <p:spPr>
          <a:xfrm>
            <a:off x="437304" y="2623030"/>
            <a:ext cx="3935955" cy="391156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Define working hours and non-working days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99B70-49A0-4519-9B09-62EDDB406EFA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4499402" y="3752802"/>
            <a:ext cx="1080120" cy="268268"/>
          </a:xfrm>
          <a:prstGeom prst="rect">
            <a:avLst/>
          </a:prstGeom>
          <a:noFill/>
          <a:ln w="22225">
            <a:solidFill>
              <a:srgbClr val="2048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1696" y="4578813"/>
            <a:ext cx="936104" cy="216024"/>
          </a:xfrm>
          <a:prstGeom prst="rect">
            <a:avLst/>
          </a:prstGeom>
          <a:noFill/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88798" y="5263774"/>
            <a:ext cx="1800200" cy="738664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4. Add Rule: exclude Saturday &amp; Sunday as a non-working day</a:t>
            </a:r>
          </a:p>
        </p:txBody>
      </p:sp>
      <p:cxnSp>
        <p:nvCxnSpPr>
          <p:cNvPr id="10" name="Straight Arrow Connector 9"/>
          <p:cNvCxnSpPr>
            <a:stCxn id="9" idx="1"/>
            <a:endCxn id="8" idx="3"/>
          </p:cNvCxnSpPr>
          <p:nvPr/>
        </p:nvCxnSpPr>
        <p:spPr>
          <a:xfrm flipH="1" flipV="1">
            <a:off x="2447800" y="4686825"/>
            <a:ext cx="2240998" cy="94628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2649846" y="3148890"/>
            <a:ext cx="2210796" cy="126528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74938" y="3752802"/>
            <a:ext cx="1008112" cy="214230"/>
          </a:xfrm>
          <a:prstGeom prst="rect">
            <a:avLst/>
          </a:prstGeom>
          <a:noFill/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cxnSpLocks/>
          </p:cNvCxnSpPr>
          <p:nvPr/>
        </p:nvCxnSpPr>
        <p:spPr>
          <a:xfrm flipV="1">
            <a:off x="8081846" y="3305545"/>
            <a:ext cx="682000" cy="451812"/>
          </a:xfrm>
          <a:prstGeom prst="bentConnector3">
            <a:avLst>
              <a:gd name="adj1" fmla="val -1749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727367" y="3482510"/>
            <a:ext cx="3119608" cy="71019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B17123-05D4-5C45-9345-FCEC00CADCC1}"/>
              </a:ext>
            </a:extLst>
          </p:cNvPr>
          <p:cNvSpPr txBox="1"/>
          <p:nvPr/>
        </p:nvSpPr>
        <p:spPr>
          <a:xfrm>
            <a:off x="7265217" y="3742443"/>
            <a:ext cx="329246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133783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799ADE89-5283-654C-B463-F49075D73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700808"/>
            <a:ext cx="9886465" cy="471280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Calendar - Result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99B70-49A0-4519-9B09-62EDDB406EFA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216000" y="2016000"/>
            <a:ext cx="1282907" cy="1267654"/>
          </a:xfrm>
          <a:prstGeom prst="rect">
            <a:avLst/>
          </a:prstGeom>
          <a:noFill/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28448" y="3413802"/>
            <a:ext cx="1800200" cy="523220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No hours available on Saturday and Sunday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0193" y="5320372"/>
            <a:ext cx="1512168" cy="523220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You can add more (sub) calendars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8675" y="5320372"/>
            <a:ext cx="2304256" cy="738664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You can add holidays, like 25</a:t>
            </a:r>
            <a:r>
              <a:rPr lang="en-US" sz="1400" baseline="300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 December and 1</a:t>
            </a:r>
            <a:r>
              <a:rPr lang="en-US" sz="1400" baseline="300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st</a:t>
            </a: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 January.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5B0116-9B71-174C-BF70-257D3C4D5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937022"/>
            <a:ext cx="2272950" cy="1152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63FA8F5-E8F8-E94D-ABDD-1922ABC6BCF4}"/>
              </a:ext>
            </a:extLst>
          </p:cNvPr>
          <p:cNvSpPr/>
          <p:nvPr/>
        </p:nvSpPr>
        <p:spPr>
          <a:xfrm>
            <a:off x="894825" y="1999164"/>
            <a:ext cx="237393" cy="261611"/>
          </a:xfrm>
          <a:prstGeom prst="ellipse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0450B2-13F9-E741-B4DD-D094EE0C2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732693"/>
            <a:ext cx="7263622" cy="486496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10CBF6-9B25-8F44-8C2E-15E886456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50" y="2181969"/>
            <a:ext cx="7088573" cy="396641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Define Resources (normal skills) in the Resource Editor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99B70-49A0-4519-9B09-62EDDB406EFA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2995047" y="3297647"/>
            <a:ext cx="1512168" cy="432048"/>
          </a:xfrm>
          <a:prstGeom prst="rect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42350" y="2371178"/>
            <a:ext cx="288032" cy="288032"/>
          </a:xfrm>
          <a:prstGeom prst="ellipse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cxnSpLocks/>
            <a:stCxn id="4" idx="0"/>
          </p:cNvCxnSpPr>
          <p:nvPr/>
        </p:nvCxnSpPr>
        <p:spPr>
          <a:xfrm rot="5400000" flipH="1" flipV="1">
            <a:off x="3955514" y="2310812"/>
            <a:ext cx="782453" cy="1191219"/>
          </a:xfrm>
          <a:prstGeom prst="bentConnector2">
            <a:avLst/>
          </a:prstGeom>
          <a:ln w="22225">
            <a:solidFill>
              <a:srgbClr val="2048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6476F4-55C7-F941-941A-98EC689C5288}"/>
              </a:ext>
            </a:extLst>
          </p:cNvPr>
          <p:cNvSpPr txBox="1"/>
          <p:nvPr/>
        </p:nvSpPr>
        <p:spPr>
          <a:xfrm>
            <a:off x="5002221" y="3641956"/>
            <a:ext cx="1909937" cy="523220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Fill in the name of project team members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0FE914-0E5E-244A-9E69-79FD6F7B24FF}"/>
              </a:ext>
            </a:extLst>
          </p:cNvPr>
          <p:cNvSpPr/>
          <p:nvPr/>
        </p:nvSpPr>
        <p:spPr>
          <a:xfrm>
            <a:off x="7056000" y="3312000"/>
            <a:ext cx="1412054" cy="216024"/>
          </a:xfrm>
          <a:prstGeom prst="rect">
            <a:avLst/>
          </a:prstGeom>
          <a:noFill/>
          <a:ln w="22225">
            <a:solidFill>
              <a:srgbClr val="2048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EDE6F9-BE60-6E4C-8181-5216B0DE908E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0837462" y="16653659"/>
            <a:ext cx="410041" cy="523220"/>
          </a:xfrm>
          <a:prstGeom prst="straightConnector1">
            <a:avLst/>
          </a:prstGeom>
          <a:ln w="22225">
            <a:solidFill>
              <a:srgbClr val="2048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697DD3-469B-9048-84C0-31E9FA69490B}"/>
              </a:ext>
            </a:extLst>
          </p:cNvPr>
          <p:cNvSpPr txBox="1"/>
          <p:nvPr/>
        </p:nvSpPr>
        <p:spPr>
          <a:xfrm>
            <a:off x="5770350" y="2162582"/>
            <a:ext cx="2035180" cy="523220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Click on the </a:t>
            </a:r>
            <a:r>
              <a:rPr lang="en-US" sz="1400" i="1">
                <a:solidFill>
                  <a:srgbClr val="FFFF00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plus</a:t>
            </a:r>
            <a:r>
              <a:rPr lang="en-US" sz="1400" i="1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icon to create a new resource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E4D3CD-1CF9-E84F-A4EF-2AFAED87CFCB}"/>
              </a:ext>
            </a:extLst>
          </p:cNvPr>
          <p:cNvCxnSpPr>
            <a:cxnSpLocks/>
            <a:stCxn id="15" idx="0"/>
            <a:endCxn id="16" idx="1"/>
          </p:cNvCxnSpPr>
          <p:nvPr/>
        </p:nvCxnSpPr>
        <p:spPr>
          <a:xfrm flipV="1">
            <a:off x="5957190" y="3420012"/>
            <a:ext cx="1098810" cy="221944"/>
          </a:xfrm>
          <a:prstGeom prst="straightConnector1">
            <a:avLst/>
          </a:prstGeom>
          <a:ln w="22225">
            <a:solidFill>
              <a:srgbClr val="2048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BF68102-A5E1-C441-94D5-C8E42C50A51E}"/>
              </a:ext>
            </a:extLst>
          </p:cNvPr>
          <p:cNvSpPr/>
          <p:nvPr/>
        </p:nvSpPr>
        <p:spPr>
          <a:xfrm>
            <a:off x="8799454" y="3320988"/>
            <a:ext cx="1412054" cy="216024"/>
          </a:xfrm>
          <a:prstGeom prst="rect">
            <a:avLst/>
          </a:prstGeom>
          <a:noFill/>
          <a:ln w="22225">
            <a:solidFill>
              <a:srgbClr val="2048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A948ED-1A7B-EE4D-B70B-126165F37A02}"/>
              </a:ext>
            </a:extLst>
          </p:cNvPr>
          <p:cNvSpPr txBox="1"/>
          <p:nvPr/>
        </p:nvSpPr>
        <p:spPr>
          <a:xfrm>
            <a:off x="8799454" y="3903566"/>
            <a:ext cx="1909937" cy="738664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Fill in a unique reference, e.g. initials of the resource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FC82AC-F430-D844-9422-62D566532AB6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9640667" y="3541952"/>
            <a:ext cx="113756" cy="361614"/>
          </a:xfrm>
          <a:prstGeom prst="straightConnector1">
            <a:avLst/>
          </a:prstGeom>
          <a:ln w="22225">
            <a:solidFill>
              <a:srgbClr val="2048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24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E899-CDDB-1D48-9CCA-29378BF0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new skill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2E3E9-E2F4-2841-9292-E87EC0A76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99B70-49A0-4519-9B09-62EDDB406EFA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33B310-AA28-784E-A96A-2B00611D4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2"/>
          <a:stretch/>
        </p:blipFill>
        <p:spPr>
          <a:xfrm>
            <a:off x="191949" y="1612319"/>
            <a:ext cx="7128187" cy="502803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01C6FE-3142-4C48-9EDE-E78F956B1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612319"/>
            <a:ext cx="7376100" cy="454712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D5D8AB-F72B-3649-8BE2-1A0A27A46E1D}"/>
              </a:ext>
            </a:extLst>
          </p:cNvPr>
          <p:cNvSpPr/>
          <p:nvPr/>
        </p:nvSpPr>
        <p:spPr>
          <a:xfrm>
            <a:off x="2700000" y="2880000"/>
            <a:ext cx="1224136" cy="360040"/>
          </a:xfrm>
          <a:prstGeom prst="rect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3A09E4-900F-6C41-B6FF-0A2BB4A02190}"/>
              </a:ext>
            </a:extLst>
          </p:cNvPr>
          <p:cNvSpPr/>
          <p:nvPr/>
        </p:nvSpPr>
        <p:spPr>
          <a:xfrm>
            <a:off x="4521098" y="1844824"/>
            <a:ext cx="278758" cy="216024"/>
          </a:xfrm>
          <a:prstGeom prst="ellipse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894B24-1AF7-B344-BF20-011875D23BB5}"/>
              </a:ext>
            </a:extLst>
          </p:cNvPr>
          <p:cNvSpPr txBox="1"/>
          <p:nvPr/>
        </p:nvSpPr>
        <p:spPr>
          <a:xfrm>
            <a:off x="4992733" y="1690935"/>
            <a:ext cx="2952328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Click on the </a:t>
            </a:r>
            <a:r>
              <a:rPr lang="en-US" sz="1400" i="1">
                <a:solidFill>
                  <a:srgbClr val="FFFF00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plus</a:t>
            </a: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 to add a new skill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B775E-C027-2245-B24B-D3A5B74D9770}"/>
              </a:ext>
            </a:extLst>
          </p:cNvPr>
          <p:cNvSpPr txBox="1"/>
          <p:nvPr/>
        </p:nvSpPr>
        <p:spPr>
          <a:xfrm>
            <a:off x="7152972" y="3284984"/>
            <a:ext cx="2687443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Define the skills/roles available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C0A676-C4D7-B447-AB77-AA29F45B8605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699223" y="3068960"/>
            <a:ext cx="1797471" cy="216024"/>
          </a:xfrm>
          <a:prstGeom prst="straightConnector1">
            <a:avLst/>
          </a:prstGeom>
          <a:ln w="22225">
            <a:solidFill>
              <a:srgbClr val="2048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50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C8AA79-9B6D-FA42-BF14-A58BA8260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3" y="1772816"/>
            <a:ext cx="6774284" cy="44377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E128E4-AE32-8248-A257-65B2F2E88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57" y="1866682"/>
            <a:ext cx="7187122" cy="399464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Add a skill(s) for a resource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99B70-49A0-4519-9B09-62EDDB406EFA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2974499" y="3168000"/>
            <a:ext cx="1224136" cy="412884"/>
          </a:xfrm>
          <a:prstGeom prst="rect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4093" y="2276872"/>
            <a:ext cx="432048" cy="216024"/>
          </a:xfrm>
          <a:prstGeom prst="rect">
            <a:avLst/>
          </a:prstGeom>
          <a:noFill/>
          <a:ln w="22225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27517" y="3193870"/>
            <a:ext cx="1224136" cy="523220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Mike Dempsey is a designer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B39272-BF94-B641-8687-2E6FF1C648E6}"/>
              </a:ext>
            </a:extLst>
          </p:cNvPr>
          <p:cNvSpPr/>
          <p:nvPr/>
        </p:nvSpPr>
        <p:spPr>
          <a:xfrm>
            <a:off x="8460000" y="3132000"/>
            <a:ext cx="432048" cy="216024"/>
          </a:xfrm>
          <a:prstGeom prst="rect">
            <a:avLst/>
          </a:prstGeom>
          <a:noFill/>
          <a:ln w="19050">
            <a:solidFill>
              <a:srgbClr val="2048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BDA1B8-9A3D-5C4A-BF5D-5C5D8DA95438}"/>
              </a:ext>
            </a:extLst>
          </p:cNvPr>
          <p:cNvSpPr txBox="1"/>
          <p:nvPr/>
        </p:nvSpPr>
        <p:spPr>
          <a:xfrm>
            <a:off x="9926141" y="1891023"/>
            <a:ext cx="1584176" cy="307777"/>
          </a:xfrm>
          <a:prstGeom prst="rect">
            <a:avLst/>
          </a:prstGeom>
          <a:solidFill>
            <a:srgbClr val="2048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t" anchorCtr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</a:pP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Select the </a:t>
            </a:r>
            <a:r>
              <a:rPr lang="en-US" sz="1400">
                <a:solidFill>
                  <a:srgbClr val="FFFF00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Skills</a:t>
            </a:r>
            <a:r>
              <a:rPr lang="en-US" sz="1400">
                <a:solidFill>
                  <a:schemeClr val="bg1"/>
                </a:solidFill>
                <a:latin typeface="Tw Cen MT" pitchFamily="34" charset="0"/>
                <a:ea typeface="Adobe Fan Heiti Std B" pitchFamily="34" charset="-128"/>
                <a:cs typeface="Arial" pitchFamily="34" charset="0"/>
              </a:rPr>
              <a:t> tab</a:t>
            </a:r>
          </a:p>
        </p:txBody>
      </p:sp>
    </p:spTree>
    <p:extLst>
      <p:ext uri="{BB962C8B-B14F-4D97-AF65-F5344CB8AC3E}">
        <p14:creationId xmlns:p14="http://schemas.microsoft.com/office/powerpoint/2010/main" val="382743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ato Presentatie Template October 2012">
  <a:themeElements>
    <a:clrScheme name="AV 1">
      <a:dk1>
        <a:srgbClr val="000000"/>
      </a:dk1>
      <a:lt1>
        <a:srgbClr val="FFFFFF"/>
      </a:lt1>
      <a:dk2>
        <a:srgbClr val="262626"/>
      </a:dk2>
      <a:lt2>
        <a:srgbClr val="7F7F7F"/>
      </a:lt2>
      <a:accent1>
        <a:srgbClr val="204892"/>
      </a:accent1>
      <a:accent2>
        <a:srgbClr val="F2AA14"/>
      </a:accent2>
      <a:accent3>
        <a:srgbClr val="FFFFFF"/>
      </a:accent3>
      <a:accent4>
        <a:srgbClr val="000000"/>
      </a:accent4>
      <a:accent5>
        <a:srgbClr val="FFE2CA"/>
      </a:accent5>
      <a:accent6>
        <a:srgbClr val="FFC000"/>
      </a:accent6>
      <a:hlink>
        <a:srgbClr val="0C0C0C"/>
      </a:hlink>
      <a:folHlink>
        <a:srgbClr val="0031BC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19050">
          <a:solidFill>
            <a:srgbClr val="4D7620"/>
          </a:solidFill>
          <a:prstDash val="soli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762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4D762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rtlCol="0" anchor="t" anchorCtr="0">
        <a:spAutoFit/>
      </a:bodyPr>
      <a:lstStyle>
        <a:defPPr algn="ctr">
          <a:defRPr sz="16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-dato Template - January 2019 .potx" id="{FEC9BCBA-854C-43BF-98D0-DE11D080910F}" vid="{FE0600AE-3A2E-4459-BC13-AD5AEF6869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A-dato Template - January 2019 </Template>
  <TotalTime>0</TotalTime>
  <Words>497</Words>
  <Application>Microsoft Macintosh PowerPoint</Application>
  <PresentationFormat>Widescreen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Tw Cen MT</vt:lpstr>
      <vt:lpstr>Verdana</vt:lpstr>
      <vt:lpstr>Wingdings</vt:lpstr>
      <vt:lpstr>Wingdings 2</vt:lpstr>
      <vt:lpstr>Adato Presentatie Template October 2012</vt:lpstr>
      <vt:lpstr>LYNX Configuration</vt:lpstr>
      <vt:lpstr>Configure – Basic Set-up</vt:lpstr>
      <vt:lpstr>Overview Basic Configuration</vt:lpstr>
      <vt:lpstr>Add your Standard Calendar</vt:lpstr>
      <vt:lpstr>Define working hours and non-working days</vt:lpstr>
      <vt:lpstr>Standard Calendar - Result</vt:lpstr>
      <vt:lpstr>Define Resources (normal skills) in the Resource Editor</vt:lpstr>
      <vt:lpstr>Create a new skill</vt:lpstr>
      <vt:lpstr>Add a skill(s) for a resource</vt:lpstr>
      <vt:lpstr>Define Skills and Skill Type (“virtual” or “normal”)</vt:lpstr>
      <vt:lpstr>Add some more (virtual) skills and resources</vt:lpstr>
      <vt:lpstr>Create a new workspace</vt:lpstr>
      <vt:lpstr>Change the name of your workspace (optional)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2019-12-04T13:28:57Z</dcterms:created>
  <dcterms:modified xsi:type="dcterms:W3CDTF">2020-10-29T09:44:50Z</dcterms:modified>
</cp:coreProperties>
</file>