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72" r:id="rId1"/>
  </p:sldMasterIdLst>
  <p:notesMasterIdLst>
    <p:notesMasterId r:id="rId68"/>
  </p:notesMasterIdLst>
  <p:sldIdLst>
    <p:sldId id="256" r:id="rId2"/>
    <p:sldId id="723" r:id="rId3"/>
    <p:sldId id="319" r:id="rId4"/>
    <p:sldId id="687" r:id="rId5"/>
    <p:sldId id="688" r:id="rId6"/>
    <p:sldId id="259" r:id="rId7"/>
    <p:sldId id="689" r:id="rId8"/>
    <p:sldId id="261" r:id="rId9"/>
    <p:sldId id="690" r:id="rId10"/>
    <p:sldId id="327" r:id="rId11"/>
    <p:sldId id="470" r:id="rId12"/>
    <p:sldId id="471" r:id="rId13"/>
    <p:sldId id="684" r:id="rId14"/>
    <p:sldId id="664" r:id="rId15"/>
    <p:sldId id="371" r:id="rId16"/>
    <p:sldId id="373" r:id="rId17"/>
    <p:sldId id="507" r:id="rId18"/>
    <p:sldId id="665" r:id="rId19"/>
    <p:sldId id="683" r:id="rId20"/>
    <p:sldId id="387" r:id="rId21"/>
    <p:sldId id="288" r:id="rId22"/>
    <p:sldId id="268" r:id="rId23"/>
    <p:sldId id="691" r:id="rId24"/>
    <p:sldId id="692" r:id="rId25"/>
    <p:sldId id="272" r:id="rId26"/>
    <p:sldId id="314" r:id="rId27"/>
    <p:sldId id="693" r:id="rId28"/>
    <p:sldId id="694" r:id="rId29"/>
    <p:sldId id="695" r:id="rId30"/>
    <p:sldId id="696" r:id="rId31"/>
    <p:sldId id="315" r:id="rId32"/>
    <p:sldId id="697" r:id="rId33"/>
    <p:sldId id="698" r:id="rId34"/>
    <p:sldId id="699" r:id="rId35"/>
    <p:sldId id="700" r:id="rId36"/>
    <p:sldId id="701" r:id="rId37"/>
    <p:sldId id="702" r:id="rId38"/>
    <p:sldId id="703" r:id="rId39"/>
    <p:sldId id="316" r:id="rId40"/>
    <p:sldId id="704" r:id="rId41"/>
    <p:sldId id="705" r:id="rId42"/>
    <p:sldId id="706" r:id="rId43"/>
    <p:sldId id="707" r:id="rId44"/>
    <p:sldId id="708" r:id="rId45"/>
    <p:sldId id="317" r:id="rId46"/>
    <p:sldId id="709" r:id="rId47"/>
    <p:sldId id="710" r:id="rId48"/>
    <p:sldId id="686" r:id="rId49"/>
    <p:sldId id="711" r:id="rId50"/>
    <p:sldId id="309" r:id="rId51"/>
    <p:sldId id="712" r:id="rId52"/>
    <p:sldId id="713" r:id="rId53"/>
    <p:sldId id="714" r:id="rId54"/>
    <p:sldId id="322" r:id="rId55"/>
    <p:sldId id="323" r:id="rId56"/>
    <p:sldId id="294" r:id="rId57"/>
    <p:sldId id="715" r:id="rId58"/>
    <p:sldId id="716" r:id="rId59"/>
    <p:sldId id="295" r:id="rId60"/>
    <p:sldId id="717" r:id="rId61"/>
    <p:sldId id="718" r:id="rId62"/>
    <p:sldId id="719" r:id="rId63"/>
    <p:sldId id="720" r:id="rId64"/>
    <p:sldId id="721" r:id="rId65"/>
    <p:sldId id="722" r:id="rId66"/>
    <p:sldId id="320" r:id="rId67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D7620"/>
    <a:srgbClr val="92D050"/>
    <a:srgbClr val="212437"/>
    <a:srgbClr val="006600"/>
    <a:srgbClr val="003300"/>
    <a:srgbClr val="4D4D4D"/>
    <a:srgbClr val="083660"/>
    <a:srgbClr val="0B4E8C"/>
    <a:srgbClr val="204892"/>
    <a:srgbClr val="F266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012ECD-51FC-41F1-AA8D-1B2483CD663E}" styleName="Stijl, licht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0" autoAdjust="0"/>
    <p:restoredTop sz="95329" autoAdjust="0"/>
  </p:normalViewPr>
  <p:slideViewPr>
    <p:cSldViewPr>
      <p:cViewPr varScale="1">
        <p:scale>
          <a:sx n="99" d="100"/>
          <a:sy n="99" d="100"/>
        </p:scale>
        <p:origin x="552" y="18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E0C6C2-214C-40DE-BEEB-6A147C77C80F}" type="datetimeFigureOut">
              <a:rPr lang="nl-NL" smtClean="0"/>
              <a:pPr/>
              <a:t>29-10-2020</a:t>
            </a:fld>
            <a:endParaRPr lang="nl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4CE34C-4E61-4093-B4B7-3C2A5824329F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223668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4CE34C-4E61-4093-B4B7-3C2A5824329F}" type="slidenum">
              <a:rPr lang="nl-NL" smtClean="0"/>
              <a:pPr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490659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3 lagen model. – wat is dan</a:t>
            </a:r>
            <a:r>
              <a:rPr lang="nl-NL" baseline="0" dirty="0"/>
              <a:t> nog een missing link?  </a:t>
            </a:r>
            <a:r>
              <a:rPr lang="nl-NL" baseline="0" dirty="0">
                <a:sym typeface="Wingdings" panose="05000000000000000000" pitchFamily="2" charset="2"/>
              </a:rPr>
              <a:t> kenniswerk.   Agile </a:t>
            </a:r>
            <a:r>
              <a:rPr lang="nl-NL" baseline="0" dirty="0" err="1">
                <a:sym typeface="Wingdings" panose="05000000000000000000" pitchFamily="2" charset="2"/>
              </a:rPr>
              <a:t>and</a:t>
            </a:r>
            <a:r>
              <a:rPr lang="nl-NL" baseline="0" dirty="0">
                <a:sym typeface="Wingdings" panose="05000000000000000000" pitchFamily="2" charset="2"/>
              </a:rPr>
              <a:t> </a:t>
            </a:r>
            <a:r>
              <a:rPr lang="nl-NL" baseline="0" dirty="0" err="1">
                <a:sym typeface="Wingdings" panose="05000000000000000000" pitchFamily="2" charset="2"/>
              </a:rPr>
              <a:t>everything</a:t>
            </a:r>
            <a:r>
              <a:rPr lang="nl-NL" baseline="0" dirty="0">
                <a:sym typeface="Wingdings" panose="05000000000000000000" pitchFamily="2" charset="2"/>
              </a:rPr>
              <a:t> is </a:t>
            </a:r>
            <a:r>
              <a:rPr lang="nl-NL" baseline="0" dirty="0" err="1">
                <a:sym typeface="Wingdings" panose="05000000000000000000" pitchFamily="2" charset="2"/>
              </a:rPr>
              <a:t>good</a:t>
            </a:r>
            <a:r>
              <a:rPr lang="nl-NL" baseline="0" dirty="0">
                <a:sym typeface="Wingdings" panose="05000000000000000000" pitchFamily="2" charset="2"/>
              </a:rPr>
              <a:t>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DDEC87-6E36-4546-9190-C0A3B5421C8C}" type="slidenum">
              <a:rPr lang="nl-NL" altLang="en-US" smtClean="0"/>
              <a:pPr>
                <a:defRPr/>
              </a:pPr>
              <a:t>11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33283632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CB1C3C9-EAA5-4F93-8D48-2420BFA16345}" type="slidenum">
              <a:rPr lang="nl-NL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nl-NL"/>
          </a:p>
        </p:txBody>
      </p:sp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00013" y="747713"/>
            <a:ext cx="6684962" cy="37607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8314" y="4759575"/>
            <a:ext cx="5048367" cy="4509792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/>
              <a:t>Laat zien hoe buffer naar achteren wordt geplaatst en ingekort. Om dit te bewaken heb je een goede projectmanagement tool nodig, want: hoe weet je of en hoeveel je al van die centrale projectbuffert hebt gebruikt?</a:t>
            </a:r>
          </a:p>
        </p:txBody>
      </p:sp>
    </p:spTree>
    <p:extLst>
      <p:ext uri="{BB962C8B-B14F-4D97-AF65-F5344CB8AC3E}">
        <p14:creationId xmlns:p14="http://schemas.microsoft.com/office/powerpoint/2010/main" val="14575553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CB1C3C9-EAA5-4F93-8D48-2420BFA16345}" type="slidenum">
              <a:rPr lang="nl-NL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nl-NL"/>
          </a:p>
        </p:txBody>
      </p:sp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00013" y="747713"/>
            <a:ext cx="6684962" cy="37607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8314" y="4759575"/>
            <a:ext cx="5048367" cy="4509792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/>
              <a:t>Laat zien hoe buffer naar achteren wordt geplaatst en ingekort. Om dit te bewaken heb je een goede projectmanagement tool nodig, want: hoe weet je of en hoeveel je al van die centrale projectbuffert hebt gebruikt?</a:t>
            </a:r>
          </a:p>
        </p:txBody>
      </p:sp>
    </p:spTree>
    <p:extLst>
      <p:ext uri="{BB962C8B-B14F-4D97-AF65-F5344CB8AC3E}">
        <p14:creationId xmlns:p14="http://schemas.microsoft.com/office/powerpoint/2010/main" val="33007124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CB1C3C9-EAA5-4F93-8D48-2420BFA16345}" type="slidenum">
              <a:rPr lang="nl-NL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nl-NL"/>
          </a:p>
        </p:txBody>
      </p:sp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77825" y="682625"/>
            <a:ext cx="6100763" cy="34321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715" y="4344026"/>
            <a:ext cx="5028578" cy="4116051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/>
              <a:t>Laat zien hoe buffer naar achteren wordt geplaatst en ingekort. Om dit te bewaken heb je een goede projectmanagement tool nodig, want: hoe weet je of en hoeveel je al van die centrale projectbuffert hebt gebruikt?</a:t>
            </a:r>
          </a:p>
        </p:txBody>
      </p:sp>
    </p:spTree>
    <p:extLst>
      <p:ext uri="{BB962C8B-B14F-4D97-AF65-F5344CB8AC3E}">
        <p14:creationId xmlns:p14="http://schemas.microsoft.com/office/powerpoint/2010/main" val="9174105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692FAE7-8720-4070-AAB8-F4690E7AC8CD}" type="slidenum">
              <a:rPr lang="en-US"/>
              <a:pPr/>
              <a:t>18</a:t>
            </a:fld>
            <a:endParaRPr lang="en-US"/>
          </a:p>
        </p:txBody>
      </p:sp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4213"/>
            <a:ext cx="6096000" cy="3430587"/>
          </a:xfrm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6388"/>
          </a:xfrm>
        </p:spPr>
        <p:txBody>
          <a:bodyPr/>
          <a:lstStyle/>
          <a:p>
            <a:r>
              <a:rPr lang="en-US"/>
              <a:t>SHOW</a:t>
            </a:r>
          </a:p>
          <a:p>
            <a:endParaRPr lang="en-US"/>
          </a:p>
          <a:p>
            <a:r>
              <a:rPr lang="en-US"/>
              <a:t>We know now what we should not do but what do we need to do?</a:t>
            </a:r>
          </a:p>
        </p:txBody>
      </p:sp>
    </p:spTree>
    <p:extLst>
      <p:ext uri="{BB962C8B-B14F-4D97-AF65-F5344CB8AC3E}">
        <p14:creationId xmlns:p14="http://schemas.microsoft.com/office/powerpoint/2010/main" val="14587842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2"/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Doorlooptijd van elke taak – er gaat meer dan 30 % verloren aan verstoringen, andere zaken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2"/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Weniger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Projekte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geleichzeitig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2"/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Stoppen met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Teiltermine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focus op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endtermine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een prioriteit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2"/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Focus op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fertig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machen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4CE34C-4E61-4093-B4B7-3C2A5824329F}" type="slidenum">
              <a:rPr lang="nl-NL" smtClean="0"/>
              <a:pPr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336076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">
    <p:bg>
      <p:bgPr>
        <a:blipFill dpi="0" rotWithShape="1">
          <a:blip r:embed="rId2">
            <a:lum/>
          </a:blip>
          <a:srcRect/>
          <a:stretch>
            <a:fillRect l="-60000" r="-6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3143672" y="2894303"/>
            <a:ext cx="8636000" cy="1828800"/>
          </a:xfrm>
        </p:spPr>
        <p:txBody>
          <a:bodyPr anchor="b"/>
          <a:lstStyle>
            <a:lvl1pPr>
              <a:defRPr cap="all" baseline="0">
                <a:solidFill>
                  <a:schemeClr val="bg2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143672" y="4869160"/>
            <a:ext cx="86360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  <a:endParaRPr kumimoji="0"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5877272"/>
            <a:ext cx="1674112" cy="8367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568" y="6015494"/>
            <a:ext cx="1440160" cy="69849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464" y="5877272"/>
            <a:ext cx="1601774" cy="80055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22" y="188640"/>
            <a:ext cx="2497624" cy="2497624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1CC4D-554D-4BBE-8B55-1A391B8BF9AB}" type="datetimeFigureOut">
              <a:rPr lang="nl-NL" smtClean="0"/>
              <a:pPr/>
              <a:t>29-10-2020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169974" y="1275630"/>
            <a:ext cx="480000" cy="288032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499B70-49A0-4519-9B09-62EDDB406EFA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864" y="228600"/>
            <a:ext cx="10871200" cy="990600"/>
          </a:xfrm>
        </p:spPr>
        <p:txBody>
          <a:bodyPr>
            <a:normAutofit/>
          </a:bodyPr>
          <a:lstStyle>
            <a:lvl1pPr>
              <a:defRPr sz="4000">
                <a:latin typeface="Arial" pitchFamily="34" charset="0"/>
                <a:cs typeface="Arial" pitchFamily="34" charset="0"/>
              </a:defRPr>
            </a:lvl1pPr>
          </a:lstStyle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1CC4D-554D-4BBE-8B55-1A391B8BF9AB}" type="datetimeFigureOut">
              <a:rPr lang="nl-NL" smtClean="0"/>
              <a:pPr/>
              <a:t>29-10-2020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816864" y="1600200"/>
            <a:ext cx="10871200" cy="4495800"/>
          </a:xfrm>
        </p:spPr>
        <p:txBody>
          <a:bodyPr>
            <a:normAutofit/>
          </a:bodyPr>
          <a:lstStyle>
            <a:lvl1pPr>
              <a:buSzPct val="70000"/>
              <a:buFont typeface="Wingdings 2" pitchFamily="18" charset="2"/>
              <a:buChar char=""/>
              <a:defRPr sz="2000">
                <a:latin typeface="Arial" pitchFamily="34" charset="0"/>
                <a:cs typeface="Arial" pitchFamily="34" charset="0"/>
              </a:defRPr>
            </a:lvl1pPr>
            <a:lvl2pPr>
              <a:defRPr sz="1800">
                <a:latin typeface="Arial" pitchFamily="34" charset="0"/>
                <a:cs typeface="Arial" pitchFamily="34" charset="0"/>
              </a:defRPr>
            </a:lvl2pPr>
            <a:lvl3pPr>
              <a:defRPr sz="1600">
                <a:latin typeface="Arial" pitchFamily="34" charset="0"/>
                <a:cs typeface="Arial" pitchFamily="34" charset="0"/>
              </a:defRPr>
            </a:lvl3pPr>
            <a:lvl4pPr>
              <a:defRPr sz="1400">
                <a:latin typeface="Arial" pitchFamily="34" charset="0"/>
                <a:cs typeface="Arial" pitchFamily="34" charset="0"/>
              </a:defRPr>
            </a:lvl4pPr>
            <a:lvl5pPr>
              <a:defRPr sz="1400">
                <a:latin typeface="Arial" pitchFamily="34" charset="0"/>
                <a:cs typeface="Arial" pitchFamily="34" charset="0"/>
              </a:defRPr>
            </a:lvl5pPr>
          </a:lstStyle>
          <a:p>
            <a:pPr lvl="0" eaLnBrk="1" latinLnBrk="0" hangingPunct="1"/>
            <a:r>
              <a:rPr lang="en-US"/>
              <a:t>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69973" y="1275630"/>
            <a:ext cx="480000" cy="288032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fld id="{96499B70-49A0-4519-9B09-62EDDB406EFA}" type="slidenum">
              <a:rPr lang="nl-NL" smtClean="0"/>
              <a:pPr/>
              <a:t>‹#›</a:t>
            </a:fld>
            <a:endParaRPr lang="nl-NL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2 foto's: liggend, met bijschrif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30"/>
          <p:cNvSpPr>
            <a:spLocks noGrp="1"/>
          </p:cNvSpPr>
          <p:nvPr>
            <p:ph type="pic" sz="quarter" idx="13"/>
          </p:nvPr>
        </p:nvSpPr>
        <p:spPr>
          <a:xfrm>
            <a:off x="6279819" y="1805472"/>
            <a:ext cx="5384800" cy="22716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nl-NL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en-US"/>
              <a:t>Click icon to add picture</a:t>
            </a:r>
            <a:endParaRPr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91819" y="1805472"/>
            <a:ext cx="5384800" cy="22716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nl-NL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en-US"/>
              <a:t>Click icon to add picture</a:t>
            </a:r>
            <a:endParaRPr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6" hasCustomPrompt="1"/>
          </p:nvPr>
        </p:nvSpPr>
        <p:spPr>
          <a:xfrm>
            <a:off x="691819" y="4267200"/>
            <a:ext cx="5384800" cy="1066800"/>
          </a:xfrm>
        </p:spPr>
        <p:txBody>
          <a:bodyPr anchor="t">
            <a:normAutofit/>
          </a:bodyPr>
          <a:lstStyle>
            <a:lvl1pPr marL="0" marR="0" indent="0" algn="r" eaLnBrk="1" latinLnBrk="0" hangingPunct="1">
              <a:buFontTx/>
              <a:buNone/>
              <a:defRPr kumimoji="0" lang="nl-NL" sz="1800" kern="120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extLst/>
          </a:lstStyle>
          <a:p>
            <a:pPr lvl="0"/>
            <a:r>
              <a:rPr kumimoji="0" lang="nl-NL" dirty="0"/>
              <a:t>Klik om een bijschrift toe te voegen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7" hasCustomPrompt="1"/>
          </p:nvPr>
        </p:nvSpPr>
        <p:spPr>
          <a:xfrm>
            <a:off x="6279819" y="4267200"/>
            <a:ext cx="5384800" cy="1066800"/>
          </a:xfrm>
        </p:spPr>
        <p:txBody>
          <a:bodyPr anchor="t"/>
          <a:lstStyle>
            <a:lvl1pPr marL="0" marR="0" indent="0" algn="r" eaLnBrk="1" latinLnBrk="0" hangingPunct="1">
              <a:buFontTx/>
              <a:buNone/>
              <a:defRPr kumimoji="0" lang="nl-NL" sz="1800" baseline="0"/>
            </a:lvl1pPr>
            <a:extLst/>
          </a:lstStyle>
          <a:p>
            <a:pPr lvl="0"/>
            <a:r>
              <a:rPr kumimoji="0" lang="nl-NL" dirty="0"/>
              <a:t>Klik om een bijschrift toe te voegen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5391CC4D-554D-4BBE-8B55-1A391B8BF9AB}" type="datetimeFigureOut">
              <a:rPr lang="nl-NL" smtClean="0"/>
              <a:pPr/>
              <a:t>29-10-2020</a:t>
            </a:fld>
            <a:endParaRPr lang="nl-NL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816864" y="228600"/>
            <a:ext cx="10871200" cy="990600"/>
          </a:xfrm>
        </p:spPr>
        <p:txBody>
          <a:bodyPr>
            <a:normAutofit/>
          </a:bodyPr>
          <a:lstStyle>
            <a:lvl1pPr>
              <a:defRPr sz="4000">
                <a:latin typeface="Arial" pitchFamily="34" charset="0"/>
                <a:cs typeface="Arial" pitchFamily="34" charset="0"/>
              </a:defRPr>
            </a:lvl1pPr>
          </a:lstStyle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2220" y="1275630"/>
            <a:ext cx="480000" cy="288032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fld id="{96499B70-49A0-4519-9B09-62EDDB406EFA}" type="slidenum">
              <a:rPr lang="nl-NL" smtClean="0"/>
              <a:pPr/>
              <a:t>‹#›</a:t>
            </a:fld>
            <a:endParaRPr lang="nl-NL" dirty="0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4 foto's: liggend, met bijschrif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/>
          <p:cNvSpPr>
            <a:spLocks noGrp="1"/>
          </p:cNvSpPr>
          <p:nvPr>
            <p:ph type="pic" sz="quarter" idx="14"/>
          </p:nvPr>
        </p:nvSpPr>
        <p:spPr>
          <a:xfrm>
            <a:off x="1329366" y="1993032"/>
            <a:ext cx="4871063" cy="20556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nl-NL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en-US"/>
              <a:t>Click icon to add picture</a:t>
            </a:r>
            <a:endParaRPr/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16" hasCustomPrompt="1"/>
          </p:nvPr>
        </p:nvSpPr>
        <p:spPr>
          <a:xfrm>
            <a:off x="1329365" y="6436568"/>
            <a:ext cx="4876800" cy="304800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lang="nl-NL" sz="1600" baseline="0"/>
            </a:lvl1pPr>
            <a:extLst/>
          </a:lstStyle>
          <a:p>
            <a:pPr lvl="0"/>
            <a:r>
              <a:rPr kumimoji="0" lang="nl-NL"/>
              <a:t>Klik om een bijschrift toe te voegen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6307765" y="1993032"/>
            <a:ext cx="4876800" cy="20556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nl-NL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en-US"/>
              <a:t>Click icon to add picture</a:t>
            </a:r>
            <a:endParaRPr/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8"/>
          </p:nvPr>
        </p:nvSpPr>
        <p:spPr>
          <a:xfrm>
            <a:off x="1329365" y="4280520"/>
            <a:ext cx="4876800" cy="20556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nl-NL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en-US"/>
              <a:t>Click icon to add picture</a:t>
            </a:r>
            <a:endParaRPr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9"/>
          </p:nvPr>
        </p:nvSpPr>
        <p:spPr>
          <a:xfrm>
            <a:off x="6307765" y="4280520"/>
            <a:ext cx="4876800" cy="20556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nl-NL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en-US"/>
              <a:t>Click icon to add picture</a:t>
            </a:r>
            <a:endParaRPr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1329365" y="1612032"/>
            <a:ext cx="4876800" cy="304800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lang="nl-NL" sz="1600" baseline="0"/>
            </a:lvl1pPr>
            <a:extLst/>
          </a:lstStyle>
          <a:p>
            <a:pPr lvl="0"/>
            <a:r>
              <a:rPr kumimoji="0" lang="nl-NL"/>
              <a:t>Klik om een bijschrift toe te voegen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6307765" y="6436568"/>
            <a:ext cx="4876800" cy="304800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lang="nl-NL" sz="1600" baseline="0"/>
            </a:lvl1pPr>
            <a:extLst/>
          </a:lstStyle>
          <a:p>
            <a:pPr lvl="0"/>
            <a:r>
              <a:rPr kumimoji="0" lang="nl-NL"/>
              <a:t>Klik om een bijschrift toe te voegen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4" hasCustomPrompt="1"/>
          </p:nvPr>
        </p:nvSpPr>
        <p:spPr>
          <a:xfrm>
            <a:off x="6307765" y="1612032"/>
            <a:ext cx="4876800" cy="304800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lang="nl-NL" sz="1600" baseline="0"/>
            </a:lvl1pPr>
            <a:extLst/>
          </a:lstStyle>
          <a:p>
            <a:pPr lvl="0"/>
            <a:r>
              <a:rPr kumimoji="0" lang="nl-NL"/>
              <a:t>Klik om een bijschrift toe te voegen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816864" y="228600"/>
            <a:ext cx="10871200" cy="990600"/>
          </a:xfrm>
        </p:spPr>
        <p:txBody>
          <a:bodyPr>
            <a:normAutofit/>
          </a:bodyPr>
          <a:lstStyle>
            <a:lvl1pPr>
              <a:defRPr sz="4000">
                <a:latin typeface="Arial" pitchFamily="34" charset="0"/>
                <a:cs typeface="Arial" pitchFamily="34" charset="0"/>
              </a:defRPr>
            </a:lvl1pPr>
          </a:lstStyle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2226" y="1287500"/>
            <a:ext cx="480000" cy="288032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fld id="{96499B70-49A0-4519-9B09-62EDDB406EFA}" type="slidenum">
              <a:rPr lang="nl-NL" smtClean="0"/>
              <a:pPr/>
              <a:t>‹#›</a:t>
            </a:fld>
            <a:endParaRPr lang="nl-NL" dirty="0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 voor video 16 x 9 forma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351584" y="1844825"/>
            <a:ext cx="7104789" cy="2997333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nl-NL" sz="2000" i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en-US" dirty="0"/>
              <a:t>Layout </a:t>
            </a:r>
            <a:r>
              <a:rPr lang="en-US" dirty="0" err="1"/>
              <a:t>voor</a:t>
            </a:r>
            <a:r>
              <a:rPr lang="en-US" dirty="0"/>
              <a:t> </a:t>
            </a:r>
            <a:r>
              <a:rPr lang="en-US" dirty="0" err="1"/>
              <a:t>plaatsen</a:t>
            </a:r>
            <a:r>
              <a:rPr lang="en-US" dirty="0"/>
              <a:t> van </a:t>
            </a:r>
            <a:r>
              <a:rPr lang="en-US" dirty="0" err="1"/>
              <a:t>een</a:t>
            </a:r>
            <a:r>
              <a:rPr lang="en-US" dirty="0"/>
              <a:t> video. </a:t>
            </a:r>
            <a:r>
              <a:rPr lang="en-US" dirty="0" err="1"/>
              <a:t>Hou</a:t>
            </a:r>
            <a:r>
              <a:rPr lang="en-US" dirty="0"/>
              <a:t> </a:t>
            </a:r>
            <a:r>
              <a:rPr lang="en-US" dirty="0" err="1"/>
              <a:t>rekening</a:t>
            </a:r>
            <a:r>
              <a:rPr lang="en-US" dirty="0"/>
              <a:t> met het </a:t>
            </a:r>
            <a:r>
              <a:rPr lang="en-US" dirty="0" err="1"/>
              <a:t>formaat</a:t>
            </a:r>
            <a:r>
              <a:rPr lang="en-US" dirty="0"/>
              <a:t> van de video.  16 X 9 (widescreen) is het </a:t>
            </a:r>
            <a:r>
              <a:rPr lang="en-US" dirty="0" err="1"/>
              <a:t>meest</a:t>
            </a:r>
            <a:r>
              <a:rPr lang="en-US" dirty="0"/>
              <a:t> </a:t>
            </a:r>
            <a:r>
              <a:rPr lang="en-US" dirty="0" err="1"/>
              <a:t>gangbaar</a:t>
            </a:r>
            <a:r>
              <a:rPr lang="en-US" dirty="0"/>
              <a:t>. </a:t>
            </a:r>
            <a:r>
              <a:rPr lang="en-US" dirty="0" err="1"/>
              <a:t>Dit</a:t>
            </a:r>
            <a:r>
              <a:rPr lang="en-US" dirty="0"/>
              <a:t> </a:t>
            </a:r>
            <a:r>
              <a:rPr lang="en-US" dirty="0" err="1"/>
              <a:t>wordt</a:t>
            </a:r>
            <a:r>
              <a:rPr lang="en-US" dirty="0"/>
              <a:t> </a:t>
            </a:r>
            <a:r>
              <a:rPr lang="en-US" dirty="0" err="1"/>
              <a:t>ook</a:t>
            </a:r>
            <a:r>
              <a:rPr lang="en-US" dirty="0"/>
              <a:t> op YouTube </a:t>
            </a:r>
            <a:r>
              <a:rPr lang="en-US" dirty="0" err="1"/>
              <a:t>gebruikt</a:t>
            </a:r>
            <a:r>
              <a:rPr lang="en-US" dirty="0"/>
              <a:t>. </a:t>
            </a:r>
            <a:endParaRPr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1775520" y="5085184"/>
            <a:ext cx="8064896" cy="838200"/>
          </a:xfrm>
        </p:spPr>
        <p:txBody>
          <a:bodyPr tIns="91440" rIns="9144" bIns="91440" anchor="t"/>
          <a:lstStyle>
            <a:lvl1pPr marL="0" marR="0" indent="0" algn="ctr" eaLnBrk="1" latinLnBrk="0" hangingPunct="1">
              <a:buFontTx/>
              <a:buNone/>
              <a:defRPr kumimoji="0" lang="nl-NL" sz="2000" i="0"/>
            </a:lvl1pPr>
            <a:extLst/>
          </a:lstStyle>
          <a:p>
            <a:pPr lvl="0"/>
            <a:r>
              <a:rPr kumimoji="0" lang="nl-NL" dirty="0"/>
              <a:t>Klik om een bijschrift toe te voegen</a:t>
            </a:r>
          </a:p>
        </p:txBody>
      </p:sp>
      <p:sp>
        <p:nvSpPr>
          <p:cNvPr id="8" name="Rectangle 7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5391CC4D-554D-4BBE-8B55-1A391B8BF9AB}" type="datetimeFigureOut">
              <a:rPr lang="nl-NL" smtClean="0"/>
              <a:pPr/>
              <a:t>29-10-2020</a:t>
            </a:fld>
            <a:endParaRPr lang="nl-NL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816864" y="228600"/>
            <a:ext cx="10871200" cy="990600"/>
          </a:xfrm>
        </p:spPr>
        <p:txBody>
          <a:bodyPr>
            <a:normAutofit/>
          </a:bodyPr>
          <a:lstStyle>
            <a:lvl1pPr>
              <a:defRPr sz="4000">
                <a:latin typeface="Arial" pitchFamily="34" charset="0"/>
                <a:cs typeface="Arial" pitchFamily="34" charset="0"/>
              </a:defRPr>
            </a:lvl1pPr>
          </a:lstStyle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2219" y="1284508"/>
            <a:ext cx="480000" cy="288032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fld id="{96499B70-49A0-4519-9B09-62EDDB406EFA}" type="slidenum">
              <a:rPr lang="nl-NL" smtClean="0"/>
              <a:pPr/>
              <a:t>‹#›</a:t>
            </a:fld>
            <a:endParaRPr lang="nl-NL" dirty="0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" y="1217630"/>
            <a:ext cx="12189023" cy="136517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8801" y="2743200"/>
            <a:ext cx="9497484" cy="1673225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1" y="1396414"/>
            <a:ext cx="1016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1CC4D-554D-4BBE-8B55-1A391B8BF9AB}" type="datetimeFigureOut">
              <a:rPr lang="nl-NL" smtClean="0"/>
              <a:pPr/>
              <a:t>29-10-2020</a:t>
            </a:fld>
            <a:endParaRPr lang="nl-NL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2977" y="1540876"/>
            <a:ext cx="911424" cy="701676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2400">
                <a:solidFill>
                  <a:srgbClr val="FFFFFF"/>
                </a:solidFill>
              </a:defRPr>
            </a:lvl1pPr>
          </a:lstStyle>
          <a:p>
            <a:fld id="{26D19333-19E5-41F3-9BAB-CE8431C616E6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>
                <a:latin typeface="Arial" pitchFamily="34" charset="0"/>
                <a:cs typeface="Arial" pitchFamily="34" charset="0"/>
              </a:defRPr>
            </a:lvl1pPr>
          </a:lstStyle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812800" y="1589567"/>
            <a:ext cx="5181600" cy="4572000"/>
          </a:xfrm>
        </p:spPr>
        <p:txBody>
          <a:bodyPr>
            <a:normAutofit/>
          </a:bodyPr>
          <a:lstStyle>
            <a:lvl1pPr>
              <a:defRPr sz="2000">
                <a:latin typeface="Arial" pitchFamily="34" charset="0"/>
                <a:cs typeface="Arial" pitchFamily="34" charset="0"/>
              </a:defRPr>
            </a:lvl1pPr>
            <a:lvl2pPr>
              <a:defRPr sz="1800">
                <a:latin typeface="Arial" pitchFamily="34" charset="0"/>
                <a:cs typeface="Arial" pitchFamily="34" charset="0"/>
              </a:defRPr>
            </a:lvl2pPr>
            <a:lvl3pPr>
              <a:defRPr sz="1600">
                <a:latin typeface="Arial" pitchFamily="34" charset="0"/>
                <a:cs typeface="Arial" pitchFamily="34" charset="0"/>
              </a:defRPr>
            </a:lvl3pPr>
            <a:lvl4pPr>
              <a:defRPr sz="1400">
                <a:latin typeface="Arial" pitchFamily="34" charset="0"/>
                <a:cs typeface="Arial" pitchFamily="34" charset="0"/>
              </a:defRPr>
            </a:lvl4pPr>
            <a:lvl5pPr>
              <a:defRPr sz="1400">
                <a:latin typeface="Arial" pitchFamily="34" charset="0"/>
                <a:cs typeface="Arial" pitchFamily="34" charset="0"/>
              </a:defRPr>
            </a:lvl5pPr>
          </a:lstStyle>
          <a:p>
            <a:pPr lvl="0" eaLnBrk="1" latinLnBrk="0" hangingPunct="1"/>
            <a:r>
              <a:rPr lang="en-US"/>
              <a:t>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459868" y="1589567"/>
            <a:ext cx="5181600" cy="4572000"/>
          </a:xfrm>
        </p:spPr>
        <p:txBody>
          <a:bodyPr>
            <a:normAutofit/>
          </a:bodyPr>
          <a:lstStyle>
            <a:lvl1pPr>
              <a:defRPr sz="2000">
                <a:latin typeface="Arial" pitchFamily="34" charset="0"/>
                <a:cs typeface="Arial" pitchFamily="34" charset="0"/>
              </a:defRPr>
            </a:lvl1pPr>
            <a:lvl2pPr>
              <a:defRPr sz="1800">
                <a:latin typeface="Arial" pitchFamily="34" charset="0"/>
                <a:cs typeface="Arial" pitchFamily="34" charset="0"/>
              </a:defRPr>
            </a:lvl2pPr>
            <a:lvl3pPr>
              <a:defRPr sz="1600">
                <a:latin typeface="Arial" pitchFamily="34" charset="0"/>
                <a:cs typeface="Arial" pitchFamily="34" charset="0"/>
              </a:defRPr>
            </a:lvl3pPr>
            <a:lvl4pPr>
              <a:defRPr sz="1400">
                <a:latin typeface="Arial" pitchFamily="34" charset="0"/>
                <a:cs typeface="Arial" pitchFamily="34" charset="0"/>
              </a:defRPr>
            </a:lvl4pPr>
            <a:lvl5pPr>
              <a:defRPr sz="1400">
                <a:latin typeface="Arial" pitchFamily="34" charset="0"/>
                <a:cs typeface="Arial" pitchFamily="34" charset="0"/>
              </a:defRPr>
            </a:lvl5pPr>
          </a:lstStyle>
          <a:p>
            <a:pPr lvl="0" eaLnBrk="1" latinLnBrk="0" hangingPunct="1"/>
            <a:r>
              <a:rPr lang="en-US"/>
              <a:t>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5391CC4D-554D-4BBE-8B55-1A391B8BF9AB}" type="datetimeFigureOut">
              <a:rPr lang="nl-NL" smtClean="0"/>
              <a:pPr/>
              <a:t>29-10-2020</a:t>
            </a:fld>
            <a:endParaRPr lang="nl-NL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nl-NL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4464" y="1277638"/>
            <a:ext cx="480000" cy="288032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fld id="{96499B70-49A0-4519-9B09-62EDDB406EFA}" type="slidenum">
              <a:rPr lang="nl-NL" smtClean="0"/>
              <a:pPr/>
              <a:t>‹#›</a:t>
            </a:fld>
            <a:endParaRPr lang="nl-NL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0" y="273050"/>
            <a:ext cx="10871200" cy="86995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812800" y="2438400"/>
            <a:ext cx="5181600" cy="3581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eaLnBrk="1" latinLnBrk="0" hangingPunct="1"/>
            <a:r>
              <a:rPr lang="en-US"/>
              <a:t>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6400800" y="2438400"/>
            <a:ext cx="5181600" cy="3581400"/>
          </a:xfrm>
        </p:spPr>
        <p:txBody>
          <a:bodyPr>
            <a:normAutofit/>
          </a:bodyPr>
          <a:lstStyle>
            <a:lvl1pPr algn="l" rtl="0" eaLnBrk="1" latinLnBrk="0" hangingPunct="1">
              <a:defRPr kumimoji="0" lang="en-US" sz="20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algn="l" rtl="0" eaLnBrk="1" latinLnBrk="0" hangingPunct="1">
              <a:defRPr kumimoji="0" lang="en-US" sz="18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algn="l" rtl="0" eaLnBrk="1" latinLnBrk="0" hangingPunct="1">
              <a:defRPr kumimoji="0" lang="en-US" sz="16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algn="l" rtl="0" eaLnBrk="1" latinLnBrk="0" hangingPunct="1">
              <a:defRPr kumimoji="0" lang="en-US" sz="16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algn="l" rtl="0" eaLnBrk="1" latinLnBrk="0" hangingPunct="1">
              <a:defRPr kumimoji="0" lang="en-US" sz="1600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lvl="0" eaLnBrk="1" latinLnBrk="0" hangingPunct="1"/>
            <a:r>
              <a:rPr lang="en-US"/>
              <a:t>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5391CC4D-554D-4BBE-8B55-1A391B8BF9AB}" type="datetimeFigureOut">
              <a:rPr lang="nl-NL" smtClean="0"/>
              <a:pPr/>
              <a:t>29-10-2020</a:t>
            </a:fld>
            <a:endParaRPr lang="nl-NL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nl-NL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812800" y="1752600"/>
            <a:ext cx="5181600" cy="640080"/>
          </a:xfrm>
          <a:solidFill>
            <a:srgbClr val="212437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6400800" y="1752600"/>
            <a:ext cx="5181600" cy="640080"/>
          </a:xfrm>
          <a:solidFill>
            <a:srgbClr val="212437"/>
          </a:solidFill>
        </p:spPr>
        <p:txBody>
          <a:bodyPr vert="horz" rtlCol="0" anchor="ctr">
            <a:normAutofit/>
          </a:bodyPr>
          <a:lstStyle>
            <a:lvl1pPr marL="0" indent="0">
              <a:buFontTx/>
              <a:buNone/>
              <a:defRPr kumimoji="0" lang="en-US" sz="2000" b="1" kern="1200" smtClean="0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lvl="0" indent="0" algn="l" rtl="0" eaLnBrk="1" latinLnBrk="0" hangingPunct="1">
              <a:spcBef>
                <a:spcPts val="700"/>
              </a:spcBef>
              <a:buClr>
                <a:srgbClr val="212437"/>
              </a:buClr>
              <a:buSzPct val="70000"/>
              <a:buFontTx/>
              <a:buNone/>
            </a:pPr>
            <a:r>
              <a:rPr kumimoji="0" lang="en-US"/>
              <a:t>Edit Master text styles</a:t>
            </a: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8"/>
          </p:nvPr>
        </p:nvSpPr>
        <p:spPr>
          <a:xfrm>
            <a:off x="169978" y="1284508"/>
            <a:ext cx="480000" cy="288032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fld id="{96499B70-49A0-4519-9B09-62EDDB406EFA}" type="slidenum">
              <a:rPr lang="nl-NL" smtClean="0"/>
              <a:pPr/>
              <a:t>‹#›</a:t>
            </a:fld>
            <a:endParaRPr lang="nl-NL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1CC4D-554D-4BBE-8B55-1A391B8BF9AB}" type="datetimeFigureOut">
              <a:rPr lang="nl-NL" smtClean="0"/>
              <a:pPr/>
              <a:t>29-10-2020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69975" y="1275630"/>
            <a:ext cx="480000" cy="288032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fld id="{96499B70-49A0-4519-9B09-62EDDB406EFA}" type="slidenum">
              <a:rPr lang="nl-NL" smtClean="0"/>
              <a:pPr/>
              <a:t>‹#›</a:t>
            </a:fld>
            <a:endParaRPr lang="nl-NL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812800" y="228600"/>
            <a:ext cx="108712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nl-NL" dirty="0"/>
              <a:t>Klik om de stijl te bewerken</a:t>
            </a:r>
            <a:endParaRPr kumimoji="0"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816864" y="1600200"/>
            <a:ext cx="108712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nl-NL" dirty="0"/>
              <a:t>Klik om de modelstijlen te bewerken</a:t>
            </a:r>
          </a:p>
          <a:p>
            <a:pPr lvl="1" eaLnBrk="1" latinLnBrk="0" hangingPunct="1"/>
            <a:r>
              <a:rPr kumimoji="0" lang="nl-NL" dirty="0"/>
              <a:t>Tweede niveau</a:t>
            </a:r>
          </a:p>
          <a:p>
            <a:pPr lvl="2" eaLnBrk="1" latinLnBrk="0" hangingPunct="1"/>
            <a:r>
              <a:rPr kumimoji="0" lang="nl-NL" dirty="0"/>
              <a:t>Derde niveau</a:t>
            </a:r>
          </a:p>
          <a:p>
            <a:pPr lvl="3" eaLnBrk="1" latinLnBrk="0" hangingPunct="1"/>
            <a:r>
              <a:rPr kumimoji="0" lang="nl-NL" dirty="0"/>
              <a:t>Vierde niveau</a:t>
            </a:r>
          </a:p>
          <a:p>
            <a:pPr lvl="4" eaLnBrk="1" latinLnBrk="0" hangingPunct="1"/>
            <a:r>
              <a:rPr kumimoji="0" lang="nl-NL" dirty="0"/>
              <a:t>Vijfde niveau</a:t>
            </a:r>
            <a:endParaRPr kumimoji="0"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8128000" y="6248401"/>
            <a:ext cx="3556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5391CC4D-554D-4BBE-8B55-1A391B8BF9AB}" type="datetimeFigureOut">
              <a:rPr lang="nl-NL" smtClean="0"/>
              <a:pPr/>
              <a:t>29-10-2020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812801" y="6248207"/>
            <a:ext cx="7228111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nl-NL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9215" y="6183600"/>
            <a:ext cx="1402697" cy="70106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0563"/>
            <a:ext cx="12192000" cy="286512"/>
          </a:xfrm>
          <a:prstGeom prst="rect">
            <a:avLst/>
          </a:prstGeom>
        </p:spPr>
      </p:pic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69973" y="1275630"/>
            <a:ext cx="480000" cy="288032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fld id="{96499B70-49A0-4519-9B09-62EDDB406EFA}" type="slidenum">
              <a:rPr lang="nl-NL" smtClean="0"/>
              <a:pPr/>
              <a:t>‹#›</a:t>
            </a:fld>
            <a:endParaRPr lang="nl-NL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rgbClr val="1080BE"/>
        </a:buClr>
        <a:buSzPct val="70000"/>
        <a:buFont typeface="Wingdings 2" pitchFamily="18" charset="2"/>
        <a:buChar char=""/>
        <a:defRPr kumimoji="0"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640080" indent="-274320" algn="l" rtl="0" eaLnBrk="1" latinLnBrk="0" hangingPunct="1">
        <a:spcBef>
          <a:spcPts val="550"/>
        </a:spcBef>
        <a:buClr>
          <a:srgbClr val="B5D02E"/>
        </a:buClr>
        <a:buSzPct val="70000"/>
        <a:buFont typeface="Wingdings 2"/>
        <a:buChar char=""/>
        <a:defRPr kumimoji="0"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914400" indent="-228600" algn="l" rtl="0" eaLnBrk="1" latinLnBrk="0" hangingPunct="1">
        <a:spcBef>
          <a:spcPts val="500"/>
        </a:spcBef>
        <a:buClr>
          <a:srgbClr val="70BE7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371600" indent="-228600" algn="l" rtl="0" eaLnBrk="1" latinLnBrk="0" hangingPunct="1">
        <a:spcBef>
          <a:spcPts val="400"/>
        </a:spcBef>
        <a:buClr>
          <a:srgbClr val="1080BE"/>
        </a:buClr>
        <a:buSzPct val="75000"/>
        <a:buFont typeface="Wingdings"/>
        <a:buChar char=""/>
        <a:defRPr kumimoji="0"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828800" indent="-228600" algn="l" rtl="0" eaLnBrk="1" latinLnBrk="0" hangingPunct="1">
        <a:spcBef>
          <a:spcPts val="400"/>
        </a:spcBef>
        <a:buClr>
          <a:srgbClr val="B5D02E"/>
        </a:buClr>
        <a:buSzPct val="65000"/>
        <a:buFont typeface="Wingdings"/>
        <a:buChar char=""/>
        <a:defRPr kumimoji="0"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30.png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7.png"/><Relationship Id="rId10" Type="http://schemas.openxmlformats.org/officeDocument/2006/relationships/image" Target="../media/image27.png"/><Relationship Id="rId4" Type="http://schemas.openxmlformats.org/officeDocument/2006/relationships/image" Target="../media/image22.png"/><Relationship Id="rId9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0.png"/><Relationship Id="rId5" Type="http://schemas.openxmlformats.org/officeDocument/2006/relationships/image" Target="../media/image25.jpe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slide" Target="slide15.xml"/><Relationship Id="rId1" Type="http://schemas.openxmlformats.org/officeDocument/2006/relationships/slideLayout" Target="../slideLayouts/slideLayout9.xml"/><Relationship Id="rId5" Type="http://schemas.openxmlformats.org/officeDocument/2006/relationships/slide" Target="slide59.xml"/><Relationship Id="rId4" Type="http://schemas.openxmlformats.org/officeDocument/2006/relationships/slide" Target="slide5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8.png"/><Relationship Id="rId4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1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support.a-dato.com/hc/en-us" TargetMode="External"/><Relationship Id="rId5" Type="http://schemas.openxmlformats.org/officeDocument/2006/relationships/image" Target="../media/image93.jpeg"/><Relationship Id="rId4" Type="http://schemas.openxmlformats.org/officeDocument/2006/relationships/image" Target="../media/image9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9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9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r"/>
            <a:r>
              <a:rPr lang="en-GB" dirty="0"/>
              <a:t>Get started with LYNX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r"/>
            <a:r>
              <a:rPr lang="en-GB" dirty="0"/>
              <a:t>Project Managers</a:t>
            </a:r>
          </a:p>
        </p:txBody>
      </p:sp>
      <p:sp>
        <p:nvSpPr>
          <p:cNvPr id="18" name="Subtitle 13"/>
          <p:cNvSpPr txBox="1">
            <a:spLocks/>
          </p:cNvSpPr>
          <p:nvPr/>
        </p:nvSpPr>
        <p:spPr>
          <a:xfrm>
            <a:off x="9840416" y="0"/>
            <a:ext cx="504056" cy="6858000"/>
          </a:xfrm>
          <a:prstGeom prst="rect">
            <a:avLst/>
          </a:prstGeom>
        </p:spPr>
        <p:txBody>
          <a:bodyPr vert="wordArtVert" anchor="ctr">
            <a:normAutofit fontScale="85000" lnSpcReduction="20000"/>
          </a:bodyPr>
          <a:lstStyle/>
          <a:p>
            <a:pPr algn="ctr">
              <a:spcBef>
                <a:spcPts val="700"/>
              </a:spcBef>
              <a:buClr>
                <a:schemeClr val="accent2"/>
              </a:buClr>
              <a:buSzPct val="70000"/>
              <a:defRPr/>
            </a:pPr>
            <a:endParaRPr lang="en-GB" sz="26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8E39D5B-9119-4F18-A881-2AAE602046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9F5CEEB-BAF7-40DF-8584-F1BCE726FD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LYNX </a:t>
            </a:r>
            <a:r>
              <a:rPr lang="de-DE" dirty="0" err="1"/>
              <a:t>Overview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7DB222-265F-4560-B709-594895F99F2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6499B70-49A0-4519-9B09-62EDDB406EFA}" type="slidenum">
              <a:rPr lang="nl-NL" smtClean="0"/>
              <a:pPr/>
              <a:t>10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038095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Rechteck 3"/>
          <p:cNvSpPr/>
          <p:nvPr/>
        </p:nvSpPr>
        <p:spPr>
          <a:xfrm>
            <a:off x="385076" y="2698791"/>
            <a:ext cx="8735260" cy="173172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17" name="Rechteck 216"/>
          <p:cNvSpPr/>
          <p:nvPr/>
        </p:nvSpPr>
        <p:spPr>
          <a:xfrm>
            <a:off x="390967" y="4429022"/>
            <a:ext cx="8729369" cy="2026433"/>
          </a:xfrm>
          <a:prstGeom prst="rect">
            <a:avLst/>
          </a:prstGeom>
          <a:solidFill>
            <a:srgbClr val="C9D7F3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385076" y="879952"/>
            <a:ext cx="8735260" cy="18330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 useBgFill="1"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385076" y="201326"/>
            <a:ext cx="10823492" cy="503237"/>
          </a:xfrm>
        </p:spPr>
        <p:txBody>
          <a:bodyPr>
            <a:noAutofit/>
          </a:bodyPr>
          <a:lstStyle/>
          <a:p>
            <a:r>
              <a:rPr 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LYNX Workflow Optimization – The Project “Factory”</a:t>
            </a:r>
            <a:endParaRPr lang="en-US" sz="2400" b="1" i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grpSp>
        <p:nvGrpSpPr>
          <p:cNvPr id="220" name="Gruppieren 349"/>
          <p:cNvGrpSpPr/>
          <p:nvPr/>
        </p:nvGrpSpPr>
        <p:grpSpPr>
          <a:xfrm>
            <a:off x="5004187" y="1889469"/>
            <a:ext cx="178588" cy="450956"/>
            <a:chOff x="7154155" y="5371450"/>
            <a:chExt cx="193470" cy="450956"/>
          </a:xfrm>
          <a:solidFill>
            <a:srgbClr val="C9D7F3"/>
          </a:solidFill>
        </p:grpSpPr>
        <p:sp>
          <p:nvSpPr>
            <p:cNvPr id="221" name="Trapezoid 220"/>
            <p:cNvSpPr/>
            <p:nvPr/>
          </p:nvSpPr>
          <p:spPr bwMode="auto">
            <a:xfrm>
              <a:off x="7154155" y="5564920"/>
              <a:ext cx="193470" cy="257486"/>
            </a:xfrm>
            <a:prstGeom prst="trapezoid">
              <a:avLst/>
            </a:prstGeom>
            <a:grpFill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22" name="Ellipse 221"/>
            <p:cNvSpPr/>
            <p:nvPr/>
          </p:nvSpPr>
          <p:spPr bwMode="auto">
            <a:xfrm>
              <a:off x="7154155" y="5371450"/>
              <a:ext cx="193470" cy="19347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grpSp>
        <p:nvGrpSpPr>
          <p:cNvPr id="223" name="Gruppieren 350"/>
          <p:cNvGrpSpPr/>
          <p:nvPr/>
        </p:nvGrpSpPr>
        <p:grpSpPr>
          <a:xfrm>
            <a:off x="5243179" y="1889469"/>
            <a:ext cx="178588" cy="450956"/>
            <a:chOff x="7413063" y="5371450"/>
            <a:chExt cx="193470" cy="450956"/>
          </a:xfrm>
          <a:solidFill>
            <a:srgbClr val="C9D7F3"/>
          </a:solidFill>
        </p:grpSpPr>
        <p:sp>
          <p:nvSpPr>
            <p:cNvPr id="224" name="Trapezoid 223"/>
            <p:cNvSpPr/>
            <p:nvPr/>
          </p:nvSpPr>
          <p:spPr bwMode="auto">
            <a:xfrm>
              <a:off x="7413063" y="5564920"/>
              <a:ext cx="193470" cy="257486"/>
            </a:xfrm>
            <a:prstGeom prst="trapezoid">
              <a:avLst/>
            </a:prstGeom>
            <a:grpFill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25" name="Ellipse 224"/>
            <p:cNvSpPr/>
            <p:nvPr/>
          </p:nvSpPr>
          <p:spPr bwMode="auto">
            <a:xfrm>
              <a:off x="7413063" y="5371450"/>
              <a:ext cx="193470" cy="19347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grpSp>
        <p:nvGrpSpPr>
          <p:cNvPr id="226" name="Gruppieren 351"/>
          <p:cNvGrpSpPr/>
          <p:nvPr/>
        </p:nvGrpSpPr>
        <p:grpSpPr>
          <a:xfrm>
            <a:off x="5480858" y="1889469"/>
            <a:ext cx="178588" cy="450956"/>
            <a:chOff x="7670548" y="5371450"/>
            <a:chExt cx="193470" cy="450956"/>
          </a:xfrm>
          <a:solidFill>
            <a:srgbClr val="C9D7F3"/>
          </a:solidFill>
        </p:grpSpPr>
        <p:sp>
          <p:nvSpPr>
            <p:cNvPr id="227" name="Trapezoid 226"/>
            <p:cNvSpPr/>
            <p:nvPr/>
          </p:nvSpPr>
          <p:spPr bwMode="auto">
            <a:xfrm>
              <a:off x="7670548" y="5564920"/>
              <a:ext cx="193470" cy="257486"/>
            </a:xfrm>
            <a:prstGeom prst="trapezoid">
              <a:avLst/>
            </a:prstGeom>
            <a:grpFill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28" name="Ellipse 227"/>
            <p:cNvSpPr/>
            <p:nvPr/>
          </p:nvSpPr>
          <p:spPr bwMode="auto">
            <a:xfrm>
              <a:off x="7670548" y="5371450"/>
              <a:ext cx="193470" cy="19347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grpSp>
        <p:nvGrpSpPr>
          <p:cNvPr id="229" name="Gruppieren 352"/>
          <p:cNvGrpSpPr/>
          <p:nvPr/>
        </p:nvGrpSpPr>
        <p:grpSpPr>
          <a:xfrm>
            <a:off x="5718537" y="1889469"/>
            <a:ext cx="179900" cy="450956"/>
            <a:chOff x="7928034" y="5371450"/>
            <a:chExt cx="194892" cy="450956"/>
          </a:xfrm>
          <a:solidFill>
            <a:srgbClr val="C9D7F3"/>
          </a:solidFill>
        </p:grpSpPr>
        <p:sp>
          <p:nvSpPr>
            <p:cNvPr id="230" name="Trapezoid 229"/>
            <p:cNvSpPr/>
            <p:nvPr/>
          </p:nvSpPr>
          <p:spPr bwMode="auto">
            <a:xfrm>
              <a:off x="7928034" y="5564920"/>
              <a:ext cx="194892" cy="257486"/>
            </a:xfrm>
            <a:prstGeom prst="trapezoid">
              <a:avLst/>
            </a:prstGeom>
            <a:grpFill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31" name="Ellipse 230"/>
            <p:cNvSpPr/>
            <p:nvPr/>
          </p:nvSpPr>
          <p:spPr bwMode="auto">
            <a:xfrm>
              <a:off x="7928034" y="5371450"/>
              <a:ext cx="194892" cy="19347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sp>
        <p:nvSpPr>
          <p:cNvPr id="232" name="Textfeld 221"/>
          <p:cNvSpPr txBox="1">
            <a:spLocks noChangeArrowheads="1"/>
          </p:cNvSpPr>
          <p:nvPr/>
        </p:nvSpPr>
        <p:spPr bwMode="auto">
          <a:xfrm>
            <a:off x="4708603" y="1211226"/>
            <a:ext cx="150233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Stakeholder</a:t>
            </a:r>
          </a:p>
          <a:p>
            <a:pPr algn="ctr"/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„Priority board“</a:t>
            </a:r>
          </a:p>
        </p:txBody>
      </p:sp>
      <p:grpSp>
        <p:nvGrpSpPr>
          <p:cNvPr id="237" name="Gruppieren 222"/>
          <p:cNvGrpSpPr>
            <a:grpSpLocks/>
          </p:cNvGrpSpPr>
          <p:nvPr/>
        </p:nvGrpSpPr>
        <p:grpSpPr bwMode="auto">
          <a:xfrm>
            <a:off x="7252889" y="4180829"/>
            <a:ext cx="178588" cy="450956"/>
            <a:chOff x="6804248" y="1196752"/>
            <a:chExt cx="216024" cy="504056"/>
          </a:xfrm>
          <a:solidFill>
            <a:srgbClr val="C9D7F3"/>
          </a:solidFill>
        </p:grpSpPr>
        <p:sp>
          <p:nvSpPr>
            <p:cNvPr id="250" name="Trapezoid 223"/>
            <p:cNvSpPr/>
            <p:nvPr/>
          </p:nvSpPr>
          <p:spPr>
            <a:xfrm>
              <a:off x="6804248" y="1413003"/>
              <a:ext cx="216024" cy="287805"/>
            </a:xfrm>
            <a:prstGeom prst="trapezoid">
              <a:avLst/>
            </a:prstGeom>
            <a:grpFill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51" name="Ellipse 224"/>
            <p:cNvSpPr/>
            <p:nvPr/>
          </p:nvSpPr>
          <p:spPr>
            <a:xfrm>
              <a:off x="6804248" y="1196752"/>
              <a:ext cx="216024" cy="216251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grpSp>
        <p:nvGrpSpPr>
          <p:cNvPr id="238" name="Gruppieren 225"/>
          <p:cNvGrpSpPr>
            <a:grpSpLocks/>
          </p:cNvGrpSpPr>
          <p:nvPr/>
        </p:nvGrpSpPr>
        <p:grpSpPr bwMode="auto">
          <a:xfrm>
            <a:off x="7490569" y="4180829"/>
            <a:ext cx="178588" cy="450956"/>
            <a:chOff x="6804248" y="1196752"/>
            <a:chExt cx="216024" cy="504056"/>
          </a:xfrm>
          <a:solidFill>
            <a:srgbClr val="C9D7F3"/>
          </a:solidFill>
        </p:grpSpPr>
        <p:sp>
          <p:nvSpPr>
            <p:cNvPr id="248" name="Trapezoid 226"/>
            <p:cNvSpPr/>
            <p:nvPr/>
          </p:nvSpPr>
          <p:spPr>
            <a:xfrm>
              <a:off x="6804248" y="1413003"/>
              <a:ext cx="216024" cy="287805"/>
            </a:xfrm>
            <a:prstGeom prst="trapezoid">
              <a:avLst/>
            </a:prstGeom>
            <a:grpFill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49" name="Ellipse 227"/>
            <p:cNvSpPr/>
            <p:nvPr/>
          </p:nvSpPr>
          <p:spPr>
            <a:xfrm>
              <a:off x="6804248" y="1196752"/>
              <a:ext cx="216024" cy="216251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grpSp>
        <p:nvGrpSpPr>
          <p:cNvPr id="239" name="Gruppieren 228"/>
          <p:cNvGrpSpPr>
            <a:grpSpLocks/>
          </p:cNvGrpSpPr>
          <p:nvPr/>
        </p:nvGrpSpPr>
        <p:grpSpPr bwMode="auto">
          <a:xfrm>
            <a:off x="7729561" y="4180829"/>
            <a:ext cx="178588" cy="450956"/>
            <a:chOff x="6804248" y="1196752"/>
            <a:chExt cx="216024" cy="504056"/>
          </a:xfrm>
          <a:solidFill>
            <a:srgbClr val="C9D7F3"/>
          </a:solidFill>
        </p:grpSpPr>
        <p:sp>
          <p:nvSpPr>
            <p:cNvPr id="246" name="Trapezoid 229"/>
            <p:cNvSpPr/>
            <p:nvPr/>
          </p:nvSpPr>
          <p:spPr>
            <a:xfrm>
              <a:off x="6804248" y="1413003"/>
              <a:ext cx="216024" cy="287805"/>
            </a:xfrm>
            <a:prstGeom prst="trapezoid">
              <a:avLst/>
            </a:prstGeom>
            <a:grpFill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47" name="Ellipse 230"/>
            <p:cNvSpPr/>
            <p:nvPr/>
          </p:nvSpPr>
          <p:spPr>
            <a:xfrm>
              <a:off x="6804248" y="1196752"/>
              <a:ext cx="216024" cy="216251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grpSp>
        <p:nvGrpSpPr>
          <p:cNvPr id="240" name="Gruppieren 231"/>
          <p:cNvGrpSpPr>
            <a:grpSpLocks/>
          </p:cNvGrpSpPr>
          <p:nvPr/>
        </p:nvGrpSpPr>
        <p:grpSpPr bwMode="auto">
          <a:xfrm>
            <a:off x="7967239" y="4180829"/>
            <a:ext cx="178588" cy="450956"/>
            <a:chOff x="6804248" y="1196752"/>
            <a:chExt cx="216024" cy="504056"/>
          </a:xfrm>
          <a:solidFill>
            <a:srgbClr val="C9D7F3"/>
          </a:solidFill>
        </p:grpSpPr>
        <p:sp>
          <p:nvSpPr>
            <p:cNvPr id="244" name="Trapezoid 243"/>
            <p:cNvSpPr/>
            <p:nvPr/>
          </p:nvSpPr>
          <p:spPr>
            <a:xfrm>
              <a:off x="6804248" y="1413003"/>
              <a:ext cx="216024" cy="287805"/>
            </a:xfrm>
            <a:prstGeom prst="trapezoid">
              <a:avLst/>
            </a:prstGeom>
            <a:grpFill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45" name="Ellipse 244"/>
            <p:cNvSpPr/>
            <p:nvPr/>
          </p:nvSpPr>
          <p:spPr>
            <a:xfrm>
              <a:off x="6804248" y="1196752"/>
              <a:ext cx="216024" cy="216251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sp>
        <p:nvSpPr>
          <p:cNvPr id="241" name="Textfeld 234"/>
          <p:cNvSpPr txBox="1">
            <a:spLocks noChangeArrowheads="1"/>
          </p:cNvSpPr>
          <p:nvPr/>
        </p:nvSpPr>
        <p:spPr bwMode="auto">
          <a:xfrm>
            <a:off x="7263159" y="3861350"/>
            <a:ext cx="75924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teams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3508416" y="1385816"/>
            <a:ext cx="12440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New projects</a:t>
            </a:r>
          </a:p>
        </p:txBody>
      </p:sp>
      <p:sp>
        <p:nvSpPr>
          <p:cNvPr id="16" name="Textfeld 15"/>
          <p:cNvSpPr txBox="1"/>
          <p:nvPr/>
        </p:nvSpPr>
        <p:spPr>
          <a:xfrm rot="16200000">
            <a:off x="-30124" y="1420894"/>
            <a:ext cx="13773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>
                <a:solidFill>
                  <a:schemeClr val="tx1">
                    <a:lumMod val="95000"/>
                    <a:lumOff val="5000"/>
                  </a:schemeClr>
                </a:solidFill>
              </a:rPr>
              <a:t>Layer 1</a:t>
            </a:r>
          </a:p>
          <a:p>
            <a:r>
              <a:rPr lang="en-GB" b="1">
                <a:solidFill>
                  <a:schemeClr val="tx1">
                    <a:lumMod val="95000"/>
                    <a:lumOff val="5000"/>
                  </a:schemeClr>
                </a:solidFill>
              </a:rPr>
              <a:t>Multi-Project</a:t>
            </a:r>
          </a:p>
        </p:txBody>
      </p:sp>
      <p:sp>
        <p:nvSpPr>
          <p:cNvPr id="520" name="Textfeld 519"/>
          <p:cNvSpPr txBox="1"/>
          <p:nvPr/>
        </p:nvSpPr>
        <p:spPr>
          <a:xfrm rot="16200000">
            <a:off x="-84882" y="3209779"/>
            <a:ext cx="14868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Layer 2</a:t>
            </a:r>
          </a:p>
          <a:p>
            <a:r>
              <a:rPr lang="en-GB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Single Project</a:t>
            </a:r>
          </a:p>
        </p:txBody>
      </p:sp>
      <p:sp>
        <p:nvSpPr>
          <p:cNvPr id="234" name="Flussdiagramm: Mehrere Dokumente 233"/>
          <p:cNvSpPr/>
          <p:nvPr/>
        </p:nvSpPr>
        <p:spPr>
          <a:xfrm>
            <a:off x="3871864" y="1900144"/>
            <a:ext cx="455610" cy="463732"/>
          </a:xfrm>
          <a:prstGeom prst="flowChartMultidocument">
            <a:avLst/>
          </a:prstGeom>
          <a:solidFill>
            <a:srgbClr val="C9D7F3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9852" y="3025726"/>
            <a:ext cx="2004254" cy="1267512"/>
          </a:xfrm>
          <a:prstGeom prst="rect">
            <a:avLst/>
          </a:prstGeom>
        </p:spPr>
      </p:pic>
      <p:pic>
        <p:nvPicPr>
          <p:cNvPr id="187" name="Picture 186" descr="IMG_23022012_153431.pn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137191" y="2883456"/>
            <a:ext cx="1949196" cy="1246578"/>
          </a:xfrm>
          <a:prstGeom prst="rect">
            <a:avLst/>
          </a:prstGeom>
        </p:spPr>
      </p:pic>
      <p:sp>
        <p:nvSpPr>
          <p:cNvPr id="93" name="Textfeld 520"/>
          <p:cNvSpPr txBox="1"/>
          <p:nvPr/>
        </p:nvSpPr>
        <p:spPr>
          <a:xfrm rot="16200000">
            <a:off x="-54241" y="4862363"/>
            <a:ext cx="17545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Layer 3</a:t>
            </a:r>
          </a:p>
          <a:p>
            <a:r>
              <a:rPr lang="en-US" b="1" dirty="0" err="1"/>
              <a:t>Workpackages</a:t>
            </a:r>
            <a:r>
              <a:rPr lang="en-US" b="1" dirty="0"/>
              <a:t> </a:t>
            </a:r>
            <a:r>
              <a:rPr lang="en-US" b="1" i="1" dirty="0"/>
              <a:t>Agile &amp; Kanban</a:t>
            </a:r>
          </a:p>
        </p:txBody>
      </p:sp>
      <p:pic>
        <p:nvPicPr>
          <p:cNvPr id="94" name="Picture 93" descr="IMG_23022012_153431.pn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786919" y="4876736"/>
            <a:ext cx="1949196" cy="1246578"/>
          </a:xfrm>
          <a:prstGeom prst="rect">
            <a:avLst/>
          </a:prstGeom>
        </p:spPr>
      </p:pic>
      <p:sp>
        <p:nvSpPr>
          <p:cNvPr id="92" name="Rectangle 91"/>
          <p:cNvSpPr/>
          <p:nvPr/>
        </p:nvSpPr>
        <p:spPr>
          <a:xfrm>
            <a:off x="9227774" y="882630"/>
            <a:ext cx="2830142" cy="1160785"/>
          </a:xfrm>
          <a:prstGeom prst="rect">
            <a:avLst/>
          </a:prstGeom>
          <a:solidFill>
            <a:schemeClr val="bg1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99568" tIns="56896" rIns="99568" bIns="56896" numCol="1" spcCol="1270" anchor="ctr" anchorCtr="0">
            <a:noAutofit/>
          </a:bodyPr>
          <a:lstStyle/>
          <a:p>
            <a:pPr lvl="0" algn="ctr" defTabSz="622300">
              <a:spcBef>
                <a:spcPct val="0"/>
              </a:spcBef>
            </a:pPr>
            <a:r>
              <a:rPr lang="en-GB" sz="1600" b="1" i="1" kern="1200" dirty="0">
                <a:solidFill>
                  <a:schemeClr val="tx1"/>
                </a:solidFill>
              </a:rPr>
              <a:t>Pipeline &amp; Scenario Planning</a:t>
            </a:r>
          </a:p>
          <a:p>
            <a:pPr lvl="0" algn="ctr" defTabSz="622300">
              <a:spcBef>
                <a:spcPct val="0"/>
              </a:spcBef>
            </a:pPr>
            <a:r>
              <a:rPr lang="en-GB" sz="1600" dirty="0">
                <a:solidFill>
                  <a:schemeClr val="tx1"/>
                </a:solidFill>
              </a:rPr>
              <a:t>Release Wizard</a:t>
            </a:r>
          </a:p>
          <a:p>
            <a:pPr lvl="0" algn="ctr" defTabSz="622300">
              <a:spcBef>
                <a:spcPct val="0"/>
              </a:spcBef>
            </a:pPr>
            <a:r>
              <a:rPr lang="en-GB" sz="1600" dirty="0">
                <a:solidFill>
                  <a:schemeClr val="tx1"/>
                </a:solidFill>
              </a:rPr>
              <a:t>Scenario Wizard</a:t>
            </a:r>
          </a:p>
          <a:p>
            <a:pPr lvl="0" algn="ctr" defTabSz="622300">
              <a:lnSpc>
                <a:spcPct val="90000"/>
              </a:lnSpc>
              <a:spcBef>
                <a:spcPts val="1200"/>
              </a:spcBef>
              <a:spcAft>
                <a:spcPct val="35000"/>
              </a:spcAft>
            </a:pPr>
            <a:r>
              <a:rPr lang="en-GB" sz="1600" i="1" dirty="0">
                <a:solidFill>
                  <a:schemeClr val="tx1"/>
                </a:solidFill>
              </a:rPr>
              <a:t>“Strategic Priorities”</a:t>
            </a:r>
            <a:endParaRPr lang="en-GB" sz="1600" i="1" kern="1200" dirty="0">
              <a:solidFill>
                <a:schemeClr val="tx1"/>
              </a:solidFill>
            </a:endParaRPr>
          </a:p>
        </p:txBody>
      </p:sp>
      <p:sp>
        <p:nvSpPr>
          <p:cNvPr id="102" name="Rectangle 101"/>
          <p:cNvSpPr/>
          <p:nvPr/>
        </p:nvSpPr>
        <p:spPr>
          <a:xfrm>
            <a:off x="9227775" y="4576668"/>
            <a:ext cx="2830142" cy="851657"/>
          </a:xfrm>
          <a:prstGeom prst="rect">
            <a:avLst/>
          </a:prstGeom>
          <a:solidFill>
            <a:schemeClr val="bg1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99568" tIns="56896" rIns="99568" bIns="56896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</a:pPr>
            <a:r>
              <a:rPr lang="en-GB" sz="1600" b="1" i="1" dirty="0" err="1">
                <a:solidFill>
                  <a:schemeClr val="tx1"/>
                </a:solidFill>
              </a:rPr>
              <a:t>Workpackages</a:t>
            </a:r>
            <a:r>
              <a:rPr lang="en-GB" sz="1600" b="1" i="1" dirty="0">
                <a:solidFill>
                  <a:schemeClr val="tx1"/>
                </a:solidFill>
              </a:rPr>
              <a:t> with Cards </a:t>
            </a:r>
          </a:p>
          <a:p>
            <a:pPr lvl="0" algn="ctr" defTabSz="622300">
              <a:lnSpc>
                <a:spcPct val="90000"/>
              </a:lnSpc>
              <a:spcBef>
                <a:spcPct val="0"/>
              </a:spcBef>
            </a:pPr>
            <a:r>
              <a:rPr lang="en-GB" sz="1600" dirty="0">
                <a:solidFill>
                  <a:schemeClr val="tx1"/>
                </a:solidFill>
              </a:rPr>
              <a:t>Agile/Kanban Processes</a:t>
            </a:r>
          </a:p>
          <a:p>
            <a:pPr algn="ctr" defTabSz="622300">
              <a:lnSpc>
                <a:spcPct val="90000"/>
              </a:lnSpc>
              <a:spcBef>
                <a:spcPct val="0"/>
              </a:spcBef>
            </a:pPr>
            <a:r>
              <a:rPr lang="en-GB" sz="1600" dirty="0">
                <a:solidFill>
                  <a:schemeClr val="tx1"/>
                </a:solidFill>
              </a:rPr>
              <a:t>e.g. Sub-tasks / Stories</a:t>
            </a:r>
          </a:p>
          <a:p>
            <a:pPr lvl="0" algn="ctr" defTabSz="622300">
              <a:lnSpc>
                <a:spcPct val="90000"/>
              </a:lnSpc>
              <a:spcBef>
                <a:spcPct val="0"/>
              </a:spcBef>
            </a:pP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103" name="Rectangle 102"/>
          <p:cNvSpPr/>
          <p:nvPr/>
        </p:nvSpPr>
        <p:spPr>
          <a:xfrm>
            <a:off x="9336360" y="2769308"/>
            <a:ext cx="2129142" cy="851657"/>
          </a:xfrm>
          <a:prstGeom prst="rect">
            <a:avLst/>
          </a:prstGeom>
          <a:solidFill>
            <a:schemeClr val="bg1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99568" tIns="56896" rIns="99568" bIns="56896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</a:pPr>
            <a:r>
              <a:rPr lang="en-GB" sz="1600" b="1" i="1" kern="1200" dirty="0">
                <a:solidFill>
                  <a:schemeClr val="tx1"/>
                </a:solidFill>
              </a:rPr>
              <a:t>Projects</a:t>
            </a:r>
          </a:p>
          <a:p>
            <a:pPr lvl="0" algn="ctr" defTabSz="622300">
              <a:lnSpc>
                <a:spcPct val="90000"/>
              </a:lnSpc>
              <a:spcBef>
                <a:spcPct val="0"/>
              </a:spcBef>
            </a:pPr>
            <a:r>
              <a:rPr lang="en-GB" sz="1600" kern="1200" dirty="0">
                <a:solidFill>
                  <a:schemeClr val="tx1"/>
                </a:solidFill>
              </a:rPr>
              <a:t>CCPM</a:t>
            </a:r>
          </a:p>
          <a:p>
            <a:pPr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1600" dirty="0">
                <a:solidFill>
                  <a:schemeClr val="tx1"/>
                </a:solidFill>
              </a:rPr>
              <a:t>Buffer Management</a:t>
            </a:r>
          </a:p>
          <a:p>
            <a:pPr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1600" i="1" dirty="0">
                <a:solidFill>
                  <a:schemeClr val="tx1"/>
                </a:solidFill>
              </a:rPr>
              <a:t>“Operational Priorities”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1413" y="5856308"/>
            <a:ext cx="2017300" cy="9784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64553"/>
          <a:stretch/>
        </p:blipFill>
        <p:spPr>
          <a:xfrm>
            <a:off x="-41107" y="2561407"/>
            <a:ext cx="592492" cy="835411"/>
          </a:xfrm>
          <a:prstGeom prst="rect">
            <a:avLst/>
          </a:prstGeom>
        </p:spPr>
      </p:pic>
      <p:pic>
        <p:nvPicPr>
          <p:cNvPr id="96" name="Picture 9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64553"/>
          <a:stretch/>
        </p:blipFill>
        <p:spPr>
          <a:xfrm>
            <a:off x="-46223" y="508092"/>
            <a:ext cx="592492" cy="835411"/>
          </a:xfrm>
          <a:prstGeom prst="rect">
            <a:avLst/>
          </a:prstGeom>
        </p:spPr>
      </p:pic>
      <p:grpSp>
        <p:nvGrpSpPr>
          <p:cNvPr id="95" name="Gruppieren 8">
            <a:extLst>
              <a:ext uri="{FF2B5EF4-FFF2-40B4-BE49-F238E27FC236}">
                <a16:creationId xmlns:a16="http://schemas.microsoft.com/office/drawing/2014/main" id="{A8140DE1-E2F4-4B34-876C-EB71D449F1CE}"/>
              </a:ext>
            </a:extLst>
          </p:cNvPr>
          <p:cNvGrpSpPr/>
          <p:nvPr/>
        </p:nvGrpSpPr>
        <p:grpSpPr>
          <a:xfrm>
            <a:off x="6598709" y="1188491"/>
            <a:ext cx="2261704" cy="1219872"/>
            <a:chOff x="4195903" y="1556905"/>
            <a:chExt cx="5158490" cy="2615623"/>
          </a:xfrm>
        </p:grpSpPr>
        <p:cxnSp>
          <p:nvCxnSpPr>
            <p:cNvPr id="97" name="Gerade Verbindung mit Pfeil 200">
              <a:extLst>
                <a:ext uri="{FF2B5EF4-FFF2-40B4-BE49-F238E27FC236}">
                  <a16:creationId xmlns:a16="http://schemas.microsoft.com/office/drawing/2014/main" id="{BB72AD49-A2B3-4936-86EA-78949A25EE4E}"/>
                </a:ext>
              </a:extLst>
            </p:cNvPr>
            <p:cNvCxnSpPr/>
            <p:nvPr/>
          </p:nvCxnSpPr>
          <p:spPr>
            <a:xfrm>
              <a:off x="4205894" y="4172528"/>
              <a:ext cx="4699001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Gerade Verbindung mit Pfeil 201">
              <a:extLst>
                <a:ext uri="{FF2B5EF4-FFF2-40B4-BE49-F238E27FC236}">
                  <a16:creationId xmlns:a16="http://schemas.microsoft.com/office/drawing/2014/main" id="{CFED45E5-C59E-4B4B-99A8-5D17261BA662}"/>
                </a:ext>
              </a:extLst>
            </p:cNvPr>
            <p:cNvCxnSpPr/>
            <p:nvPr/>
          </p:nvCxnSpPr>
          <p:spPr>
            <a:xfrm flipV="1">
              <a:off x="4195903" y="1903858"/>
              <a:ext cx="0" cy="226867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Rechteck 202">
              <a:extLst>
                <a:ext uri="{FF2B5EF4-FFF2-40B4-BE49-F238E27FC236}">
                  <a16:creationId xmlns:a16="http://schemas.microsoft.com/office/drawing/2014/main" id="{F25910A7-A407-4002-83DC-789E08AF6104}"/>
                </a:ext>
              </a:extLst>
            </p:cNvPr>
            <p:cNvSpPr/>
            <p:nvPr/>
          </p:nvSpPr>
          <p:spPr>
            <a:xfrm>
              <a:off x="4343400" y="3535065"/>
              <a:ext cx="2933700" cy="507832"/>
            </a:xfrm>
            <a:prstGeom prst="rect">
              <a:avLst/>
            </a:prstGeom>
            <a:solidFill>
              <a:srgbClr val="0070C0"/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1050">
                  <a:solidFill>
                    <a:schemeClr val="bg1"/>
                  </a:solidFill>
                </a:rPr>
                <a:t>Project #1</a:t>
              </a:r>
              <a:endParaRPr lang="en-GB" sz="1050" dirty="0">
                <a:solidFill>
                  <a:schemeClr val="bg1"/>
                </a:solidFill>
              </a:endParaRPr>
            </a:p>
          </p:txBody>
        </p:sp>
        <p:sp>
          <p:nvSpPr>
            <p:cNvPr id="101" name="Rechteck 203">
              <a:extLst>
                <a:ext uri="{FF2B5EF4-FFF2-40B4-BE49-F238E27FC236}">
                  <a16:creationId xmlns:a16="http://schemas.microsoft.com/office/drawing/2014/main" id="{6541633A-7A26-4A40-97D1-C92DEE8CA677}"/>
                </a:ext>
              </a:extLst>
            </p:cNvPr>
            <p:cNvSpPr/>
            <p:nvPr/>
          </p:nvSpPr>
          <p:spPr>
            <a:xfrm>
              <a:off x="4343400" y="2904698"/>
              <a:ext cx="1092200" cy="50783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105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#2</a:t>
              </a:r>
            </a:p>
          </p:txBody>
        </p:sp>
        <p:sp>
          <p:nvSpPr>
            <p:cNvPr id="105" name="Rechteck 204">
              <a:extLst>
                <a:ext uri="{FF2B5EF4-FFF2-40B4-BE49-F238E27FC236}">
                  <a16:creationId xmlns:a16="http://schemas.microsoft.com/office/drawing/2014/main" id="{486ACC98-DF23-490C-83A8-1C7CD3AAF54A}"/>
                </a:ext>
              </a:extLst>
            </p:cNvPr>
            <p:cNvSpPr/>
            <p:nvPr/>
          </p:nvSpPr>
          <p:spPr>
            <a:xfrm>
              <a:off x="4343400" y="2307966"/>
              <a:ext cx="2298700" cy="507832"/>
            </a:xfrm>
            <a:prstGeom prst="rect">
              <a:avLst/>
            </a:prstGeom>
            <a:solidFill>
              <a:srgbClr val="FF9933"/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105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Project #4</a:t>
              </a:r>
            </a:p>
          </p:txBody>
        </p:sp>
        <p:sp>
          <p:nvSpPr>
            <p:cNvPr id="106" name="Textfeld 205">
              <a:extLst>
                <a:ext uri="{FF2B5EF4-FFF2-40B4-BE49-F238E27FC236}">
                  <a16:creationId xmlns:a16="http://schemas.microsoft.com/office/drawing/2014/main" id="{CE2A06F1-7B6B-4A4B-9737-94CDAA824F73}"/>
                </a:ext>
              </a:extLst>
            </p:cNvPr>
            <p:cNvSpPr txBox="1"/>
            <p:nvPr/>
          </p:nvSpPr>
          <p:spPr>
            <a:xfrm>
              <a:off x="4418515" y="1556905"/>
              <a:ext cx="1819455" cy="626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PIPELINE</a:t>
              </a:r>
            </a:p>
          </p:txBody>
        </p:sp>
        <p:sp>
          <p:nvSpPr>
            <p:cNvPr id="107" name="Rechteck 206">
              <a:extLst>
                <a:ext uri="{FF2B5EF4-FFF2-40B4-BE49-F238E27FC236}">
                  <a16:creationId xmlns:a16="http://schemas.microsoft.com/office/drawing/2014/main" id="{EC40311E-D308-4717-A66E-84D53F7A5558}"/>
                </a:ext>
              </a:extLst>
            </p:cNvPr>
            <p:cNvSpPr/>
            <p:nvPr/>
          </p:nvSpPr>
          <p:spPr>
            <a:xfrm>
              <a:off x="7277100" y="3535065"/>
              <a:ext cx="1117600" cy="50783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sz="1050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108" name="Rechteck 207">
              <a:extLst>
                <a:ext uri="{FF2B5EF4-FFF2-40B4-BE49-F238E27FC236}">
                  <a16:creationId xmlns:a16="http://schemas.microsoft.com/office/drawing/2014/main" id="{5E9D4DB5-3A0F-41A4-9C72-2F0929F598A8}"/>
                </a:ext>
              </a:extLst>
            </p:cNvPr>
            <p:cNvSpPr/>
            <p:nvPr/>
          </p:nvSpPr>
          <p:spPr>
            <a:xfrm>
              <a:off x="5438624" y="2904698"/>
              <a:ext cx="416076" cy="50783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sz="1050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109" name="Rechteck 208">
              <a:extLst>
                <a:ext uri="{FF2B5EF4-FFF2-40B4-BE49-F238E27FC236}">
                  <a16:creationId xmlns:a16="http://schemas.microsoft.com/office/drawing/2014/main" id="{863BD897-E670-4790-84D7-59288AD92AD8}"/>
                </a:ext>
              </a:extLst>
            </p:cNvPr>
            <p:cNvSpPr/>
            <p:nvPr/>
          </p:nvSpPr>
          <p:spPr>
            <a:xfrm>
              <a:off x="6642864" y="2307967"/>
              <a:ext cx="875695" cy="50783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sz="1050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110" name="Rechteck 212">
              <a:extLst>
                <a:ext uri="{FF2B5EF4-FFF2-40B4-BE49-F238E27FC236}">
                  <a16:creationId xmlns:a16="http://schemas.microsoft.com/office/drawing/2014/main" id="{CC067249-EF1F-41CE-8BFE-96477CAC1DD2}"/>
                </a:ext>
              </a:extLst>
            </p:cNvPr>
            <p:cNvSpPr/>
            <p:nvPr/>
          </p:nvSpPr>
          <p:spPr>
            <a:xfrm>
              <a:off x="5854700" y="2904782"/>
              <a:ext cx="2298700" cy="507832"/>
            </a:xfrm>
            <a:prstGeom prst="rect">
              <a:avLst/>
            </a:prstGeom>
            <a:solidFill>
              <a:srgbClr val="92D050"/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1050" dirty="0">
                  <a:solidFill>
                    <a:schemeClr val="bg1"/>
                  </a:solidFill>
                </a:rPr>
                <a:t>Project #3</a:t>
              </a:r>
            </a:p>
          </p:txBody>
        </p:sp>
        <p:sp>
          <p:nvSpPr>
            <p:cNvPr id="111" name="Rechteck 213">
              <a:extLst>
                <a:ext uri="{FF2B5EF4-FFF2-40B4-BE49-F238E27FC236}">
                  <a16:creationId xmlns:a16="http://schemas.microsoft.com/office/drawing/2014/main" id="{151FD551-0E94-4097-852E-1C5385463023}"/>
                </a:ext>
              </a:extLst>
            </p:cNvPr>
            <p:cNvSpPr/>
            <p:nvPr/>
          </p:nvSpPr>
          <p:spPr>
            <a:xfrm>
              <a:off x="8149984" y="2904783"/>
              <a:ext cx="875695" cy="50783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sz="105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112" name="Rechteck 214">
              <a:extLst>
                <a:ext uri="{FF2B5EF4-FFF2-40B4-BE49-F238E27FC236}">
                  <a16:creationId xmlns:a16="http://schemas.microsoft.com/office/drawing/2014/main" id="{5F1ECA3E-5BBE-4203-B5C9-BAEB341E6905}"/>
                </a:ext>
              </a:extLst>
            </p:cNvPr>
            <p:cNvSpPr/>
            <p:nvPr/>
          </p:nvSpPr>
          <p:spPr>
            <a:xfrm>
              <a:off x="7520513" y="2307963"/>
              <a:ext cx="1833880" cy="507834"/>
            </a:xfrm>
            <a:prstGeom prst="rect">
              <a:avLst/>
            </a:prstGeom>
            <a:solidFill>
              <a:srgbClr val="204892"/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1050" dirty="0">
                  <a:solidFill>
                    <a:schemeClr val="bg1"/>
                  </a:solidFill>
                </a:rPr>
                <a:t>Project # 5</a:t>
              </a:r>
            </a:p>
          </p:txBody>
        </p:sp>
      </p:grpSp>
      <p:pic>
        <p:nvPicPr>
          <p:cNvPr id="113" name="Picture 112">
            <a:extLst>
              <a:ext uri="{FF2B5EF4-FFF2-40B4-BE49-F238E27FC236}">
                <a16:creationId xmlns:a16="http://schemas.microsoft.com/office/drawing/2014/main" id="{34D84031-0C40-4C21-BC59-69C25A3BF8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00539" y="1112743"/>
            <a:ext cx="2129940" cy="127104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226BCFA-2FDF-45E9-BD1A-B95FF1A2CA1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811" y="3259871"/>
            <a:ext cx="623805" cy="623805"/>
          </a:xfrm>
          <a:prstGeom prst="rect">
            <a:avLst/>
          </a:prstGeom>
        </p:spPr>
      </p:pic>
      <p:pic>
        <p:nvPicPr>
          <p:cNvPr id="160" name="Picture 2" descr="part1">
            <a:extLst>
              <a:ext uri="{FF2B5EF4-FFF2-40B4-BE49-F238E27FC236}">
                <a16:creationId xmlns:a16="http://schemas.microsoft.com/office/drawing/2014/main" id="{7C9E87CC-8823-4D5C-AD08-8DC5703A8A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/>
          <a:srcRect l="25099" t="5046" r="40004" b="10585"/>
          <a:stretch/>
        </p:blipFill>
        <p:spPr bwMode="auto">
          <a:xfrm>
            <a:off x="3131215" y="4711393"/>
            <a:ext cx="922157" cy="1147074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grpSp>
        <p:nvGrpSpPr>
          <p:cNvPr id="114" name="Group 113">
            <a:extLst>
              <a:ext uri="{FF2B5EF4-FFF2-40B4-BE49-F238E27FC236}">
                <a16:creationId xmlns:a16="http://schemas.microsoft.com/office/drawing/2014/main" id="{3EC23EE3-B29A-4619-A886-02C18AC1FFA3}"/>
              </a:ext>
            </a:extLst>
          </p:cNvPr>
          <p:cNvGrpSpPr/>
          <p:nvPr/>
        </p:nvGrpSpPr>
        <p:grpSpPr>
          <a:xfrm>
            <a:off x="1435774" y="4975861"/>
            <a:ext cx="2245291" cy="1147453"/>
            <a:chOff x="346704" y="476672"/>
            <a:chExt cx="11560542" cy="5772000"/>
          </a:xfrm>
        </p:grpSpPr>
        <p:pic>
          <p:nvPicPr>
            <p:cNvPr id="115" name="Picture 114">
              <a:extLst>
                <a:ext uri="{FF2B5EF4-FFF2-40B4-BE49-F238E27FC236}">
                  <a16:creationId xmlns:a16="http://schemas.microsoft.com/office/drawing/2014/main" id="{0DDDFB6E-4DA4-4AEF-8443-294E4306D5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46704" y="476672"/>
              <a:ext cx="11560542" cy="5768840"/>
            </a:xfrm>
            <a:prstGeom prst="rect">
              <a:avLst/>
            </a:prstGeom>
            <a:ln>
              <a:solidFill>
                <a:schemeClr val="bg2">
                  <a:lumMod val="75000"/>
                </a:schemeClr>
              </a:solidFill>
            </a:ln>
          </p:spPr>
        </p:pic>
        <p:pic>
          <p:nvPicPr>
            <p:cNvPr id="116" name="Picture 115">
              <a:extLst>
                <a:ext uri="{FF2B5EF4-FFF2-40B4-BE49-F238E27FC236}">
                  <a16:creationId xmlns:a16="http://schemas.microsoft.com/office/drawing/2014/main" id="{37EA2B64-A0D6-495A-B5DE-024CFC3CBF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53578" y="4076784"/>
              <a:ext cx="480102" cy="217188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7" name="Picture 116">
              <a:extLst>
                <a:ext uri="{FF2B5EF4-FFF2-40B4-BE49-F238E27FC236}">
                  <a16:creationId xmlns:a16="http://schemas.microsoft.com/office/drawing/2014/main" id="{B044E947-C58F-4260-B6B9-D74E690972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9736516" y="525856"/>
              <a:ext cx="2133785" cy="483145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2104CD50-14E8-4921-B980-60612982DC6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053372" y="4868217"/>
            <a:ext cx="2511055" cy="1371153"/>
          </a:xfrm>
          <a:prstGeom prst="rect">
            <a:avLst/>
          </a:prstGeom>
        </p:spPr>
      </p:pic>
      <p:pic>
        <p:nvPicPr>
          <p:cNvPr id="159" name="Picture 158">
            <a:extLst>
              <a:ext uri="{FF2B5EF4-FFF2-40B4-BE49-F238E27FC236}">
                <a16:creationId xmlns:a16="http://schemas.microsoft.com/office/drawing/2014/main" id="{B477B161-AA1B-4443-85E2-C790CC3437C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913724" y="2769308"/>
            <a:ext cx="1229947" cy="671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115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 animBg="1"/>
      <p:bldP spid="217" grpId="0" animBg="1"/>
      <p:bldP spid="4" grpId="0" animBg="1"/>
      <p:bldP spid="232" grpId="0"/>
      <p:bldP spid="241" grpId="0"/>
      <p:bldP spid="12" grpId="0"/>
      <p:bldP spid="16" grpId="0"/>
      <p:bldP spid="520" grpId="0"/>
      <p:bldP spid="234" grpId="0" animBg="1"/>
      <p:bldP spid="93" grpId="0"/>
      <p:bldP spid="92" grpId="0" animBg="1"/>
      <p:bldP spid="102" grpId="0" animBg="1"/>
      <p:bldP spid="10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Layer 3 Integration</a:t>
            </a:r>
            <a:br>
              <a:rPr lang="en-GB" dirty="0"/>
            </a:br>
            <a:r>
              <a:rPr lang="en-GB" sz="3100" i="1" dirty="0"/>
              <a:t>LYNX TameFlow Task Board, including Flow Buffer Management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499B70-49A0-4519-9B09-62EDDB406EFA}" type="slidenum">
              <a:rPr lang="nl-NL" smtClean="0"/>
              <a:pPr/>
              <a:t>12</a:t>
            </a:fld>
            <a:endParaRPr lang="nl-NL" dirty="0"/>
          </a:p>
        </p:txBody>
      </p:sp>
      <p:grpSp>
        <p:nvGrpSpPr>
          <p:cNvPr id="4" name="Group 3"/>
          <p:cNvGrpSpPr/>
          <p:nvPr/>
        </p:nvGrpSpPr>
        <p:grpSpPr>
          <a:xfrm>
            <a:off x="1127448" y="1628800"/>
            <a:ext cx="9804335" cy="4895153"/>
            <a:chOff x="346704" y="476672"/>
            <a:chExt cx="11560542" cy="57720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6704" y="476672"/>
              <a:ext cx="11560542" cy="5768840"/>
            </a:xfrm>
            <a:prstGeom prst="rect">
              <a:avLst/>
            </a:prstGeom>
            <a:ln>
              <a:solidFill>
                <a:schemeClr val="bg2">
                  <a:lumMod val="75000"/>
                </a:schemeClr>
              </a:solidFill>
            </a:ln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3578" y="4076784"/>
              <a:ext cx="480102" cy="217188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736516" y="525856"/>
              <a:ext cx="2133785" cy="483145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8" name="Oval 7">
            <a:extLst>
              <a:ext uri="{FF2B5EF4-FFF2-40B4-BE49-F238E27FC236}">
                <a16:creationId xmlns:a16="http://schemas.microsoft.com/office/drawing/2014/main" id="{7C4A966D-7884-4D12-A4FC-9627437608AE}"/>
              </a:ext>
            </a:extLst>
          </p:cNvPr>
          <p:cNvSpPr/>
          <p:nvPr/>
        </p:nvSpPr>
        <p:spPr>
          <a:xfrm>
            <a:off x="823528" y="4713801"/>
            <a:ext cx="962720" cy="1224136"/>
          </a:xfrm>
          <a:prstGeom prst="ellipse">
            <a:avLst/>
          </a:prstGeom>
          <a:noFill/>
          <a:ln w="19050">
            <a:solidFill>
              <a:srgbClr val="4D762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3057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AC25FE-9359-4BB8-9059-8190EAAE07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Focus of this manual: Layer 2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4CAB27E-90A6-4172-BBF9-AFCAED98DC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499B70-49A0-4519-9B09-62EDDB406EFA}" type="slidenum">
              <a:rPr lang="nl-NL" smtClean="0"/>
              <a:pPr/>
              <a:t>13</a:t>
            </a:fld>
            <a:endParaRPr lang="nl-NL" dirty="0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124429F7-B434-459B-8300-B63E7B03F195}"/>
              </a:ext>
            </a:extLst>
          </p:cNvPr>
          <p:cNvSpPr/>
          <p:nvPr/>
        </p:nvSpPr>
        <p:spPr>
          <a:xfrm>
            <a:off x="812800" y="2921411"/>
            <a:ext cx="8735260" cy="173172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grpSp>
        <p:nvGrpSpPr>
          <p:cNvPr id="5" name="Gruppieren 222">
            <a:extLst>
              <a:ext uri="{FF2B5EF4-FFF2-40B4-BE49-F238E27FC236}">
                <a16:creationId xmlns:a16="http://schemas.microsoft.com/office/drawing/2014/main" id="{87A93738-3502-4B9A-9916-8A0A40FE15DA}"/>
              </a:ext>
            </a:extLst>
          </p:cNvPr>
          <p:cNvGrpSpPr>
            <a:grpSpLocks/>
          </p:cNvGrpSpPr>
          <p:nvPr/>
        </p:nvGrpSpPr>
        <p:grpSpPr bwMode="auto">
          <a:xfrm>
            <a:off x="7680176" y="3560449"/>
            <a:ext cx="178588" cy="450956"/>
            <a:chOff x="6804248" y="1196752"/>
            <a:chExt cx="216024" cy="504056"/>
          </a:xfrm>
          <a:solidFill>
            <a:srgbClr val="C9D7F3"/>
          </a:solidFill>
        </p:grpSpPr>
        <p:sp>
          <p:nvSpPr>
            <p:cNvPr id="6" name="Trapezoid 223">
              <a:extLst>
                <a:ext uri="{FF2B5EF4-FFF2-40B4-BE49-F238E27FC236}">
                  <a16:creationId xmlns:a16="http://schemas.microsoft.com/office/drawing/2014/main" id="{5B320200-B0EC-414E-989F-D34B72475044}"/>
                </a:ext>
              </a:extLst>
            </p:cNvPr>
            <p:cNvSpPr/>
            <p:nvPr/>
          </p:nvSpPr>
          <p:spPr>
            <a:xfrm>
              <a:off x="6804248" y="1413003"/>
              <a:ext cx="216024" cy="287805"/>
            </a:xfrm>
            <a:prstGeom prst="trapezoid">
              <a:avLst/>
            </a:prstGeom>
            <a:grpFill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7" name="Ellipse 224">
              <a:extLst>
                <a:ext uri="{FF2B5EF4-FFF2-40B4-BE49-F238E27FC236}">
                  <a16:creationId xmlns:a16="http://schemas.microsoft.com/office/drawing/2014/main" id="{87978B09-2273-413B-A642-5EFBDA796AAB}"/>
                </a:ext>
              </a:extLst>
            </p:cNvPr>
            <p:cNvSpPr/>
            <p:nvPr/>
          </p:nvSpPr>
          <p:spPr>
            <a:xfrm>
              <a:off x="6804248" y="1196752"/>
              <a:ext cx="216024" cy="216251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grpSp>
        <p:nvGrpSpPr>
          <p:cNvPr id="8" name="Gruppieren 225">
            <a:extLst>
              <a:ext uri="{FF2B5EF4-FFF2-40B4-BE49-F238E27FC236}">
                <a16:creationId xmlns:a16="http://schemas.microsoft.com/office/drawing/2014/main" id="{CD7B5996-36C3-4736-9853-363207788482}"/>
              </a:ext>
            </a:extLst>
          </p:cNvPr>
          <p:cNvGrpSpPr>
            <a:grpSpLocks/>
          </p:cNvGrpSpPr>
          <p:nvPr/>
        </p:nvGrpSpPr>
        <p:grpSpPr bwMode="auto">
          <a:xfrm>
            <a:off x="7917856" y="3560449"/>
            <a:ext cx="178588" cy="450956"/>
            <a:chOff x="6804248" y="1196752"/>
            <a:chExt cx="216024" cy="504056"/>
          </a:xfrm>
          <a:solidFill>
            <a:srgbClr val="C9D7F3"/>
          </a:solidFill>
        </p:grpSpPr>
        <p:sp>
          <p:nvSpPr>
            <p:cNvPr id="9" name="Trapezoid 226">
              <a:extLst>
                <a:ext uri="{FF2B5EF4-FFF2-40B4-BE49-F238E27FC236}">
                  <a16:creationId xmlns:a16="http://schemas.microsoft.com/office/drawing/2014/main" id="{9A69F6E4-CE06-4CB5-9BDA-A62CC1221037}"/>
                </a:ext>
              </a:extLst>
            </p:cNvPr>
            <p:cNvSpPr/>
            <p:nvPr/>
          </p:nvSpPr>
          <p:spPr>
            <a:xfrm>
              <a:off x="6804248" y="1413003"/>
              <a:ext cx="216024" cy="287805"/>
            </a:xfrm>
            <a:prstGeom prst="trapezoid">
              <a:avLst/>
            </a:prstGeom>
            <a:grpFill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0" name="Ellipse 227">
              <a:extLst>
                <a:ext uri="{FF2B5EF4-FFF2-40B4-BE49-F238E27FC236}">
                  <a16:creationId xmlns:a16="http://schemas.microsoft.com/office/drawing/2014/main" id="{49D5359D-72EE-4B98-9063-2480411B989C}"/>
                </a:ext>
              </a:extLst>
            </p:cNvPr>
            <p:cNvSpPr/>
            <p:nvPr/>
          </p:nvSpPr>
          <p:spPr>
            <a:xfrm>
              <a:off x="6804248" y="1196752"/>
              <a:ext cx="216024" cy="216251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grpSp>
        <p:nvGrpSpPr>
          <p:cNvPr id="11" name="Gruppieren 228">
            <a:extLst>
              <a:ext uri="{FF2B5EF4-FFF2-40B4-BE49-F238E27FC236}">
                <a16:creationId xmlns:a16="http://schemas.microsoft.com/office/drawing/2014/main" id="{BDAC7301-C4DB-4A2A-AB8C-059EC315E650}"/>
              </a:ext>
            </a:extLst>
          </p:cNvPr>
          <p:cNvGrpSpPr>
            <a:grpSpLocks/>
          </p:cNvGrpSpPr>
          <p:nvPr/>
        </p:nvGrpSpPr>
        <p:grpSpPr bwMode="auto">
          <a:xfrm>
            <a:off x="8156848" y="3560449"/>
            <a:ext cx="178588" cy="450956"/>
            <a:chOff x="6804248" y="1196752"/>
            <a:chExt cx="216024" cy="504056"/>
          </a:xfrm>
          <a:solidFill>
            <a:srgbClr val="C9D7F3"/>
          </a:solidFill>
        </p:grpSpPr>
        <p:sp>
          <p:nvSpPr>
            <p:cNvPr id="12" name="Trapezoid 229">
              <a:extLst>
                <a:ext uri="{FF2B5EF4-FFF2-40B4-BE49-F238E27FC236}">
                  <a16:creationId xmlns:a16="http://schemas.microsoft.com/office/drawing/2014/main" id="{260D973E-D220-46B7-9DA1-5FDA372781F3}"/>
                </a:ext>
              </a:extLst>
            </p:cNvPr>
            <p:cNvSpPr/>
            <p:nvPr/>
          </p:nvSpPr>
          <p:spPr>
            <a:xfrm>
              <a:off x="6804248" y="1413003"/>
              <a:ext cx="216024" cy="287805"/>
            </a:xfrm>
            <a:prstGeom prst="trapezoid">
              <a:avLst/>
            </a:prstGeom>
            <a:grpFill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3" name="Ellipse 230">
              <a:extLst>
                <a:ext uri="{FF2B5EF4-FFF2-40B4-BE49-F238E27FC236}">
                  <a16:creationId xmlns:a16="http://schemas.microsoft.com/office/drawing/2014/main" id="{6BE0417B-F7D6-4A31-A5B5-3A6049CC7AFE}"/>
                </a:ext>
              </a:extLst>
            </p:cNvPr>
            <p:cNvSpPr/>
            <p:nvPr/>
          </p:nvSpPr>
          <p:spPr>
            <a:xfrm>
              <a:off x="6804248" y="1196752"/>
              <a:ext cx="216024" cy="216251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grpSp>
        <p:nvGrpSpPr>
          <p:cNvPr id="14" name="Gruppieren 231">
            <a:extLst>
              <a:ext uri="{FF2B5EF4-FFF2-40B4-BE49-F238E27FC236}">
                <a16:creationId xmlns:a16="http://schemas.microsoft.com/office/drawing/2014/main" id="{F3763E5E-F9D5-4315-9738-7ED9AB594EB1}"/>
              </a:ext>
            </a:extLst>
          </p:cNvPr>
          <p:cNvGrpSpPr>
            <a:grpSpLocks/>
          </p:cNvGrpSpPr>
          <p:nvPr/>
        </p:nvGrpSpPr>
        <p:grpSpPr bwMode="auto">
          <a:xfrm>
            <a:off x="8394526" y="3560449"/>
            <a:ext cx="178588" cy="450956"/>
            <a:chOff x="6804248" y="1196752"/>
            <a:chExt cx="216024" cy="504056"/>
          </a:xfrm>
          <a:solidFill>
            <a:srgbClr val="C9D7F3"/>
          </a:solidFill>
        </p:grpSpPr>
        <p:sp>
          <p:nvSpPr>
            <p:cNvPr id="15" name="Trapezoid 14">
              <a:extLst>
                <a:ext uri="{FF2B5EF4-FFF2-40B4-BE49-F238E27FC236}">
                  <a16:creationId xmlns:a16="http://schemas.microsoft.com/office/drawing/2014/main" id="{7BC19B5D-D392-4300-987E-D34A89A38DE5}"/>
                </a:ext>
              </a:extLst>
            </p:cNvPr>
            <p:cNvSpPr/>
            <p:nvPr/>
          </p:nvSpPr>
          <p:spPr>
            <a:xfrm>
              <a:off x="6804248" y="1413003"/>
              <a:ext cx="216024" cy="287805"/>
            </a:xfrm>
            <a:prstGeom prst="trapezoid">
              <a:avLst/>
            </a:prstGeom>
            <a:grpFill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6" name="Ellipse 244">
              <a:extLst>
                <a:ext uri="{FF2B5EF4-FFF2-40B4-BE49-F238E27FC236}">
                  <a16:creationId xmlns:a16="http://schemas.microsoft.com/office/drawing/2014/main" id="{E6648723-6666-478D-94BE-FB0FC3DA5B83}"/>
                </a:ext>
              </a:extLst>
            </p:cNvPr>
            <p:cNvSpPr/>
            <p:nvPr/>
          </p:nvSpPr>
          <p:spPr>
            <a:xfrm>
              <a:off x="6804248" y="1196752"/>
              <a:ext cx="216024" cy="216251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sp>
        <p:nvSpPr>
          <p:cNvPr id="18" name="Textfeld 519">
            <a:extLst>
              <a:ext uri="{FF2B5EF4-FFF2-40B4-BE49-F238E27FC236}">
                <a16:creationId xmlns:a16="http://schemas.microsoft.com/office/drawing/2014/main" id="{5D6A0ED1-A5AE-4DAC-BF16-D1D398904A2F}"/>
              </a:ext>
            </a:extLst>
          </p:cNvPr>
          <p:cNvSpPr txBox="1"/>
          <p:nvPr/>
        </p:nvSpPr>
        <p:spPr>
          <a:xfrm rot="16200000">
            <a:off x="342842" y="3432399"/>
            <a:ext cx="14868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Layer 2</a:t>
            </a:r>
          </a:p>
          <a:p>
            <a:r>
              <a:rPr lang="en-GB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Single Project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5D28E8D-BFA0-4F86-A6A8-10D6E51635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7576" y="3248346"/>
            <a:ext cx="2004254" cy="1267512"/>
          </a:xfrm>
          <a:prstGeom prst="rect">
            <a:avLst/>
          </a:prstGeom>
        </p:spPr>
      </p:pic>
      <p:pic>
        <p:nvPicPr>
          <p:cNvPr id="20" name="Picture 19" descr="IMG_23022012_153431.png">
            <a:extLst>
              <a:ext uri="{FF2B5EF4-FFF2-40B4-BE49-F238E27FC236}">
                <a16:creationId xmlns:a16="http://schemas.microsoft.com/office/drawing/2014/main" id="{62418EF4-4B3E-4340-8130-4C25AC2E53AF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564915" y="3106076"/>
            <a:ext cx="1949196" cy="1246578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76536C14-5B33-4F9F-9282-618337E600F5}"/>
              </a:ext>
            </a:extLst>
          </p:cNvPr>
          <p:cNvSpPr/>
          <p:nvPr/>
        </p:nvSpPr>
        <p:spPr>
          <a:xfrm>
            <a:off x="9764084" y="2991928"/>
            <a:ext cx="2129142" cy="851657"/>
          </a:xfrm>
          <a:prstGeom prst="rect">
            <a:avLst/>
          </a:prstGeom>
          <a:solidFill>
            <a:schemeClr val="bg1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99568" tIns="56896" rIns="99568" bIns="56896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</a:pPr>
            <a:r>
              <a:rPr lang="en-GB" sz="1600" b="1" i="1" kern="1200" dirty="0">
                <a:solidFill>
                  <a:schemeClr val="tx1"/>
                </a:solidFill>
              </a:rPr>
              <a:t>Create Projects</a:t>
            </a:r>
          </a:p>
          <a:p>
            <a:pPr lvl="0" algn="ctr" defTabSz="622300">
              <a:lnSpc>
                <a:spcPct val="90000"/>
              </a:lnSpc>
              <a:spcBef>
                <a:spcPct val="0"/>
              </a:spcBef>
            </a:pPr>
            <a:r>
              <a:rPr lang="en-GB" sz="1600" kern="1200" dirty="0">
                <a:solidFill>
                  <a:schemeClr val="tx1"/>
                </a:solidFill>
              </a:rPr>
              <a:t>CCPM</a:t>
            </a:r>
          </a:p>
          <a:p>
            <a:pPr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1600" dirty="0">
                <a:solidFill>
                  <a:schemeClr val="tx1"/>
                </a:solidFill>
              </a:rPr>
              <a:t>Buffer Management</a:t>
            </a:r>
          </a:p>
          <a:p>
            <a:pPr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1600" i="1" dirty="0">
                <a:solidFill>
                  <a:schemeClr val="tx1"/>
                </a:solidFill>
              </a:rPr>
              <a:t>“Operational Priorities”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691C63F-A9E1-4A6D-A2D0-AE3E32AE0CC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64553"/>
          <a:stretch/>
        </p:blipFill>
        <p:spPr>
          <a:xfrm>
            <a:off x="386617" y="2784027"/>
            <a:ext cx="592492" cy="83541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66B2815-0834-40B0-B5D1-7571583431D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535" y="3482491"/>
            <a:ext cx="623805" cy="62380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E3CF774-D0B6-44B7-9683-B167BE6418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41448" y="2991928"/>
            <a:ext cx="1229947" cy="671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51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8" grpId="0"/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/>
          <p:cNvSpPr/>
          <p:nvPr/>
        </p:nvSpPr>
        <p:spPr>
          <a:xfrm>
            <a:off x="8832304" y="6165304"/>
            <a:ext cx="1835696" cy="6926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Title 4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GB" sz="2400" u="sng" dirty="0"/>
              <a:t>Pooling</a:t>
            </a:r>
            <a:r>
              <a:rPr lang="en-GB" sz="2400" dirty="0"/>
              <a:t> of Contingency – Insurance Model</a:t>
            </a:r>
            <a:br>
              <a:rPr lang="en-GB" sz="2400" dirty="0"/>
            </a:br>
            <a:r>
              <a:rPr lang="en-GB" sz="2000" i="1" dirty="0"/>
              <a:t>Buffer Management</a:t>
            </a:r>
            <a:endParaRPr lang="en-GB" sz="1050" i="1" dirty="0"/>
          </a:p>
        </p:txBody>
      </p:sp>
      <p:sp>
        <p:nvSpPr>
          <p:cNvPr id="49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91344" y="1257301"/>
            <a:ext cx="574799" cy="299492"/>
          </a:xfrm>
        </p:spPr>
        <p:txBody>
          <a:bodyPr/>
          <a:lstStyle/>
          <a:p>
            <a:fld id="{96499B70-49A0-4519-9B09-62EDDB406EFA}" type="slidenum">
              <a:rPr lang="nl-NL" smtClean="0"/>
              <a:pPr/>
              <a:t>14</a:t>
            </a:fld>
            <a:endParaRPr lang="nl-NL" dirty="0"/>
          </a:p>
        </p:txBody>
      </p:sp>
      <p:sp>
        <p:nvSpPr>
          <p:cNvPr id="66" name="Rectangle 65"/>
          <p:cNvSpPr/>
          <p:nvPr/>
        </p:nvSpPr>
        <p:spPr>
          <a:xfrm>
            <a:off x="8832304" y="774555"/>
            <a:ext cx="31631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/>
              <a:t>“To be safer, (re)move the safety”</a:t>
            </a:r>
            <a:endParaRPr lang="en-GB" b="1" i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361DEAD-8C64-4A96-843F-F7BF0180DB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440" y="1965298"/>
            <a:ext cx="8976320" cy="4186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948203"/>
      </p:ext>
    </p:extLst>
  </p:cSld>
  <p:clrMapOvr>
    <a:masterClrMapping/>
  </p:clrMapOvr>
  <p:transition>
    <p:zo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/>
          <p:cNvSpPr/>
          <p:nvPr/>
        </p:nvSpPr>
        <p:spPr>
          <a:xfrm>
            <a:off x="8832304" y="5841442"/>
            <a:ext cx="1835696" cy="8279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2738438" y="2260231"/>
            <a:ext cx="576262" cy="287337"/>
          </a:xfrm>
          <a:prstGeom prst="rect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bg1">
                <a:lumMod val="50000"/>
              </a:schemeClr>
            </a:solidFill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eaLnBrk="0" hangingPunct="0">
              <a:defRPr/>
            </a:pPr>
            <a:r>
              <a:rPr lang="en-GB" sz="1400" dirty="0">
                <a:latin typeface="Lucida Grande" pitchFamily="1" charset="0"/>
              </a:rPr>
              <a:t>Done</a:t>
            </a:r>
          </a:p>
        </p:txBody>
      </p:sp>
      <p:sp>
        <p:nvSpPr>
          <p:cNvPr id="80903" name="Line 24"/>
          <p:cNvSpPr>
            <a:spLocks noChangeShapeType="1"/>
          </p:cNvSpPr>
          <p:nvPr/>
        </p:nvSpPr>
        <p:spPr bwMode="auto">
          <a:xfrm flipH="1">
            <a:off x="2807625" y="5867040"/>
            <a:ext cx="5011738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 type="triangle" w="med" len="med"/>
            <a:tailEnd type="none" w="med" len="med"/>
          </a:ln>
        </p:spPr>
        <p:txBody>
          <a:bodyPr/>
          <a:lstStyle/>
          <a:p>
            <a:endParaRPr lang="nl-NL">
              <a:solidFill>
                <a:srgbClr val="204892"/>
              </a:solidFill>
            </a:endParaRPr>
          </a:p>
        </p:txBody>
      </p:sp>
      <p:sp>
        <p:nvSpPr>
          <p:cNvPr id="80904" name="Text Box 25"/>
          <p:cNvSpPr txBox="1">
            <a:spLocks noChangeArrowheads="1"/>
          </p:cNvSpPr>
          <p:nvPr/>
        </p:nvSpPr>
        <p:spPr bwMode="auto">
          <a:xfrm>
            <a:off x="4940303" y="5880094"/>
            <a:ext cx="51911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en-US" b="1" dirty="0">
                <a:solidFill>
                  <a:srgbClr val="006600"/>
                </a:solidFill>
              </a:rPr>
              <a:t>45</a:t>
            </a:r>
          </a:p>
        </p:txBody>
      </p:sp>
      <p:sp>
        <p:nvSpPr>
          <p:cNvPr id="80906" name="Line 28"/>
          <p:cNvSpPr>
            <a:spLocks noChangeShapeType="1"/>
          </p:cNvSpPr>
          <p:nvPr/>
        </p:nvSpPr>
        <p:spPr bwMode="auto">
          <a:xfrm flipV="1">
            <a:off x="4727848" y="1999193"/>
            <a:ext cx="0" cy="2736851"/>
          </a:xfrm>
          <a:prstGeom prst="line">
            <a:avLst/>
          </a:prstGeom>
          <a:noFill/>
          <a:ln w="25400">
            <a:solidFill>
              <a:srgbClr val="00B050"/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grpSp>
        <p:nvGrpSpPr>
          <p:cNvPr id="2" name="Group 61"/>
          <p:cNvGrpSpPr/>
          <p:nvPr/>
        </p:nvGrpSpPr>
        <p:grpSpPr>
          <a:xfrm>
            <a:off x="2711450" y="4736042"/>
            <a:ext cx="7132638" cy="493158"/>
            <a:chOff x="1187450" y="4674348"/>
            <a:chExt cx="7132638" cy="493158"/>
          </a:xfrm>
        </p:grpSpPr>
        <p:sp>
          <p:nvSpPr>
            <p:cNvPr id="80899" name="Text Box 15"/>
            <p:cNvSpPr txBox="1">
              <a:spLocks noChangeArrowheads="1"/>
            </p:cNvSpPr>
            <p:nvPr/>
          </p:nvSpPr>
          <p:spPr bwMode="auto">
            <a:xfrm>
              <a:off x="2078038" y="4798174"/>
              <a:ext cx="51911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b="1"/>
                <a:t>10</a:t>
              </a:r>
            </a:p>
          </p:txBody>
        </p:sp>
        <p:grpSp>
          <p:nvGrpSpPr>
            <p:cNvPr id="4" name="Group 60"/>
            <p:cNvGrpSpPr/>
            <p:nvPr/>
          </p:nvGrpSpPr>
          <p:grpSpPr>
            <a:xfrm>
              <a:off x="1187450" y="4674348"/>
              <a:ext cx="7132638" cy="123826"/>
              <a:chOff x="1187450" y="4674348"/>
              <a:chExt cx="7132638" cy="123826"/>
            </a:xfrm>
          </p:grpSpPr>
          <p:sp>
            <p:nvSpPr>
              <p:cNvPr id="80905" name="Line 27"/>
              <p:cNvSpPr>
                <a:spLocks noChangeShapeType="1"/>
              </p:cNvSpPr>
              <p:nvPr/>
            </p:nvSpPr>
            <p:spPr bwMode="auto">
              <a:xfrm>
                <a:off x="1187450" y="4674348"/>
                <a:ext cx="7132638" cy="0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0907" name="Line 29"/>
              <p:cNvSpPr>
                <a:spLocks noChangeShapeType="1"/>
              </p:cNvSpPr>
              <p:nvPr/>
            </p:nvSpPr>
            <p:spPr bwMode="auto">
              <a:xfrm>
                <a:off x="2303463" y="4674349"/>
                <a:ext cx="0" cy="123825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0908" name="Line 30"/>
              <p:cNvSpPr>
                <a:spLocks noChangeShapeType="1"/>
              </p:cNvSpPr>
              <p:nvPr/>
            </p:nvSpPr>
            <p:spPr bwMode="auto">
              <a:xfrm>
                <a:off x="3416300" y="4674349"/>
                <a:ext cx="0" cy="123825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0909" name="Line 31"/>
              <p:cNvSpPr>
                <a:spLocks noChangeShapeType="1"/>
              </p:cNvSpPr>
              <p:nvPr/>
            </p:nvSpPr>
            <p:spPr bwMode="auto">
              <a:xfrm>
                <a:off x="4605338" y="4674349"/>
                <a:ext cx="0" cy="123825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0910" name="Line 32"/>
              <p:cNvSpPr>
                <a:spLocks noChangeShapeType="1"/>
              </p:cNvSpPr>
              <p:nvPr/>
            </p:nvSpPr>
            <p:spPr bwMode="auto">
              <a:xfrm>
                <a:off x="5645150" y="4674349"/>
                <a:ext cx="0" cy="123825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0911" name="Line 33"/>
              <p:cNvSpPr>
                <a:spLocks noChangeShapeType="1"/>
              </p:cNvSpPr>
              <p:nvPr/>
            </p:nvSpPr>
            <p:spPr bwMode="auto">
              <a:xfrm>
                <a:off x="6832600" y="4674349"/>
                <a:ext cx="0" cy="123825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0912" name="Line 34"/>
              <p:cNvSpPr>
                <a:spLocks noChangeShapeType="1"/>
              </p:cNvSpPr>
              <p:nvPr/>
            </p:nvSpPr>
            <p:spPr bwMode="auto">
              <a:xfrm>
                <a:off x="7948613" y="4674349"/>
                <a:ext cx="0" cy="123825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</p:grpSp>
        <p:sp>
          <p:nvSpPr>
            <p:cNvPr id="80913" name="Text Box 35"/>
            <p:cNvSpPr txBox="1">
              <a:spLocks noChangeArrowheads="1"/>
            </p:cNvSpPr>
            <p:nvPr/>
          </p:nvSpPr>
          <p:spPr bwMode="auto">
            <a:xfrm>
              <a:off x="3194052" y="4798174"/>
              <a:ext cx="519113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b="1"/>
                <a:t>20</a:t>
              </a:r>
            </a:p>
          </p:txBody>
        </p:sp>
        <p:sp>
          <p:nvSpPr>
            <p:cNvPr id="80914" name="Text Box 36"/>
            <p:cNvSpPr txBox="1">
              <a:spLocks noChangeArrowheads="1"/>
            </p:cNvSpPr>
            <p:nvPr/>
          </p:nvSpPr>
          <p:spPr bwMode="auto">
            <a:xfrm>
              <a:off x="4383088" y="4798174"/>
              <a:ext cx="51911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b="1"/>
                <a:t>30</a:t>
              </a:r>
            </a:p>
          </p:txBody>
        </p:sp>
        <p:sp>
          <p:nvSpPr>
            <p:cNvPr id="80915" name="Text Box 37"/>
            <p:cNvSpPr txBox="1">
              <a:spLocks noChangeArrowheads="1"/>
            </p:cNvSpPr>
            <p:nvPr/>
          </p:nvSpPr>
          <p:spPr bwMode="auto">
            <a:xfrm>
              <a:off x="5422902" y="4798174"/>
              <a:ext cx="519113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b="1"/>
                <a:t>40</a:t>
              </a:r>
            </a:p>
          </p:txBody>
        </p:sp>
        <p:sp>
          <p:nvSpPr>
            <p:cNvPr id="80916" name="Text Box 38"/>
            <p:cNvSpPr txBox="1">
              <a:spLocks noChangeArrowheads="1"/>
            </p:cNvSpPr>
            <p:nvPr/>
          </p:nvSpPr>
          <p:spPr bwMode="auto">
            <a:xfrm>
              <a:off x="6610352" y="4798174"/>
              <a:ext cx="519113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b="1"/>
                <a:t>50</a:t>
              </a:r>
            </a:p>
          </p:txBody>
        </p:sp>
        <p:sp>
          <p:nvSpPr>
            <p:cNvPr id="80917" name="Text Box 39"/>
            <p:cNvSpPr txBox="1">
              <a:spLocks noChangeArrowheads="1"/>
            </p:cNvSpPr>
            <p:nvPr/>
          </p:nvSpPr>
          <p:spPr bwMode="auto">
            <a:xfrm>
              <a:off x="7724775" y="4798174"/>
              <a:ext cx="519113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b="1"/>
                <a:t>60</a:t>
              </a:r>
            </a:p>
          </p:txBody>
        </p:sp>
      </p:grpSp>
      <p:sp>
        <p:nvSpPr>
          <p:cNvPr id="27672" name="Text Box 58"/>
          <p:cNvSpPr txBox="1">
            <a:spLocks noChangeArrowheads="1"/>
          </p:cNvSpPr>
          <p:nvPr/>
        </p:nvSpPr>
        <p:spPr bwMode="auto">
          <a:xfrm>
            <a:off x="9618664" y="5187111"/>
            <a:ext cx="575469" cy="34720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100008" tIns="50004" rIns="100008" bIns="50004">
            <a:spAutoFit/>
          </a:bodyPr>
          <a:lstStyle/>
          <a:p>
            <a:pPr defTabSz="1000125" eaLnBrk="0" hangingPunct="0">
              <a:defRPr/>
            </a:pPr>
            <a:r>
              <a:rPr lang="en-US" sz="1600" dirty="0">
                <a:latin typeface="+mj-lt"/>
              </a:rPr>
              <a:t>Time</a:t>
            </a:r>
          </a:p>
        </p:txBody>
      </p:sp>
      <p:sp>
        <p:nvSpPr>
          <p:cNvPr id="55" name="Rectangle 3"/>
          <p:cNvSpPr>
            <a:spLocks noChangeArrowheads="1"/>
          </p:cNvSpPr>
          <p:nvPr/>
        </p:nvSpPr>
        <p:spPr bwMode="auto">
          <a:xfrm>
            <a:off x="3336348" y="2637608"/>
            <a:ext cx="784802" cy="287337"/>
          </a:xfrm>
          <a:prstGeom prst="rect">
            <a:avLst/>
          </a:prstGeom>
          <a:solidFill>
            <a:srgbClr val="006600"/>
          </a:solidFill>
          <a:ln w="19050">
            <a:solidFill>
              <a:srgbClr val="006600"/>
            </a:solidFill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eaLnBrk="0" hangingPunct="0">
              <a:defRPr/>
            </a:pPr>
            <a:endParaRPr lang="nl-NL" sz="2400">
              <a:latin typeface="Lucida Grande" pitchFamily="1" charset="0"/>
            </a:endParaRPr>
          </a:p>
        </p:txBody>
      </p:sp>
      <p:sp>
        <p:nvSpPr>
          <p:cNvPr id="57" name="Rectangle 3"/>
          <p:cNvSpPr>
            <a:spLocks noChangeArrowheads="1"/>
          </p:cNvSpPr>
          <p:nvPr/>
        </p:nvSpPr>
        <p:spPr bwMode="auto">
          <a:xfrm>
            <a:off x="4733652" y="3321592"/>
            <a:ext cx="576263" cy="287337"/>
          </a:xfrm>
          <a:prstGeom prst="rect">
            <a:avLst/>
          </a:prstGeom>
          <a:ln w="19050">
            <a:solidFill>
              <a:srgbClr val="204892"/>
            </a:solidFill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eaLnBrk="0" hangingPunct="0">
              <a:defRPr/>
            </a:pPr>
            <a:endParaRPr lang="nl-NL" sz="2400">
              <a:latin typeface="Lucida Grande" pitchFamily="1" charset="0"/>
            </a:endParaRPr>
          </a:p>
        </p:txBody>
      </p:sp>
      <p:sp>
        <p:nvSpPr>
          <p:cNvPr id="59" name="Rectangle 3"/>
          <p:cNvSpPr>
            <a:spLocks noChangeArrowheads="1"/>
          </p:cNvSpPr>
          <p:nvPr/>
        </p:nvSpPr>
        <p:spPr bwMode="auto">
          <a:xfrm>
            <a:off x="5332865" y="3678067"/>
            <a:ext cx="576262" cy="287339"/>
          </a:xfrm>
          <a:prstGeom prst="rect">
            <a:avLst/>
          </a:prstGeom>
          <a:ln w="19050">
            <a:solidFill>
              <a:srgbClr val="204892"/>
            </a:solidFill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eaLnBrk="0" hangingPunct="0">
              <a:defRPr/>
            </a:pPr>
            <a:endParaRPr lang="nl-NL" sz="2400">
              <a:latin typeface="Lucida Grande" pitchFamily="1" charset="0"/>
            </a:endParaRPr>
          </a:p>
        </p:txBody>
      </p:sp>
      <p:sp>
        <p:nvSpPr>
          <p:cNvPr id="65" name="Rectangle 21"/>
          <p:cNvSpPr>
            <a:spLocks noChangeArrowheads="1"/>
          </p:cNvSpPr>
          <p:nvPr/>
        </p:nvSpPr>
        <p:spPr bwMode="auto">
          <a:xfrm>
            <a:off x="6310315" y="4350972"/>
            <a:ext cx="1476000" cy="287339"/>
          </a:xfrm>
          <a:prstGeom prst="rect">
            <a:avLst/>
          </a:prstGeom>
          <a:solidFill>
            <a:srgbClr val="006600"/>
          </a:solidFill>
          <a:ln>
            <a:solidFill>
              <a:srgbClr val="006600"/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r>
              <a:rPr lang="nl-NL" sz="1400" dirty="0">
                <a:solidFill>
                  <a:schemeClr val="bg1"/>
                </a:solidFill>
                <a:latin typeface="Lucida Grande" pitchFamily="1" charset="0"/>
              </a:rPr>
              <a:t>50 % / 15 %</a:t>
            </a:r>
          </a:p>
        </p:txBody>
      </p:sp>
      <p:sp>
        <p:nvSpPr>
          <p:cNvPr id="48" name="Title 1"/>
          <p:cNvSpPr txBox="1">
            <a:spLocks/>
          </p:cNvSpPr>
          <p:nvPr/>
        </p:nvSpPr>
        <p:spPr>
          <a:xfrm>
            <a:off x="5735960" y="1556792"/>
            <a:ext cx="4752528" cy="148343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nl-NL" sz="2400" kern="0" dirty="0"/>
              <a:t>Project is on track. The risk </a:t>
            </a:r>
            <a:r>
              <a:rPr lang="nl-NL" sz="2400" kern="0" dirty="0" err="1"/>
              <a:t>that</a:t>
            </a:r>
            <a:r>
              <a:rPr lang="nl-NL" sz="2400" kern="0" dirty="0"/>
              <a:t> the project </a:t>
            </a:r>
            <a:r>
              <a:rPr lang="nl-NL" sz="2400" kern="0" dirty="0" err="1"/>
              <a:t>will</a:t>
            </a:r>
            <a:r>
              <a:rPr lang="nl-NL" sz="2400" kern="0" dirty="0"/>
              <a:t> </a:t>
            </a:r>
            <a:r>
              <a:rPr lang="nl-NL" sz="2400" kern="0" dirty="0" err="1"/>
              <a:t>be</a:t>
            </a:r>
            <a:r>
              <a:rPr lang="nl-NL" sz="2400" kern="0" dirty="0"/>
              <a:t> late is </a:t>
            </a:r>
            <a:r>
              <a:rPr lang="nl-NL" sz="2400" kern="0" dirty="0" err="1"/>
              <a:t>very</a:t>
            </a:r>
            <a:r>
              <a:rPr lang="nl-NL" sz="2400" kern="0" dirty="0"/>
              <a:t> low. </a:t>
            </a:r>
          </a:p>
        </p:txBody>
      </p:sp>
      <p:sp>
        <p:nvSpPr>
          <p:cNvPr id="46" name="Title 4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>
                <a:solidFill>
                  <a:srgbClr val="008000"/>
                </a:solidFill>
              </a:rPr>
              <a:t>Green</a:t>
            </a:r>
            <a:br>
              <a:rPr lang="en-GB" sz="3200" dirty="0"/>
            </a:br>
            <a:r>
              <a:rPr lang="en-GB" sz="2400" i="1" dirty="0"/>
              <a:t>50 % progress on the longest chain  / 15 % buffer used</a:t>
            </a:r>
          </a:p>
        </p:txBody>
      </p:sp>
      <p:sp>
        <p:nvSpPr>
          <p:cNvPr id="49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375975" y="1257301"/>
            <a:ext cx="358775" cy="288925"/>
          </a:xfrm>
        </p:spPr>
        <p:txBody>
          <a:bodyPr lIns="0" tIns="0" rIns="0" bIns="0" anchor="ctr"/>
          <a:lstStyle/>
          <a:p>
            <a:fld id="{96499B70-49A0-4519-9B09-62EDDB406EFA}" type="slidenum">
              <a:rPr lang="nl-NL">
                <a:solidFill>
                  <a:schemeClr val="bg1"/>
                </a:solidFill>
              </a:rPr>
              <a:pPr/>
              <a:t>15</a:t>
            </a:fld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1524000" y="6164806"/>
            <a:ext cx="31631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/>
              <a:t>“To be safer, (re)move the safety”</a:t>
            </a:r>
            <a:endParaRPr lang="en-GB" b="1" i="1" dirty="0"/>
          </a:p>
        </p:txBody>
      </p:sp>
      <p:grpSp>
        <p:nvGrpSpPr>
          <p:cNvPr id="5" name="Group 126"/>
          <p:cNvGrpSpPr/>
          <p:nvPr/>
        </p:nvGrpSpPr>
        <p:grpSpPr>
          <a:xfrm>
            <a:off x="6303008" y="5445225"/>
            <a:ext cx="1708943" cy="433501"/>
            <a:chOff x="4779007" y="5769086"/>
            <a:chExt cx="1708943" cy="433501"/>
          </a:xfrm>
        </p:grpSpPr>
        <p:grpSp>
          <p:nvGrpSpPr>
            <p:cNvPr id="6" name="Group 122"/>
            <p:cNvGrpSpPr/>
            <p:nvPr/>
          </p:nvGrpSpPr>
          <p:grpSpPr>
            <a:xfrm>
              <a:off x="6271926" y="5769086"/>
              <a:ext cx="216024" cy="419368"/>
              <a:chOff x="6248776" y="5721681"/>
              <a:chExt cx="216024" cy="419368"/>
            </a:xfrm>
          </p:grpSpPr>
          <p:cxnSp>
            <p:nvCxnSpPr>
              <p:cNvPr id="121" name="Straight Connector 120"/>
              <p:cNvCxnSpPr/>
              <p:nvPr/>
            </p:nvCxnSpPr>
            <p:spPr>
              <a:xfrm flipV="1">
                <a:off x="6257548" y="5925025"/>
                <a:ext cx="0" cy="216024"/>
              </a:xfrm>
              <a:prstGeom prst="line">
                <a:avLst/>
              </a:prstGeom>
              <a:solidFill>
                <a:srgbClr val="FF0000"/>
              </a:solidFill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2" name="Isosceles Triangle 121"/>
              <p:cNvSpPr/>
              <p:nvPr/>
            </p:nvSpPr>
            <p:spPr>
              <a:xfrm rot="5400000">
                <a:off x="6248776" y="5721681"/>
                <a:ext cx="216024" cy="216024"/>
              </a:xfrm>
              <a:prstGeom prst="triangle">
                <a:avLst>
                  <a:gd name="adj" fmla="val 48794"/>
                </a:avLst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7" name="Group 123"/>
            <p:cNvGrpSpPr/>
            <p:nvPr/>
          </p:nvGrpSpPr>
          <p:grpSpPr>
            <a:xfrm>
              <a:off x="4779007" y="5783219"/>
              <a:ext cx="216024" cy="419368"/>
              <a:chOff x="6248776" y="5710106"/>
              <a:chExt cx="216024" cy="419368"/>
            </a:xfrm>
            <a:solidFill>
              <a:srgbClr val="006600"/>
            </a:solidFill>
          </p:grpSpPr>
          <p:cxnSp>
            <p:nvCxnSpPr>
              <p:cNvPr id="125" name="Straight Connector 124"/>
              <p:cNvCxnSpPr/>
              <p:nvPr/>
            </p:nvCxnSpPr>
            <p:spPr>
              <a:xfrm flipV="1">
                <a:off x="6257548" y="5913450"/>
                <a:ext cx="0" cy="216024"/>
              </a:xfrm>
              <a:prstGeom prst="line">
                <a:avLst/>
              </a:prstGeom>
              <a:grpFill/>
              <a:ln w="19050">
                <a:solidFill>
                  <a:srgbClr val="00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6" name="Isosceles Triangle 125"/>
              <p:cNvSpPr/>
              <p:nvPr/>
            </p:nvSpPr>
            <p:spPr>
              <a:xfrm rot="5400000">
                <a:off x="6248776" y="5710106"/>
                <a:ext cx="216024" cy="216024"/>
              </a:xfrm>
              <a:prstGeom prst="triangle">
                <a:avLst>
                  <a:gd name="adj" fmla="val 48794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100" name="Rectangle 3"/>
          <p:cNvSpPr>
            <a:spLocks noChangeArrowheads="1"/>
          </p:cNvSpPr>
          <p:nvPr/>
        </p:nvSpPr>
        <p:spPr bwMode="auto">
          <a:xfrm>
            <a:off x="5920504" y="4016640"/>
            <a:ext cx="546422" cy="287339"/>
          </a:xfrm>
          <a:prstGeom prst="rect">
            <a:avLst/>
          </a:prstGeom>
          <a:ln w="19050">
            <a:solidFill>
              <a:srgbClr val="204892"/>
            </a:solidFill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eaLnBrk="0" hangingPunct="0">
              <a:defRPr/>
            </a:pPr>
            <a:endParaRPr lang="nl-NL" sz="2400">
              <a:latin typeface="Lucida Grande" pitchFamily="1" charset="0"/>
            </a:endParaRPr>
          </a:p>
        </p:txBody>
      </p:sp>
      <p:sp>
        <p:nvSpPr>
          <p:cNvPr id="104" name="Rectangle 3"/>
          <p:cNvSpPr>
            <a:spLocks noChangeArrowheads="1"/>
          </p:cNvSpPr>
          <p:nvPr/>
        </p:nvSpPr>
        <p:spPr bwMode="auto">
          <a:xfrm>
            <a:off x="3324971" y="2636440"/>
            <a:ext cx="682797" cy="287337"/>
          </a:xfrm>
          <a:prstGeom prst="rect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bg1">
                <a:lumMod val="50000"/>
              </a:schemeClr>
            </a:solidFill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eaLnBrk="0" hangingPunct="0">
              <a:defRPr/>
            </a:pPr>
            <a:r>
              <a:rPr lang="en-GB" sz="1400" dirty="0">
                <a:latin typeface="Lucida Grande" pitchFamily="1" charset="0"/>
              </a:rPr>
              <a:t>Done</a:t>
            </a:r>
          </a:p>
        </p:txBody>
      </p:sp>
      <p:sp>
        <p:nvSpPr>
          <p:cNvPr id="105" name="Rectangle 3"/>
          <p:cNvSpPr>
            <a:spLocks noChangeArrowheads="1"/>
          </p:cNvSpPr>
          <p:nvPr/>
        </p:nvSpPr>
        <p:spPr bwMode="auto">
          <a:xfrm>
            <a:off x="4132078" y="2985378"/>
            <a:ext cx="576263" cy="287337"/>
          </a:xfrm>
          <a:prstGeom prst="rect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bg1">
                <a:lumMod val="50000"/>
              </a:schemeClr>
            </a:solidFill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eaLnBrk="0" hangingPunct="0"/>
            <a:r>
              <a:rPr lang="nl-NL" sz="1400" dirty="0" err="1">
                <a:latin typeface="Lucida Grande" pitchFamily="1" charset="0"/>
              </a:rPr>
              <a:t>Done</a:t>
            </a:r>
            <a:endParaRPr lang="nl-NL" sz="1400" dirty="0">
              <a:latin typeface="Lucida Grande" pitchFamily="1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1FC3A0D-1C65-41F7-B340-8D0235F89A3E}"/>
              </a:ext>
            </a:extLst>
          </p:cNvPr>
          <p:cNvSpPr/>
          <p:nvPr/>
        </p:nvSpPr>
        <p:spPr>
          <a:xfrm>
            <a:off x="4342966" y="1616808"/>
            <a:ext cx="7328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i="1" kern="0" dirty="0" err="1"/>
              <a:t>Today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126441073"/>
      </p:ext>
    </p:extLst>
  </p:cSld>
  <p:clrMapOvr>
    <a:masterClrMapping/>
  </p:clrMapOvr>
  <p:transition>
    <p:zo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/>
          <p:cNvSpPr/>
          <p:nvPr/>
        </p:nvSpPr>
        <p:spPr>
          <a:xfrm>
            <a:off x="8832304" y="5841442"/>
            <a:ext cx="1835696" cy="8279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2738438" y="2260231"/>
            <a:ext cx="576262" cy="287337"/>
          </a:xfrm>
          <a:prstGeom prst="rect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bg1">
                <a:lumMod val="50000"/>
              </a:schemeClr>
            </a:solidFill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eaLnBrk="0" hangingPunct="0">
              <a:defRPr/>
            </a:pPr>
            <a:r>
              <a:rPr lang="en-GB" sz="1400" dirty="0">
                <a:latin typeface="Lucida Grande" pitchFamily="1" charset="0"/>
              </a:rPr>
              <a:t>Done</a:t>
            </a:r>
          </a:p>
        </p:txBody>
      </p:sp>
      <p:sp>
        <p:nvSpPr>
          <p:cNvPr id="80903" name="Line 24"/>
          <p:cNvSpPr>
            <a:spLocks noChangeShapeType="1"/>
          </p:cNvSpPr>
          <p:nvPr/>
        </p:nvSpPr>
        <p:spPr bwMode="auto">
          <a:xfrm flipH="1">
            <a:off x="2807625" y="5867040"/>
            <a:ext cx="5011738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 type="triangle" w="med" len="med"/>
            <a:tailEnd type="none" w="med" len="med"/>
          </a:ln>
        </p:spPr>
        <p:txBody>
          <a:bodyPr/>
          <a:lstStyle/>
          <a:p>
            <a:endParaRPr lang="nl-NL">
              <a:solidFill>
                <a:srgbClr val="204892"/>
              </a:solidFill>
            </a:endParaRPr>
          </a:p>
        </p:txBody>
      </p:sp>
      <p:sp>
        <p:nvSpPr>
          <p:cNvPr id="80904" name="Text Box 25"/>
          <p:cNvSpPr txBox="1">
            <a:spLocks noChangeArrowheads="1"/>
          </p:cNvSpPr>
          <p:nvPr/>
        </p:nvSpPr>
        <p:spPr bwMode="auto">
          <a:xfrm>
            <a:off x="4940303" y="5880094"/>
            <a:ext cx="51911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en-US" b="1" dirty="0">
                <a:solidFill>
                  <a:srgbClr val="006600"/>
                </a:solidFill>
              </a:rPr>
              <a:t>45</a:t>
            </a:r>
          </a:p>
        </p:txBody>
      </p:sp>
      <p:sp>
        <p:nvSpPr>
          <p:cNvPr id="80906" name="Line 28"/>
          <p:cNvSpPr>
            <a:spLocks noChangeShapeType="1"/>
          </p:cNvSpPr>
          <p:nvPr/>
        </p:nvSpPr>
        <p:spPr bwMode="auto">
          <a:xfrm flipV="1">
            <a:off x="5834602" y="1999193"/>
            <a:ext cx="0" cy="2736851"/>
          </a:xfrm>
          <a:prstGeom prst="line">
            <a:avLst/>
          </a:prstGeom>
          <a:noFill/>
          <a:ln w="25400">
            <a:solidFill>
              <a:srgbClr val="00B050"/>
            </a:solidFill>
            <a:round/>
            <a:headEnd/>
            <a:tailEnd/>
          </a:ln>
        </p:spPr>
        <p:txBody>
          <a:bodyPr/>
          <a:lstStyle/>
          <a:p>
            <a:endParaRPr lang="nl-NL"/>
          </a:p>
        </p:txBody>
      </p:sp>
      <p:grpSp>
        <p:nvGrpSpPr>
          <p:cNvPr id="2" name="Group 61"/>
          <p:cNvGrpSpPr/>
          <p:nvPr/>
        </p:nvGrpSpPr>
        <p:grpSpPr>
          <a:xfrm>
            <a:off x="2711450" y="4736042"/>
            <a:ext cx="7132638" cy="493158"/>
            <a:chOff x="1187450" y="4674348"/>
            <a:chExt cx="7132638" cy="493158"/>
          </a:xfrm>
        </p:grpSpPr>
        <p:sp>
          <p:nvSpPr>
            <p:cNvPr id="80899" name="Text Box 15"/>
            <p:cNvSpPr txBox="1">
              <a:spLocks noChangeArrowheads="1"/>
            </p:cNvSpPr>
            <p:nvPr/>
          </p:nvSpPr>
          <p:spPr bwMode="auto">
            <a:xfrm>
              <a:off x="2078038" y="4798174"/>
              <a:ext cx="51911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b="1"/>
                <a:t>10</a:t>
              </a:r>
            </a:p>
          </p:txBody>
        </p:sp>
        <p:grpSp>
          <p:nvGrpSpPr>
            <p:cNvPr id="4" name="Group 60"/>
            <p:cNvGrpSpPr/>
            <p:nvPr/>
          </p:nvGrpSpPr>
          <p:grpSpPr>
            <a:xfrm>
              <a:off x="1187450" y="4674348"/>
              <a:ext cx="7132638" cy="123826"/>
              <a:chOff x="1187450" y="4674348"/>
              <a:chExt cx="7132638" cy="123826"/>
            </a:xfrm>
          </p:grpSpPr>
          <p:sp>
            <p:nvSpPr>
              <p:cNvPr id="80905" name="Line 27"/>
              <p:cNvSpPr>
                <a:spLocks noChangeShapeType="1"/>
              </p:cNvSpPr>
              <p:nvPr/>
            </p:nvSpPr>
            <p:spPr bwMode="auto">
              <a:xfrm>
                <a:off x="1187450" y="4674348"/>
                <a:ext cx="7132638" cy="0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0907" name="Line 29"/>
              <p:cNvSpPr>
                <a:spLocks noChangeShapeType="1"/>
              </p:cNvSpPr>
              <p:nvPr/>
            </p:nvSpPr>
            <p:spPr bwMode="auto">
              <a:xfrm>
                <a:off x="2303463" y="4674349"/>
                <a:ext cx="0" cy="123825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0908" name="Line 30"/>
              <p:cNvSpPr>
                <a:spLocks noChangeShapeType="1"/>
              </p:cNvSpPr>
              <p:nvPr/>
            </p:nvSpPr>
            <p:spPr bwMode="auto">
              <a:xfrm>
                <a:off x="3416300" y="4674349"/>
                <a:ext cx="0" cy="123825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0909" name="Line 31"/>
              <p:cNvSpPr>
                <a:spLocks noChangeShapeType="1"/>
              </p:cNvSpPr>
              <p:nvPr/>
            </p:nvSpPr>
            <p:spPr bwMode="auto">
              <a:xfrm>
                <a:off x="4605338" y="4674349"/>
                <a:ext cx="0" cy="123825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0910" name="Line 32"/>
              <p:cNvSpPr>
                <a:spLocks noChangeShapeType="1"/>
              </p:cNvSpPr>
              <p:nvPr/>
            </p:nvSpPr>
            <p:spPr bwMode="auto">
              <a:xfrm>
                <a:off x="5645150" y="4674349"/>
                <a:ext cx="0" cy="123825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0911" name="Line 33"/>
              <p:cNvSpPr>
                <a:spLocks noChangeShapeType="1"/>
              </p:cNvSpPr>
              <p:nvPr/>
            </p:nvSpPr>
            <p:spPr bwMode="auto">
              <a:xfrm>
                <a:off x="6832600" y="4674349"/>
                <a:ext cx="0" cy="123825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0912" name="Line 34"/>
              <p:cNvSpPr>
                <a:spLocks noChangeShapeType="1"/>
              </p:cNvSpPr>
              <p:nvPr/>
            </p:nvSpPr>
            <p:spPr bwMode="auto">
              <a:xfrm>
                <a:off x="7948613" y="4674349"/>
                <a:ext cx="0" cy="123825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</p:grpSp>
        <p:sp>
          <p:nvSpPr>
            <p:cNvPr id="80913" name="Text Box 35"/>
            <p:cNvSpPr txBox="1">
              <a:spLocks noChangeArrowheads="1"/>
            </p:cNvSpPr>
            <p:nvPr/>
          </p:nvSpPr>
          <p:spPr bwMode="auto">
            <a:xfrm>
              <a:off x="3194052" y="4798174"/>
              <a:ext cx="519113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b="1"/>
                <a:t>20</a:t>
              </a:r>
            </a:p>
          </p:txBody>
        </p:sp>
        <p:sp>
          <p:nvSpPr>
            <p:cNvPr id="80914" name="Text Box 36"/>
            <p:cNvSpPr txBox="1">
              <a:spLocks noChangeArrowheads="1"/>
            </p:cNvSpPr>
            <p:nvPr/>
          </p:nvSpPr>
          <p:spPr bwMode="auto">
            <a:xfrm>
              <a:off x="4383088" y="4798174"/>
              <a:ext cx="51911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b="1"/>
                <a:t>30</a:t>
              </a:r>
            </a:p>
          </p:txBody>
        </p:sp>
        <p:sp>
          <p:nvSpPr>
            <p:cNvPr id="80915" name="Text Box 37"/>
            <p:cNvSpPr txBox="1">
              <a:spLocks noChangeArrowheads="1"/>
            </p:cNvSpPr>
            <p:nvPr/>
          </p:nvSpPr>
          <p:spPr bwMode="auto">
            <a:xfrm>
              <a:off x="5422902" y="4798174"/>
              <a:ext cx="519113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b="1"/>
                <a:t>40</a:t>
              </a:r>
            </a:p>
          </p:txBody>
        </p:sp>
        <p:sp>
          <p:nvSpPr>
            <p:cNvPr id="80916" name="Text Box 38"/>
            <p:cNvSpPr txBox="1">
              <a:spLocks noChangeArrowheads="1"/>
            </p:cNvSpPr>
            <p:nvPr/>
          </p:nvSpPr>
          <p:spPr bwMode="auto">
            <a:xfrm>
              <a:off x="6610352" y="4798174"/>
              <a:ext cx="519113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b="1"/>
                <a:t>50</a:t>
              </a:r>
            </a:p>
          </p:txBody>
        </p:sp>
        <p:sp>
          <p:nvSpPr>
            <p:cNvPr id="80917" name="Text Box 39"/>
            <p:cNvSpPr txBox="1">
              <a:spLocks noChangeArrowheads="1"/>
            </p:cNvSpPr>
            <p:nvPr/>
          </p:nvSpPr>
          <p:spPr bwMode="auto">
            <a:xfrm>
              <a:off x="7724775" y="4798174"/>
              <a:ext cx="519113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b="1"/>
                <a:t>60</a:t>
              </a:r>
            </a:p>
          </p:txBody>
        </p:sp>
      </p:grpSp>
      <p:sp>
        <p:nvSpPr>
          <p:cNvPr id="27672" name="Text Box 58"/>
          <p:cNvSpPr txBox="1">
            <a:spLocks noChangeArrowheads="1"/>
          </p:cNvSpPr>
          <p:nvPr/>
        </p:nvSpPr>
        <p:spPr bwMode="auto">
          <a:xfrm>
            <a:off x="9618664" y="5187111"/>
            <a:ext cx="575469" cy="34720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100008" tIns="50004" rIns="100008" bIns="50004">
            <a:spAutoFit/>
          </a:bodyPr>
          <a:lstStyle/>
          <a:p>
            <a:pPr defTabSz="1000125" eaLnBrk="0" hangingPunct="0">
              <a:defRPr/>
            </a:pPr>
            <a:r>
              <a:rPr lang="en-US" sz="1600" dirty="0">
                <a:latin typeface="+mj-lt"/>
              </a:rPr>
              <a:t>Time</a:t>
            </a:r>
          </a:p>
        </p:txBody>
      </p:sp>
      <p:sp>
        <p:nvSpPr>
          <p:cNvPr id="55" name="Rectangle 3"/>
          <p:cNvSpPr>
            <a:spLocks noChangeArrowheads="1"/>
          </p:cNvSpPr>
          <p:nvPr/>
        </p:nvSpPr>
        <p:spPr bwMode="auto">
          <a:xfrm>
            <a:off x="3336348" y="2637608"/>
            <a:ext cx="887444" cy="287337"/>
          </a:xfrm>
          <a:prstGeom prst="rect">
            <a:avLst/>
          </a:prstGeom>
          <a:solidFill>
            <a:srgbClr val="FFC000"/>
          </a:solidFill>
          <a:ln w="19050">
            <a:solidFill>
              <a:srgbClr val="FFC000"/>
            </a:solidFill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eaLnBrk="0" hangingPunct="0">
              <a:defRPr/>
            </a:pPr>
            <a:endParaRPr lang="nl-NL" sz="2400">
              <a:latin typeface="Lucida Grande" pitchFamily="1" charset="0"/>
            </a:endParaRPr>
          </a:p>
        </p:txBody>
      </p:sp>
      <p:sp>
        <p:nvSpPr>
          <p:cNvPr id="59" name="Rectangle 3"/>
          <p:cNvSpPr>
            <a:spLocks noChangeArrowheads="1"/>
          </p:cNvSpPr>
          <p:nvPr/>
        </p:nvSpPr>
        <p:spPr bwMode="auto">
          <a:xfrm>
            <a:off x="5856628" y="3678067"/>
            <a:ext cx="576262" cy="287339"/>
          </a:xfrm>
          <a:prstGeom prst="rect">
            <a:avLst/>
          </a:prstGeom>
          <a:ln w="19050">
            <a:solidFill>
              <a:srgbClr val="204892"/>
            </a:solidFill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eaLnBrk="0" hangingPunct="0">
              <a:defRPr/>
            </a:pPr>
            <a:endParaRPr lang="nl-NL" sz="2400">
              <a:latin typeface="Lucida Grande" pitchFamily="1" charset="0"/>
            </a:endParaRPr>
          </a:p>
        </p:txBody>
      </p:sp>
      <p:sp>
        <p:nvSpPr>
          <p:cNvPr id="65" name="Rectangle 21"/>
          <p:cNvSpPr>
            <a:spLocks noChangeArrowheads="1"/>
          </p:cNvSpPr>
          <p:nvPr/>
        </p:nvSpPr>
        <p:spPr bwMode="auto">
          <a:xfrm>
            <a:off x="6310315" y="4350972"/>
            <a:ext cx="1476000" cy="28733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r>
              <a:rPr lang="nl-NL" sz="1400" dirty="0">
                <a:solidFill>
                  <a:schemeClr val="bg1"/>
                </a:solidFill>
                <a:latin typeface="Lucida Grande" pitchFamily="1" charset="0"/>
              </a:rPr>
              <a:t>55 % / 65 %</a:t>
            </a:r>
          </a:p>
        </p:txBody>
      </p:sp>
      <p:sp>
        <p:nvSpPr>
          <p:cNvPr id="48" name="Title 1"/>
          <p:cNvSpPr txBox="1">
            <a:spLocks/>
          </p:cNvSpPr>
          <p:nvPr/>
        </p:nvSpPr>
        <p:spPr>
          <a:xfrm>
            <a:off x="6312024" y="1556792"/>
            <a:ext cx="4608512" cy="115212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GB" sz="2000" kern="0" dirty="0">
                <a:latin typeface="+mj-lt"/>
                <a:ea typeface="+mj-ea"/>
                <a:cs typeface="+mj-cs"/>
              </a:rPr>
              <a:t>Relatively to much buffer is used. Measure are need to make sure the project can be delivered on time. </a:t>
            </a:r>
          </a:p>
        </p:txBody>
      </p:sp>
      <p:sp>
        <p:nvSpPr>
          <p:cNvPr id="46" name="Title 4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>
                <a:solidFill>
                  <a:srgbClr val="FF0000"/>
                </a:solidFill>
              </a:rPr>
              <a:t>Red</a:t>
            </a:r>
            <a:br>
              <a:rPr lang="en-GB" sz="3200" dirty="0"/>
            </a:br>
            <a:r>
              <a:rPr lang="en-GB" sz="2400" i="1" dirty="0"/>
              <a:t>55 % progress on the longest chain / 65 % buffer used</a:t>
            </a:r>
          </a:p>
        </p:txBody>
      </p:sp>
      <p:sp>
        <p:nvSpPr>
          <p:cNvPr id="49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385596" y="1257301"/>
            <a:ext cx="358775" cy="288925"/>
          </a:xfrm>
        </p:spPr>
        <p:txBody>
          <a:bodyPr/>
          <a:lstStyle/>
          <a:p>
            <a:fld id="{96499B70-49A0-4519-9B09-62EDDB406EFA}" type="slidenum">
              <a:rPr lang="nl-NL" smtClean="0"/>
              <a:pPr/>
              <a:t>16</a:t>
            </a:fld>
            <a:endParaRPr lang="nl-NL" dirty="0"/>
          </a:p>
        </p:txBody>
      </p:sp>
      <p:sp>
        <p:nvSpPr>
          <p:cNvPr id="66" name="Rectangle 65"/>
          <p:cNvSpPr/>
          <p:nvPr/>
        </p:nvSpPr>
        <p:spPr>
          <a:xfrm>
            <a:off x="1524000" y="6164806"/>
            <a:ext cx="31631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/>
              <a:t>“To be safer, (re)move the safety”</a:t>
            </a:r>
            <a:endParaRPr lang="en-GB" b="1" i="1" dirty="0"/>
          </a:p>
        </p:txBody>
      </p:sp>
      <p:grpSp>
        <p:nvGrpSpPr>
          <p:cNvPr id="5" name="Group 126"/>
          <p:cNvGrpSpPr/>
          <p:nvPr/>
        </p:nvGrpSpPr>
        <p:grpSpPr>
          <a:xfrm>
            <a:off x="6303008" y="5445225"/>
            <a:ext cx="1708943" cy="433501"/>
            <a:chOff x="4779007" y="5769086"/>
            <a:chExt cx="1708943" cy="433501"/>
          </a:xfrm>
        </p:grpSpPr>
        <p:grpSp>
          <p:nvGrpSpPr>
            <p:cNvPr id="6" name="Group 122"/>
            <p:cNvGrpSpPr/>
            <p:nvPr/>
          </p:nvGrpSpPr>
          <p:grpSpPr>
            <a:xfrm>
              <a:off x="6271926" y="5769086"/>
              <a:ext cx="216024" cy="419368"/>
              <a:chOff x="6248776" y="5721681"/>
              <a:chExt cx="216024" cy="419368"/>
            </a:xfrm>
          </p:grpSpPr>
          <p:cxnSp>
            <p:nvCxnSpPr>
              <p:cNvPr id="121" name="Straight Connector 120"/>
              <p:cNvCxnSpPr/>
              <p:nvPr/>
            </p:nvCxnSpPr>
            <p:spPr>
              <a:xfrm flipV="1">
                <a:off x="6257548" y="5925025"/>
                <a:ext cx="0" cy="216024"/>
              </a:xfrm>
              <a:prstGeom prst="line">
                <a:avLst/>
              </a:prstGeom>
              <a:solidFill>
                <a:srgbClr val="FF0000"/>
              </a:solidFill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2" name="Isosceles Triangle 121"/>
              <p:cNvSpPr/>
              <p:nvPr/>
            </p:nvSpPr>
            <p:spPr>
              <a:xfrm rot="5400000">
                <a:off x="6248776" y="5721681"/>
                <a:ext cx="216024" cy="216024"/>
              </a:xfrm>
              <a:prstGeom prst="triangle">
                <a:avLst>
                  <a:gd name="adj" fmla="val 48794"/>
                </a:avLst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7" name="Group 123"/>
            <p:cNvGrpSpPr/>
            <p:nvPr/>
          </p:nvGrpSpPr>
          <p:grpSpPr>
            <a:xfrm>
              <a:off x="4779007" y="5783219"/>
              <a:ext cx="216024" cy="419368"/>
              <a:chOff x="6248776" y="5710106"/>
              <a:chExt cx="216024" cy="419368"/>
            </a:xfrm>
            <a:solidFill>
              <a:srgbClr val="006600"/>
            </a:solidFill>
          </p:grpSpPr>
          <p:cxnSp>
            <p:nvCxnSpPr>
              <p:cNvPr id="125" name="Straight Connector 124"/>
              <p:cNvCxnSpPr/>
              <p:nvPr/>
            </p:nvCxnSpPr>
            <p:spPr>
              <a:xfrm flipV="1">
                <a:off x="6257548" y="5913450"/>
                <a:ext cx="0" cy="216024"/>
              </a:xfrm>
              <a:prstGeom prst="line">
                <a:avLst/>
              </a:prstGeom>
              <a:grpFill/>
              <a:ln w="19050">
                <a:solidFill>
                  <a:srgbClr val="00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6" name="Isosceles Triangle 125"/>
              <p:cNvSpPr/>
              <p:nvPr/>
            </p:nvSpPr>
            <p:spPr>
              <a:xfrm rot="5400000">
                <a:off x="6248776" y="5710106"/>
                <a:ext cx="216024" cy="216024"/>
              </a:xfrm>
              <a:prstGeom prst="triangle">
                <a:avLst>
                  <a:gd name="adj" fmla="val 48794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100" name="Rectangle 3"/>
          <p:cNvSpPr>
            <a:spLocks noChangeArrowheads="1"/>
          </p:cNvSpPr>
          <p:nvPr/>
        </p:nvSpPr>
        <p:spPr bwMode="auto">
          <a:xfrm>
            <a:off x="6476632" y="4016640"/>
            <a:ext cx="792286" cy="287339"/>
          </a:xfrm>
          <a:prstGeom prst="rect">
            <a:avLst/>
          </a:prstGeom>
          <a:ln w="19050">
            <a:solidFill>
              <a:srgbClr val="204892"/>
            </a:solidFill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eaLnBrk="0" hangingPunct="0">
              <a:defRPr/>
            </a:pPr>
            <a:endParaRPr lang="nl-NL" sz="2400">
              <a:latin typeface="Lucida Grande" pitchFamily="1" charset="0"/>
            </a:endParaRPr>
          </a:p>
        </p:txBody>
      </p:sp>
      <p:sp>
        <p:nvSpPr>
          <p:cNvPr id="104" name="Rectangle 3"/>
          <p:cNvSpPr>
            <a:spLocks noChangeArrowheads="1"/>
          </p:cNvSpPr>
          <p:nvPr/>
        </p:nvSpPr>
        <p:spPr bwMode="auto">
          <a:xfrm>
            <a:off x="3324970" y="2636440"/>
            <a:ext cx="898822" cy="287337"/>
          </a:xfrm>
          <a:prstGeom prst="rect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bg1">
                <a:lumMod val="50000"/>
              </a:schemeClr>
            </a:solidFill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eaLnBrk="0" hangingPunct="0">
              <a:defRPr/>
            </a:pPr>
            <a:r>
              <a:rPr lang="en-GB" sz="1400" dirty="0">
                <a:latin typeface="Lucida Grande" pitchFamily="1" charset="0"/>
              </a:rPr>
              <a:t>Done</a:t>
            </a:r>
          </a:p>
        </p:txBody>
      </p:sp>
      <p:sp>
        <p:nvSpPr>
          <p:cNvPr id="106" name="Rectangle 3"/>
          <p:cNvSpPr>
            <a:spLocks noChangeArrowheads="1"/>
          </p:cNvSpPr>
          <p:nvPr/>
        </p:nvSpPr>
        <p:spPr bwMode="auto">
          <a:xfrm>
            <a:off x="7113327" y="4016640"/>
            <a:ext cx="167364" cy="287337"/>
          </a:xfrm>
          <a:prstGeom prst="rect">
            <a:avLst/>
          </a:prstGeom>
          <a:solidFill>
            <a:srgbClr val="FF0000"/>
          </a:solidFill>
          <a:ln w="19050">
            <a:solidFill>
              <a:srgbClr val="FF0000"/>
            </a:solidFill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eaLnBrk="0" hangingPunct="0">
              <a:defRPr/>
            </a:pPr>
            <a:endParaRPr lang="nl-NL" sz="2400">
              <a:latin typeface="Lucida Grande" pitchFamily="1" charset="0"/>
            </a:endParaRPr>
          </a:p>
        </p:txBody>
      </p:sp>
      <p:sp>
        <p:nvSpPr>
          <p:cNvPr id="50" name="Rectangle 3"/>
          <p:cNvSpPr>
            <a:spLocks noChangeArrowheads="1"/>
          </p:cNvSpPr>
          <p:nvPr/>
        </p:nvSpPr>
        <p:spPr bwMode="auto">
          <a:xfrm>
            <a:off x="4848516" y="3358161"/>
            <a:ext cx="959452" cy="287337"/>
          </a:xfrm>
          <a:prstGeom prst="rect">
            <a:avLst/>
          </a:prstGeom>
          <a:solidFill>
            <a:srgbClr val="FF0000"/>
          </a:solidFill>
          <a:ln w="19050">
            <a:solidFill>
              <a:srgbClr val="FF0000"/>
            </a:solidFill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eaLnBrk="0" hangingPunct="0">
              <a:defRPr/>
            </a:pPr>
            <a:endParaRPr lang="nl-NL" sz="2400">
              <a:latin typeface="Lucida Grande" pitchFamily="1" charset="0"/>
            </a:endParaRPr>
          </a:p>
        </p:txBody>
      </p:sp>
      <p:sp>
        <p:nvSpPr>
          <p:cNvPr id="51" name="Rectangle 3"/>
          <p:cNvSpPr>
            <a:spLocks noChangeArrowheads="1"/>
          </p:cNvSpPr>
          <p:nvPr/>
        </p:nvSpPr>
        <p:spPr bwMode="auto">
          <a:xfrm>
            <a:off x="4837139" y="3356993"/>
            <a:ext cx="466773" cy="287337"/>
          </a:xfrm>
          <a:prstGeom prst="rect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bg1">
                <a:lumMod val="50000"/>
              </a:schemeClr>
            </a:solidFill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eaLnBrk="0" hangingPunct="0">
              <a:defRPr/>
            </a:pPr>
            <a:r>
              <a:rPr lang="en-GB" sz="1400" dirty="0">
                <a:latin typeface="Lucida Grande" pitchFamily="1" charset="0"/>
              </a:rPr>
              <a:t>Done</a:t>
            </a:r>
          </a:p>
        </p:txBody>
      </p:sp>
      <p:sp>
        <p:nvSpPr>
          <p:cNvPr id="52" name="Rectangle 3"/>
          <p:cNvSpPr>
            <a:spLocks noChangeArrowheads="1"/>
          </p:cNvSpPr>
          <p:nvPr/>
        </p:nvSpPr>
        <p:spPr bwMode="auto">
          <a:xfrm>
            <a:off x="4223792" y="2996953"/>
            <a:ext cx="576262" cy="287337"/>
          </a:xfrm>
          <a:prstGeom prst="rect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bg1">
                <a:lumMod val="50000"/>
              </a:schemeClr>
            </a:solidFill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eaLnBrk="0" hangingPunct="0">
              <a:defRPr/>
            </a:pPr>
            <a:r>
              <a:rPr lang="en-GB" sz="1400" dirty="0">
                <a:latin typeface="Lucida Grande" pitchFamily="1" charset="0"/>
              </a:rPr>
              <a:t>Done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8CAA1EB8-18ED-4F91-B98F-534FE817D9B7}"/>
              </a:ext>
            </a:extLst>
          </p:cNvPr>
          <p:cNvSpPr/>
          <p:nvPr/>
        </p:nvSpPr>
        <p:spPr>
          <a:xfrm>
            <a:off x="5471611" y="1661198"/>
            <a:ext cx="7328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i="1" kern="0" dirty="0" err="1"/>
              <a:t>Today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280772556"/>
      </p:ext>
    </p:extLst>
  </p:cSld>
  <p:clrMapOvr>
    <a:masterClrMapping/>
  </p:clrMapOvr>
  <p:transition>
    <p:zo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3600" dirty="0"/>
              <a:t>What can you do with </a:t>
            </a:r>
            <a:r>
              <a:rPr lang="en-GB" sz="3600" dirty="0">
                <a:solidFill>
                  <a:srgbClr val="FF0000"/>
                </a:solidFill>
              </a:rPr>
              <a:t>Red</a:t>
            </a:r>
            <a:r>
              <a:rPr lang="en-GB" sz="3600" dirty="0"/>
              <a:t>, </a:t>
            </a:r>
            <a:r>
              <a:rPr lang="en-GB" sz="3600" dirty="0">
                <a:solidFill>
                  <a:srgbClr val="FFC000"/>
                </a:solidFill>
              </a:rPr>
              <a:t>Orange</a:t>
            </a:r>
            <a:r>
              <a:rPr lang="en-GB" sz="3600" dirty="0"/>
              <a:t> and </a:t>
            </a:r>
            <a:r>
              <a:rPr lang="en-GB" sz="3600" dirty="0">
                <a:solidFill>
                  <a:srgbClr val="008000"/>
                </a:solidFill>
              </a:rPr>
              <a:t>Green</a:t>
            </a:r>
            <a:r>
              <a:rPr lang="en-GB" sz="3600" dirty="0"/>
              <a:t>?</a:t>
            </a:r>
            <a:br>
              <a:rPr lang="en-GB" sz="3600" dirty="0"/>
            </a:br>
            <a:r>
              <a:rPr lang="en-GB" sz="2700" i="1" dirty="0"/>
              <a:t>Resolve day-to-day resource conflicts (and prevents (bad) multi-tasking)</a:t>
            </a: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499B70-49A0-4519-9B09-62EDDB406EFA}" type="slidenum">
              <a:rPr lang="nl-NL" smtClean="0"/>
              <a:pPr/>
              <a:t>17</a:t>
            </a:fld>
            <a:endParaRPr lang="nl-NL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487488" y="2359766"/>
            <a:ext cx="5976664" cy="0"/>
          </a:xfrm>
          <a:prstGeom prst="line">
            <a:avLst/>
          </a:prstGeom>
          <a:ln w="19050">
            <a:solidFill>
              <a:srgbClr val="21243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2981654" y="2348880"/>
            <a:ext cx="0" cy="144016"/>
          </a:xfrm>
          <a:prstGeom prst="line">
            <a:avLst/>
          </a:prstGeom>
          <a:ln w="19050">
            <a:solidFill>
              <a:srgbClr val="21243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4475820" y="2348880"/>
            <a:ext cx="0" cy="144016"/>
          </a:xfrm>
          <a:prstGeom prst="line">
            <a:avLst/>
          </a:prstGeom>
          <a:ln w="19050">
            <a:solidFill>
              <a:srgbClr val="21243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5969986" y="2348880"/>
            <a:ext cx="0" cy="144016"/>
          </a:xfrm>
          <a:prstGeom prst="line">
            <a:avLst/>
          </a:prstGeom>
          <a:ln w="19050">
            <a:solidFill>
              <a:srgbClr val="21243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1487488" y="2348880"/>
            <a:ext cx="0" cy="144016"/>
          </a:xfrm>
          <a:prstGeom prst="line">
            <a:avLst/>
          </a:prstGeom>
          <a:ln w="19050">
            <a:solidFill>
              <a:srgbClr val="21243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7464152" y="2348880"/>
            <a:ext cx="0" cy="144016"/>
          </a:xfrm>
          <a:prstGeom prst="line">
            <a:avLst/>
          </a:prstGeom>
          <a:ln w="19050">
            <a:solidFill>
              <a:srgbClr val="21243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2135560" y="2027379"/>
            <a:ext cx="720080" cy="288032"/>
          </a:xfrm>
          <a:prstGeom prst="rect">
            <a:avLst/>
          </a:prstGeom>
          <a:noFill/>
          <a:ln w="19050">
            <a:solidFill>
              <a:srgbClr val="0066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dirty="0">
                <a:solidFill>
                  <a:schemeClr val="tx1"/>
                </a:solidFill>
              </a:rPr>
              <a:t>D2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992674" y="2028259"/>
            <a:ext cx="1231118" cy="288032"/>
          </a:xfrm>
          <a:prstGeom prst="rect">
            <a:avLst/>
          </a:prstGeom>
          <a:noFill/>
          <a:ln w="19050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dirty="0">
                <a:solidFill>
                  <a:schemeClr val="tx1"/>
                </a:solidFill>
              </a:rPr>
              <a:t>D1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520208" y="2027379"/>
            <a:ext cx="720080" cy="288032"/>
          </a:xfrm>
          <a:prstGeom prst="rect">
            <a:avLst/>
          </a:prstGeom>
          <a:noFill/>
          <a:ln w="1905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dirty="0">
                <a:solidFill>
                  <a:schemeClr val="tx1"/>
                </a:solidFill>
              </a:rPr>
              <a:t>T1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450751" y="3365540"/>
            <a:ext cx="4705821" cy="369332"/>
          </a:xfrm>
          <a:prstGeom prst="rect">
            <a:avLst/>
          </a:prstGeom>
          <a:solidFill>
            <a:schemeClr val="bg1"/>
          </a:solidFill>
          <a:effectLst/>
        </p:spPr>
        <p:txBody>
          <a:bodyPr vert="horz" wrap="square" rtlCol="0" anchor="t" anchorCtr="0">
            <a:spAutoFit/>
          </a:bodyPr>
          <a:lstStyle>
            <a:defPPr>
              <a:defRPr lang="nl-NL"/>
            </a:defPPr>
            <a:lvl1pPr marR="0" indent="0" algn="ctr" fontAlgn="auto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 2" pitchFamily="18" charset="2"/>
              <a:buNone/>
              <a:tabLst/>
              <a:defRPr sz="1400">
                <a:latin typeface="Tw Cen MT" pitchFamily="34" charset="0"/>
                <a:ea typeface="Adobe Fan Heiti Std B" pitchFamily="34" charset="-128"/>
                <a:cs typeface="Arial" pitchFamily="34" charset="0"/>
              </a:defRPr>
            </a:lvl1pPr>
          </a:lstStyle>
          <a:p>
            <a:r>
              <a:rPr lang="en-GB" sz="1800" b="1" dirty="0"/>
              <a:t>How to solve the “resource conflict” for Mike? 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497400" y="2731768"/>
            <a:ext cx="5976664" cy="1779691"/>
            <a:chOff x="407368" y="2731768"/>
            <a:chExt cx="5976664" cy="1779691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407368" y="3779407"/>
              <a:ext cx="5976664" cy="0"/>
            </a:xfrm>
            <a:prstGeom prst="line">
              <a:avLst/>
            </a:prstGeom>
            <a:ln w="19050">
              <a:solidFill>
                <a:srgbClr val="212437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V="1">
              <a:off x="1901534" y="3768521"/>
              <a:ext cx="0" cy="144016"/>
            </a:xfrm>
            <a:prstGeom prst="line">
              <a:avLst/>
            </a:prstGeom>
            <a:ln w="19050">
              <a:solidFill>
                <a:srgbClr val="212437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V="1">
              <a:off x="3395700" y="3768521"/>
              <a:ext cx="0" cy="144016"/>
            </a:xfrm>
            <a:prstGeom prst="line">
              <a:avLst/>
            </a:prstGeom>
            <a:ln w="19050">
              <a:solidFill>
                <a:srgbClr val="212437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V="1">
              <a:off x="4889866" y="3768521"/>
              <a:ext cx="0" cy="144016"/>
            </a:xfrm>
            <a:prstGeom prst="line">
              <a:avLst/>
            </a:prstGeom>
            <a:ln w="19050">
              <a:solidFill>
                <a:srgbClr val="212437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407368" y="3768521"/>
              <a:ext cx="0" cy="144016"/>
            </a:xfrm>
            <a:prstGeom prst="line">
              <a:avLst/>
            </a:prstGeom>
            <a:ln w="19050">
              <a:solidFill>
                <a:srgbClr val="212437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V="1">
              <a:off x="6384032" y="3768521"/>
              <a:ext cx="0" cy="144016"/>
            </a:xfrm>
            <a:prstGeom prst="line">
              <a:avLst/>
            </a:prstGeom>
            <a:ln w="19050">
              <a:solidFill>
                <a:srgbClr val="212437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4"/>
            <p:cNvSpPr/>
            <p:nvPr/>
          </p:nvSpPr>
          <p:spPr>
            <a:xfrm>
              <a:off x="1909239" y="2731768"/>
              <a:ext cx="720080" cy="288032"/>
            </a:xfrm>
            <a:prstGeom prst="rect">
              <a:avLst/>
            </a:prstGeom>
            <a:noFill/>
            <a:ln w="19050">
              <a:solidFill>
                <a:srgbClr val="0066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400" dirty="0">
                  <a:solidFill>
                    <a:schemeClr val="tx1"/>
                  </a:solidFill>
                </a:rPr>
                <a:t>D2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909239" y="3085949"/>
              <a:ext cx="1296144" cy="288032"/>
            </a:xfrm>
            <a:prstGeom prst="rect">
              <a:avLst/>
            </a:prstGeom>
            <a:noFill/>
            <a:ln w="19050">
              <a:solidFill>
                <a:srgbClr val="FFC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400" dirty="0">
                  <a:solidFill>
                    <a:schemeClr val="tx1"/>
                  </a:solidFill>
                </a:rPr>
                <a:t>D1</a:t>
              </a:r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1919536" y="3912470"/>
              <a:ext cx="0" cy="288032"/>
            </a:xfrm>
            <a:prstGeom prst="line">
              <a:avLst/>
            </a:prstGeom>
            <a:ln w="19050">
              <a:solidFill>
                <a:srgbClr val="212437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1505270" y="4203682"/>
              <a:ext cx="792088" cy="307777"/>
            </a:xfrm>
            <a:prstGeom prst="rect">
              <a:avLst/>
            </a:prstGeom>
            <a:solidFill>
              <a:schemeClr val="bg1"/>
            </a:solidFill>
            <a:effectLst/>
          </p:spPr>
          <p:txBody>
            <a:bodyPr vert="horz" wrap="square" rtlCol="0" anchor="t" anchorCtr="0">
              <a:spAutoFit/>
            </a:bodyPr>
            <a:lstStyle/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>
                  <a:schemeClr val="accent2"/>
                </a:buClr>
                <a:buSzPct val="70000"/>
                <a:buFont typeface="Wingdings 2" pitchFamily="18" charset="2"/>
                <a:buNone/>
                <a:tabLst/>
              </a:pPr>
              <a:r>
                <a:rPr lang="nl-NL" sz="1400" dirty="0" err="1">
                  <a:latin typeface="Tw Cen MT" pitchFamily="34" charset="0"/>
                  <a:ea typeface="Adobe Fan Heiti Std B" pitchFamily="34" charset="-128"/>
                  <a:cs typeface="Arial" pitchFamily="34" charset="0"/>
                </a:rPr>
                <a:t>Today</a:t>
              </a:r>
              <a:endParaRPr lang="nl-NL" sz="1400" dirty="0">
                <a:latin typeface="Tw Cen MT" pitchFamily="34" charset="0"/>
                <a:ea typeface="Adobe Fan Heiti Std B" pitchFamily="34" charset="-128"/>
                <a:cs typeface="Arial" pitchFamily="34" charset="0"/>
              </a:endParaRPr>
            </a:p>
          </p:txBody>
        </p:sp>
        <p:sp>
          <p:nvSpPr>
            <p:cNvPr id="62" name="Rectangle 61"/>
            <p:cNvSpPr/>
            <p:nvPr/>
          </p:nvSpPr>
          <p:spPr>
            <a:xfrm>
              <a:off x="1909239" y="3436574"/>
              <a:ext cx="720080" cy="288032"/>
            </a:xfrm>
            <a:prstGeom prst="rect">
              <a:avLst/>
            </a:prstGeom>
            <a:noFill/>
            <a:ln w="19050">
              <a:solidFill>
                <a:srgbClr val="C0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400" dirty="0">
                  <a:solidFill>
                    <a:schemeClr val="tx1"/>
                  </a:solidFill>
                </a:rPr>
                <a:t>T1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9909552" y="2819800"/>
            <a:ext cx="266667" cy="879660"/>
            <a:chOff x="8675504" y="5024385"/>
            <a:chExt cx="266667" cy="879660"/>
          </a:xfrm>
        </p:grpSpPr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75504" y="5024385"/>
              <a:ext cx="266667" cy="200000"/>
            </a:xfrm>
            <a:prstGeom prst="rect">
              <a:avLst/>
            </a:prstGeom>
          </p:spPr>
        </p:pic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675504" y="5694521"/>
              <a:ext cx="238095" cy="209524"/>
            </a:xfrm>
            <a:prstGeom prst="rect">
              <a:avLst/>
            </a:prstGeom>
          </p:spPr>
        </p:pic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75504" y="5348604"/>
              <a:ext cx="238095" cy="200000"/>
            </a:xfrm>
            <a:prstGeom prst="rect">
              <a:avLst/>
            </a:prstGeom>
          </p:spPr>
        </p:pic>
      </p:grpSp>
      <p:sp>
        <p:nvSpPr>
          <p:cNvPr id="63" name="Rectangle 62"/>
          <p:cNvSpPr/>
          <p:nvPr/>
        </p:nvSpPr>
        <p:spPr>
          <a:xfrm>
            <a:off x="10274317" y="3411428"/>
            <a:ext cx="720080" cy="288032"/>
          </a:xfrm>
          <a:prstGeom prst="rect">
            <a:avLst/>
          </a:prstGeom>
          <a:noFill/>
          <a:ln w="19050">
            <a:solidFill>
              <a:srgbClr val="0066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dirty="0">
                <a:solidFill>
                  <a:schemeClr val="tx1"/>
                </a:solidFill>
              </a:rPr>
              <a:t>D2</a:t>
            </a:r>
          </a:p>
        </p:txBody>
      </p:sp>
      <p:sp>
        <p:nvSpPr>
          <p:cNvPr id="64" name="Rectangle 63"/>
          <p:cNvSpPr/>
          <p:nvPr/>
        </p:nvSpPr>
        <p:spPr>
          <a:xfrm>
            <a:off x="10269592" y="3071598"/>
            <a:ext cx="1296144" cy="288032"/>
          </a:xfrm>
          <a:prstGeom prst="rect">
            <a:avLst/>
          </a:prstGeom>
          <a:noFill/>
          <a:ln w="19050">
            <a:solidFill>
              <a:srgbClr val="FFC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dirty="0">
                <a:solidFill>
                  <a:schemeClr val="tx1"/>
                </a:solidFill>
              </a:rPr>
              <a:t>D1</a:t>
            </a:r>
          </a:p>
        </p:txBody>
      </p:sp>
      <p:sp>
        <p:nvSpPr>
          <p:cNvPr id="65" name="Rectangle 64"/>
          <p:cNvSpPr/>
          <p:nvPr/>
        </p:nvSpPr>
        <p:spPr>
          <a:xfrm>
            <a:off x="10274317" y="2731768"/>
            <a:ext cx="720080" cy="288032"/>
          </a:xfrm>
          <a:prstGeom prst="rect">
            <a:avLst/>
          </a:prstGeom>
          <a:noFill/>
          <a:ln w="19050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dirty="0">
                <a:solidFill>
                  <a:schemeClr val="tx1"/>
                </a:solidFill>
              </a:rPr>
              <a:t>T1</a:t>
            </a:r>
          </a:p>
        </p:txBody>
      </p:sp>
      <p:cxnSp>
        <p:nvCxnSpPr>
          <p:cNvPr id="71" name="Straight Connector 70"/>
          <p:cNvCxnSpPr/>
          <p:nvPr/>
        </p:nvCxnSpPr>
        <p:spPr>
          <a:xfrm>
            <a:off x="9987264" y="3724687"/>
            <a:ext cx="1904344" cy="0"/>
          </a:xfrm>
          <a:prstGeom prst="line">
            <a:avLst/>
          </a:prstGeom>
          <a:ln w="9525">
            <a:solidFill>
              <a:srgbClr val="212437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>
            <a:off x="1486514" y="4707729"/>
            <a:ext cx="7489385" cy="1541555"/>
            <a:chOff x="396482" y="4707729"/>
            <a:chExt cx="7489385" cy="1541555"/>
          </a:xfrm>
        </p:grpSpPr>
        <p:sp>
          <p:nvSpPr>
            <p:cNvPr id="58" name="TextBox 57"/>
            <p:cNvSpPr txBox="1"/>
            <p:nvPr/>
          </p:nvSpPr>
          <p:spPr>
            <a:xfrm>
              <a:off x="1494384" y="5941507"/>
              <a:ext cx="792088" cy="307777"/>
            </a:xfrm>
            <a:prstGeom prst="rect">
              <a:avLst/>
            </a:prstGeom>
            <a:solidFill>
              <a:schemeClr val="bg1"/>
            </a:solidFill>
            <a:effectLst/>
          </p:spPr>
          <p:txBody>
            <a:bodyPr vert="horz" wrap="square" rtlCol="0" anchor="t" anchorCtr="0">
              <a:spAutoFit/>
            </a:bodyPr>
            <a:lstStyle/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>
                  <a:schemeClr val="accent2"/>
                </a:buClr>
                <a:buSzPct val="70000"/>
                <a:buFont typeface="Wingdings 2" pitchFamily="18" charset="2"/>
                <a:buNone/>
                <a:tabLst/>
              </a:pPr>
              <a:r>
                <a:rPr lang="nl-NL" sz="1400" dirty="0" err="1">
                  <a:latin typeface="Tw Cen MT" pitchFamily="34" charset="0"/>
                  <a:ea typeface="Adobe Fan Heiti Std B" pitchFamily="34" charset="-128"/>
                  <a:cs typeface="Arial" pitchFamily="34" charset="0"/>
                </a:rPr>
                <a:t>Today</a:t>
              </a:r>
              <a:endParaRPr lang="nl-NL" sz="1400" dirty="0">
                <a:latin typeface="Tw Cen MT" pitchFamily="34" charset="0"/>
                <a:ea typeface="Adobe Fan Heiti Std B" pitchFamily="34" charset="-128"/>
                <a:cs typeface="Arial" pitchFamily="34" charset="0"/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396482" y="4707729"/>
              <a:ext cx="7489385" cy="1230598"/>
              <a:chOff x="396482" y="4707729"/>
              <a:chExt cx="7489385" cy="1230598"/>
            </a:xfrm>
          </p:grpSpPr>
          <p:sp>
            <p:nvSpPr>
              <p:cNvPr id="27" name="Rectangle 26"/>
              <p:cNvSpPr/>
              <p:nvPr/>
            </p:nvSpPr>
            <p:spPr>
              <a:xfrm>
                <a:off x="1937318" y="5161079"/>
                <a:ext cx="720080" cy="288032"/>
              </a:xfrm>
              <a:prstGeom prst="rect">
                <a:avLst/>
              </a:prstGeom>
              <a:noFill/>
              <a:ln w="19050">
                <a:solidFill>
                  <a:srgbClr val="C0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l-NL" sz="1400" dirty="0">
                    <a:solidFill>
                      <a:schemeClr val="tx1"/>
                    </a:solidFill>
                  </a:rPr>
                  <a:t>T1</a:t>
                </a:r>
              </a:p>
            </p:txBody>
          </p:sp>
          <p:cxnSp>
            <p:nvCxnSpPr>
              <p:cNvPr id="49" name="Straight Connector 48"/>
              <p:cNvCxnSpPr/>
              <p:nvPr/>
            </p:nvCxnSpPr>
            <p:spPr>
              <a:xfrm>
                <a:off x="396482" y="5517232"/>
                <a:ext cx="5976664" cy="0"/>
              </a:xfrm>
              <a:prstGeom prst="line">
                <a:avLst/>
              </a:prstGeom>
              <a:ln w="19050">
                <a:solidFill>
                  <a:srgbClr val="212437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>
              <a:xfrm flipV="1">
                <a:off x="1890648" y="5506346"/>
                <a:ext cx="0" cy="144016"/>
              </a:xfrm>
              <a:prstGeom prst="line">
                <a:avLst/>
              </a:prstGeom>
              <a:ln w="19050">
                <a:solidFill>
                  <a:srgbClr val="212437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>
              <a:xfrm flipV="1">
                <a:off x="3384814" y="5506346"/>
                <a:ext cx="0" cy="144016"/>
              </a:xfrm>
              <a:prstGeom prst="line">
                <a:avLst/>
              </a:prstGeom>
              <a:ln w="19050">
                <a:solidFill>
                  <a:srgbClr val="212437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>
              <a:xfrm flipV="1">
                <a:off x="4878980" y="5506346"/>
                <a:ext cx="0" cy="144016"/>
              </a:xfrm>
              <a:prstGeom prst="line">
                <a:avLst/>
              </a:prstGeom>
              <a:ln w="19050">
                <a:solidFill>
                  <a:srgbClr val="212437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/>
              <p:nvPr/>
            </p:nvCxnSpPr>
            <p:spPr>
              <a:xfrm flipV="1">
                <a:off x="396482" y="5506346"/>
                <a:ext cx="0" cy="144016"/>
              </a:xfrm>
              <a:prstGeom prst="line">
                <a:avLst/>
              </a:prstGeom>
              <a:ln w="19050">
                <a:solidFill>
                  <a:srgbClr val="212437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 flipV="1">
                <a:off x="6373146" y="5506346"/>
                <a:ext cx="0" cy="144016"/>
              </a:xfrm>
              <a:prstGeom prst="line">
                <a:avLst/>
              </a:prstGeom>
              <a:ln w="19050">
                <a:solidFill>
                  <a:srgbClr val="212437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" name="Rectangle 54"/>
              <p:cNvSpPr/>
              <p:nvPr/>
            </p:nvSpPr>
            <p:spPr>
              <a:xfrm>
                <a:off x="4079488" y="5159224"/>
                <a:ext cx="720080" cy="288032"/>
              </a:xfrm>
              <a:prstGeom prst="rect">
                <a:avLst/>
              </a:prstGeom>
              <a:noFill/>
              <a:ln w="19050">
                <a:solidFill>
                  <a:srgbClr val="0066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l-NL" sz="1400" dirty="0">
                    <a:solidFill>
                      <a:schemeClr val="tx1"/>
                    </a:solidFill>
                  </a:rPr>
                  <a:t>D</a:t>
                </a:r>
                <a:r>
                  <a:rPr lang="nl-NL" sz="1400">
                    <a:solidFill>
                      <a:schemeClr val="tx1"/>
                    </a:solidFill>
                  </a:rPr>
                  <a:t>2</a:t>
                </a:r>
                <a:endParaRPr lang="nl-NL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6" name="Rectangle 55"/>
              <p:cNvSpPr/>
              <p:nvPr/>
            </p:nvSpPr>
            <p:spPr>
              <a:xfrm>
                <a:off x="2711624" y="5151275"/>
                <a:ext cx="1296144" cy="288032"/>
              </a:xfrm>
              <a:prstGeom prst="rect">
                <a:avLst/>
              </a:prstGeom>
              <a:noFill/>
              <a:ln w="19050">
                <a:solidFill>
                  <a:srgbClr val="FFC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l-NL" sz="1400" dirty="0">
                    <a:solidFill>
                      <a:schemeClr val="tx1"/>
                    </a:solidFill>
                  </a:rPr>
                  <a:t>D1</a:t>
                </a:r>
              </a:p>
            </p:txBody>
          </p:sp>
          <p:cxnSp>
            <p:nvCxnSpPr>
              <p:cNvPr id="57" name="Straight Connector 56"/>
              <p:cNvCxnSpPr/>
              <p:nvPr/>
            </p:nvCxnSpPr>
            <p:spPr>
              <a:xfrm>
                <a:off x="1908650" y="5650295"/>
                <a:ext cx="0" cy="288032"/>
              </a:xfrm>
              <a:prstGeom prst="line">
                <a:avLst/>
              </a:prstGeom>
              <a:ln w="19050">
                <a:solidFill>
                  <a:srgbClr val="212437"/>
                </a:solidFill>
                <a:headEnd type="arrow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" name="TextBox 60"/>
              <p:cNvSpPr txBox="1"/>
              <p:nvPr/>
            </p:nvSpPr>
            <p:spPr>
              <a:xfrm>
                <a:off x="1811304" y="4707729"/>
                <a:ext cx="4356704" cy="338554"/>
              </a:xfrm>
              <a:prstGeom prst="rect">
                <a:avLst/>
              </a:prstGeom>
              <a:solidFill>
                <a:schemeClr val="bg1"/>
              </a:solidFill>
              <a:effectLst/>
            </p:spPr>
            <p:txBody>
              <a:bodyPr vert="horz" wrap="square" rtlCol="0" anchor="t" anchorCtr="0">
                <a:spAutoFit/>
              </a:bodyPr>
              <a:lstStyle/>
              <a:p>
                <a:pPr marL="0" marR="0" indent="0" defTabSz="914400" rtl="0" eaLnBrk="1" fontAlgn="auto" latinLnBrk="0" hangingPunct="1">
                  <a:lnSpc>
                    <a:spcPct val="100000"/>
                  </a:lnSpc>
                  <a:spcBef>
                    <a:spcPts val="700"/>
                  </a:spcBef>
                  <a:spcAft>
                    <a:spcPts val="0"/>
                  </a:spcAft>
                  <a:buClr>
                    <a:schemeClr val="accent2"/>
                  </a:buClr>
                  <a:buSzPct val="70000"/>
                  <a:buFont typeface="Wingdings 2" pitchFamily="18" charset="2"/>
                  <a:buNone/>
                  <a:tabLst/>
                </a:pPr>
                <a:r>
                  <a:rPr lang="nl-NL" sz="1600" dirty="0" err="1">
                    <a:latin typeface="Tw Cen MT" pitchFamily="34" charset="0"/>
                    <a:ea typeface="Adobe Fan Heiti Std B" pitchFamily="34" charset="-128"/>
                    <a:cs typeface="Arial" pitchFamily="34" charset="0"/>
                  </a:rPr>
                  <a:t>Execution</a:t>
                </a:r>
                <a:r>
                  <a:rPr lang="nl-NL" sz="1600" dirty="0">
                    <a:latin typeface="Tw Cen MT" pitchFamily="34" charset="0"/>
                    <a:ea typeface="Adobe Fan Heiti Std B" pitchFamily="34" charset="-128"/>
                    <a:cs typeface="Arial" pitchFamily="34" charset="0"/>
                  </a:rPr>
                  <a:t> </a:t>
                </a:r>
                <a:r>
                  <a:rPr lang="nl-NL" sz="1600" dirty="0" err="1">
                    <a:latin typeface="Tw Cen MT" pitchFamily="34" charset="0"/>
                    <a:ea typeface="Adobe Fan Heiti Std B" pitchFamily="34" charset="-128"/>
                    <a:cs typeface="Arial" pitchFamily="34" charset="0"/>
                  </a:rPr>
                  <a:t>sequence</a:t>
                </a:r>
                <a:r>
                  <a:rPr lang="nl-NL" sz="1600" dirty="0">
                    <a:latin typeface="Tw Cen MT" pitchFamily="34" charset="0"/>
                    <a:ea typeface="Adobe Fan Heiti Std B" pitchFamily="34" charset="-128"/>
                    <a:cs typeface="Arial" pitchFamily="34" charset="0"/>
                  </a:rPr>
                  <a:t> of </a:t>
                </a:r>
                <a:r>
                  <a:rPr lang="nl-NL" sz="1600" dirty="0" err="1">
                    <a:latin typeface="Tw Cen MT" pitchFamily="34" charset="0"/>
                    <a:ea typeface="Adobe Fan Heiti Std B" pitchFamily="34" charset="-128"/>
                    <a:cs typeface="Arial" pitchFamily="34" charset="0"/>
                  </a:rPr>
                  <a:t>the</a:t>
                </a:r>
                <a:r>
                  <a:rPr lang="nl-NL" sz="1600" dirty="0">
                    <a:latin typeface="Tw Cen MT" pitchFamily="34" charset="0"/>
                    <a:ea typeface="Adobe Fan Heiti Std B" pitchFamily="34" charset="-128"/>
                    <a:cs typeface="Arial" pitchFamily="34" charset="0"/>
                  </a:rPr>
                  <a:t> queue </a:t>
                </a:r>
                <a:r>
                  <a:rPr lang="nl-NL" sz="1600" dirty="0" err="1">
                    <a:latin typeface="Tw Cen MT" pitchFamily="34" charset="0"/>
                    <a:ea typeface="Adobe Fan Heiti Std B" pitchFamily="34" charset="-128"/>
                    <a:cs typeface="Arial" pitchFamily="34" charset="0"/>
                  </a:rPr>
                  <a:t>for</a:t>
                </a:r>
                <a:r>
                  <a:rPr lang="nl-NL" sz="1600" dirty="0">
                    <a:latin typeface="Tw Cen MT" pitchFamily="34" charset="0"/>
                    <a:ea typeface="Adobe Fan Heiti Std B" pitchFamily="34" charset="-128"/>
                    <a:cs typeface="Arial" pitchFamily="34" charset="0"/>
                  </a:rPr>
                  <a:t> Mike</a:t>
                </a:r>
              </a:p>
            </p:txBody>
          </p:sp>
          <p:cxnSp>
            <p:nvCxnSpPr>
              <p:cNvPr id="78" name="Straight Connector 77"/>
              <p:cNvCxnSpPr/>
              <p:nvPr/>
            </p:nvCxnSpPr>
            <p:spPr>
              <a:xfrm>
                <a:off x="6312024" y="5517232"/>
                <a:ext cx="1573843" cy="0"/>
              </a:xfrm>
              <a:prstGeom prst="line">
                <a:avLst/>
              </a:prstGeom>
              <a:ln w="19050">
                <a:solidFill>
                  <a:srgbClr val="212437"/>
                </a:solidFill>
                <a:prstDash val="sysDash"/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2" name="TextBox 71"/>
          <p:cNvSpPr txBox="1"/>
          <p:nvPr/>
        </p:nvSpPr>
        <p:spPr>
          <a:xfrm>
            <a:off x="64292" y="1511709"/>
            <a:ext cx="5832335" cy="369332"/>
          </a:xfrm>
          <a:prstGeom prst="rect">
            <a:avLst/>
          </a:prstGeom>
          <a:noFill/>
          <a:effectLst/>
        </p:spPr>
        <p:txBody>
          <a:bodyPr vert="horz" wrap="square" rtlCol="0" anchor="t" anchorCtr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 2" pitchFamily="18" charset="2"/>
              <a:buNone/>
              <a:tabLst/>
            </a:pPr>
            <a:r>
              <a:rPr lang="nl-NL" dirty="0"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The </a:t>
            </a:r>
            <a:r>
              <a:rPr lang="nl-NL" dirty="0" err="1"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original</a:t>
            </a:r>
            <a:r>
              <a:rPr lang="nl-NL" dirty="0"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 plan </a:t>
            </a:r>
            <a:r>
              <a:rPr lang="nl-NL" dirty="0" err="1"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for</a:t>
            </a:r>
            <a:r>
              <a:rPr lang="nl-NL" dirty="0"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 </a:t>
            </a:r>
            <a:r>
              <a:rPr lang="nl-NL" b="1" dirty="0"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ONE </a:t>
            </a:r>
            <a:r>
              <a:rPr lang="nl-NL" dirty="0"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System Engineer </a:t>
            </a:r>
            <a:r>
              <a:rPr lang="nl-NL" dirty="0" err="1"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called</a:t>
            </a:r>
            <a:r>
              <a:rPr lang="nl-NL" dirty="0"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  “</a:t>
            </a:r>
            <a:r>
              <a:rPr lang="nl-NL" b="1" dirty="0"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Mike</a:t>
            </a:r>
            <a:r>
              <a:rPr lang="nl-NL" dirty="0"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” 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9336360" y="3810845"/>
            <a:ext cx="2742049" cy="338554"/>
          </a:xfrm>
          <a:prstGeom prst="rect">
            <a:avLst/>
          </a:prstGeom>
          <a:solidFill>
            <a:schemeClr val="bg1"/>
          </a:solidFill>
          <a:effectLst/>
        </p:spPr>
        <p:txBody>
          <a:bodyPr vert="horz" wrap="square" rtlCol="0" anchor="t" anchorCtr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 2" pitchFamily="18" charset="2"/>
              <a:buNone/>
              <a:tabLst/>
            </a:pPr>
            <a:r>
              <a:rPr lang="nl-NL" sz="1600" dirty="0"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Manage the Queue !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1685829" y="2959309"/>
            <a:ext cx="1083878" cy="738664"/>
          </a:xfrm>
          <a:prstGeom prst="rect">
            <a:avLst/>
          </a:prstGeom>
          <a:solidFill>
            <a:schemeClr val="bg1"/>
          </a:solidFill>
          <a:effectLst/>
        </p:spPr>
        <p:txBody>
          <a:bodyPr vert="horz" wrap="square" rtlCol="0" anchor="t" anchorCtr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 2" pitchFamily="18" charset="2"/>
              <a:buNone/>
              <a:tabLst/>
            </a:pPr>
            <a:r>
              <a:rPr lang="nl-NL" sz="1400" dirty="0"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The </a:t>
            </a:r>
            <a:r>
              <a:rPr lang="nl-NL" sz="1400" dirty="0" err="1"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actual</a:t>
            </a:r>
            <a:r>
              <a:rPr lang="nl-NL" sz="1400" dirty="0"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 </a:t>
            </a:r>
            <a:r>
              <a:rPr lang="nl-NL" sz="1400" dirty="0" err="1"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situation</a:t>
            </a:r>
            <a:r>
              <a:rPr lang="nl-NL" sz="1400" dirty="0"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 </a:t>
            </a:r>
            <a:r>
              <a:rPr lang="nl-NL" sz="1400" b="1" dirty="0" err="1"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Today</a:t>
            </a:r>
            <a:endParaRPr lang="nl-NL" sz="1400" b="1" dirty="0">
              <a:latin typeface="Tw Cen MT" pitchFamily="34" charset="0"/>
              <a:ea typeface="Adobe Fan Heiti Std B" pitchFamily="34" charset="-128"/>
              <a:cs typeface="Arial" pitchFamily="34" charset="0"/>
            </a:endParaRPr>
          </a:p>
        </p:txBody>
      </p:sp>
      <p:pic>
        <p:nvPicPr>
          <p:cNvPr id="81" name="Picture 8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9064" y="5212226"/>
            <a:ext cx="266667" cy="200000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8232" y="5212226"/>
            <a:ext cx="238095" cy="200000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5221" y="5202702"/>
            <a:ext cx="238095" cy="209524"/>
          </a:xfrm>
          <a:prstGeom prst="rect">
            <a:avLst/>
          </a:prstGeom>
        </p:spPr>
      </p:pic>
      <p:sp>
        <p:nvSpPr>
          <p:cNvPr id="59" name="Rectangle 58"/>
          <p:cNvSpPr/>
          <p:nvPr/>
        </p:nvSpPr>
        <p:spPr>
          <a:xfrm>
            <a:off x="4547828" y="6203215"/>
            <a:ext cx="7524836" cy="584775"/>
          </a:xfrm>
          <a:prstGeom prst="rect">
            <a:avLst/>
          </a:prstGeom>
          <a:solidFill>
            <a:srgbClr val="204892"/>
          </a:solidFill>
          <a:ln>
            <a:solidFill>
              <a:schemeClr val="bg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400" i="1" dirty="0">
                <a:solidFill>
                  <a:schemeClr val="bg1"/>
                </a:solidFill>
                <a:latin typeface="BookAntiqua"/>
              </a:rPr>
              <a:t>„In  </a:t>
            </a:r>
            <a:r>
              <a:rPr lang="en-US" sz="1400" b="1" i="1" dirty="0">
                <a:solidFill>
                  <a:schemeClr val="bg1"/>
                </a:solidFill>
                <a:latin typeface="BookAntiqua"/>
              </a:rPr>
              <a:t>the </a:t>
            </a:r>
            <a:r>
              <a:rPr lang="en-US" sz="1600" b="1" i="1" dirty="0">
                <a:solidFill>
                  <a:srgbClr val="FFFF00"/>
                </a:solidFill>
                <a:latin typeface="BookAntiqua"/>
              </a:rPr>
              <a:t>Autopilot-Modus,</a:t>
            </a:r>
            <a:r>
              <a:rPr lang="en-US" sz="1400" b="1" i="1" dirty="0">
                <a:solidFill>
                  <a:srgbClr val="FFFF00"/>
                </a:solidFill>
                <a:latin typeface="BookAntiqua"/>
              </a:rPr>
              <a:t> </a:t>
            </a:r>
            <a:r>
              <a:rPr lang="en-US" sz="1400" i="1" dirty="0">
                <a:solidFill>
                  <a:schemeClr val="bg1"/>
                </a:solidFill>
                <a:latin typeface="BookAntiqua"/>
              </a:rPr>
              <a:t>Resource Managers ,</a:t>
            </a:r>
            <a:r>
              <a:rPr lang="en-US" sz="1400" b="1" i="1" dirty="0">
                <a:solidFill>
                  <a:schemeClr val="bg1"/>
                </a:solidFill>
                <a:latin typeface="BookAntiqua"/>
              </a:rPr>
              <a:t> </a:t>
            </a:r>
            <a:r>
              <a:rPr lang="en-US" sz="1400" i="1" dirty="0">
                <a:solidFill>
                  <a:schemeClr val="bg1"/>
                </a:solidFill>
                <a:latin typeface="BookAntiqua"/>
              </a:rPr>
              <a:t>Task- and Project managers are supported by </a:t>
            </a:r>
            <a:r>
              <a:rPr lang="en-US" sz="1600" b="1" i="1" dirty="0">
                <a:solidFill>
                  <a:srgbClr val="FFFF00"/>
                </a:solidFill>
                <a:latin typeface="BookAntiqua"/>
              </a:rPr>
              <a:t>Operational Priorities </a:t>
            </a:r>
            <a:r>
              <a:rPr lang="en-US" sz="1400" i="1" dirty="0">
                <a:solidFill>
                  <a:schemeClr val="bg1"/>
                </a:solidFill>
                <a:latin typeface="BookAntiqua"/>
              </a:rPr>
              <a:t>for the </a:t>
            </a:r>
            <a:r>
              <a:rPr lang="en-US" sz="1400" b="1" i="1" dirty="0">
                <a:solidFill>
                  <a:schemeClr val="bg1"/>
                </a:solidFill>
                <a:latin typeface="BookAntiqua"/>
              </a:rPr>
              <a:t>synchronized execution of their projects</a:t>
            </a:r>
            <a:r>
              <a:rPr lang="en-US" sz="1400" i="1" dirty="0">
                <a:solidFill>
                  <a:schemeClr val="bg1"/>
                </a:solidFill>
                <a:latin typeface="BookAntiqua"/>
              </a:rPr>
              <a:t>”</a:t>
            </a:r>
            <a:endParaRPr lang="en-US" sz="1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111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35" grpId="0" animBg="1"/>
      <p:bldP spid="63" grpId="0" animBg="1"/>
      <p:bldP spid="64" grpId="0" animBg="1"/>
      <p:bldP spid="65" grpId="0" animBg="1"/>
      <p:bldP spid="72" grpId="0"/>
      <p:bldP spid="79" grpId="0" animBg="1"/>
      <p:bldP spid="80" grpId="0" animBg="1"/>
      <p:bldP spid="5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err="1"/>
              <a:t>What</a:t>
            </a:r>
            <a:r>
              <a:rPr lang="nl-NL" dirty="0"/>
              <a:t> is </a:t>
            </a:r>
            <a:r>
              <a:rPr lang="nl-NL" dirty="0" err="1"/>
              <a:t>needed</a:t>
            </a:r>
            <a:r>
              <a:rPr lang="nl-NL" dirty="0"/>
              <a:t>?</a:t>
            </a:r>
            <a:br>
              <a:rPr lang="nl-NL" dirty="0"/>
            </a:br>
            <a:r>
              <a:rPr lang="nl-NL" sz="3100" i="1" dirty="0" err="1"/>
              <a:t>Fast</a:t>
            </a:r>
            <a:r>
              <a:rPr lang="nl-NL" sz="3100" i="1" dirty="0"/>
              <a:t>-Feedback Loop (ETTC)</a:t>
            </a:r>
            <a:endParaRPr lang="nl-NL" i="1" dirty="0"/>
          </a:p>
        </p:txBody>
      </p:sp>
      <p:pic>
        <p:nvPicPr>
          <p:cNvPr id="4" name="Picture 3" descr="Relay-race_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54560" y="4267596"/>
            <a:ext cx="3096344" cy="205734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00CDDB4-6A4D-402B-ACC1-FE1AFD6420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2230767"/>
            <a:ext cx="2413368" cy="42904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D5994B1-125E-497E-990F-1C56E3C96FA7}"/>
              </a:ext>
            </a:extLst>
          </p:cNvPr>
          <p:cNvSpPr/>
          <p:nvPr/>
        </p:nvSpPr>
        <p:spPr>
          <a:xfrm>
            <a:off x="7754560" y="2791612"/>
            <a:ext cx="31222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/>
              <a:t>Flawless handovers: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Ensure Delivery is complete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Be Ready-to-Start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Good preparation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1B01F23-8A6D-426E-BC61-4B2AF0AA8DD3}"/>
              </a:ext>
            </a:extLst>
          </p:cNvPr>
          <p:cNvSpPr/>
          <p:nvPr/>
        </p:nvSpPr>
        <p:spPr>
          <a:xfrm>
            <a:off x="3278179" y="2195906"/>
            <a:ext cx="346589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Continuous (frequent) update of the “</a:t>
            </a:r>
            <a:r>
              <a:rPr lang="en-GB" b="1" dirty="0"/>
              <a:t>Expected Time to Complete</a:t>
            </a:r>
            <a:r>
              <a:rPr lang="en-GB" dirty="0"/>
              <a:t>” for each </a:t>
            </a:r>
            <a:r>
              <a:rPr lang="en-GB" b="1" dirty="0"/>
              <a:t>active</a:t>
            </a:r>
            <a:r>
              <a:rPr lang="en-GB" dirty="0"/>
              <a:t> task (ETTC)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37244007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sz="2800" dirty="0"/>
              <a:t>“</a:t>
            </a:r>
            <a:r>
              <a:rPr lang="de-DE" sz="2800" dirty="0" err="1"/>
              <a:t>To</a:t>
            </a:r>
            <a:r>
              <a:rPr lang="de-DE" sz="2800" dirty="0"/>
              <a:t> do” List</a:t>
            </a:r>
            <a:br>
              <a:rPr lang="de-DE" sz="2800" dirty="0"/>
            </a:br>
            <a:r>
              <a:rPr lang="de-DE" sz="2400" i="1" dirty="0" err="1"/>
              <a:t>Sequence</a:t>
            </a:r>
            <a:r>
              <a:rPr lang="de-DE" sz="2400" i="1" dirty="0"/>
              <a:t> </a:t>
            </a:r>
            <a:r>
              <a:rPr lang="de-DE" sz="2400" i="1" dirty="0" err="1"/>
              <a:t>from</a:t>
            </a:r>
            <a:r>
              <a:rPr lang="de-DE" sz="2400" i="1" dirty="0"/>
              <a:t> </a:t>
            </a:r>
            <a:r>
              <a:rPr lang="de-DE" sz="2400" i="1" dirty="0" err="1">
                <a:solidFill>
                  <a:srgbClr val="FF0000"/>
                </a:solidFill>
              </a:rPr>
              <a:t>red</a:t>
            </a:r>
            <a:r>
              <a:rPr lang="de-DE" sz="2400" i="1" dirty="0"/>
              <a:t> </a:t>
            </a:r>
            <a:r>
              <a:rPr lang="de-DE" sz="2400" i="1" dirty="0" err="1"/>
              <a:t>to</a:t>
            </a:r>
            <a:r>
              <a:rPr lang="de-DE" sz="2400" i="1" dirty="0"/>
              <a:t> </a:t>
            </a:r>
            <a:r>
              <a:rPr lang="de-DE" sz="2400" i="1" dirty="0" err="1">
                <a:solidFill>
                  <a:srgbClr val="00B050"/>
                </a:solidFill>
              </a:rPr>
              <a:t>green</a:t>
            </a:r>
            <a:r>
              <a:rPr lang="de-DE" sz="2400" i="1" dirty="0"/>
              <a:t>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499B70-49A0-4519-9B09-62EDDB406EFA}" type="slidenum">
              <a:rPr lang="nl-NL" smtClean="0"/>
              <a:pPr/>
              <a:t>19</a:t>
            </a:fld>
            <a:endParaRPr lang="nl-NL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009" y="4735654"/>
            <a:ext cx="10235951" cy="8773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5875953-6313-AC4C-9F2E-77BFF7DEAE0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1" r="425"/>
          <a:stretch/>
        </p:blipFill>
        <p:spPr>
          <a:xfrm>
            <a:off x="812800" y="1988839"/>
            <a:ext cx="11115848" cy="3160579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8984071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82713FF-6D02-48C6-BFDF-EB4705E34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1588C3-02D2-4CA5-A06E-514B4266A4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499B70-49A0-4519-9B09-62EDDB406EFA}" type="slidenum">
              <a:rPr lang="nl-NL" smtClean="0"/>
              <a:pPr/>
              <a:t>2</a:t>
            </a:fld>
            <a:endParaRPr lang="nl-NL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B0B006F-3DD3-4313-9DA3-12C63BFA95A8}"/>
              </a:ext>
            </a:extLst>
          </p:cNvPr>
          <p:cNvSpPr txBox="1">
            <a:spLocks/>
          </p:cNvSpPr>
          <p:nvPr/>
        </p:nvSpPr>
        <p:spPr>
          <a:xfrm>
            <a:off x="479376" y="2636912"/>
            <a:ext cx="3262912" cy="2260848"/>
          </a:xfrm>
          <a:prstGeom prst="rect">
            <a:avLst/>
          </a:prstGeom>
        </p:spPr>
        <p:txBody>
          <a:bodyPr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rgbClr val="1080BE"/>
              </a:buClr>
              <a:buSzPct val="70000"/>
              <a:buFont typeface="Wingdings 2" pitchFamily="18" charset="2"/>
              <a:buChar char=""/>
              <a:defRPr kumimoji="0"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rgbClr val="B5D02E"/>
              </a:buClr>
              <a:buSzPct val="70000"/>
              <a:buFont typeface="Wingdings 2"/>
              <a:buChar char=""/>
              <a:defRPr kumimoji="0"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rgbClr val="70BE7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rgbClr val="1080BE"/>
              </a:buClr>
              <a:buSzPct val="75000"/>
              <a:buFont typeface="Wingdings"/>
              <a:buChar char=""/>
              <a:defRPr kumimoji="0"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rgbClr val="B5D02E"/>
              </a:buClr>
              <a:buSzPct val="65000"/>
              <a:buFont typeface="Wingdings"/>
              <a:buChar char=""/>
              <a:defRPr kumimoji="0"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hlinkClick r:id="rId2" action="ppaction://hlinksldjump"/>
              </a:rPr>
              <a:t>Registration and Login</a:t>
            </a:r>
            <a:r>
              <a:rPr lang="en-US" sz="1800" dirty="0"/>
              <a:t> (5)</a:t>
            </a:r>
          </a:p>
          <a:p>
            <a:r>
              <a:rPr lang="en-US" sz="1800" dirty="0"/>
              <a:t>LYNX Overview (10)</a:t>
            </a:r>
          </a:p>
          <a:p>
            <a:endParaRPr lang="en-US" sz="1800" dirty="0"/>
          </a:p>
          <a:p>
            <a:pPr marL="0" indent="0">
              <a:buNone/>
            </a:pPr>
            <a:endParaRPr lang="en-US" sz="1800" dirty="0">
              <a:hlinkClick r:id="rId3" action="ppaction://hlinksldjump"/>
            </a:endParaRPr>
          </a:p>
          <a:p>
            <a:endParaRPr lang="en-US" sz="1800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60CE7F4-7DB0-4AB4-BE8B-1CE61B377AEF}"/>
              </a:ext>
            </a:extLst>
          </p:cNvPr>
          <p:cNvSpPr txBox="1">
            <a:spLocks/>
          </p:cNvSpPr>
          <p:nvPr/>
        </p:nvSpPr>
        <p:spPr>
          <a:xfrm>
            <a:off x="3739634" y="2276872"/>
            <a:ext cx="3649856" cy="2260848"/>
          </a:xfrm>
          <a:prstGeom prst="rect">
            <a:avLst/>
          </a:prstGeom>
        </p:spPr>
        <p:txBody>
          <a:bodyPr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rgbClr val="1080BE"/>
              </a:buClr>
              <a:buSzPct val="70000"/>
              <a:buFont typeface="Wingdings 2" pitchFamily="18" charset="2"/>
              <a:buChar char=""/>
              <a:defRPr kumimoji="0"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rgbClr val="B5D02E"/>
              </a:buClr>
              <a:buSzPct val="70000"/>
              <a:buFont typeface="Wingdings 2"/>
              <a:buChar char=""/>
              <a:defRPr kumimoji="0"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rgbClr val="70BE7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rgbClr val="1080BE"/>
              </a:buClr>
              <a:buSzPct val="75000"/>
              <a:buFont typeface="Wingdings"/>
              <a:buChar char=""/>
              <a:defRPr kumimoji="0"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rgbClr val="B5D02E"/>
              </a:buClr>
              <a:buSzPct val="65000"/>
              <a:buFont typeface="Wingdings"/>
              <a:buChar char=""/>
              <a:defRPr kumimoji="0"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dirty="0">
              <a:hlinkClick r:id="rId3" action="ppaction://hlinksldjump"/>
            </a:endParaRPr>
          </a:p>
          <a:p>
            <a:r>
              <a:rPr lang="en-US" sz="1800" dirty="0">
                <a:hlinkClick r:id="rId3" action="ppaction://hlinksldjump"/>
              </a:rPr>
              <a:t>Create your first project</a:t>
            </a:r>
            <a:r>
              <a:rPr lang="en-US" sz="1800" dirty="0"/>
              <a:t> (21)</a:t>
            </a:r>
          </a:p>
          <a:p>
            <a:pPr lvl="1"/>
            <a:r>
              <a:rPr lang="en-US" sz="1400" dirty="0"/>
              <a:t>Add Tasks (26)</a:t>
            </a:r>
          </a:p>
          <a:p>
            <a:pPr lvl="1"/>
            <a:r>
              <a:rPr lang="en-US" sz="1400" dirty="0"/>
              <a:t>Add Dependencies (31)</a:t>
            </a:r>
          </a:p>
          <a:p>
            <a:pPr lvl="1"/>
            <a:r>
              <a:rPr lang="en-US" sz="1400" dirty="0"/>
              <a:t>Add Skills and Resources (39)</a:t>
            </a:r>
          </a:p>
          <a:p>
            <a:pPr lvl="1"/>
            <a:r>
              <a:rPr lang="en-US" sz="1400" dirty="0"/>
              <a:t>Add Task Managers (45)</a:t>
            </a:r>
          </a:p>
          <a:p>
            <a:pPr lvl="1"/>
            <a:r>
              <a:rPr lang="en-US" sz="1400" dirty="0"/>
              <a:t>Apply CCPM Behavior (48)</a:t>
            </a:r>
          </a:p>
          <a:p>
            <a:endParaRPr lang="en-US" sz="1800" dirty="0">
              <a:hlinkClick r:id="rId4" action="ppaction://hlinksldjump"/>
            </a:endParaRPr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0E57A01-9989-4C85-9613-D225200A6B0B}"/>
              </a:ext>
            </a:extLst>
          </p:cNvPr>
          <p:cNvSpPr txBox="1">
            <a:spLocks/>
          </p:cNvSpPr>
          <p:nvPr/>
        </p:nvSpPr>
        <p:spPr>
          <a:xfrm>
            <a:off x="7248128" y="2636912"/>
            <a:ext cx="4298574" cy="1800200"/>
          </a:xfrm>
          <a:prstGeom prst="rect">
            <a:avLst/>
          </a:prstGeom>
        </p:spPr>
        <p:txBody>
          <a:bodyPr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rgbClr val="1080BE"/>
              </a:buClr>
              <a:buSzPct val="70000"/>
              <a:buFont typeface="Wingdings 2" pitchFamily="18" charset="2"/>
              <a:buChar char=""/>
              <a:defRPr kumimoji="0"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rgbClr val="B5D02E"/>
              </a:buClr>
              <a:buSzPct val="70000"/>
              <a:buFont typeface="Wingdings 2"/>
              <a:buChar char=""/>
              <a:defRPr kumimoji="0"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rgbClr val="70BE7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rgbClr val="1080BE"/>
              </a:buClr>
              <a:buSzPct val="75000"/>
              <a:buFont typeface="Wingdings"/>
              <a:buChar char=""/>
              <a:defRPr kumimoji="0"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rgbClr val="B5D02E"/>
              </a:buClr>
              <a:buSzPct val="65000"/>
              <a:buFont typeface="Wingdings"/>
              <a:buChar char=""/>
              <a:defRPr kumimoji="0"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hlinkClick r:id="" action="ppaction://noaction"/>
              </a:rPr>
              <a:t>Release your project and tasks for execution </a:t>
            </a:r>
            <a:r>
              <a:rPr lang="en-US" sz="1800" dirty="0"/>
              <a:t> (56)</a:t>
            </a:r>
          </a:p>
          <a:p>
            <a:pPr marL="0" indent="0">
              <a:buNone/>
            </a:pPr>
            <a:endParaRPr lang="en-US" sz="1800" dirty="0"/>
          </a:p>
          <a:p>
            <a:endParaRPr lang="en-US" sz="18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0FF49A8-9FA2-4199-9D4E-C12CD7FD3745}"/>
              </a:ext>
            </a:extLst>
          </p:cNvPr>
          <p:cNvSpPr txBox="1"/>
          <p:nvPr/>
        </p:nvSpPr>
        <p:spPr>
          <a:xfrm>
            <a:off x="812800" y="2087560"/>
            <a:ext cx="2880320" cy="369332"/>
          </a:xfrm>
          <a:prstGeom prst="rect">
            <a:avLst/>
          </a:prstGeom>
          <a:solidFill>
            <a:srgbClr val="C9D7F3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t" anchorCtr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Configuration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05E872-5F68-42AB-8C47-CD63EA42DD00}"/>
              </a:ext>
            </a:extLst>
          </p:cNvPr>
          <p:cNvSpPr txBox="1"/>
          <p:nvPr/>
        </p:nvSpPr>
        <p:spPr>
          <a:xfrm>
            <a:off x="4124402" y="2092206"/>
            <a:ext cx="2880320" cy="364686"/>
          </a:xfrm>
          <a:prstGeom prst="rect">
            <a:avLst/>
          </a:prstGeom>
          <a:solidFill>
            <a:srgbClr val="5C88DB"/>
          </a:soli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nl-NL"/>
            </a:defPPr>
            <a:lvl1pPr defTabSz="914377">
              <a:defRPr sz="9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ctr"/>
            <a:r>
              <a:rPr lang="en-US" sz="1800" b="0" dirty="0">
                <a:latin typeface="+mn-lt"/>
              </a:rPr>
              <a:t>Planning</a:t>
            </a:r>
            <a:endParaRPr lang="en-US" b="0" dirty="0">
              <a:latin typeface="+mn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82F4EED-66ED-4793-887D-8E576B088741}"/>
              </a:ext>
            </a:extLst>
          </p:cNvPr>
          <p:cNvSpPr txBox="1"/>
          <p:nvPr/>
        </p:nvSpPr>
        <p:spPr>
          <a:xfrm>
            <a:off x="7680176" y="2060848"/>
            <a:ext cx="2880320" cy="369332"/>
          </a:xfrm>
          <a:prstGeom prst="rect">
            <a:avLst/>
          </a:prstGeom>
          <a:solidFill>
            <a:srgbClr val="20489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t" anchorCtr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Execution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60193A0-E370-483C-BB91-073F4AD52468}"/>
              </a:ext>
            </a:extLst>
          </p:cNvPr>
          <p:cNvSpPr txBox="1">
            <a:spLocks/>
          </p:cNvSpPr>
          <p:nvPr/>
        </p:nvSpPr>
        <p:spPr>
          <a:xfrm>
            <a:off x="7389490" y="5229200"/>
            <a:ext cx="3816424" cy="1942654"/>
          </a:xfrm>
          <a:prstGeom prst="rect">
            <a:avLst/>
          </a:prstGeom>
        </p:spPr>
        <p:txBody>
          <a:bodyPr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rgbClr val="1080BE"/>
              </a:buClr>
              <a:buSzPct val="70000"/>
              <a:buFont typeface="Wingdings 2" pitchFamily="18" charset="2"/>
              <a:buChar char=""/>
              <a:defRPr kumimoji="0"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rgbClr val="B5D02E"/>
              </a:buClr>
              <a:buSzPct val="70000"/>
              <a:buFont typeface="Wingdings 2"/>
              <a:buChar char=""/>
              <a:defRPr kumimoji="0"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rgbClr val="70BE7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rgbClr val="1080BE"/>
              </a:buClr>
              <a:buSzPct val="75000"/>
              <a:buFont typeface="Wingdings"/>
              <a:buChar char=""/>
              <a:defRPr kumimoji="0"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rgbClr val="B5D02E"/>
              </a:buClr>
              <a:buSzPct val="65000"/>
              <a:buFont typeface="Wingdings"/>
              <a:buChar char=""/>
              <a:defRPr kumimoji="0"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Other:</a:t>
            </a:r>
          </a:p>
          <a:p>
            <a:pPr lvl="1"/>
            <a:r>
              <a:rPr lang="en-US" sz="1800" dirty="0">
                <a:hlinkClick r:id="rId5" action="ppaction://hlinksldjump"/>
              </a:rPr>
              <a:t>A few tips and tricks</a:t>
            </a:r>
            <a:r>
              <a:rPr lang="en-US" sz="1800" dirty="0"/>
              <a:t> </a:t>
            </a:r>
          </a:p>
          <a:p>
            <a:pPr lvl="1"/>
            <a:r>
              <a:rPr lang="en-US" sz="1800" dirty="0"/>
              <a:t>More information</a:t>
            </a:r>
          </a:p>
          <a:p>
            <a:endParaRPr lang="en-US" sz="20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50870AE-013D-409A-A1AB-8180C2E2122B}"/>
              </a:ext>
            </a:extLst>
          </p:cNvPr>
          <p:cNvSpPr/>
          <p:nvPr/>
        </p:nvSpPr>
        <p:spPr>
          <a:xfrm>
            <a:off x="8692873" y="869289"/>
            <a:ext cx="45365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u="sng" dirty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https://</a:t>
            </a:r>
            <a:r>
              <a:rPr lang="en-GB" sz="1400" u="sng" dirty="0" err="1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www.a-dato.com</a:t>
            </a:r>
            <a:r>
              <a:rPr lang="en-GB" sz="1400" u="sng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/download-lynx/</a:t>
            </a:r>
            <a:endParaRPr lang="en-US" sz="140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1CEAFCB-18D0-4331-9949-EB2DCF89A906}"/>
              </a:ext>
            </a:extLst>
          </p:cNvPr>
          <p:cNvSpPr txBox="1"/>
          <p:nvPr/>
        </p:nvSpPr>
        <p:spPr>
          <a:xfrm>
            <a:off x="6120011" y="816497"/>
            <a:ext cx="2569468" cy="307777"/>
          </a:xfrm>
          <a:prstGeom prst="rect">
            <a:avLst/>
          </a:prstGeom>
          <a:solidFill>
            <a:srgbClr val="20489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t" anchorCtr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 2" pitchFamily="18" charset="2"/>
              <a:buNone/>
              <a:tabLst/>
            </a:pPr>
            <a:r>
              <a:rPr lang="en-US" sz="1400" b="1">
                <a:solidFill>
                  <a:schemeClr val="bg1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DOWNLOAD LYNX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D9C314A-286F-4578-9F37-6720FE9D9A1D}"/>
              </a:ext>
            </a:extLst>
          </p:cNvPr>
          <p:cNvSpPr txBox="1"/>
          <p:nvPr/>
        </p:nvSpPr>
        <p:spPr>
          <a:xfrm>
            <a:off x="649975" y="5735009"/>
            <a:ext cx="2569468" cy="612988"/>
          </a:xfrm>
          <a:prstGeom prst="rect">
            <a:avLst/>
          </a:prstGeom>
          <a:solidFill>
            <a:srgbClr val="20489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t" anchorCtr="0">
            <a:spAutoFit/>
          </a:bodyPr>
          <a:lstStyle/>
          <a:p>
            <a:pPr algn="ctr">
              <a:spcBef>
                <a:spcPts val="700"/>
              </a:spcBef>
              <a:buClr>
                <a:schemeClr val="accent2"/>
              </a:buClr>
              <a:buSzPct val="70000"/>
            </a:pPr>
            <a:r>
              <a:rPr lang="en-US" sz="1400">
                <a:solidFill>
                  <a:schemeClr val="bg1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Visit the 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 2" pitchFamily="18" charset="2"/>
              <a:buNone/>
              <a:tabLst/>
            </a:pPr>
            <a:r>
              <a:rPr lang="en-US" sz="1400" b="1">
                <a:solidFill>
                  <a:schemeClr val="bg1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LYNX HELP CENTER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085C492-C319-47CF-AF7E-5C0887640F43}"/>
              </a:ext>
            </a:extLst>
          </p:cNvPr>
          <p:cNvSpPr/>
          <p:nvPr/>
        </p:nvSpPr>
        <p:spPr>
          <a:xfrm>
            <a:off x="3386279" y="5966997"/>
            <a:ext cx="45365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u="sng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https://support.a-dato.com/hc/en-us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6324868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3600" dirty="0"/>
              <a:t>What can you do with </a:t>
            </a:r>
            <a:r>
              <a:rPr lang="en-GB" sz="3600" dirty="0">
                <a:solidFill>
                  <a:srgbClr val="FF0000"/>
                </a:solidFill>
              </a:rPr>
              <a:t>Red</a:t>
            </a:r>
            <a:r>
              <a:rPr lang="en-GB" sz="3600" dirty="0"/>
              <a:t>, </a:t>
            </a:r>
            <a:r>
              <a:rPr lang="en-GB" sz="3600" dirty="0">
                <a:solidFill>
                  <a:srgbClr val="FFC000"/>
                </a:solidFill>
              </a:rPr>
              <a:t>Orange</a:t>
            </a:r>
            <a:r>
              <a:rPr lang="en-GB" sz="3600" dirty="0"/>
              <a:t> and </a:t>
            </a:r>
            <a:r>
              <a:rPr lang="en-GB" sz="3600" dirty="0">
                <a:solidFill>
                  <a:srgbClr val="008000"/>
                </a:solidFill>
              </a:rPr>
              <a:t>Green</a:t>
            </a:r>
            <a:r>
              <a:rPr lang="en-GB" sz="3600" dirty="0"/>
              <a:t>?</a:t>
            </a:r>
            <a:br>
              <a:rPr lang="en-GB" sz="3600" dirty="0"/>
            </a:br>
            <a:r>
              <a:rPr lang="en-GB" sz="3600" i="1" dirty="0"/>
              <a:t>Manage a</a:t>
            </a:r>
            <a:r>
              <a:rPr lang="nl-NL" sz="3600" i="1" dirty="0" err="1"/>
              <a:t>ll</a:t>
            </a:r>
            <a:r>
              <a:rPr lang="nl-NL" sz="3600" i="1" dirty="0"/>
              <a:t> </a:t>
            </a:r>
            <a:r>
              <a:rPr lang="nl-NL" sz="3600" i="1" dirty="0" err="1"/>
              <a:t>projects</a:t>
            </a:r>
            <a:r>
              <a:rPr lang="nl-NL" sz="3600" i="1" dirty="0"/>
              <a:t> </a:t>
            </a:r>
            <a:r>
              <a:rPr lang="nl-NL" sz="3600" i="1" dirty="0" err="1"/>
              <a:t>together</a:t>
            </a:r>
            <a:endParaRPr lang="nl-NL" sz="3100" i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499B70-49A0-4519-9B09-62EDDB406EFA}" type="slidenum">
              <a:rPr lang="nl-NL" smtClean="0"/>
              <a:pPr/>
              <a:t>20</a:t>
            </a:fld>
            <a:endParaRPr lang="nl-NL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393" y="1988840"/>
            <a:ext cx="7128792" cy="4254107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0539607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Create your First Project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6499B70-49A0-4519-9B09-62EDDB406EFA}" type="slidenum">
              <a:rPr lang="nl-NL" smtClean="0"/>
              <a:pPr/>
              <a:t>21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738003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5FA152E8-32A9-8640-8D5A-2450ABC270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114" y="1060949"/>
            <a:ext cx="11387772" cy="4477145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16" name="Picture 1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B057289-2435-E84D-90E7-5D0C47B7DB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"/>
          <a:stretch/>
        </p:blipFill>
        <p:spPr>
          <a:xfrm>
            <a:off x="155735" y="2829497"/>
            <a:ext cx="3745859" cy="3622815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18" name="Picture 1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2765C1A-9AC5-8E4E-8496-FBECC6F96B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086" y="2827448"/>
            <a:ext cx="3602905" cy="3622815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22" name="Picture 21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BC3323CC-B273-C443-B3A6-53289113757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2"/>
          <a:stretch/>
        </p:blipFill>
        <p:spPr>
          <a:xfrm>
            <a:off x="7713288" y="2821975"/>
            <a:ext cx="4149455" cy="3622815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40649" y="134144"/>
            <a:ext cx="6164064" cy="990600"/>
          </a:xfrm>
        </p:spPr>
        <p:txBody>
          <a:bodyPr>
            <a:normAutofit/>
          </a:bodyPr>
          <a:lstStyle/>
          <a:p>
            <a:r>
              <a:rPr lang="en-US" sz="3600" dirty="0"/>
              <a:t>Add your first project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499B70-49A0-4519-9B09-62EDDB406EFA}" type="slidenum">
              <a:rPr lang="nl-NL" smtClean="0"/>
              <a:pPr/>
              <a:t>22</a:t>
            </a:fld>
            <a:endParaRPr lang="nl-NL" dirty="0"/>
          </a:p>
        </p:txBody>
      </p:sp>
      <p:sp>
        <p:nvSpPr>
          <p:cNvPr id="4" name="Rectangle 3"/>
          <p:cNvSpPr/>
          <p:nvPr/>
        </p:nvSpPr>
        <p:spPr>
          <a:xfrm>
            <a:off x="2421511" y="1305513"/>
            <a:ext cx="1167837" cy="267844"/>
          </a:xfrm>
          <a:prstGeom prst="rect">
            <a:avLst/>
          </a:prstGeom>
          <a:noFill/>
          <a:ln w="22225">
            <a:solidFill>
              <a:srgbClr val="20489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07368" y="200680"/>
            <a:ext cx="2088232" cy="523220"/>
          </a:xfrm>
          <a:prstGeom prst="rect">
            <a:avLst/>
          </a:prstGeom>
          <a:solidFill>
            <a:srgbClr val="20489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t" anchorCtr="0">
            <a:spAutoFit/>
          </a:bodyPr>
          <a:lstStyle/>
          <a:p>
            <a:pPr marL="0" marR="0" indent="0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 2" pitchFamily="18" charset="2"/>
              <a:buNone/>
              <a:tabLst/>
            </a:pPr>
            <a:r>
              <a:rPr lang="en-US" sz="1400" dirty="0">
                <a:solidFill>
                  <a:schemeClr val="bg1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Select </a:t>
            </a:r>
            <a:r>
              <a:rPr lang="en-US" sz="1400" dirty="0">
                <a:solidFill>
                  <a:srgbClr val="FFFF00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Project Portfolio </a:t>
            </a:r>
            <a:r>
              <a:rPr lang="en-US" sz="1400" dirty="0">
                <a:solidFill>
                  <a:schemeClr val="bg1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in the Desktop Window (F5)</a:t>
            </a:r>
          </a:p>
        </p:txBody>
      </p:sp>
      <p:cxnSp>
        <p:nvCxnSpPr>
          <p:cNvPr id="11" name="Elbow Connector 10"/>
          <p:cNvCxnSpPr>
            <a:cxnSpLocks/>
            <a:stCxn id="5" idx="2"/>
            <a:endCxn id="4" idx="0"/>
          </p:cNvCxnSpPr>
          <p:nvPr/>
        </p:nvCxnSpPr>
        <p:spPr>
          <a:xfrm rot="16200000" flipH="1">
            <a:off x="1937651" y="237733"/>
            <a:ext cx="581613" cy="1553946"/>
          </a:xfrm>
          <a:prstGeom prst="bentConnector3">
            <a:avLst>
              <a:gd name="adj1" fmla="val 50000"/>
            </a:avLst>
          </a:prstGeom>
          <a:ln w="19050">
            <a:solidFill>
              <a:srgbClr val="2048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>
            <a:off x="2614600" y="1593004"/>
            <a:ext cx="543337" cy="576064"/>
          </a:xfrm>
          <a:prstGeom prst="ellipse">
            <a:avLst/>
          </a:prstGeom>
          <a:noFill/>
          <a:ln w="19050">
            <a:solidFill>
              <a:srgbClr val="20489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2719235" y="753172"/>
            <a:ext cx="1665572" cy="307777"/>
          </a:xfrm>
          <a:prstGeom prst="rect">
            <a:avLst/>
          </a:prstGeom>
          <a:solidFill>
            <a:srgbClr val="20489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t" anchorCtr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 2" pitchFamily="18" charset="2"/>
              <a:buNone/>
              <a:tabLst/>
            </a:pPr>
            <a:r>
              <a:rPr lang="en-US" sz="1400" dirty="0">
                <a:solidFill>
                  <a:schemeClr val="bg1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Select </a:t>
            </a:r>
            <a:r>
              <a:rPr lang="en-US" sz="1400" dirty="0">
                <a:solidFill>
                  <a:srgbClr val="FFFF00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Add</a:t>
            </a:r>
          </a:p>
        </p:txBody>
      </p:sp>
      <p:sp>
        <p:nvSpPr>
          <p:cNvPr id="24" name="Rectangle 23"/>
          <p:cNvSpPr/>
          <p:nvPr/>
        </p:nvSpPr>
        <p:spPr>
          <a:xfrm>
            <a:off x="420990" y="3004155"/>
            <a:ext cx="385791" cy="216024"/>
          </a:xfrm>
          <a:prstGeom prst="rect">
            <a:avLst/>
          </a:prstGeom>
          <a:noFill/>
          <a:ln w="22225">
            <a:solidFill>
              <a:srgbClr val="20489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7" name="Elbow Connector 26"/>
          <p:cNvCxnSpPr>
            <a:stCxn id="19" idx="4"/>
            <a:endCxn id="24" idx="0"/>
          </p:cNvCxnSpPr>
          <p:nvPr/>
        </p:nvCxnSpPr>
        <p:spPr>
          <a:xfrm rot="5400000">
            <a:off x="1332535" y="1450420"/>
            <a:ext cx="835087" cy="2272383"/>
          </a:xfrm>
          <a:prstGeom prst="bentConnector3">
            <a:avLst/>
          </a:prstGeom>
          <a:ln w="22225">
            <a:solidFill>
              <a:srgbClr val="204892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8807220" y="2973310"/>
            <a:ext cx="552602" cy="252089"/>
          </a:xfrm>
          <a:prstGeom prst="rect">
            <a:avLst/>
          </a:prstGeom>
          <a:noFill/>
          <a:ln w="22225">
            <a:solidFill>
              <a:srgbClr val="20489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4" name="Straight Arrow Connector 33"/>
          <p:cNvCxnSpPr>
            <a:cxnSpLocks/>
            <a:stCxn id="19" idx="4"/>
            <a:endCxn id="32" idx="1"/>
          </p:cNvCxnSpPr>
          <p:nvPr/>
        </p:nvCxnSpPr>
        <p:spPr>
          <a:xfrm>
            <a:off x="2886269" y="2169068"/>
            <a:ext cx="5920951" cy="930287"/>
          </a:xfrm>
          <a:prstGeom prst="straightConnector1">
            <a:avLst/>
          </a:prstGeom>
          <a:ln w="22225">
            <a:solidFill>
              <a:srgbClr val="204892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Oval 36"/>
          <p:cNvSpPr/>
          <p:nvPr/>
        </p:nvSpPr>
        <p:spPr>
          <a:xfrm>
            <a:off x="7740000" y="3744000"/>
            <a:ext cx="209048" cy="216024"/>
          </a:xfrm>
          <a:prstGeom prst="ellipse">
            <a:avLst/>
          </a:prstGeom>
          <a:noFill/>
          <a:ln w="1905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8105009" y="5431655"/>
            <a:ext cx="3736984" cy="828432"/>
          </a:xfrm>
          <a:prstGeom prst="rect">
            <a:avLst/>
          </a:prstGeom>
          <a:solidFill>
            <a:srgbClr val="20489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t" anchorCtr="0">
            <a:spAutoFit/>
          </a:bodyPr>
          <a:lstStyle/>
          <a:p>
            <a:pPr marL="0" marR="0" indent="0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 2" pitchFamily="18" charset="2"/>
              <a:buNone/>
              <a:tabLst/>
            </a:pPr>
            <a:r>
              <a:rPr lang="en-US" sz="1400" dirty="0">
                <a:solidFill>
                  <a:schemeClr val="bg1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Ensure the “Critical Chain Engine” is selected.</a:t>
            </a:r>
          </a:p>
          <a:p>
            <a:pPr marL="0" marR="0" indent="0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 2" pitchFamily="18" charset="2"/>
              <a:buNone/>
              <a:tabLst/>
            </a:pPr>
            <a:r>
              <a:rPr lang="en-US" sz="1400" dirty="0">
                <a:solidFill>
                  <a:schemeClr val="bg1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Select your preferences. In CCPM Just in Time is considered as “Best Practice.” 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249761" y="2233688"/>
            <a:ext cx="360040" cy="307777"/>
          </a:xfrm>
          <a:prstGeom prst="rect">
            <a:avLst/>
          </a:prstGeom>
          <a:solidFill>
            <a:srgbClr val="20489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t" anchorCtr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 2" pitchFamily="18" charset="2"/>
              <a:buNone/>
              <a:tabLst/>
            </a:pPr>
            <a:r>
              <a:rPr lang="en-US" sz="1400" dirty="0">
                <a:solidFill>
                  <a:srgbClr val="FFFF00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1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486966" y="2514198"/>
            <a:ext cx="360040" cy="307777"/>
          </a:xfrm>
          <a:prstGeom prst="rect">
            <a:avLst/>
          </a:prstGeom>
          <a:solidFill>
            <a:srgbClr val="20489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t" anchorCtr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 2" pitchFamily="18" charset="2"/>
              <a:buNone/>
              <a:tabLst/>
            </a:pPr>
            <a:r>
              <a:rPr lang="en-US" sz="1400" dirty="0">
                <a:solidFill>
                  <a:srgbClr val="FFFF00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2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8374574" y="2519671"/>
            <a:ext cx="360040" cy="307777"/>
          </a:xfrm>
          <a:prstGeom prst="rect">
            <a:avLst/>
          </a:prstGeom>
          <a:solidFill>
            <a:srgbClr val="20489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t" anchorCtr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 2" pitchFamily="18" charset="2"/>
              <a:buNone/>
              <a:tabLst/>
            </a:pPr>
            <a:r>
              <a:rPr lang="en-US" sz="1400" dirty="0">
                <a:solidFill>
                  <a:srgbClr val="FFFF00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3</a:t>
            </a:r>
          </a:p>
        </p:txBody>
      </p:sp>
      <p:sp>
        <p:nvSpPr>
          <p:cNvPr id="42" name="Rectangle 41"/>
          <p:cNvSpPr/>
          <p:nvPr/>
        </p:nvSpPr>
        <p:spPr>
          <a:xfrm>
            <a:off x="7704000" y="3419171"/>
            <a:ext cx="4068000" cy="1052050"/>
          </a:xfrm>
          <a:prstGeom prst="rect">
            <a:avLst/>
          </a:prstGeom>
          <a:noFill/>
          <a:ln w="22225">
            <a:solidFill>
              <a:srgbClr val="20489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Rectangle 42"/>
          <p:cNvSpPr/>
          <p:nvPr/>
        </p:nvSpPr>
        <p:spPr>
          <a:xfrm>
            <a:off x="294701" y="3419171"/>
            <a:ext cx="3414326" cy="366087"/>
          </a:xfrm>
          <a:prstGeom prst="rect">
            <a:avLst/>
          </a:prstGeom>
          <a:noFill/>
          <a:ln w="22225">
            <a:solidFill>
              <a:srgbClr val="20489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1298191" y="3896556"/>
            <a:ext cx="2410836" cy="523220"/>
          </a:xfrm>
          <a:prstGeom prst="rect">
            <a:avLst/>
          </a:prstGeom>
          <a:solidFill>
            <a:srgbClr val="20489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t" anchorCtr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 2" pitchFamily="18" charset="2"/>
              <a:buNone/>
              <a:tabLst/>
            </a:pPr>
            <a:r>
              <a:rPr lang="en-US" sz="1400" dirty="0">
                <a:solidFill>
                  <a:schemeClr val="bg1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Add a Project ID and Project name (description)</a:t>
            </a:r>
          </a:p>
        </p:txBody>
      </p:sp>
      <p:cxnSp>
        <p:nvCxnSpPr>
          <p:cNvPr id="29" name="Straight Arrow Connector 28"/>
          <p:cNvCxnSpPr>
            <a:cxnSpLocks/>
            <a:stCxn id="19" idx="4"/>
            <a:endCxn id="30" idx="0"/>
          </p:cNvCxnSpPr>
          <p:nvPr/>
        </p:nvCxnSpPr>
        <p:spPr>
          <a:xfrm>
            <a:off x="2886269" y="2169068"/>
            <a:ext cx="1961189" cy="800683"/>
          </a:xfrm>
          <a:prstGeom prst="straightConnector1">
            <a:avLst/>
          </a:prstGeom>
          <a:ln w="22225">
            <a:solidFill>
              <a:srgbClr val="204892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4523422" y="2969751"/>
            <a:ext cx="648072" cy="220885"/>
          </a:xfrm>
          <a:prstGeom prst="rect">
            <a:avLst/>
          </a:prstGeom>
          <a:noFill/>
          <a:ln w="22225">
            <a:solidFill>
              <a:srgbClr val="20489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5033580" y="5678712"/>
            <a:ext cx="2448272" cy="523220"/>
          </a:xfrm>
          <a:prstGeom prst="rect">
            <a:avLst/>
          </a:prstGeom>
          <a:solidFill>
            <a:srgbClr val="20489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t" anchorCtr="0">
            <a:spAutoFit/>
          </a:bodyPr>
          <a:lstStyle/>
          <a:p>
            <a:pPr marL="0" marR="0" indent="0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 2" pitchFamily="18" charset="2"/>
              <a:buNone/>
              <a:tabLst/>
            </a:pPr>
            <a:r>
              <a:rPr lang="en-US" sz="1400" dirty="0">
                <a:solidFill>
                  <a:schemeClr val="bg1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Add an initial desired or requested end-date (due date)</a:t>
            </a:r>
          </a:p>
        </p:txBody>
      </p:sp>
      <p:sp>
        <p:nvSpPr>
          <p:cNvPr id="36" name="Rectangle 35"/>
          <p:cNvSpPr/>
          <p:nvPr/>
        </p:nvSpPr>
        <p:spPr>
          <a:xfrm>
            <a:off x="4047943" y="4500473"/>
            <a:ext cx="1848488" cy="342559"/>
          </a:xfrm>
          <a:prstGeom prst="rect">
            <a:avLst/>
          </a:prstGeom>
          <a:noFill/>
          <a:ln w="22225">
            <a:solidFill>
              <a:srgbClr val="20489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2260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B4DC92EF-40A6-3340-99F3-32A5416530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"/>
          <a:stretch/>
        </p:blipFill>
        <p:spPr>
          <a:xfrm>
            <a:off x="812799" y="1647251"/>
            <a:ext cx="9381841" cy="5111319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pic>
        <p:nvPicPr>
          <p:cNvPr id="26" name="Picture 2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57B1287F-DE6E-EC4C-AD62-9E44110953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" r="5680" b="4609"/>
          <a:stretch/>
        </p:blipFill>
        <p:spPr>
          <a:xfrm>
            <a:off x="9336360" y="4427057"/>
            <a:ext cx="2558435" cy="1453749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Your first project is listed in the Project Portfolio / Not started</a:t>
            </a:r>
            <a:br>
              <a:rPr lang="en-US" sz="2800" dirty="0"/>
            </a:br>
            <a:endParaRPr lang="en-US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499B70-49A0-4519-9B09-62EDDB406EFA}" type="slidenum">
              <a:rPr lang="nl-NL" smtClean="0"/>
              <a:pPr/>
              <a:t>23</a:t>
            </a:fld>
            <a:endParaRPr lang="nl-NL" dirty="0"/>
          </a:p>
        </p:txBody>
      </p:sp>
      <p:sp>
        <p:nvSpPr>
          <p:cNvPr id="7" name="Rectangle 6"/>
          <p:cNvSpPr/>
          <p:nvPr/>
        </p:nvSpPr>
        <p:spPr>
          <a:xfrm>
            <a:off x="452760" y="2584183"/>
            <a:ext cx="10076612" cy="233728"/>
          </a:xfrm>
          <a:prstGeom prst="rect">
            <a:avLst/>
          </a:prstGeom>
          <a:noFill/>
          <a:ln w="22225">
            <a:solidFill>
              <a:srgbClr val="20489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9589256" y="3325391"/>
            <a:ext cx="2456234" cy="738664"/>
          </a:xfrm>
          <a:prstGeom prst="rect">
            <a:avLst/>
          </a:prstGeom>
          <a:solidFill>
            <a:srgbClr val="20489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t" anchorCtr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 2" pitchFamily="18" charset="2"/>
              <a:buNone/>
              <a:tabLst/>
            </a:pPr>
            <a:r>
              <a:rPr lang="en-US" sz="1400" dirty="0">
                <a:solidFill>
                  <a:schemeClr val="bg1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TIP: Try </a:t>
            </a:r>
            <a:r>
              <a:rPr lang="en-US" sz="1400" dirty="0">
                <a:solidFill>
                  <a:srgbClr val="FFFF00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right mouse-click </a:t>
            </a:r>
            <a:r>
              <a:rPr lang="en-US" sz="1400" dirty="0">
                <a:solidFill>
                  <a:schemeClr val="bg1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on column headers for additional sorting and filtering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71993" y="1628296"/>
            <a:ext cx="2444292" cy="307777"/>
          </a:xfrm>
          <a:prstGeom prst="rect">
            <a:avLst/>
          </a:prstGeom>
          <a:solidFill>
            <a:srgbClr val="204892"/>
          </a:solidFill>
          <a:ln>
            <a:solidFill>
              <a:srgbClr val="20489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t" anchorCtr="0">
            <a:spAutoFit/>
          </a:bodyPr>
          <a:lstStyle/>
          <a:p>
            <a:pPr marL="0" marR="0" indent="0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 2" pitchFamily="18" charset="2"/>
              <a:buNone/>
              <a:tabLst/>
            </a:pPr>
            <a:r>
              <a:rPr lang="en-US" sz="1400" dirty="0">
                <a:solidFill>
                  <a:schemeClr val="bg1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Filter applied to list of projects</a:t>
            </a:r>
          </a:p>
        </p:txBody>
      </p:sp>
      <p:cxnSp>
        <p:nvCxnSpPr>
          <p:cNvPr id="14" name="Straight Arrow Connector 13"/>
          <p:cNvCxnSpPr>
            <a:cxnSpLocks/>
            <a:stCxn id="12" idx="2"/>
          </p:cNvCxnSpPr>
          <p:nvPr/>
        </p:nvCxnSpPr>
        <p:spPr>
          <a:xfrm>
            <a:off x="1994139" y="1936073"/>
            <a:ext cx="0" cy="662431"/>
          </a:xfrm>
          <a:prstGeom prst="straightConnector1">
            <a:avLst/>
          </a:prstGeom>
          <a:ln w="22225">
            <a:solidFill>
              <a:srgbClr val="2048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795650" y="732010"/>
            <a:ext cx="3468701" cy="1169551"/>
          </a:xfrm>
          <a:prstGeom prst="rect">
            <a:avLst/>
          </a:prstGeom>
          <a:solidFill>
            <a:srgbClr val="204892"/>
          </a:solidFill>
          <a:ln>
            <a:solidFill>
              <a:srgbClr val="20489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t" anchorCtr="0">
            <a:spAutoFit/>
          </a:bodyPr>
          <a:lstStyle/>
          <a:p>
            <a:pPr marL="0" marR="0" indent="0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 2" pitchFamily="18" charset="2"/>
              <a:buNone/>
              <a:tabLst/>
            </a:pPr>
            <a:r>
              <a:rPr lang="en-US" sz="1400" dirty="0">
                <a:solidFill>
                  <a:schemeClr val="bg1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Default filters to apply to list of projects:</a:t>
            </a:r>
          </a:p>
          <a:p>
            <a:pPr marL="285750" marR="0" indent="-285750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tabLst/>
            </a:pPr>
            <a:r>
              <a:rPr lang="en-US" sz="1400" dirty="0">
                <a:solidFill>
                  <a:schemeClr val="bg1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Status “ Not Started” </a:t>
            </a:r>
          </a:p>
          <a:p>
            <a:pPr marL="285750" marR="0" indent="-285750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tabLst/>
            </a:pPr>
            <a:r>
              <a:rPr lang="en-US" sz="1400" dirty="0">
                <a:solidFill>
                  <a:schemeClr val="bg1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Status “Released” </a:t>
            </a:r>
          </a:p>
          <a:p>
            <a:pPr marL="285750" marR="0" indent="-285750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tabLst/>
            </a:pPr>
            <a:r>
              <a:rPr lang="en-US" sz="1400" dirty="0">
                <a:solidFill>
                  <a:schemeClr val="bg1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Show all</a:t>
            </a:r>
          </a:p>
          <a:p>
            <a:pPr marL="285750" marR="0" indent="-285750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tabLst/>
            </a:pPr>
            <a:r>
              <a:rPr lang="en-US" sz="1400" dirty="0">
                <a:solidFill>
                  <a:schemeClr val="bg1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Show Templates</a:t>
            </a:r>
          </a:p>
        </p:txBody>
      </p:sp>
      <p:cxnSp>
        <p:nvCxnSpPr>
          <p:cNvPr id="17" name="Straight Arrow Connector 16"/>
          <p:cNvCxnSpPr>
            <a:cxnSpLocks/>
            <a:endCxn id="15" idx="1"/>
          </p:cNvCxnSpPr>
          <p:nvPr/>
        </p:nvCxnSpPr>
        <p:spPr>
          <a:xfrm flipV="1">
            <a:off x="2636621" y="1316786"/>
            <a:ext cx="3159029" cy="1550468"/>
          </a:xfrm>
          <a:prstGeom prst="straightConnector1">
            <a:avLst/>
          </a:prstGeom>
          <a:ln w="22225">
            <a:solidFill>
              <a:srgbClr val="2048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9862270" y="2538925"/>
            <a:ext cx="360040" cy="278380"/>
          </a:xfrm>
          <a:prstGeom prst="ellipse">
            <a:avLst/>
          </a:prstGeom>
          <a:noFill/>
          <a:ln w="19050">
            <a:solidFill>
              <a:srgbClr val="20489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8" name="Straight Arrow Connector 27"/>
          <p:cNvCxnSpPr>
            <a:cxnSpLocks/>
            <a:stCxn id="9" idx="2"/>
            <a:endCxn id="26" idx="0"/>
          </p:cNvCxnSpPr>
          <p:nvPr/>
        </p:nvCxnSpPr>
        <p:spPr>
          <a:xfrm flipH="1">
            <a:off x="10615578" y="4064055"/>
            <a:ext cx="201795" cy="363002"/>
          </a:xfrm>
          <a:prstGeom prst="straightConnector1">
            <a:avLst/>
          </a:prstGeom>
          <a:ln w="22225">
            <a:solidFill>
              <a:srgbClr val="2048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452760" y="3222849"/>
            <a:ext cx="7731472" cy="366920"/>
          </a:xfrm>
          <a:prstGeom prst="rect">
            <a:avLst/>
          </a:prstGeom>
          <a:noFill/>
          <a:ln w="22225">
            <a:solidFill>
              <a:srgbClr val="20489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1703512" y="4222448"/>
            <a:ext cx="4032448" cy="523220"/>
          </a:xfrm>
          <a:prstGeom prst="rect">
            <a:avLst/>
          </a:prstGeom>
          <a:solidFill>
            <a:srgbClr val="20489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t" anchorCtr="0">
            <a:spAutoFit/>
          </a:bodyPr>
          <a:lstStyle/>
          <a:p>
            <a:pPr marL="0" marR="0" indent="0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 2" pitchFamily="18" charset="2"/>
              <a:buNone/>
              <a:tabLst/>
            </a:pPr>
            <a:r>
              <a:rPr lang="en-US" sz="1400" dirty="0">
                <a:solidFill>
                  <a:schemeClr val="bg1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Your FIRST project (D1) has been created and is listed in the Project Portfolio, with status “ Not started” </a:t>
            </a:r>
          </a:p>
        </p:txBody>
      </p:sp>
      <p:cxnSp>
        <p:nvCxnSpPr>
          <p:cNvPr id="32" name="Straight Arrow Connector 31"/>
          <p:cNvCxnSpPr>
            <a:cxnSpLocks/>
            <a:stCxn id="30" idx="0"/>
          </p:cNvCxnSpPr>
          <p:nvPr/>
        </p:nvCxnSpPr>
        <p:spPr>
          <a:xfrm flipH="1" flipV="1">
            <a:off x="2711624" y="3589769"/>
            <a:ext cx="1008112" cy="632679"/>
          </a:xfrm>
          <a:prstGeom prst="straightConnector1">
            <a:avLst/>
          </a:prstGeom>
          <a:ln w="22225">
            <a:solidFill>
              <a:srgbClr val="2048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9158" y="2845058"/>
            <a:ext cx="1769290" cy="203029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264351" y="2859616"/>
            <a:ext cx="1296144" cy="307777"/>
          </a:xfrm>
          <a:prstGeom prst="rect">
            <a:avLst/>
          </a:prstGeom>
          <a:solidFill>
            <a:srgbClr val="20489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t" anchorCtr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 2" pitchFamily="18" charset="2"/>
              <a:buNone/>
              <a:tabLst/>
            </a:pPr>
            <a:r>
              <a:rPr lang="en-US" sz="1400" dirty="0">
                <a:solidFill>
                  <a:schemeClr val="bg1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Remove Filter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519936" y="3637587"/>
            <a:ext cx="2664296" cy="307777"/>
          </a:xfrm>
          <a:prstGeom prst="rect">
            <a:avLst/>
          </a:prstGeom>
          <a:solidFill>
            <a:srgbClr val="20489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t" anchorCtr="0">
            <a:spAutoFit/>
          </a:bodyPr>
          <a:lstStyle/>
          <a:p>
            <a:pPr marL="0" marR="0" indent="0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 2" pitchFamily="18" charset="2"/>
              <a:buNone/>
              <a:tabLst/>
            </a:pPr>
            <a:r>
              <a:rPr lang="en-US" sz="1400" dirty="0">
                <a:solidFill>
                  <a:srgbClr val="FFFF00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Double clicking opens the project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2513D91-9EC8-4263-B707-F644E63733DE}"/>
              </a:ext>
            </a:extLst>
          </p:cNvPr>
          <p:cNvSpPr/>
          <p:nvPr/>
        </p:nvSpPr>
        <p:spPr>
          <a:xfrm>
            <a:off x="2157891" y="2045499"/>
            <a:ext cx="913774" cy="221040"/>
          </a:xfrm>
          <a:prstGeom prst="rect">
            <a:avLst/>
          </a:prstGeom>
          <a:noFill/>
          <a:ln w="22225">
            <a:solidFill>
              <a:srgbClr val="20489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3826458-9D0C-480E-B629-8A2C546DD7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8414" y="6211139"/>
            <a:ext cx="7704857" cy="11682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6D5F65A-B04E-4022-9D9A-889C8CFE5FDE}"/>
              </a:ext>
            </a:extLst>
          </p:cNvPr>
          <p:cNvSpPr/>
          <p:nvPr/>
        </p:nvSpPr>
        <p:spPr>
          <a:xfrm>
            <a:off x="9624392" y="5208441"/>
            <a:ext cx="1440160" cy="210841"/>
          </a:xfrm>
          <a:prstGeom prst="rect">
            <a:avLst/>
          </a:prstGeom>
          <a:noFill/>
          <a:ln w="19050">
            <a:solidFill>
              <a:srgbClr val="20489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523B6C-3BEF-45D4-BB5A-BBAA7B824466}"/>
              </a:ext>
            </a:extLst>
          </p:cNvPr>
          <p:cNvSpPr txBox="1"/>
          <p:nvPr/>
        </p:nvSpPr>
        <p:spPr>
          <a:xfrm>
            <a:off x="6971634" y="5587365"/>
            <a:ext cx="1642304" cy="954107"/>
          </a:xfrm>
          <a:prstGeom prst="rect">
            <a:avLst/>
          </a:prstGeom>
          <a:solidFill>
            <a:srgbClr val="20489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t" anchorCtr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If you want to go back to or recover the </a:t>
            </a:r>
            <a:r>
              <a:rPr lang="en-US" sz="1400" b="1" dirty="0">
                <a:solidFill>
                  <a:srgbClr val="FFFF00"/>
                </a:solidFill>
              </a:rPr>
              <a:t>default sorting and filtering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B922DDE-4781-4206-8CC0-227A3348D628}"/>
              </a:ext>
            </a:extLst>
          </p:cNvPr>
          <p:cNvCxnSpPr>
            <a:cxnSpLocks/>
            <a:stCxn id="8" idx="3"/>
          </p:cNvCxnSpPr>
          <p:nvPr/>
        </p:nvCxnSpPr>
        <p:spPr>
          <a:xfrm flipV="1">
            <a:off x="8613938" y="5370267"/>
            <a:ext cx="975318" cy="694152"/>
          </a:xfrm>
          <a:prstGeom prst="straightConnector1">
            <a:avLst/>
          </a:prstGeom>
          <a:ln w="22225">
            <a:solidFill>
              <a:srgbClr val="2048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58535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F7B788B8-D392-D24F-8193-6F7BF9A675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" r="-1"/>
          <a:stretch/>
        </p:blipFill>
        <p:spPr>
          <a:xfrm>
            <a:off x="362478" y="664106"/>
            <a:ext cx="11468418" cy="6136808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387" y="198648"/>
            <a:ext cx="10871200" cy="849038"/>
          </a:xfrm>
        </p:spPr>
        <p:txBody>
          <a:bodyPr>
            <a:noAutofit/>
          </a:bodyPr>
          <a:lstStyle/>
          <a:p>
            <a:r>
              <a:rPr lang="en-US" sz="2800" dirty="0"/>
              <a:t>The “Project Window” – Multiple Views and Windows</a:t>
            </a:r>
            <a:br>
              <a:rPr lang="en-US" sz="2800" dirty="0"/>
            </a:br>
            <a:endParaRPr lang="en-US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499B70-49A0-4519-9B09-62EDDB406EFA}" type="slidenum">
              <a:rPr lang="nl-NL" smtClean="0"/>
              <a:pPr/>
              <a:t>24</a:t>
            </a:fld>
            <a:endParaRPr lang="nl-NL" dirty="0"/>
          </a:p>
        </p:txBody>
      </p:sp>
      <p:sp>
        <p:nvSpPr>
          <p:cNvPr id="4" name="Rectangle 3"/>
          <p:cNvSpPr/>
          <p:nvPr/>
        </p:nvSpPr>
        <p:spPr>
          <a:xfrm>
            <a:off x="336427" y="4801492"/>
            <a:ext cx="11493095" cy="1813274"/>
          </a:xfrm>
          <a:prstGeom prst="rect">
            <a:avLst/>
          </a:prstGeom>
          <a:noFill/>
          <a:ln w="19050">
            <a:solidFill>
              <a:srgbClr val="20489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93462" y="1957953"/>
            <a:ext cx="3575102" cy="2618997"/>
          </a:xfrm>
          <a:prstGeom prst="rect">
            <a:avLst/>
          </a:prstGeom>
          <a:noFill/>
          <a:ln w="19050">
            <a:solidFill>
              <a:srgbClr val="20489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009755" y="1957952"/>
            <a:ext cx="4992470" cy="2650633"/>
          </a:xfrm>
          <a:prstGeom prst="rect">
            <a:avLst/>
          </a:prstGeom>
          <a:noFill/>
          <a:ln w="19050">
            <a:solidFill>
              <a:srgbClr val="20489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72794" y="1957952"/>
            <a:ext cx="2688759" cy="2798590"/>
          </a:xfrm>
          <a:prstGeom prst="rect">
            <a:avLst/>
          </a:prstGeom>
          <a:noFill/>
          <a:ln w="19050">
            <a:solidFill>
              <a:srgbClr val="20489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9094397" y="4305228"/>
            <a:ext cx="2645551" cy="303357"/>
          </a:xfrm>
          <a:prstGeom prst="rect">
            <a:avLst/>
          </a:prstGeom>
          <a:noFill/>
          <a:ln w="3175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527359" y="3275111"/>
            <a:ext cx="1296144" cy="307777"/>
          </a:xfrm>
          <a:prstGeom prst="rect">
            <a:avLst/>
          </a:prstGeom>
          <a:solidFill>
            <a:srgbClr val="20489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t" anchorCtr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 2" pitchFamily="18" charset="2"/>
              <a:buNone/>
              <a:tabLst/>
            </a:pPr>
            <a:r>
              <a:rPr lang="en-US" sz="1400" dirty="0">
                <a:solidFill>
                  <a:schemeClr val="bg1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Task Grid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886133" y="2585218"/>
            <a:ext cx="1276332" cy="307777"/>
          </a:xfrm>
          <a:prstGeom prst="rect">
            <a:avLst/>
          </a:prstGeom>
          <a:solidFill>
            <a:srgbClr val="20489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t" anchorCtr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 2" pitchFamily="18" charset="2"/>
              <a:buNone/>
              <a:tabLst/>
            </a:pPr>
            <a:r>
              <a:rPr lang="en-US" sz="1400" dirty="0">
                <a:solidFill>
                  <a:schemeClr val="bg1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Gantt Chart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26060" y="6055234"/>
            <a:ext cx="2016224" cy="307777"/>
          </a:xfrm>
          <a:prstGeom prst="rect">
            <a:avLst/>
          </a:prstGeom>
          <a:solidFill>
            <a:srgbClr val="20489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t" anchorCtr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 2" pitchFamily="18" charset="2"/>
              <a:buNone/>
              <a:tabLst/>
            </a:pPr>
            <a:r>
              <a:rPr lang="en-US" sz="1400" dirty="0">
                <a:solidFill>
                  <a:schemeClr val="bg1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Task Properties</a:t>
            </a:r>
          </a:p>
        </p:txBody>
      </p:sp>
      <p:cxnSp>
        <p:nvCxnSpPr>
          <p:cNvPr id="16" name="Straight Arrow Connector 15"/>
          <p:cNvCxnSpPr>
            <a:cxnSpLocks/>
          </p:cNvCxnSpPr>
          <p:nvPr/>
        </p:nvCxnSpPr>
        <p:spPr>
          <a:xfrm>
            <a:off x="1696766" y="3567250"/>
            <a:ext cx="1764903" cy="2487984"/>
          </a:xfrm>
          <a:prstGeom prst="straightConnector1">
            <a:avLst/>
          </a:prstGeom>
          <a:ln w="19050">
            <a:solidFill>
              <a:srgbClr val="2048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cxnSpLocks/>
          </p:cNvCxnSpPr>
          <p:nvPr/>
        </p:nvCxnSpPr>
        <p:spPr>
          <a:xfrm flipH="1" flipV="1">
            <a:off x="2498435" y="3582889"/>
            <a:ext cx="1882367" cy="2503982"/>
          </a:xfrm>
          <a:prstGeom prst="straightConnector1">
            <a:avLst/>
          </a:prstGeom>
          <a:ln w="19050">
            <a:solidFill>
              <a:srgbClr val="2048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4806706" y="1102350"/>
            <a:ext cx="2529872" cy="254558"/>
          </a:xfrm>
          <a:prstGeom prst="rect">
            <a:avLst/>
          </a:prstGeom>
          <a:noFill/>
          <a:ln w="19050">
            <a:solidFill>
              <a:srgbClr val="20489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4380802" y="717629"/>
            <a:ext cx="3312368" cy="307777"/>
          </a:xfrm>
          <a:prstGeom prst="rect">
            <a:avLst/>
          </a:prstGeom>
          <a:solidFill>
            <a:srgbClr val="20489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t" anchorCtr="0">
            <a:spAutoFit/>
          </a:bodyPr>
          <a:lstStyle/>
          <a:p>
            <a:pPr marL="0" marR="0" indent="0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 2" pitchFamily="18" charset="2"/>
              <a:buNone/>
              <a:tabLst/>
            </a:pPr>
            <a:r>
              <a:rPr lang="en-US" sz="1400" dirty="0">
                <a:solidFill>
                  <a:schemeClr val="bg1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D1 Product Development Project Window</a:t>
            </a:r>
          </a:p>
        </p:txBody>
      </p:sp>
      <p:cxnSp>
        <p:nvCxnSpPr>
          <p:cNvPr id="17" name="Straight Arrow Connector 16"/>
          <p:cNvCxnSpPr>
            <a:stCxn id="13" idx="2"/>
          </p:cNvCxnSpPr>
          <p:nvPr/>
        </p:nvCxnSpPr>
        <p:spPr>
          <a:xfrm>
            <a:off x="7524299" y="2892995"/>
            <a:ext cx="0" cy="491425"/>
          </a:xfrm>
          <a:prstGeom prst="straightConnector1">
            <a:avLst/>
          </a:prstGeom>
          <a:ln w="19050">
            <a:solidFill>
              <a:srgbClr val="2048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13" idx="1"/>
          </p:cNvCxnSpPr>
          <p:nvPr/>
        </p:nvCxnSpPr>
        <p:spPr>
          <a:xfrm flipH="1" flipV="1">
            <a:off x="6479608" y="2739106"/>
            <a:ext cx="406525" cy="1"/>
          </a:xfrm>
          <a:prstGeom prst="straightConnector1">
            <a:avLst/>
          </a:prstGeom>
          <a:ln w="19050">
            <a:solidFill>
              <a:srgbClr val="2048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13" idx="3"/>
          </p:cNvCxnSpPr>
          <p:nvPr/>
        </p:nvCxnSpPr>
        <p:spPr>
          <a:xfrm flipV="1">
            <a:off x="8162465" y="2739106"/>
            <a:ext cx="405375" cy="1"/>
          </a:xfrm>
          <a:prstGeom prst="straightConnector1">
            <a:avLst/>
          </a:prstGeom>
          <a:ln w="19050">
            <a:solidFill>
              <a:srgbClr val="2048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12" idx="0"/>
          </p:cNvCxnSpPr>
          <p:nvPr/>
        </p:nvCxnSpPr>
        <p:spPr>
          <a:xfrm flipV="1">
            <a:off x="2175431" y="2948726"/>
            <a:ext cx="0" cy="326385"/>
          </a:xfrm>
          <a:prstGeom prst="straightConnector1">
            <a:avLst/>
          </a:prstGeom>
          <a:ln w="19050">
            <a:solidFill>
              <a:srgbClr val="2048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12" idx="2"/>
          </p:cNvCxnSpPr>
          <p:nvPr/>
        </p:nvCxnSpPr>
        <p:spPr>
          <a:xfrm>
            <a:off x="2175431" y="3582888"/>
            <a:ext cx="0" cy="380484"/>
          </a:xfrm>
          <a:prstGeom prst="straightConnector1">
            <a:avLst/>
          </a:prstGeom>
          <a:ln w="19050">
            <a:solidFill>
              <a:srgbClr val="2048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34">
            <a:extLst>
              <a:ext uri="{FF2B5EF4-FFF2-40B4-BE49-F238E27FC236}">
                <a16:creationId xmlns:a16="http://schemas.microsoft.com/office/drawing/2014/main" id="{114339BF-0C2C-47CF-91B4-08B31D257F53}"/>
              </a:ext>
            </a:extLst>
          </p:cNvPr>
          <p:cNvSpPr/>
          <p:nvPr/>
        </p:nvSpPr>
        <p:spPr>
          <a:xfrm>
            <a:off x="169975" y="4529602"/>
            <a:ext cx="792088" cy="380156"/>
          </a:xfrm>
          <a:prstGeom prst="ellipse">
            <a:avLst/>
          </a:prstGeom>
          <a:noFill/>
          <a:ln w="19050">
            <a:solidFill>
              <a:srgbClr val="20489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CC66A8B-CF18-4703-A9D1-A001CDD0CAD2}"/>
              </a:ext>
            </a:extLst>
          </p:cNvPr>
          <p:cNvSpPr txBox="1"/>
          <p:nvPr/>
        </p:nvSpPr>
        <p:spPr>
          <a:xfrm>
            <a:off x="507364" y="5375216"/>
            <a:ext cx="1584176" cy="523220"/>
          </a:xfrm>
          <a:prstGeom prst="rect">
            <a:avLst/>
          </a:prstGeom>
          <a:solidFill>
            <a:srgbClr val="20489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t" anchorCtr="0">
            <a:spAutoFit/>
          </a:bodyPr>
          <a:lstStyle>
            <a:defPPr>
              <a:defRPr lang="nl-NL"/>
            </a:defPPr>
            <a:lvl1pPr marR="0" indent="0" algn="ctr" fontAlgn="auto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 2" pitchFamily="18" charset="2"/>
              <a:buNone/>
              <a:tabLst/>
              <a:defRPr sz="1400">
                <a:solidFill>
                  <a:schemeClr val="bg1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defRPr>
            </a:lvl1pPr>
          </a:lstStyle>
          <a:p>
            <a:r>
              <a:rPr lang="en-US" dirty="0"/>
              <a:t>Confirms Task Property updates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33E7F4D1-14D2-4848-A4EC-D11B4B8FC50F}"/>
              </a:ext>
            </a:extLst>
          </p:cNvPr>
          <p:cNvCxnSpPr>
            <a:stCxn id="37" idx="0"/>
            <a:endCxn id="35" idx="4"/>
          </p:cNvCxnSpPr>
          <p:nvPr/>
        </p:nvCxnSpPr>
        <p:spPr>
          <a:xfrm flipH="1" flipV="1">
            <a:off x="566019" y="4909758"/>
            <a:ext cx="733433" cy="465458"/>
          </a:xfrm>
          <a:prstGeom prst="straightConnector1">
            <a:avLst/>
          </a:prstGeom>
          <a:ln w="19050">
            <a:solidFill>
              <a:srgbClr val="2048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44">
            <a:extLst>
              <a:ext uri="{FF2B5EF4-FFF2-40B4-BE49-F238E27FC236}">
                <a16:creationId xmlns:a16="http://schemas.microsoft.com/office/drawing/2014/main" id="{98D99BB9-741D-411B-93CD-F31A35ABEEA8}"/>
              </a:ext>
            </a:extLst>
          </p:cNvPr>
          <p:cNvSpPr/>
          <p:nvPr/>
        </p:nvSpPr>
        <p:spPr>
          <a:xfrm>
            <a:off x="293462" y="1720314"/>
            <a:ext cx="702244" cy="254559"/>
          </a:xfrm>
          <a:prstGeom prst="rect">
            <a:avLst/>
          </a:prstGeom>
          <a:noFill/>
          <a:ln w="19050">
            <a:solidFill>
              <a:srgbClr val="20489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BAEEBD9-72AA-4BF1-9652-39DEC917BC75}"/>
              </a:ext>
            </a:extLst>
          </p:cNvPr>
          <p:cNvSpPr txBox="1"/>
          <p:nvPr/>
        </p:nvSpPr>
        <p:spPr>
          <a:xfrm>
            <a:off x="611186" y="2229842"/>
            <a:ext cx="1296144" cy="523220"/>
          </a:xfrm>
          <a:prstGeom prst="rect">
            <a:avLst/>
          </a:prstGeom>
          <a:solidFill>
            <a:srgbClr val="20489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t" anchorCtr="0">
            <a:spAutoFit/>
          </a:bodyPr>
          <a:lstStyle>
            <a:defPPr>
              <a:defRPr lang="nl-NL"/>
            </a:defPPr>
            <a:lvl1pPr marR="0" indent="0" algn="ctr" fontAlgn="auto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 2" pitchFamily="18" charset="2"/>
              <a:buNone/>
              <a:tabLst/>
              <a:defRPr sz="1400">
                <a:solidFill>
                  <a:schemeClr val="bg1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defRPr>
            </a:lvl1pPr>
          </a:lstStyle>
          <a:p>
            <a:r>
              <a:rPr lang="en-US" dirty="0"/>
              <a:t>Undo and Redo buttons</a:t>
            </a: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F7A2EC30-B993-40D0-9E48-8FBE07B47EC8}"/>
              </a:ext>
            </a:extLst>
          </p:cNvPr>
          <p:cNvCxnSpPr>
            <a:stCxn id="46" idx="0"/>
            <a:endCxn id="45" idx="2"/>
          </p:cNvCxnSpPr>
          <p:nvPr/>
        </p:nvCxnSpPr>
        <p:spPr>
          <a:xfrm flipH="1" flipV="1">
            <a:off x="644584" y="1974873"/>
            <a:ext cx="614674" cy="254969"/>
          </a:xfrm>
          <a:prstGeom prst="straightConnector1">
            <a:avLst/>
          </a:prstGeom>
          <a:ln w="19050">
            <a:solidFill>
              <a:srgbClr val="2048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232CB165-7128-45D1-8458-9544D875CED1}"/>
              </a:ext>
            </a:extLst>
          </p:cNvPr>
          <p:cNvSpPr txBox="1"/>
          <p:nvPr/>
        </p:nvSpPr>
        <p:spPr>
          <a:xfrm>
            <a:off x="9725473" y="4756542"/>
            <a:ext cx="1525094" cy="307777"/>
          </a:xfrm>
          <a:prstGeom prst="rect">
            <a:avLst/>
          </a:prstGeom>
          <a:solidFill>
            <a:srgbClr val="20489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t" anchorCtr="0">
            <a:spAutoFit/>
          </a:bodyPr>
          <a:lstStyle>
            <a:defPPr>
              <a:defRPr lang="nl-NL"/>
            </a:defPPr>
            <a:lvl1pPr marR="0" indent="0" algn="ctr" fontAlgn="auto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 2" pitchFamily="18" charset="2"/>
              <a:buNone/>
              <a:tabLst/>
              <a:defRPr sz="1400">
                <a:solidFill>
                  <a:schemeClr val="bg1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defRPr>
            </a:lvl1pPr>
          </a:lstStyle>
          <a:p>
            <a:r>
              <a:rPr lang="en-US" dirty="0"/>
              <a:t>Multiple tabs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FB8B8C74-58CD-4A81-A523-E740FEAADD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6854" y="2679922"/>
            <a:ext cx="632455" cy="581859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960000E8-A437-42BF-8584-CEEBA9CF4CC2}"/>
              </a:ext>
            </a:extLst>
          </p:cNvPr>
          <p:cNvSpPr txBox="1"/>
          <p:nvPr/>
        </p:nvSpPr>
        <p:spPr>
          <a:xfrm>
            <a:off x="4345703" y="3648826"/>
            <a:ext cx="2294758" cy="523220"/>
          </a:xfrm>
          <a:prstGeom prst="rect">
            <a:avLst/>
          </a:prstGeom>
          <a:solidFill>
            <a:srgbClr val="20489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t" anchorCtr="0">
            <a:spAutoFit/>
          </a:bodyPr>
          <a:lstStyle>
            <a:defPPr>
              <a:defRPr lang="nl-NL"/>
            </a:defPPr>
            <a:lvl1pPr marR="0" indent="0" algn="ctr" fontAlgn="auto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 2" pitchFamily="18" charset="2"/>
              <a:buNone/>
              <a:tabLst/>
              <a:defRPr sz="1400">
                <a:solidFill>
                  <a:schemeClr val="bg1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defRPr>
            </a:lvl1pPr>
          </a:lstStyle>
          <a:p>
            <a:r>
              <a:rPr lang="en-US" dirty="0"/>
              <a:t>Also click in the Gantt area to confirm changes</a:t>
            </a: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53412F95-3C4C-4924-AAAB-7D4197509E2D}"/>
              </a:ext>
            </a:extLst>
          </p:cNvPr>
          <p:cNvCxnSpPr>
            <a:stCxn id="51" idx="0"/>
            <a:endCxn id="50" idx="2"/>
          </p:cNvCxnSpPr>
          <p:nvPr/>
        </p:nvCxnSpPr>
        <p:spPr>
          <a:xfrm flipV="1">
            <a:off x="5493082" y="3261781"/>
            <a:ext cx="0" cy="387045"/>
          </a:xfrm>
          <a:prstGeom prst="straightConnector1">
            <a:avLst/>
          </a:prstGeom>
          <a:ln w="19050">
            <a:solidFill>
              <a:srgbClr val="2048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ctangle 53">
            <a:extLst>
              <a:ext uri="{FF2B5EF4-FFF2-40B4-BE49-F238E27FC236}">
                <a16:creationId xmlns:a16="http://schemas.microsoft.com/office/drawing/2014/main" id="{7838E1A0-8C45-4455-86A5-4406BBB05AC4}"/>
              </a:ext>
            </a:extLst>
          </p:cNvPr>
          <p:cNvSpPr/>
          <p:nvPr/>
        </p:nvSpPr>
        <p:spPr>
          <a:xfrm>
            <a:off x="9029639" y="1709589"/>
            <a:ext cx="323708" cy="303357"/>
          </a:xfrm>
          <a:prstGeom prst="rect">
            <a:avLst/>
          </a:prstGeom>
          <a:noFill/>
          <a:ln w="38100">
            <a:solidFill>
              <a:srgbClr val="20489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7E12125-27EF-4E88-8745-704693E6DEAC}"/>
              </a:ext>
            </a:extLst>
          </p:cNvPr>
          <p:cNvSpPr txBox="1"/>
          <p:nvPr/>
        </p:nvSpPr>
        <p:spPr>
          <a:xfrm>
            <a:off x="9527314" y="1001097"/>
            <a:ext cx="1970265" cy="307777"/>
          </a:xfrm>
          <a:prstGeom prst="rect">
            <a:avLst/>
          </a:prstGeom>
          <a:solidFill>
            <a:srgbClr val="20489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t" anchorCtr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Auto scale timebar</a:t>
            </a:r>
          </a:p>
        </p:txBody>
      </p:sp>
      <p:cxnSp>
        <p:nvCxnSpPr>
          <p:cNvPr id="57" name="Connector: Elbow 56">
            <a:extLst>
              <a:ext uri="{FF2B5EF4-FFF2-40B4-BE49-F238E27FC236}">
                <a16:creationId xmlns:a16="http://schemas.microsoft.com/office/drawing/2014/main" id="{C2BD37AA-089D-4DB2-8C11-C1C45AE629B3}"/>
              </a:ext>
            </a:extLst>
          </p:cNvPr>
          <p:cNvCxnSpPr>
            <a:cxnSpLocks/>
            <a:stCxn id="55" idx="2"/>
          </p:cNvCxnSpPr>
          <p:nvPr/>
        </p:nvCxnSpPr>
        <p:spPr>
          <a:xfrm rot="5400000">
            <a:off x="9689870" y="972351"/>
            <a:ext cx="486055" cy="1159100"/>
          </a:xfrm>
          <a:prstGeom prst="bentConnector2">
            <a:avLst/>
          </a:prstGeom>
          <a:ln w="19050">
            <a:solidFill>
              <a:srgbClr val="2048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58921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Create the Project Plan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Add Tasks</a:t>
            </a:r>
          </a:p>
          <a:p>
            <a:r>
              <a:rPr lang="en-US" dirty="0"/>
              <a:t>Create the Project Network</a:t>
            </a:r>
          </a:p>
          <a:p>
            <a:pPr lvl="1"/>
            <a:r>
              <a:rPr lang="en-US" dirty="0"/>
              <a:t>Add task dependencies (predecessors / successors)</a:t>
            </a:r>
          </a:p>
          <a:p>
            <a:r>
              <a:rPr lang="en-US" dirty="0"/>
              <a:t>Add (Virtual) Skills (and resources)</a:t>
            </a:r>
          </a:p>
          <a:p>
            <a:r>
              <a:rPr lang="en-US" dirty="0"/>
              <a:t>Convert the plan into a Critical Chain Plan</a:t>
            </a:r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499B70-49A0-4519-9B09-62EDDB406EFA}" type="slidenum">
              <a:rPr lang="nl-NL" smtClean="0"/>
              <a:pPr/>
              <a:t>25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19269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1247296-0B77-4EE9-9D2E-D9450BE876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C612746-1393-4F34-B9D5-2C50D8F75C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 Tasks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49162E-E44F-4EE9-870E-B48725E9C54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6499B70-49A0-4519-9B09-62EDDB406EFA}" type="slidenum">
              <a:rPr lang="nl-NL" smtClean="0"/>
              <a:pPr/>
              <a:t>26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08398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Target Plan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499B70-49A0-4519-9B09-62EDDB406EFA}" type="slidenum">
              <a:rPr lang="nl-NL" smtClean="0"/>
              <a:pPr/>
              <a:t>27</a:t>
            </a:fld>
            <a:endParaRPr lang="nl-NL" dirty="0"/>
          </a:p>
        </p:txBody>
      </p:sp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7FCB00C-C217-DD46-8449-32FBE42D8F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799"/>
          <a:stretch/>
        </p:blipFill>
        <p:spPr>
          <a:xfrm>
            <a:off x="899666" y="1916832"/>
            <a:ext cx="10392667" cy="3442249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5420730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0AA90CF-3B54-B242-9311-C3D2CBD25F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627" y="1695375"/>
            <a:ext cx="6973816" cy="1262782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pic>
        <p:nvPicPr>
          <p:cNvPr id="41" name="Picture 40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93108896-CF7A-8046-B026-195162E5AB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4"/>
          <a:stretch/>
        </p:blipFill>
        <p:spPr>
          <a:xfrm>
            <a:off x="5015936" y="4220745"/>
            <a:ext cx="6866154" cy="1200145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pic>
        <p:nvPicPr>
          <p:cNvPr id="22" name="Picture 2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37BDCB1-B399-944A-AD54-931C58AD89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096" y="1648753"/>
            <a:ext cx="3875698" cy="4696322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Add Tasks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499B70-49A0-4519-9B09-62EDDB406EFA}" type="slidenum">
              <a:rPr lang="nl-NL" smtClean="0"/>
              <a:pPr/>
              <a:t>28</a:t>
            </a:fld>
            <a:endParaRPr lang="nl-NL" dirty="0"/>
          </a:p>
        </p:txBody>
      </p:sp>
      <p:sp>
        <p:nvSpPr>
          <p:cNvPr id="4" name="Oval 3"/>
          <p:cNvSpPr/>
          <p:nvPr/>
        </p:nvSpPr>
        <p:spPr>
          <a:xfrm>
            <a:off x="2709576" y="3035970"/>
            <a:ext cx="576064" cy="360040"/>
          </a:xfrm>
          <a:prstGeom prst="ellipse">
            <a:avLst/>
          </a:prstGeom>
          <a:noFill/>
          <a:ln w="19050">
            <a:solidFill>
              <a:srgbClr val="20489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73231" y="3330878"/>
            <a:ext cx="1728192" cy="523220"/>
          </a:xfrm>
          <a:prstGeom prst="rect">
            <a:avLst/>
          </a:prstGeom>
          <a:solidFill>
            <a:srgbClr val="20489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t" anchorCtr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 2" pitchFamily="18" charset="2"/>
              <a:buNone/>
              <a:tabLst/>
            </a:pPr>
            <a:r>
              <a:rPr lang="en-US" sz="1400" dirty="0">
                <a:solidFill>
                  <a:schemeClr val="bg1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Start here to create your first task.</a:t>
            </a:r>
          </a:p>
        </p:txBody>
      </p:sp>
      <p:sp>
        <p:nvSpPr>
          <p:cNvPr id="8" name="Rectangle 7"/>
          <p:cNvSpPr/>
          <p:nvPr/>
        </p:nvSpPr>
        <p:spPr>
          <a:xfrm>
            <a:off x="4964918" y="2604183"/>
            <a:ext cx="6480384" cy="330538"/>
          </a:xfrm>
          <a:prstGeom prst="rect">
            <a:avLst/>
          </a:prstGeom>
          <a:noFill/>
          <a:ln w="22225">
            <a:solidFill>
              <a:srgbClr val="20489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585274" y="3058069"/>
            <a:ext cx="2911892" cy="954107"/>
          </a:xfrm>
          <a:prstGeom prst="rect">
            <a:avLst/>
          </a:prstGeom>
          <a:solidFill>
            <a:srgbClr val="20489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t" anchorCtr="0">
            <a:spAutoFit/>
          </a:bodyPr>
          <a:lstStyle/>
          <a:p>
            <a:pPr marL="0" marR="0" indent="0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 2" pitchFamily="18" charset="2"/>
              <a:buNone/>
              <a:tabLst/>
            </a:pPr>
            <a:r>
              <a:rPr lang="en-US" sz="1400" dirty="0">
                <a:solidFill>
                  <a:schemeClr val="bg1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Any new task gets a default duration of 1 day after giving the task a name.  You can change the expected duration in the duration column.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778731" y="5098671"/>
            <a:ext cx="576064" cy="360040"/>
          </a:xfrm>
          <a:prstGeom prst="rect">
            <a:avLst/>
          </a:prstGeom>
          <a:noFill/>
          <a:ln w="22225">
            <a:solidFill>
              <a:srgbClr val="20489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5" name="Straight Arrow Connector 14"/>
          <p:cNvCxnSpPr>
            <a:cxnSpLocks/>
            <a:stCxn id="9" idx="0"/>
          </p:cNvCxnSpPr>
          <p:nvPr/>
        </p:nvCxnSpPr>
        <p:spPr>
          <a:xfrm flipH="1" flipV="1">
            <a:off x="7389096" y="2870033"/>
            <a:ext cx="652124" cy="188036"/>
          </a:xfrm>
          <a:prstGeom prst="straightConnector1">
            <a:avLst/>
          </a:prstGeom>
          <a:ln w="19050">
            <a:solidFill>
              <a:srgbClr val="2048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cxnSpLocks/>
            <a:stCxn id="9" idx="2"/>
            <a:endCxn id="11" idx="0"/>
          </p:cNvCxnSpPr>
          <p:nvPr/>
        </p:nvCxnSpPr>
        <p:spPr>
          <a:xfrm flipH="1">
            <a:off x="7066763" y="4012176"/>
            <a:ext cx="974457" cy="1086495"/>
          </a:xfrm>
          <a:prstGeom prst="straightConnector1">
            <a:avLst/>
          </a:prstGeom>
          <a:ln w="19050">
            <a:solidFill>
              <a:srgbClr val="2048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8205110" y="5821855"/>
            <a:ext cx="2582150" cy="523220"/>
          </a:xfrm>
          <a:prstGeom prst="rect">
            <a:avLst/>
          </a:prstGeom>
          <a:solidFill>
            <a:srgbClr val="20489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t" anchorCtr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 2" pitchFamily="18" charset="2"/>
              <a:buNone/>
              <a:tabLst/>
            </a:pPr>
            <a:r>
              <a:rPr lang="en-US" sz="1400" dirty="0">
                <a:solidFill>
                  <a:srgbClr val="FFFF00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Click in the Gantt Chart</a:t>
            </a:r>
            <a:r>
              <a:rPr lang="en-US" sz="1400" dirty="0">
                <a:solidFill>
                  <a:schemeClr val="bg1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, to confirm your update! *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7166" y="5193721"/>
            <a:ext cx="576065" cy="52998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812800" y="6380182"/>
            <a:ext cx="6866154" cy="461665"/>
          </a:xfrm>
          <a:prstGeom prst="rect">
            <a:avLst/>
          </a:prstGeom>
          <a:noFill/>
          <a:effectLst/>
        </p:spPr>
        <p:txBody>
          <a:bodyPr vert="horz" wrap="square" rtlCol="0" anchor="t" anchorCtr="0">
            <a:spAutoFit/>
          </a:bodyPr>
          <a:lstStyle/>
          <a:p>
            <a:pPr marR="0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70000"/>
              <a:tabLst/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* Background of this process is the optimization of the performance and prevents that any (small) change triggers a re-calculation of the complete (large) project plan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016804" y="3166726"/>
            <a:ext cx="792088" cy="738664"/>
          </a:xfrm>
          <a:prstGeom prst="rect">
            <a:avLst/>
          </a:prstGeom>
          <a:solidFill>
            <a:srgbClr val="20489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t" anchorCtr="0">
            <a:spAutoFit/>
          </a:bodyPr>
          <a:lstStyle/>
          <a:p>
            <a:pPr marL="0" marR="0" indent="0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 2" pitchFamily="18" charset="2"/>
              <a:buNone/>
              <a:tabLst/>
            </a:pPr>
            <a:r>
              <a:rPr lang="en-US" sz="1400" dirty="0">
                <a:solidFill>
                  <a:schemeClr val="bg1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Green Line = </a:t>
            </a:r>
            <a:r>
              <a:rPr lang="en-US" sz="1400" dirty="0">
                <a:solidFill>
                  <a:srgbClr val="FFFF00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TODAY</a:t>
            </a:r>
          </a:p>
        </p:txBody>
      </p:sp>
      <p:cxnSp>
        <p:nvCxnSpPr>
          <p:cNvPr id="16" name="Straight Arrow Connector 15"/>
          <p:cNvCxnSpPr>
            <a:cxnSpLocks/>
            <a:stCxn id="13" idx="1"/>
          </p:cNvCxnSpPr>
          <p:nvPr/>
        </p:nvCxnSpPr>
        <p:spPr>
          <a:xfrm flipH="1" flipV="1">
            <a:off x="4460355" y="3010448"/>
            <a:ext cx="556449" cy="525610"/>
          </a:xfrm>
          <a:prstGeom prst="straightConnector1">
            <a:avLst/>
          </a:prstGeom>
          <a:ln w="19050">
            <a:solidFill>
              <a:srgbClr val="2048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cxnSpLocks/>
            <a:stCxn id="13" idx="1"/>
          </p:cNvCxnSpPr>
          <p:nvPr/>
        </p:nvCxnSpPr>
        <p:spPr>
          <a:xfrm flipH="1">
            <a:off x="4460355" y="3536058"/>
            <a:ext cx="556449" cy="601337"/>
          </a:xfrm>
          <a:prstGeom prst="straightConnector1">
            <a:avLst/>
          </a:prstGeom>
          <a:ln w="19050">
            <a:solidFill>
              <a:srgbClr val="2048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92785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Graphical user interface, application, table&#10;&#10;Description automatically generated">
            <a:extLst>
              <a:ext uri="{FF2B5EF4-FFF2-40B4-BE49-F238E27FC236}">
                <a16:creationId xmlns:a16="http://schemas.microsoft.com/office/drawing/2014/main" id="{B522388F-7018-734A-A0C3-ACEBCDE86E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792034"/>
            <a:ext cx="10845800" cy="4635500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 more tasks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499B70-49A0-4519-9B09-62EDDB406EFA}" type="slidenum">
              <a:rPr lang="nl-NL" smtClean="0"/>
              <a:pPr/>
              <a:t>29</a:t>
            </a:fld>
            <a:endParaRPr lang="nl-NL" dirty="0"/>
          </a:p>
        </p:txBody>
      </p:sp>
      <p:sp>
        <p:nvSpPr>
          <p:cNvPr id="6" name="TextBox 5"/>
          <p:cNvSpPr txBox="1"/>
          <p:nvPr/>
        </p:nvSpPr>
        <p:spPr>
          <a:xfrm>
            <a:off x="1036947" y="5334790"/>
            <a:ext cx="1944216" cy="738664"/>
          </a:xfrm>
          <a:prstGeom prst="rect">
            <a:avLst/>
          </a:prstGeom>
          <a:solidFill>
            <a:srgbClr val="20489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t" anchorCtr="0">
            <a:spAutoFit/>
          </a:bodyPr>
          <a:lstStyle/>
          <a:p>
            <a:pPr marL="0" marR="0" indent="0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 2" pitchFamily="18" charset="2"/>
              <a:buNone/>
              <a:tabLst/>
            </a:pPr>
            <a:r>
              <a:rPr lang="en-US" sz="1400" dirty="0">
                <a:solidFill>
                  <a:schemeClr val="bg1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Use the “down arrow”  key on you key-board to quickly add new rows</a:t>
            </a:r>
          </a:p>
        </p:txBody>
      </p:sp>
      <p:sp>
        <p:nvSpPr>
          <p:cNvPr id="7" name="Oval 6"/>
          <p:cNvSpPr/>
          <p:nvPr/>
        </p:nvSpPr>
        <p:spPr>
          <a:xfrm>
            <a:off x="3917477" y="2774770"/>
            <a:ext cx="401919" cy="363845"/>
          </a:xfrm>
          <a:prstGeom prst="ellipse">
            <a:avLst/>
          </a:prstGeom>
          <a:noFill/>
          <a:ln w="19050">
            <a:solidFill>
              <a:srgbClr val="20489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20899" y="1683177"/>
            <a:ext cx="3168352" cy="800219"/>
          </a:xfrm>
          <a:prstGeom prst="rect">
            <a:avLst/>
          </a:prstGeom>
          <a:solidFill>
            <a:srgbClr val="20489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t" anchorCtr="0">
            <a:spAutoFit/>
          </a:bodyPr>
          <a:lstStyle/>
          <a:p>
            <a:pPr marL="0" marR="0" indent="0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 2" pitchFamily="18" charset="2"/>
              <a:buNone/>
              <a:tabLst/>
            </a:pPr>
            <a:r>
              <a:rPr lang="en-US" sz="1400" dirty="0">
                <a:solidFill>
                  <a:schemeClr val="bg1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Add a new task by pressing the </a:t>
            </a:r>
            <a:r>
              <a:rPr lang="en-US" b="1" dirty="0">
                <a:solidFill>
                  <a:srgbClr val="FF0000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+</a:t>
            </a:r>
            <a:r>
              <a:rPr lang="en-US" sz="1400" b="1" dirty="0">
                <a:solidFill>
                  <a:schemeClr val="bg1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.  </a:t>
            </a:r>
            <a:r>
              <a:rPr lang="en-US" sz="1400" dirty="0">
                <a:solidFill>
                  <a:schemeClr val="bg1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Via the dropdown you can also add a task before (Ctrl Insert).</a:t>
            </a:r>
            <a:endParaRPr lang="en-US" sz="1400" b="1" dirty="0">
              <a:solidFill>
                <a:srgbClr val="FF0000"/>
              </a:solidFill>
              <a:latin typeface="Tw Cen MT" pitchFamily="34" charset="0"/>
              <a:ea typeface="Adobe Fan Heiti Std B" pitchFamily="34" charset="-128"/>
              <a:cs typeface="Arial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159" y="4592230"/>
            <a:ext cx="632455" cy="58185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007768" y="5599925"/>
            <a:ext cx="2088232" cy="523220"/>
          </a:xfrm>
          <a:prstGeom prst="rect">
            <a:avLst/>
          </a:prstGeom>
          <a:solidFill>
            <a:srgbClr val="20489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t" anchorCtr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 2" pitchFamily="18" charset="2"/>
              <a:buNone/>
              <a:tabLst/>
            </a:pPr>
            <a:r>
              <a:rPr lang="en-US" sz="1400" dirty="0">
                <a:solidFill>
                  <a:srgbClr val="FFFF00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Press “Enter” or Click to confirm your changes</a:t>
            </a:r>
          </a:p>
        </p:txBody>
      </p:sp>
      <p:sp>
        <p:nvSpPr>
          <p:cNvPr id="11" name="Oval 10"/>
          <p:cNvSpPr/>
          <p:nvPr/>
        </p:nvSpPr>
        <p:spPr>
          <a:xfrm>
            <a:off x="4439816" y="2774770"/>
            <a:ext cx="360040" cy="360040"/>
          </a:xfrm>
          <a:prstGeom prst="ellipse">
            <a:avLst/>
          </a:prstGeom>
          <a:noFill/>
          <a:ln w="19050">
            <a:solidFill>
              <a:srgbClr val="20489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433008" y="2321675"/>
            <a:ext cx="1656184" cy="369332"/>
          </a:xfrm>
          <a:prstGeom prst="rect">
            <a:avLst/>
          </a:prstGeom>
          <a:solidFill>
            <a:srgbClr val="20489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t" anchorCtr="0">
            <a:spAutoFit/>
          </a:bodyPr>
          <a:lstStyle/>
          <a:p>
            <a:pPr marL="0" marR="0" indent="0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 2" pitchFamily="18" charset="2"/>
              <a:buNone/>
              <a:tabLst/>
            </a:pPr>
            <a:r>
              <a:rPr lang="en-US" sz="1400" dirty="0">
                <a:solidFill>
                  <a:schemeClr val="bg1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Delete a task with </a:t>
            </a:r>
            <a:r>
              <a:rPr lang="en-US" b="1" dirty="0">
                <a:solidFill>
                  <a:srgbClr val="FF0000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X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028722" y="4457066"/>
            <a:ext cx="2651460" cy="1690206"/>
          </a:xfrm>
          <a:prstGeom prst="rect">
            <a:avLst/>
          </a:prstGeom>
          <a:solidFill>
            <a:srgbClr val="20489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t" anchorCtr="0">
            <a:spAutoFit/>
          </a:bodyPr>
          <a:lstStyle/>
          <a:p>
            <a:pPr marL="0" marR="0" indent="0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 2" pitchFamily="18" charset="2"/>
              <a:buNone/>
              <a:tabLst/>
            </a:pPr>
            <a:r>
              <a:rPr lang="en-US" sz="1400" dirty="0">
                <a:solidFill>
                  <a:schemeClr val="bg1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Tasks 2 – 6 are considered feeding chain tasks, not (yet) part of the “ Critical Chain”.  </a:t>
            </a:r>
          </a:p>
          <a:p>
            <a:pPr marL="0" marR="0" indent="0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 2" pitchFamily="18" charset="2"/>
              <a:buNone/>
              <a:tabLst/>
            </a:pPr>
            <a:r>
              <a:rPr lang="en-US" sz="1400" dirty="0">
                <a:solidFill>
                  <a:schemeClr val="bg1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In this example “Feeding Chains” are positioned “ Just in Time,”  offset against the Critical Chain (task 1).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184232" y="3841246"/>
            <a:ext cx="568311" cy="1332843"/>
          </a:xfrm>
          <a:prstGeom prst="rect">
            <a:avLst/>
          </a:prstGeom>
          <a:noFill/>
          <a:ln w="22225">
            <a:solidFill>
              <a:srgbClr val="20489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6" name="Straight Arrow Connector 15"/>
          <p:cNvCxnSpPr>
            <a:stCxn id="12" idx="2"/>
            <a:endCxn id="11" idx="6"/>
          </p:cNvCxnSpPr>
          <p:nvPr/>
        </p:nvCxnSpPr>
        <p:spPr>
          <a:xfrm flipH="1">
            <a:off x="4799856" y="2691007"/>
            <a:ext cx="1461244" cy="263783"/>
          </a:xfrm>
          <a:prstGeom prst="straightConnector1">
            <a:avLst/>
          </a:prstGeom>
          <a:ln w="19050">
            <a:solidFill>
              <a:srgbClr val="2048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cxnSpLocks/>
            <a:stCxn id="8" idx="2"/>
            <a:endCxn id="7" idx="1"/>
          </p:cNvCxnSpPr>
          <p:nvPr/>
        </p:nvCxnSpPr>
        <p:spPr>
          <a:xfrm>
            <a:off x="1905075" y="2483396"/>
            <a:ext cx="2071262" cy="344658"/>
          </a:xfrm>
          <a:prstGeom prst="straightConnector1">
            <a:avLst/>
          </a:prstGeom>
          <a:ln w="19050">
            <a:solidFill>
              <a:srgbClr val="2048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BF0EA91E-EE9F-4B62-95D8-AD71DD3C3C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1989" y="4544226"/>
            <a:ext cx="1430869" cy="577798"/>
          </a:xfrm>
          <a:prstGeom prst="rect">
            <a:avLst/>
          </a:prstGeom>
        </p:spPr>
      </p:pic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504745E5-178E-448C-BAC7-1FA2C0437371}"/>
              </a:ext>
            </a:extLst>
          </p:cNvPr>
          <p:cNvCxnSpPr>
            <a:stCxn id="10" idx="0"/>
          </p:cNvCxnSpPr>
          <p:nvPr/>
        </p:nvCxnSpPr>
        <p:spPr>
          <a:xfrm flipV="1">
            <a:off x="5051884" y="5069656"/>
            <a:ext cx="1196516" cy="530269"/>
          </a:xfrm>
          <a:prstGeom prst="straightConnector1">
            <a:avLst/>
          </a:prstGeom>
          <a:ln w="19050">
            <a:solidFill>
              <a:srgbClr val="2048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38EFCB6C-04A4-48D4-BA1B-775596DCA971}"/>
              </a:ext>
            </a:extLst>
          </p:cNvPr>
          <p:cNvCxnSpPr>
            <a:cxnSpLocks/>
            <a:stCxn id="10" idx="0"/>
          </p:cNvCxnSpPr>
          <p:nvPr/>
        </p:nvCxnSpPr>
        <p:spPr>
          <a:xfrm flipH="1" flipV="1">
            <a:off x="3853986" y="4942920"/>
            <a:ext cx="1197898" cy="657005"/>
          </a:xfrm>
          <a:prstGeom prst="straightConnector1">
            <a:avLst/>
          </a:prstGeom>
          <a:ln w="19050">
            <a:solidFill>
              <a:srgbClr val="2048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119E6938-B652-B241-A879-E5988DFABE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768" y="3136366"/>
            <a:ext cx="1425240" cy="677203"/>
          </a:xfrm>
          <a:prstGeom prst="rect">
            <a:avLst/>
          </a:prstGeom>
        </p:spPr>
      </p:pic>
      <p:sp>
        <p:nvSpPr>
          <p:cNvPr id="31" name="Down Arrow 30">
            <a:extLst>
              <a:ext uri="{FF2B5EF4-FFF2-40B4-BE49-F238E27FC236}">
                <a16:creationId xmlns:a16="http://schemas.microsoft.com/office/drawing/2014/main" id="{C1216632-75AF-264B-BBAB-4373F57199C9}"/>
              </a:ext>
            </a:extLst>
          </p:cNvPr>
          <p:cNvSpPr/>
          <p:nvPr/>
        </p:nvSpPr>
        <p:spPr>
          <a:xfrm>
            <a:off x="1793031" y="4481193"/>
            <a:ext cx="432048" cy="612590"/>
          </a:xfrm>
          <a:prstGeom prst="downArrow">
            <a:avLst/>
          </a:prstGeom>
          <a:solidFill>
            <a:srgbClr val="204892"/>
          </a:solidFill>
          <a:ln w="19050">
            <a:solidFill>
              <a:srgbClr val="20489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26661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21D3F8-78E1-4BCE-BA9E-63808751A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864" y="228600"/>
            <a:ext cx="10871200" cy="990600"/>
          </a:xfrm>
        </p:spPr>
        <p:txBody>
          <a:bodyPr anchor="ctr">
            <a:normAutofit/>
          </a:bodyPr>
          <a:lstStyle/>
          <a:p>
            <a:r>
              <a:rPr lang="en-US"/>
              <a:t>Visit the LYNX Help Center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5CA2242-3E6A-4A11-89B2-9ED4F81F36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69973" y="1275630"/>
            <a:ext cx="480000" cy="288032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96499B70-49A0-4519-9B09-62EDDB406EFA}" type="slidenum">
              <a:rPr lang="nl-NL" smtClean="0"/>
              <a:pPr>
                <a:spcAft>
                  <a:spcPts val="600"/>
                </a:spcAft>
              </a:pPr>
              <a:t>3</a:t>
            </a:fld>
            <a:endParaRPr lang="nl-NL"/>
          </a:p>
        </p:txBody>
      </p:sp>
      <p:pic>
        <p:nvPicPr>
          <p:cNvPr id="7" name="Picture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DCFC9DB2-37CD-9D4C-BBF6-28A40FF5A8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214" y="2298700"/>
            <a:ext cx="9588500" cy="2260600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3567535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Graphical user interface, application, table&#10;&#10;Description automatically generated">
            <a:extLst>
              <a:ext uri="{FF2B5EF4-FFF2-40B4-BE49-F238E27FC236}">
                <a16:creationId xmlns:a16="http://schemas.microsoft.com/office/drawing/2014/main" id="{33291014-BFAD-224F-841C-BBB996D26B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00" y="1916832"/>
            <a:ext cx="11760200" cy="4165600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5EFE10E-5D2E-4D25-96B6-0707E8F4BD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Save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F5C78DE-E13A-490B-8EC0-95B22E1000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499B70-49A0-4519-9B09-62EDDB406EFA}" type="slidenum">
              <a:rPr lang="nl-NL" smtClean="0"/>
              <a:pPr/>
              <a:t>30</a:t>
            </a:fld>
            <a:endParaRPr lang="nl-NL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81BEDD5-539B-4BC5-9517-85640DF1A048}"/>
              </a:ext>
            </a:extLst>
          </p:cNvPr>
          <p:cNvSpPr/>
          <p:nvPr/>
        </p:nvSpPr>
        <p:spPr>
          <a:xfrm>
            <a:off x="488764" y="2082048"/>
            <a:ext cx="648072" cy="648072"/>
          </a:xfrm>
          <a:prstGeom prst="ellipse">
            <a:avLst/>
          </a:prstGeom>
          <a:noFill/>
          <a:ln w="22225">
            <a:solidFill>
              <a:srgbClr val="20489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656C28-BBA5-403E-BF68-AD5005DCDA57}"/>
              </a:ext>
            </a:extLst>
          </p:cNvPr>
          <p:cNvSpPr txBox="1"/>
          <p:nvPr/>
        </p:nvSpPr>
        <p:spPr>
          <a:xfrm>
            <a:off x="364817" y="5342830"/>
            <a:ext cx="2592288" cy="307777"/>
          </a:xfrm>
          <a:prstGeom prst="rect">
            <a:avLst/>
          </a:prstGeom>
          <a:solidFill>
            <a:srgbClr val="20489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t" anchorCtr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Each tasks gets its own ID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1193B9A-3235-490F-8A90-D0C7044B1C51}"/>
              </a:ext>
            </a:extLst>
          </p:cNvPr>
          <p:cNvSpPr/>
          <p:nvPr/>
        </p:nvSpPr>
        <p:spPr>
          <a:xfrm>
            <a:off x="992820" y="3424304"/>
            <a:ext cx="792088" cy="1794479"/>
          </a:xfrm>
          <a:prstGeom prst="rect">
            <a:avLst/>
          </a:prstGeom>
          <a:noFill/>
          <a:ln w="22225">
            <a:solidFill>
              <a:srgbClr val="20489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7F387E4-6A64-4288-808F-569762D09FB4}"/>
              </a:ext>
            </a:extLst>
          </p:cNvPr>
          <p:cNvSpPr/>
          <p:nvPr/>
        </p:nvSpPr>
        <p:spPr>
          <a:xfrm>
            <a:off x="11035928" y="2488014"/>
            <a:ext cx="648072" cy="576064"/>
          </a:xfrm>
          <a:prstGeom prst="ellipse">
            <a:avLst/>
          </a:prstGeom>
          <a:noFill/>
          <a:ln w="22225">
            <a:solidFill>
              <a:srgbClr val="20489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E2E47EA-D842-4E01-B65C-BC0F4BE5C977}"/>
              </a:ext>
            </a:extLst>
          </p:cNvPr>
          <p:cNvSpPr/>
          <p:nvPr/>
        </p:nvSpPr>
        <p:spPr>
          <a:xfrm>
            <a:off x="4032000" y="3456000"/>
            <a:ext cx="792088" cy="1668307"/>
          </a:xfrm>
          <a:prstGeom prst="rect">
            <a:avLst/>
          </a:prstGeom>
          <a:noFill/>
          <a:ln w="22225">
            <a:solidFill>
              <a:srgbClr val="20489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86FF63-8F2C-4E5C-BDAB-59D94E3B7218}"/>
              </a:ext>
            </a:extLst>
          </p:cNvPr>
          <p:cNvSpPr txBox="1"/>
          <p:nvPr/>
        </p:nvSpPr>
        <p:spPr>
          <a:xfrm>
            <a:off x="3775254" y="5342830"/>
            <a:ext cx="1584176" cy="523220"/>
          </a:xfrm>
          <a:prstGeom prst="rect">
            <a:avLst/>
          </a:prstGeom>
          <a:solidFill>
            <a:srgbClr val="20489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t" anchorCtr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Change Task duration here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1BA9DB7-5443-4198-9D92-53F5713CEC1D}"/>
              </a:ext>
            </a:extLst>
          </p:cNvPr>
          <p:cNvCxnSpPr>
            <a:cxnSpLocks/>
            <a:stCxn id="10" idx="0"/>
            <a:endCxn id="9" idx="2"/>
          </p:cNvCxnSpPr>
          <p:nvPr/>
        </p:nvCxnSpPr>
        <p:spPr>
          <a:xfrm flipH="1" flipV="1">
            <a:off x="4428044" y="5124307"/>
            <a:ext cx="139298" cy="218523"/>
          </a:xfrm>
          <a:prstGeom prst="straightConnector1">
            <a:avLst/>
          </a:prstGeom>
          <a:ln w="22225">
            <a:solidFill>
              <a:srgbClr val="204892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1209DBE3-8775-48B3-8E05-86B66A3B43FD}"/>
              </a:ext>
            </a:extLst>
          </p:cNvPr>
          <p:cNvSpPr txBox="1"/>
          <p:nvPr/>
        </p:nvSpPr>
        <p:spPr>
          <a:xfrm>
            <a:off x="6952598" y="1727921"/>
            <a:ext cx="3240360" cy="523220"/>
          </a:xfrm>
          <a:prstGeom prst="rect">
            <a:avLst/>
          </a:prstGeom>
          <a:solidFill>
            <a:srgbClr val="20489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t" anchorCtr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Right click on header of the task list, to remove any unwanted filter or sorting. 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71B98FE-DE08-4E5F-A472-DD6B8FA3099F}"/>
              </a:ext>
            </a:extLst>
          </p:cNvPr>
          <p:cNvCxnSpPr>
            <a:cxnSpLocks/>
          </p:cNvCxnSpPr>
          <p:nvPr/>
        </p:nvCxnSpPr>
        <p:spPr>
          <a:xfrm flipV="1">
            <a:off x="2650237" y="2251141"/>
            <a:ext cx="1521061" cy="1049811"/>
          </a:xfrm>
          <a:prstGeom prst="straightConnector1">
            <a:avLst/>
          </a:prstGeom>
          <a:ln w="22225">
            <a:solidFill>
              <a:srgbClr val="204892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FCB6BA5B-2171-F24D-AF7A-DDE15FF2DD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09"/>
          <a:stretch/>
        </p:blipFill>
        <p:spPr>
          <a:xfrm>
            <a:off x="4171298" y="1445906"/>
            <a:ext cx="2644782" cy="125730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F2BD49FD-C877-344A-9ADE-2833737E8A8E}"/>
              </a:ext>
            </a:extLst>
          </p:cNvPr>
          <p:cNvSpPr txBox="1"/>
          <p:nvPr/>
        </p:nvSpPr>
        <p:spPr>
          <a:xfrm>
            <a:off x="8572778" y="3156219"/>
            <a:ext cx="3498714" cy="307777"/>
          </a:xfrm>
          <a:prstGeom prst="rect">
            <a:avLst/>
          </a:prstGeom>
          <a:solidFill>
            <a:srgbClr val="20489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t" anchorCtr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Click on </a:t>
            </a:r>
            <a:r>
              <a:rPr lang="en-US" sz="1400" dirty="0">
                <a:solidFill>
                  <a:srgbClr val="FFFF00"/>
                </a:solidFill>
              </a:rPr>
              <a:t>Auto scale </a:t>
            </a:r>
            <a:r>
              <a:rPr lang="en-US" sz="1400" dirty="0">
                <a:solidFill>
                  <a:schemeClr val="bg1"/>
                </a:solidFill>
              </a:rPr>
              <a:t>for an adjusted timebar</a:t>
            </a:r>
          </a:p>
        </p:txBody>
      </p:sp>
    </p:spTree>
    <p:extLst>
      <p:ext uri="{BB962C8B-B14F-4D97-AF65-F5344CB8AC3E}">
        <p14:creationId xmlns:p14="http://schemas.microsoft.com/office/powerpoint/2010/main" val="11300269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55C28A-0897-4739-AF22-ED2EF7905F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38B2A2C-263F-4C97-9765-025CDEB9A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 Dependencies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4872F3B-C0B4-4513-988D-BB6FCD4C884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6499B70-49A0-4519-9B09-62EDDB406EFA}" type="slidenum">
              <a:rPr lang="nl-NL" smtClean="0"/>
              <a:pPr/>
              <a:t>31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724155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6F9FD01-F141-9549-BE95-A31CFD9E33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245602"/>
            <a:ext cx="11734800" cy="3505200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 Dependencies between tasks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499B70-49A0-4519-9B09-62EDDB406EFA}" type="slidenum">
              <a:rPr lang="nl-NL" smtClean="0"/>
              <a:pPr/>
              <a:t>32</a:t>
            </a:fld>
            <a:endParaRPr lang="nl-NL" dirty="0"/>
          </a:p>
        </p:txBody>
      </p:sp>
      <p:sp>
        <p:nvSpPr>
          <p:cNvPr id="5" name="TextBox 4"/>
          <p:cNvSpPr txBox="1"/>
          <p:nvPr/>
        </p:nvSpPr>
        <p:spPr>
          <a:xfrm>
            <a:off x="7160670" y="4259812"/>
            <a:ext cx="2804380" cy="828432"/>
          </a:xfrm>
          <a:prstGeom prst="rect">
            <a:avLst/>
          </a:prstGeom>
          <a:solidFill>
            <a:srgbClr val="20489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t" anchorCtr="0">
            <a:spAutoFit/>
          </a:bodyPr>
          <a:lstStyle>
            <a:defPPr>
              <a:defRPr lang="nl-NL"/>
            </a:defPPr>
            <a:lvl1pPr marR="0" indent="0" fontAlgn="auto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 2" pitchFamily="18" charset="2"/>
              <a:buNone/>
              <a:tabLst/>
              <a:defRPr sz="1400">
                <a:solidFill>
                  <a:schemeClr val="bg1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defRPr>
            </a:lvl1pPr>
          </a:lstStyle>
          <a:p>
            <a:r>
              <a:rPr lang="en-GB" dirty="0"/>
              <a:t>Between task 1 and 2 there is a Finish-Start relation. </a:t>
            </a:r>
          </a:p>
          <a:p>
            <a:r>
              <a:rPr lang="en-GB" dirty="0"/>
              <a:t>See also the </a:t>
            </a:r>
            <a:r>
              <a:rPr lang="en-GB" b="1" dirty="0"/>
              <a:t>CTRL</a:t>
            </a:r>
            <a:r>
              <a:rPr lang="en-GB" dirty="0"/>
              <a:t> </a:t>
            </a:r>
            <a:r>
              <a:rPr lang="en-GB" b="1" dirty="0"/>
              <a:t>Fast-Keys</a:t>
            </a:r>
            <a:r>
              <a:rPr lang="en-GB" dirty="0"/>
              <a:t>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45763" y="1715329"/>
            <a:ext cx="3600400" cy="738664"/>
          </a:xfrm>
          <a:prstGeom prst="rect">
            <a:avLst/>
          </a:prstGeom>
          <a:solidFill>
            <a:srgbClr val="20489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t" anchorCtr="0">
            <a:spAutoFit/>
          </a:bodyPr>
          <a:lstStyle>
            <a:defPPr>
              <a:defRPr lang="nl-NL"/>
            </a:defPPr>
            <a:lvl1pPr marR="0" indent="0" fontAlgn="auto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SzPct val="70000"/>
              <a:buFont typeface="Wingdings 2" pitchFamily="18" charset="2"/>
              <a:buNone/>
              <a:tabLst/>
              <a:defRPr sz="1400">
                <a:solidFill>
                  <a:schemeClr val="bg1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defRPr>
            </a:lvl1pPr>
          </a:lstStyle>
          <a:p>
            <a:r>
              <a:rPr lang="en-GB" dirty="0"/>
              <a:t>Button for adding dependencies between tasks.  The default  is a Finish-Start dependency (just click on button, without opening drop-down)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09431" y="5452054"/>
            <a:ext cx="3960440" cy="523220"/>
          </a:xfrm>
          <a:prstGeom prst="rect">
            <a:avLst/>
          </a:prstGeom>
          <a:solidFill>
            <a:srgbClr val="20489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t" anchorCtr="0">
            <a:spAutoFit/>
          </a:bodyPr>
          <a:lstStyle>
            <a:defPPr>
              <a:defRPr lang="nl-NL"/>
            </a:defPPr>
            <a:lvl1pPr marR="0" indent="0" fontAlgn="auto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 2" pitchFamily="18" charset="2"/>
              <a:buNone/>
              <a:tabLst/>
              <a:defRPr sz="1400">
                <a:solidFill>
                  <a:schemeClr val="bg1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defRPr>
            </a:lvl1pPr>
          </a:lstStyle>
          <a:p>
            <a:pPr algn="ctr"/>
            <a:r>
              <a:rPr lang="en-GB" dirty="0"/>
              <a:t>Task 1 and 2 are selected for adding a dependency </a:t>
            </a:r>
            <a:r>
              <a:rPr lang="en-GB" b="1" dirty="0"/>
              <a:t>(</a:t>
            </a:r>
            <a:r>
              <a:rPr lang="en-GB" b="1" dirty="0">
                <a:solidFill>
                  <a:srgbClr val="FFFF00"/>
                </a:solidFill>
              </a:rPr>
              <a:t>use SHIFT or CTRL to select two or more tasks</a:t>
            </a:r>
            <a:r>
              <a:rPr lang="en-GB" b="1" dirty="0"/>
              <a:t>)</a:t>
            </a:r>
          </a:p>
        </p:txBody>
      </p:sp>
      <p:sp>
        <p:nvSpPr>
          <p:cNvPr id="8" name="Rectangle 7"/>
          <p:cNvSpPr/>
          <p:nvPr/>
        </p:nvSpPr>
        <p:spPr>
          <a:xfrm>
            <a:off x="306715" y="3752502"/>
            <a:ext cx="4365872" cy="523220"/>
          </a:xfrm>
          <a:prstGeom prst="rect">
            <a:avLst/>
          </a:prstGeom>
          <a:noFill/>
          <a:ln w="22225">
            <a:solidFill>
              <a:srgbClr val="20489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4197818" y="2999052"/>
            <a:ext cx="360040" cy="360040"/>
          </a:xfrm>
          <a:prstGeom prst="ellipse">
            <a:avLst/>
          </a:prstGeom>
          <a:noFill/>
          <a:ln w="19050">
            <a:solidFill>
              <a:srgbClr val="20489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6" name="Straight Arrow Connector 15"/>
          <p:cNvCxnSpPr>
            <a:cxnSpLocks/>
            <a:stCxn id="14" idx="6"/>
            <a:endCxn id="12" idx="1"/>
          </p:cNvCxnSpPr>
          <p:nvPr/>
        </p:nvCxnSpPr>
        <p:spPr>
          <a:xfrm flipV="1">
            <a:off x="4557858" y="2840551"/>
            <a:ext cx="1477876" cy="338521"/>
          </a:xfrm>
          <a:prstGeom prst="straightConnector1">
            <a:avLst/>
          </a:prstGeom>
          <a:ln w="19050">
            <a:solidFill>
              <a:srgbClr val="2048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371219" y="1933217"/>
            <a:ext cx="3191641" cy="523220"/>
          </a:xfrm>
          <a:prstGeom prst="rect">
            <a:avLst/>
          </a:prstGeom>
          <a:solidFill>
            <a:srgbClr val="20489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t" anchorCtr="0">
            <a:spAutoFit/>
          </a:bodyPr>
          <a:lstStyle/>
          <a:p>
            <a:pPr marL="0" marR="0" indent="0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SzPct val="70000"/>
              <a:buFont typeface="Wingdings 2" pitchFamily="18" charset="2"/>
              <a:buNone/>
              <a:tabLst/>
            </a:pPr>
            <a:r>
              <a:rPr lang="en-US" sz="1400" dirty="0">
                <a:solidFill>
                  <a:schemeClr val="bg1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Use the drop-down to see all options. </a:t>
            </a:r>
          </a:p>
          <a:p>
            <a:pPr marL="0" marR="0" indent="0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SzPct val="70000"/>
              <a:buFont typeface="Wingdings 2" pitchFamily="18" charset="2"/>
              <a:buNone/>
              <a:tabLst/>
            </a:pPr>
            <a:r>
              <a:rPr lang="en-US" sz="1400" dirty="0">
                <a:solidFill>
                  <a:schemeClr val="bg1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In CCPM typically only </a:t>
            </a:r>
            <a:r>
              <a:rPr lang="en-US" sz="1400" dirty="0">
                <a:solidFill>
                  <a:srgbClr val="FFFF00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Finish Start </a:t>
            </a:r>
            <a:r>
              <a:rPr lang="en-US" sz="1400" dirty="0">
                <a:solidFill>
                  <a:schemeClr val="bg1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is used.</a:t>
            </a:r>
          </a:p>
        </p:txBody>
      </p:sp>
      <p:cxnSp>
        <p:nvCxnSpPr>
          <p:cNvPr id="20" name="Straight Arrow Connector 19"/>
          <p:cNvCxnSpPr>
            <a:cxnSpLocks/>
            <a:stCxn id="6" idx="3"/>
            <a:endCxn id="14" idx="0"/>
          </p:cNvCxnSpPr>
          <p:nvPr/>
        </p:nvCxnSpPr>
        <p:spPr>
          <a:xfrm>
            <a:off x="3846163" y="2084661"/>
            <a:ext cx="531675" cy="914391"/>
          </a:xfrm>
          <a:prstGeom prst="straightConnector1">
            <a:avLst/>
          </a:prstGeom>
          <a:ln w="19050">
            <a:solidFill>
              <a:srgbClr val="2048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or: Elbow 18">
            <a:extLst>
              <a:ext uri="{FF2B5EF4-FFF2-40B4-BE49-F238E27FC236}">
                <a16:creationId xmlns:a16="http://schemas.microsoft.com/office/drawing/2014/main" id="{832311A6-2BD4-488C-8E52-D7148BD66D7D}"/>
              </a:ext>
            </a:extLst>
          </p:cNvPr>
          <p:cNvCxnSpPr>
            <a:cxnSpLocks/>
            <a:stCxn id="5" idx="2"/>
          </p:cNvCxnSpPr>
          <p:nvPr/>
        </p:nvCxnSpPr>
        <p:spPr>
          <a:xfrm rot="5400000" flipH="1">
            <a:off x="7101641" y="3627025"/>
            <a:ext cx="2088572" cy="833867"/>
          </a:xfrm>
          <a:prstGeom prst="bentConnector4">
            <a:avLst>
              <a:gd name="adj1" fmla="val -10945"/>
              <a:gd name="adj2" fmla="val -195570"/>
            </a:avLst>
          </a:prstGeom>
          <a:ln w="19050">
            <a:solidFill>
              <a:srgbClr val="2048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AB58EBE5-2BDE-AF4F-A35C-1119C11BDF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734" y="2465664"/>
            <a:ext cx="1677619" cy="74977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C0CF35F-66FA-4203-A3D5-07F3A5129309}"/>
              </a:ext>
            </a:extLst>
          </p:cNvPr>
          <p:cNvSpPr/>
          <p:nvPr/>
        </p:nvSpPr>
        <p:spPr>
          <a:xfrm>
            <a:off x="7145030" y="2484119"/>
            <a:ext cx="568323" cy="712864"/>
          </a:xfrm>
          <a:prstGeom prst="rect">
            <a:avLst/>
          </a:prstGeom>
          <a:noFill/>
          <a:ln w="19050">
            <a:solidFill>
              <a:srgbClr val="20489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09933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Graphical user interface, application, table&#10;&#10;Description automatically generated">
            <a:extLst>
              <a:ext uri="{FF2B5EF4-FFF2-40B4-BE49-F238E27FC236}">
                <a16:creationId xmlns:a16="http://schemas.microsoft.com/office/drawing/2014/main" id="{6E123D27-1020-8E41-B849-025DD72459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975" y="2173294"/>
            <a:ext cx="11163300" cy="3375512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You can also select Tasks with your mouse in the Gantt Chart to add a dependency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499B70-49A0-4519-9B09-62EDDB406EFA}" type="slidenum">
              <a:rPr lang="nl-NL" smtClean="0"/>
              <a:pPr/>
              <a:t>33</a:t>
            </a:fld>
            <a:endParaRPr lang="nl-NL" dirty="0"/>
          </a:p>
        </p:txBody>
      </p:sp>
      <p:sp>
        <p:nvSpPr>
          <p:cNvPr id="5" name="Rectangle 4"/>
          <p:cNvSpPr/>
          <p:nvPr/>
        </p:nvSpPr>
        <p:spPr>
          <a:xfrm>
            <a:off x="5529681" y="3861050"/>
            <a:ext cx="6264696" cy="504057"/>
          </a:xfrm>
          <a:prstGeom prst="rect">
            <a:avLst/>
          </a:prstGeom>
          <a:noFill/>
          <a:ln w="22225">
            <a:solidFill>
              <a:srgbClr val="20489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4367808" y="2852936"/>
            <a:ext cx="432048" cy="436397"/>
          </a:xfrm>
          <a:prstGeom prst="ellipse">
            <a:avLst/>
          </a:prstGeom>
          <a:noFill/>
          <a:ln w="22225">
            <a:solidFill>
              <a:srgbClr val="20489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Elbow Connector 7"/>
          <p:cNvCxnSpPr>
            <a:cxnSpLocks/>
            <a:stCxn id="5" idx="0"/>
            <a:endCxn id="6" idx="0"/>
          </p:cNvCxnSpPr>
          <p:nvPr/>
        </p:nvCxnSpPr>
        <p:spPr>
          <a:xfrm rot="16200000" flipV="1">
            <a:off x="6118874" y="1317894"/>
            <a:ext cx="1008114" cy="4078197"/>
          </a:xfrm>
          <a:prstGeom prst="bentConnector3">
            <a:avLst>
              <a:gd name="adj1" fmla="val 122676"/>
            </a:avLst>
          </a:prstGeom>
          <a:ln w="22225">
            <a:solidFill>
              <a:srgbClr val="2048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8662029" y="4495535"/>
            <a:ext cx="2664296" cy="738664"/>
          </a:xfrm>
          <a:prstGeom prst="rect">
            <a:avLst/>
          </a:prstGeom>
          <a:solidFill>
            <a:srgbClr val="20489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t" anchorCtr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 2" pitchFamily="18" charset="2"/>
              <a:buNone/>
              <a:tabLst/>
            </a:pPr>
            <a:r>
              <a:rPr lang="en-US" sz="1400" dirty="0">
                <a:solidFill>
                  <a:schemeClr val="bg1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Dependency will go from the task </a:t>
            </a:r>
            <a:r>
              <a:rPr lang="en-US" sz="1400" b="1" dirty="0">
                <a:solidFill>
                  <a:srgbClr val="FFFF00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selected first </a:t>
            </a:r>
            <a:r>
              <a:rPr lang="en-US" sz="1400" dirty="0">
                <a:solidFill>
                  <a:schemeClr val="bg1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to the next selected task(s)</a:t>
            </a:r>
          </a:p>
        </p:txBody>
      </p:sp>
    </p:spTree>
    <p:extLst>
      <p:ext uri="{BB962C8B-B14F-4D97-AF65-F5344CB8AC3E}">
        <p14:creationId xmlns:p14="http://schemas.microsoft.com/office/powerpoint/2010/main" val="29122120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CF85398-E80D-8B43-9FE6-FEF43AB9FC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5"/>
          <a:stretch/>
        </p:blipFill>
        <p:spPr>
          <a:xfrm>
            <a:off x="812765" y="1692841"/>
            <a:ext cx="9511190" cy="4688488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18" name="Picture 17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53ECE8C9-8FC9-2A4B-9D0C-E84042BA3D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" t="1559"/>
          <a:stretch/>
        </p:blipFill>
        <p:spPr>
          <a:xfrm>
            <a:off x="6744072" y="2936465"/>
            <a:ext cx="5319339" cy="2092789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6AC7AEC-B540-420D-A1C9-383883D55B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Add dependencies via the Edit Boxes</a:t>
            </a:r>
            <a:br>
              <a:rPr lang="en-US" dirty="0"/>
            </a:br>
            <a:r>
              <a:rPr lang="en-US" sz="3100" i="1" dirty="0"/>
              <a:t>Predecessor box and Successor box</a:t>
            </a:r>
            <a:endParaRPr lang="en-US" i="1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5306001-660D-40A6-A55B-B6BA3FEC94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499B70-49A0-4519-9B09-62EDDB406EFA}" type="slidenum">
              <a:rPr lang="nl-NL" smtClean="0"/>
              <a:pPr/>
              <a:t>34</a:t>
            </a:fld>
            <a:endParaRPr lang="nl-NL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97D4771-F854-4779-9A4C-08DC33EECED2}"/>
              </a:ext>
            </a:extLst>
          </p:cNvPr>
          <p:cNvSpPr/>
          <p:nvPr/>
        </p:nvSpPr>
        <p:spPr>
          <a:xfrm>
            <a:off x="6961827" y="5266075"/>
            <a:ext cx="720080" cy="216024"/>
          </a:xfrm>
          <a:prstGeom prst="ellipse">
            <a:avLst/>
          </a:prstGeom>
          <a:noFill/>
          <a:ln w="19050">
            <a:solidFill>
              <a:srgbClr val="20489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791F824-C64E-4648-A85F-2594478FB023}"/>
              </a:ext>
            </a:extLst>
          </p:cNvPr>
          <p:cNvSpPr/>
          <p:nvPr/>
        </p:nvSpPr>
        <p:spPr>
          <a:xfrm>
            <a:off x="9012324" y="3373397"/>
            <a:ext cx="576064" cy="513045"/>
          </a:xfrm>
          <a:prstGeom prst="rect">
            <a:avLst/>
          </a:prstGeom>
          <a:noFill/>
          <a:ln w="22225">
            <a:solidFill>
              <a:srgbClr val="20489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66BF03F-B436-45AB-9087-C7DC9EB5D78D}"/>
              </a:ext>
            </a:extLst>
          </p:cNvPr>
          <p:cNvSpPr/>
          <p:nvPr/>
        </p:nvSpPr>
        <p:spPr>
          <a:xfrm>
            <a:off x="3356228" y="5252508"/>
            <a:ext cx="648072" cy="216024"/>
          </a:xfrm>
          <a:prstGeom prst="ellipse">
            <a:avLst/>
          </a:prstGeom>
          <a:noFill/>
          <a:ln w="22225">
            <a:solidFill>
              <a:srgbClr val="20489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56CFE6E-B0F9-4D9C-A392-D223FE1FC787}"/>
              </a:ext>
            </a:extLst>
          </p:cNvPr>
          <p:cNvSpPr txBox="1"/>
          <p:nvPr/>
        </p:nvSpPr>
        <p:spPr>
          <a:xfrm>
            <a:off x="6744072" y="1714202"/>
            <a:ext cx="4680520" cy="523220"/>
          </a:xfrm>
          <a:prstGeom prst="rect">
            <a:avLst/>
          </a:prstGeom>
          <a:solidFill>
            <a:srgbClr val="20489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t" anchorCtr="0">
            <a:spAutoFit/>
          </a:bodyPr>
          <a:lstStyle/>
          <a:p>
            <a:pPr marL="0" marR="0" indent="0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 2" pitchFamily="18" charset="2"/>
              <a:buNone/>
              <a:tabLst/>
            </a:pPr>
            <a:r>
              <a:rPr lang="en-US" sz="1400" dirty="0">
                <a:solidFill>
                  <a:schemeClr val="bg1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The edit boxes are very useful especially in case of projects with many tasks. 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FD25D71-18F2-442C-A908-CF5D09904EBD}"/>
              </a:ext>
            </a:extLst>
          </p:cNvPr>
          <p:cNvSpPr/>
          <p:nvPr/>
        </p:nvSpPr>
        <p:spPr>
          <a:xfrm>
            <a:off x="6636618" y="4784115"/>
            <a:ext cx="2555726" cy="292909"/>
          </a:xfrm>
          <a:prstGeom prst="rect">
            <a:avLst/>
          </a:prstGeom>
          <a:noFill/>
          <a:ln w="22225">
            <a:solidFill>
              <a:srgbClr val="20489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6A130F5-5FD4-438B-B26A-D4C644F3F53C}"/>
              </a:ext>
            </a:extLst>
          </p:cNvPr>
          <p:cNvSpPr txBox="1"/>
          <p:nvPr/>
        </p:nvSpPr>
        <p:spPr>
          <a:xfrm>
            <a:off x="9984432" y="4688740"/>
            <a:ext cx="1363340" cy="307777"/>
          </a:xfrm>
          <a:prstGeom prst="rect">
            <a:avLst/>
          </a:prstGeom>
          <a:solidFill>
            <a:srgbClr val="20489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t" anchorCtr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Use this filter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46BD6DD-E2C2-44FA-9D12-3ABDF8AFF6AE}"/>
              </a:ext>
            </a:extLst>
          </p:cNvPr>
          <p:cNvCxnSpPr>
            <a:stCxn id="11" idx="1"/>
            <a:endCxn id="10" idx="3"/>
          </p:cNvCxnSpPr>
          <p:nvPr/>
        </p:nvCxnSpPr>
        <p:spPr>
          <a:xfrm flipH="1">
            <a:off x="9192344" y="4842629"/>
            <a:ext cx="792088" cy="87941"/>
          </a:xfrm>
          <a:prstGeom prst="straightConnector1">
            <a:avLst/>
          </a:prstGeom>
          <a:ln w="22225">
            <a:solidFill>
              <a:srgbClr val="2048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EDCDCFF-D0B3-4E69-ABE7-6F5AE6CA8AA2}"/>
              </a:ext>
            </a:extLst>
          </p:cNvPr>
          <p:cNvCxnSpPr>
            <a:cxnSpLocks/>
            <a:stCxn id="8" idx="0"/>
            <a:endCxn id="18" idx="1"/>
          </p:cNvCxnSpPr>
          <p:nvPr/>
        </p:nvCxnSpPr>
        <p:spPr>
          <a:xfrm flipV="1">
            <a:off x="3680264" y="3982860"/>
            <a:ext cx="3063808" cy="1269648"/>
          </a:xfrm>
          <a:prstGeom prst="straightConnector1">
            <a:avLst/>
          </a:prstGeom>
          <a:ln w="22225">
            <a:solidFill>
              <a:srgbClr val="2048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Elbow Connector 44">
            <a:extLst>
              <a:ext uri="{FF2B5EF4-FFF2-40B4-BE49-F238E27FC236}">
                <a16:creationId xmlns:a16="http://schemas.microsoft.com/office/drawing/2014/main" id="{E04E0369-589A-BA4A-871F-9A3645ADBC32}"/>
              </a:ext>
            </a:extLst>
          </p:cNvPr>
          <p:cNvCxnSpPr>
            <a:cxnSpLocks/>
          </p:cNvCxnSpPr>
          <p:nvPr/>
        </p:nvCxnSpPr>
        <p:spPr>
          <a:xfrm rot="16200000" flipV="1">
            <a:off x="5827857" y="4226548"/>
            <a:ext cx="1438985" cy="828959"/>
          </a:xfrm>
          <a:prstGeom prst="bentConnector3">
            <a:avLst>
              <a:gd name="adj1" fmla="val 72"/>
            </a:avLst>
          </a:prstGeom>
          <a:ln w="22225">
            <a:solidFill>
              <a:srgbClr val="20489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F001699C-588D-BE48-B0D8-C94C5CD32D89}"/>
              </a:ext>
            </a:extLst>
          </p:cNvPr>
          <p:cNvCxnSpPr>
            <a:cxnSpLocks/>
            <a:endCxn id="18" idx="1"/>
          </p:cNvCxnSpPr>
          <p:nvPr/>
        </p:nvCxnSpPr>
        <p:spPr>
          <a:xfrm>
            <a:off x="6129533" y="3919975"/>
            <a:ext cx="614539" cy="62885"/>
          </a:xfrm>
          <a:prstGeom prst="straightConnector1">
            <a:avLst/>
          </a:prstGeom>
          <a:ln w="22225">
            <a:solidFill>
              <a:srgbClr val="2048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8104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155A3B8-77DF-CF45-9AC5-0F05F2A38B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29"/>
          <a:stretch/>
        </p:blipFill>
        <p:spPr>
          <a:xfrm>
            <a:off x="812800" y="1658243"/>
            <a:ext cx="10056440" cy="4942525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6AE4EC5-CD24-4720-920F-A47D0AC876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Deleting dependencies</a:t>
            </a:r>
            <a:br>
              <a:rPr lang="en-US" dirty="0"/>
            </a:br>
            <a:r>
              <a:rPr lang="en-US" sz="3100" i="1" dirty="0"/>
              <a:t>Via Task properties </a:t>
            </a:r>
            <a:r>
              <a:rPr lang="en-US" sz="3100" i="1" dirty="0">
                <a:sym typeface="Wingdings" panose="05000000000000000000" pitchFamily="2" charset="2"/>
              </a:rPr>
              <a:t> Tab “Dependencies”</a:t>
            </a:r>
            <a:endParaRPr lang="en-US" i="1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D828D70-29F6-485B-8B50-9FA49F8E93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499B70-49A0-4519-9B09-62EDDB406EFA}" type="slidenum">
              <a:rPr lang="nl-NL" smtClean="0"/>
              <a:pPr/>
              <a:t>35</a:t>
            </a:fld>
            <a:endParaRPr lang="nl-NL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A45D0F3-E54C-45A1-9C83-3146FE2B8240}"/>
              </a:ext>
            </a:extLst>
          </p:cNvPr>
          <p:cNvSpPr/>
          <p:nvPr/>
        </p:nvSpPr>
        <p:spPr>
          <a:xfrm>
            <a:off x="5375920" y="3165985"/>
            <a:ext cx="2160240" cy="990600"/>
          </a:xfrm>
          <a:prstGeom prst="rect">
            <a:avLst/>
          </a:prstGeom>
          <a:noFill/>
          <a:ln w="25400">
            <a:solidFill>
              <a:srgbClr val="20489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32C6E7D-6E93-4B08-B18B-BA4D439869DE}"/>
              </a:ext>
            </a:extLst>
          </p:cNvPr>
          <p:cNvSpPr/>
          <p:nvPr/>
        </p:nvSpPr>
        <p:spPr>
          <a:xfrm>
            <a:off x="1322760" y="4941169"/>
            <a:ext cx="380752" cy="288032"/>
          </a:xfrm>
          <a:prstGeom prst="ellipse">
            <a:avLst/>
          </a:prstGeom>
          <a:noFill/>
          <a:ln w="22225">
            <a:solidFill>
              <a:srgbClr val="20489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75D4DE9-6803-4F87-BE4E-355234FA6806}"/>
              </a:ext>
            </a:extLst>
          </p:cNvPr>
          <p:cNvCxnSpPr>
            <a:cxnSpLocks/>
            <a:endCxn id="6" idx="0"/>
          </p:cNvCxnSpPr>
          <p:nvPr/>
        </p:nvCxnSpPr>
        <p:spPr>
          <a:xfrm flipH="1">
            <a:off x="1513136" y="3528000"/>
            <a:ext cx="1126480" cy="1413169"/>
          </a:xfrm>
          <a:prstGeom prst="straightConnector1">
            <a:avLst/>
          </a:prstGeom>
          <a:ln w="22225">
            <a:solidFill>
              <a:srgbClr val="2048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6315B8A3-2404-407B-ABC5-DE5C370C9F75}"/>
              </a:ext>
            </a:extLst>
          </p:cNvPr>
          <p:cNvSpPr/>
          <p:nvPr/>
        </p:nvSpPr>
        <p:spPr>
          <a:xfrm>
            <a:off x="8760296" y="5706048"/>
            <a:ext cx="360040" cy="360040"/>
          </a:xfrm>
          <a:prstGeom prst="ellipse">
            <a:avLst/>
          </a:prstGeom>
          <a:noFill/>
          <a:ln w="22225">
            <a:solidFill>
              <a:srgbClr val="20489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C7F00FB-64F0-4383-8D29-8BCF2E1398A7}"/>
              </a:ext>
            </a:extLst>
          </p:cNvPr>
          <p:cNvSpPr txBox="1"/>
          <p:nvPr/>
        </p:nvSpPr>
        <p:spPr>
          <a:xfrm>
            <a:off x="5638056" y="6077548"/>
            <a:ext cx="2592288" cy="523220"/>
          </a:xfrm>
          <a:prstGeom prst="rect">
            <a:avLst/>
          </a:prstGeom>
          <a:solidFill>
            <a:srgbClr val="20489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t" anchorCtr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Delete Successor relationship between task # 3 and task #6.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C541A18-8741-4B41-9B30-C30053C7925D}"/>
              </a:ext>
            </a:extLst>
          </p:cNvPr>
          <p:cNvCxnSpPr>
            <a:stCxn id="11" idx="3"/>
            <a:endCxn id="10" idx="3"/>
          </p:cNvCxnSpPr>
          <p:nvPr/>
        </p:nvCxnSpPr>
        <p:spPr>
          <a:xfrm flipV="1">
            <a:off x="8230344" y="6013361"/>
            <a:ext cx="582679" cy="325797"/>
          </a:xfrm>
          <a:prstGeom prst="straightConnector1">
            <a:avLst/>
          </a:prstGeom>
          <a:ln w="22225">
            <a:solidFill>
              <a:srgbClr val="2048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3CB52E9F-7E45-49A3-94C8-9236F1C463EC}"/>
              </a:ext>
            </a:extLst>
          </p:cNvPr>
          <p:cNvSpPr/>
          <p:nvPr/>
        </p:nvSpPr>
        <p:spPr>
          <a:xfrm>
            <a:off x="5076000" y="5148000"/>
            <a:ext cx="864096" cy="288032"/>
          </a:xfrm>
          <a:prstGeom prst="rect">
            <a:avLst/>
          </a:prstGeom>
          <a:noFill/>
          <a:ln w="22225">
            <a:solidFill>
              <a:srgbClr val="20489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98771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able&#10;&#10;Description automatically generated">
            <a:extLst>
              <a:ext uri="{FF2B5EF4-FFF2-40B4-BE49-F238E27FC236}">
                <a16:creationId xmlns:a16="http://schemas.microsoft.com/office/drawing/2014/main" id="{B645CCC3-06A8-4747-8DE3-626F44679D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0" y="1964125"/>
            <a:ext cx="10871200" cy="3793846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1F0CDA3-72B1-44A0-B1FE-31275F28C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Add/update dependencies</a:t>
            </a:r>
            <a:br>
              <a:rPr lang="en-US" dirty="0"/>
            </a:br>
            <a:r>
              <a:rPr lang="en-US" sz="3100" i="1" dirty="0"/>
              <a:t>Select view </a:t>
            </a:r>
            <a:r>
              <a:rPr lang="en-US" sz="3100" i="1" dirty="0">
                <a:sym typeface="Wingdings" panose="05000000000000000000" pitchFamily="2" charset="2"/>
              </a:rPr>
              <a:t> Data entry view</a:t>
            </a:r>
            <a:endParaRPr lang="en-US" i="1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102C57-31A7-4786-8970-993A6E9507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499B70-49A0-4519-9B09-62EDDB406EFA}" type="slidenum">
              <a:rPr lang="nl-NL" smtClean="0"/>
              <a:pPr/>
              <a:t>36</a:t>
            </a:fld>
            <a:endParaRPr lang="nl-NL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7CA4462-15AC-40C9-8A56-057F58F1EF17}"/>
              </a:ext>
            </a:extLst>
          </p:cNvPr>
          <p:cNvSpPr/>
          <p:nvPr/>
        </p:nvSpPr>
        <p:spPr>
          <a:xfrm>
            <a:off x="7752184" y="3140968"/>
            <a:ext cx="1800200" cy="1872208"/>
          </a:xfrm>
          <a:prstGeom prst="rect">
            <a:avLst/>
          </a:prstGeom>
          <a:noFill/>
          <a:ln w="22225">
            <a:solidFill>
              <a:srgbClr val="20489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678033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748D2D0-1289-7A4B-80B9-B6AC9F0DDA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0" y="1643962"/>
            <a:ext cx="9480376" cy="5048321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Review result and statistics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499B70-49A0-4519-9B09-62EDDB406EFA}" type="slidenum">
              <a:rPr lang="nl-NL" smtClean="0"/>
              <a:pPr/>
              <a:t>37</a:t>
            </a:fld>
            <a:endParaRPr lang="nl-NL" dirty="0"/>
          </a:p>
        </p:txBody>
      </p:sp>
      <p:sp>
        <p:nvSpPr>
          <p:cNvPr id="5" name="Rectangle 4"/>
          <p:cNvSpPr/>
          <p:nvPr/>
        </p:nvSpPr>
        <p:spPr>
          <a:xfrm>
            <a:off x="8168999" y="2772162"/>
            <a:ext cx="2111837" cy="2255414"/>
          </a:xfrm>
          <a:prstGeom prst="rect">
            <a:avLst/>
          </a:prstGeom>
          <a:noFill/>
          <a:ln w="22225">
            <a:solidFill>
              <a:srgbClr val="20489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767408" y="3960069"/>
            <a:ext cx="2736304" cy="216024"/>
          </a:xfrm>
          <a:prstGeom prst="rect">
            <a:avLst/>
          </a:prstGeom>
          <a:noFill/>
          <a:ln w="22225">
            <a:solidFill>
              <a:srgbClr val="20489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49975" y="5124896"/>
            <a:ext cx="9782533" cy="1310339"/>
          </a:xfrm>
          <a:prstGeom prst="rect">
            <a:avLst/>
          </a:prstGeom>
          <a:noFill/>
          <a:ln w="22225">
            <a:solidFill>
              <a:srgbClr val="20489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7988979" y="2492426"/>
            <a:ext cx="360040" cy="338462"/>
          </a:xfrm>
          <a:prstGeom prst="ellipse">
            <a:avLst/>
          </a:prstGeom>
          <a:noFill/>
          <a:ln w="22225">
            <a:solidFill>
              <a:srgbClr val="20489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303131" y="1614701"/>
            <a:ext cx="3168352" cy="523220"/>
          </a:xfrm>
          <a:prstGeom prst="rect">
            <a:avLst/>
          </a:prstGeom>
          <a:solidFill>
            <a:srgbClr val="20489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t" anchorCtr="0">
            <a:spAutoFit/>
          </a:bodyPr>
          <a:lstStyle/>
          <a:p>
            <a:pPr marL="0" marR="0" indent="0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 2" pitchFamily="18" charset="2"/>
              <a:buNone/>
              <a:tabLst/>
            </a:pPr>
            <a:r>
              <a:rPr lang="en-US" sz="1400" dirty="0">
                <a:solidFill>
                  <a:schemeClr val="bg1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Use the </a:t>
            </a:r>
            <a:r>
              <a:rPr lang="en-US" sz="1400" dirty="0">
                <a:solidFill>
                  <a:srgbClr val="FFFF00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Auto scale timebar (F4)</a:t>
            </a:r>
            <a:r>
              <a:rPr lang="en-US" sz="1400" dirty="0">
                <a:solidFill>
                  <a:schemeClr val="bg1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, to scale your plan to fit in the Gantt window. </a:t>
            </a:r>
          </a:p>
        </p:txBody>
      </p:sp>
      <p:cxnSp>
        <p:nvCxnSpPr>
          <p:cNvPr id="11" name="Straight Arrow Connector 10"/>
          <p:cNvCxnSpPr>
            <a:cxnSpLocks/>
            <a:stCxn id="9" idx="2"/>
            <a:endCxn id="8" idx="7"/>
          </p:cNvCxnSpPr>
          <p:nvPr/>
        </p:nvCxnSpPr>
        <p:spPr>
          <a:xfrm flipH="1">
            <a:off x="8296292" y="2137921"/>
            <a:ext cx="1591015" cy="404072"/>
          </a:xfrm>
          <a:prstGeom prst="straightConnector1">
            <a:avLst/>
          </a:prstGeom>
          <a:ln w="22225">
            <a:solidFill>
              <a:srgbClr val="2048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215680" y="4168123"/>
            <a:ext cx="3333564" cy="307777"/>
          </a:xfrm>
          <a:prstGeom prst="rect">
            <a:avLst/>
          </a:prstGeom>
          <a:solidFill>
            <a:srgbClr val="20489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t" anchorCtr="0">
            <a:spAutoFit/>
          </a:bodyPr>
          <a:lstStyle/>
          <a:p>
            <a:pPr marL="0" marR="0" indent="0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 2" pitchFamily="18" charset="2"/>
              <a:buNone/>
              <a:tabLst/>
            </a:pPr>
            <a:r>
              <a:rPr lang="en-US" sz="1400" dirty="0">
                <a:solidFill>
                  <a:schemeClr val="bg1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Task properties/Dependencies for task #6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368370" y="5094798"/>
            <a:ext cx="936104" cy="288032"/>
          </a:xfrm>
          <a:prstGeom prst="rect">
            <a:avLst/>
          </a:prstGeom>
          <a:noFill/>
          <a:ln w="22225">
            <a:solidFill>
              <a:srgbClr val="20489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5" name="Straight Arrow Connector 14"/>
          <p:cNvCxnSpPr>
            <a:cxnSpLocks/>
          </p:cNvCxnSpPr>
          <p:nvPr/>
        </p:nvCxnSpPr>
        <p:spPr>
          <a:xfrm flipH="1">
            <a:off x="1632569" y="4365104"/>
            <a:ext cx="1871143" cy="628067"/>
          </a:xfrm>
          <a:prstGeom prst="straightConnector1">
            <a:avLst/>
          </a:prstGeom>
          <a:ln w="22225">
            <a:solidFill>
              <a:srgbClr val="2048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cxnSpLocks/>
            <a:stCxn id="12" idx="2"/>
            <a:endCxn id="13" idx="0"/>
          </p:cNvCxnSpPr>
          <p:nvPr/>
        </p:nvCxnSpPr>
        <p:spPr>
          <a:xfrm>
            <a:off x="4882462" y="4475900"/>
            <a:ext cx="953960" cy="618898"/>
          </a:xfrm>
          <a:prstGeom prst="straightConnector1">
            <a:avLst/>
          </a:prstGeom>
          <a:ln w="22225">
            <a:solidFill>
              <a:srgbClr val="2048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cxnSpLocks/>
            <a:stCxn id="6" idx="2"/>
          </p:cNvCxnSpPr>
          <p:nvPr/>
        </p:nvCxnSpPr>
        <p:spPr>
          <a:xfrm flipH="1">
            <a:off x="1626811" y="4176093"/>
            <a:ext cx="508749" cy="817078"/>
          </a:xfrm>
          <a:prstGeom prst="straightConnector1">
            <a:avLst/>
          </a:prstGeom>
          <a:ln w="22225">
            <a:solidFill>
              <a:srgbClr val="2048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0432508" y="4607625"/>
            <a:ext cx="1631385" cy="523220"/>
          </a:xfrm>
          <a:prstGeom prst="rect">
            <a:avLst/>
          </a:prstGeom>
          <a:solidFill>
            <a:srgbClr val="20489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t" anchorCtr="0">
            <a:spAutoFit/>
          </a:bodyPr>
          <a:lstStyle/>
          <a:p>
            <a:pPr marL="0" marR="0" indent="0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 2" pitchFamily="18" charset="2"/>
              <a:buNone/>
              <a:tabLst/>
            </a:pPr>
            <a:r>
              <a:rPr lang="en-US" sz="1400" dirty="0">
                <a:solidFill>
                  <a:schemeClr val="bg1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Project statistics are displayed here.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8029667" y="4674081"/>
            <a:ext cx="815693" cy="324036"/>
          </a:xfrm>
          <a:prstGeom prst="rect">
            <a:avLst/>
          </a:prstGeom>
          <a:noFill/>
          <a:ln w="22225">
            <a:solidFill>
              <a:srgbClr val="20489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10432508" y="3737236"/>
            <a:ext cx="1631385" cy="738664"/>
          </a:xfrm>
          <a:prstGeom prst="rect">
            <a:avLst/>
          </a:prstGeom>
          <a:solidFill>
            <a:srgbClr val="20489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t" anchorCtr="0">
            <a:spAutoFit/>
          </a:bodyPr>
          <a:lstStyle/>
          <a:p>
            <a:pPr marL="0" marR="0" indent="0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 2" pitchFamily="18" charset="2"/>
              <a:buNone/>
              <a:tabLst/>
            </a:pPr>
            <a:r>
              <a:rPr lang="en-US" sz="1400" dirty="0">
                <a:solidFill>
                  <a:schemeClr val="bg1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Current length of the Critical Chain is 28 days</a:t>
            </a:r>
          </a:p>
        </p:txBody>
      </p:sp>
      <p:sp>
        <p:nvSpPr>
          <p:cNvPr id="32" name="Rectangle 31"/>
          <p:cNvSpPr/>
          <p:nvPr/>
        </p:nvSpPr>
        <p:spPr>
          <a:xfrm>
            <a:off x="9747417" y="3885552"/>
            <a:ext cx="527661" cy="359692"/>
          </a:xfrm>
          <a:prstGeom prst="rect">
            <a:avLst/>
          </a:prstGeom>
          <a:noFill/>
          <a:ln w="22225">
            <a:solidFill>
              <a:srgbClr val="20489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313C6C35-69B9-0D48-A7C9-D7915D82B49F}"/>
              </a:ext>
            </a:extLst>
          </p:cNvPr>
          <p:cNvCxnSpPr>
            <a:cxnSpLocks/>
          </p:cNvCxnSpPr>
          <p:nvPr/>
        </p:nvCxnSpPr>
        <p:spPr>
          <a:xfrm flipH="1" flipV="1">
            <a:off x="8845360" y="4915724"/>
            <a:ext cx="1587148" cy="75"/>
          </a:xfrm>
          <a:prstGeom prst="straightConnector1">
            <a:avLst/>
          </a:prstGeom>
          <a:ln w="22225">
            <a:solidFill>
              <a:srgbClr val="2048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547630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C891D6E3-9E02-404A-9FD8-453B2F29A7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764" y="2073098"/>
            <a:ext cx="10344472" cy="2508029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10048FE-A4FB-497C-8D8B-2FDBEF223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Select “Critical Chain View”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1FCFACF-22B9-4F63-A00A-9098A2AC58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499B70-49A0-4519-9B09-62EDDB406EFA}" type="slidenum">
              <a:rPr lang="nl-NL" smtClean="0"/>
              <a:pPr/>
              <a:t>38</a:t>
            </a:fld>
            <a:endParaRPr lang="nl-NL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45D6FC-AC75-4396-84DA-0E95262A6944}"/>
              </a:ext>
            </a:extLst>
          </p:cNvPr>
          <p:cNvSpPr txBox="1"/>
          <p:nvPr/>
        </p:nvSpPr>
        <p:spPr>
          <a:xfrm>
            <a:off x="3503712" y="5013176"/>
            <a:ext cx="2232248" cy="523220"/>
          </a:xfrm>
          <a:prstGeom prst="rect">
            <a:avLst/>
          </a:prstGeom>
          <a:solidFill>
            <a:srgbClr val="20489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t" anchorCtr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Only tasks on the Critical Chain are displayed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794E6D9-4065-4BE9-8DB6-807BC581A695}"/>
              </a:ext>
            </a:extLst>
          </p:cNvPr>
          <p:cNvCxnSpPr>
            <a:cxnSpLocks/>
          </p:cNvCxnSpPr>
          <p:nvPr/>
        </p:nvCxnSpPr>
        <p:spPr>
          <a:xfrm>
            <a:off x="4367808" y="4077072"/>
            <a:ext cx="3240360" cy="0"/>
          </a:xfrm>
          <a:prstGeom prst="straightConnector1">
            <a:avLst/>
          </a:prstGeom>
          <a:ln w="22225">
            <a:solidFill>
              <a:srgbClr val="204892"/>
            </a:solidFill>
            <a:prstDash val="dash"/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24FE35A0-5B68-4AE5-950A-3AC04E35794F}"/>
              </a:ext>
            </a:extLst>
          </p:cNvPr>
          <p:cNvSpPr/>
          <p:nvPr/>
        </p:nvSpPr>
        <p:spPr>
          <a:xfrm>
            <a:off x="8975120" y="4257091"/>
            <a:ext cx="2293116" cy="216018"/>
          </a:xfrm>
          <a:prstGeom prst="rect">
            <a:avLst/>
          </a:prstGeom>
          <a:noFill/>
          <a:ln w="22225">
            <a:solidFill>
              <a:srgbClr val="20489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F93E70D-0115-44B7-A2A7-5D7C56754ADC}"/>
              </a:ext>
            </a:extLst>
          </p:cNvPr>
          <p:cNvCxnSpPr>
            <a:cxnSpLocks/>
          </p:cNvCxnSpPr>
          <p:nvPr/>
        </p:nvCxnSpPr>
        <p:spPr>
          <a:xfrm flipH="1" flipV="1">
            <a:off x="5879976" y="4077072"/>
            <a:ext cx="3095144" cy="288034"/>
          </a:xfrm>
          <a:prstGeom prst="straightConnector1">
            <a:avLst/>
          </a:prstGeom>
          <a:ln w="22225">
            <a:solidFill>
              <a:srgbClr val="2048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414049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3579258-B889-438A-B499-5E4ECCDA1C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C383C27-4392-49EE-8DA1-CF0A44330F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 Skills &amp; Resources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BD9D0BD-D166-4A06-B88B-83EC3EB0984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6499B70-49A0-4519-9B09-62EDDB406EFA}" type="slidenum">
              <a:rPr lang="nl-NL" smtClean="0"/>
              <a:pPr/>
              <a:t>39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387875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656BBDE-8851-4BEB-92BC-0BC7305F42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Search and Replace (CTRL F)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A8B36E-2DFA-4872-9FC6-EE01C3C73B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6D19333-19E5-41F3-9BAB-CE8431C616E6}" type="slidenum">
              <a:rPr lang="nl-NL" smtClean="0"/>
              <a:pPr/>
              <a:t>4</a:t>
            </a:fld>
            <a:endParaRPr lang="nl-NL" dirty="0"/>
          </a:p>
        </p:txBody>
      </p:sp>
      <p:pic>
        <p:nvPicPr>
          <p:cNvPr id="3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4304D01F-1755-DA42-904F-6DC08EFB30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76" y="1916832"/>
            <a:ext cx="10128448" cy="3243277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44699156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2A66F12-F120-FB4D-962F-E501343FF2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0" y="1658333"/>
            <a:ext cx="10274800" cy="4854524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 skills (and resources)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499B70-49A0-4519-9B09-62EDDB406EFA}" type="slidenum">
              <a:rPr lang="nl-NL" smtClean="0"/>
              <a:pPr/>
              <a:t>40</a:t>
            </a:fld>
            <a:endParaRPr lang="nl-NL" dirty="0"/>
          </a:p>
        </p:txBody>
      </p:sp>
      <p:sp>
        <p:nvSpPr>
          <p:cNvPr id="8" name="TextBox 7"/>
          <p:cNvSpPr txBox="1"/>
          <p:nvPr/>
        </p:nvSpPr>
        <p:spPr>
          <a:xfrm>
            <a:off x="4151784" y="3785238"/>
            <a:ext cx="2328814" cy="523220"/>
          </a:xfrm>
          <a:prstGeom prst="rect">
            <a:avLst/>
          </a:prstGeom>
          <a:solidFill>
            <a:srgbClr val="20489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t" anchorCtr="0">
            <a:spAutoFit/>
          </a:bodyPr>
          <a:lstStyle/>
          <a:p>
            <a:pPr>
              <a:spcBef>
                <a:spcPts val="700"/>
              </a:spcBef>
              <a:buClr>
                <a:schemeClr val="accent2"/>
              </a:buClr>
              <a:buSzPct val="70000"/>
            </a:pPr>
            <a:r>
              <a:rPr lang="en-US" sz="1400" dirty="0">
                <a:solidFill>
                  <a:schemeClr val="bg1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A System Engineer will be added to the selected task(s)</a:t>
            </a:r>
          </a:p>
        </p:txBody>
      </p:sp>
      <p:sp>
        <p:nvSpPr>
          <p:cNvPr id="9" name="Rectangle 8"/>
          <p:cNvSpPr/>
          <p:nvPr/>
        </p:nvSpPr>
        <p:spPr>
          <a:xfrm>
            <a:off x="988943" y="4828565"/>
            <a:ext cx="3240360" cy="252404"/>
          </a:xfrm>
          <a:prstGeom prst="rect">
            <a:avLst/>
          </a:prstGeom>
          <a:noFill/>
          <a:ln w="22225">
            <a:solidFill>
              <a:srgbClr val="20489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793694" y="1527634"/>
            <a:ext cx="4038610" cy="307777"/>
          </a:xfrm>
          <a:prstGeom prst="rect">
            <a:avLst/>
          </a:prstGeom>
          <a:solidFill>
            <a:srgbClr val="20489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t" anchorCtr="0">
            <a:spAutoFit/>
          </a:bodyPr>
          <a:lstStyle/>
          <a:p>
            <a:pPr marL="0" marR="0" indent="0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 2" pitchFamily="18" charset="2"/>
              <a:buNone/>
              <a:tabLst/>
            </a:pPr>
            <a:r>
              <a:rPr lang="en-US" sz="1400" dirty="0">
                <a:solidFill>
                  <a:schemeClr val="bg1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Drag &amp; Drop Skills to the selected tasks (1 or more)</a:t>
            </a:r>
          </a:p>
        </p:txBody>
      </p:sp>
      <p:sp>
        <p:nvSpPr>
          <p:cNvPr id="10" name="Rectangle 9"/>
          <p:cNvSpPr/>
          <p:nvPr/>
        </p:nvSpPr>
        <p:spPr>
          <a:xfrm>
            <a:off x="8866995" y="3036648"/>
            <a:ext cx="1204012" cy="194440"/>
          </a:xfrm>
          <a:prstGeom prst="rect">
            <a:avLst/>
          </a:prstGeom>
          <a:noFill/>
          <a:ln w="19050">
            <a:solidFill>
              <a:srgbClr val="20489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9287590" y="4617303"/>
            <a:ext cx="534997" cy="239539"/>
          </a:xfrm>
          <a:prstGeom prst="rect">
            <a:avLst/>
          </a:prstGeom>
          <a:noFill/>
          <a:ln w="22225">
            <a:solidFill>
              <a:srgbClr val="20489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7805694" y="5242977"/>
            <a:ext cx="3878306" cy="307777"/>
          </a:xfrm>
          <a:prstGeom prst="rect">
            <a:avLst/>
          </a:prstGeom>
          <a:solidFill>
            <a:srgbClr val="20489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t" anchorCtr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 2" pitchFamily="18" charset="2"/>
              <a:buNone/>
              <a:tabLst/>
            </a:pPr>
            <a:r>
              <a:rPr lang="en-US" sz="1400" b="1" dirty="0">
                <a:solidFill>
                  <a:srgbClr val="FFFF00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Select the Skill/Resource/Task Manager Window</a:t>
            </a:r>
          </a:p>
        </p:txBody>
      </p:sp>
      <p:cxnSp>
        <p:nvCxnSpPr>
          <p:cNvPr id="23" name="Straight Arrow Connector 22"/>
          <p:cNvCxnSpPr>
            <a:cxnSpLocks/>
            <a:stCxn id="21" idx="0"/>
            <a:endCxn id="20" idx="2"/>
          </p:cNvCxnSpPr>
          <p:nvPr/>
        </p:nvCxnSpPr>
        <p:spPr>
          <a:xfrm flipH="1" flipV="1">
            <a:off x="9555089" y="4856842"/>
            <a:ext cx="189758" cy="386135"/>
          </a:xfrm>
          <a:prstGeom prst="straightConnector1">
            <a:avLst/>
          </a:prstGeom>
          <a:ln w="22225">
            <a:solidFill>
              <a:srgbClr val="2048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398307" y="5249229"/>
            <a:ext cx="360040" cy="307777"/>
          </a:xfrm>
          <a:prstGeom prst="rect">
            <a:avLst/>
          </a:prstGeom>
          <a:solidFill>
            <a:srgbClr val="20489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t" anchorCtr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 2" pitchFamily="18" charset="2"/>
              <a:buNone/>
              <a:tabLst/>
            </a:pPr>
            <a:r>
              <a:rPr lang="en-US" sz="1400" dirty="0">
                <a:solidFill>
                  <a:schemeClr val="bg1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1.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388252" y="1548000"/>
            <a:ext cx="360040" cy="307777"/>
          </a:xfrm>
          <a:prstGeom prst="rect">
            <a:avLst/>
          </a:prstGeom>
          <a:solidFill>
            <a:srgbClr val="20489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t" anchorCtr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 2" pitchFamily="18" charset="2"/>
              <a:buNone/>
              <a:tabLst/>
            </a:pPr>
            <a:r>
              <a:rPr lang="en-US" sz="1400" dirty="0">
                <a:solidFill>
                  <a:schemeClr val="bg1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2.</a:t>
            </a:r>
          </a:p>
        </p:txBody>
      </p:sp>
      <p:cxnSp>
        <p:nvCxnSpPr>
          <p:cNvPr id="6" name="Straight Arrow Connector 5"/>
          <p:cNvCxnSpPr>
            <a:cxnSpLocks/>
            <a:stCxn id="10" idx="1"/>
            <a:endCxn id="8" idx="0"/>
          </p:cNvCxnSpPr>
          <p:nvPr/>
        </p:nvCxnSpPr>
        <p:spPr>
          <a:xfrm flipH="1">
            <a:off x="5316191" y="3133868"/>
            <a:ext cx="3550804" cy="651370"/>
          </a:xfrm>
          <a:prstGeom prst="straightConnector1">
            <a:avLst/>
          </a:prstGeom>
          <a:ln w="22225">
            <a:solidFill>
              <a:srgbClr val="2048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cxnSpLocks/>
            <a:stCxn id="8" idx="0"/>
          </p:cNvCxnSpPr>
          <p:nvPr/>
        </p:nvCxnSpPr>
        <p:spPr>
          <a:xfrm flipH="1" flipV="1">
            <a:off x="2609123" y="3011213"/>
            <a:ext cx="2707068" cy="774025"/>
          </a:xfrm>
          <a:prstGeom prst="straightConnector1">
            <a:avLst/>
          </a:prstGeom>
          <a:ln w="22225">
            <a:solidFill>
              <a:srgbClr val="2048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5DB85D4E-CB53-49B1-952A-9194B62915B2}"/>
              </a:ext>
            </a:extLst>
          </p:cNvPr>
          <p:cNvSpPr/>
          <p:nvPr/>
        </p:nvSpPr>
        <p:spPr>
          <a:xfrm>
            <a:off x="4793694" y="5029278"/>
            <a:ext cx="1185004" cy="307777"/>
          </a:xfrm>
          <a:prstGeom prst="rect">
            <a:avLst/>
          </a:prstGeom>
          <a:noFill/>
          <a:ln w="22225">
            <a:solidFill>
              <a:srgbClr val="20489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cxnSp>
        <p:nvCxnSpPr>
          <p:cNvPr id="30" name="Elbow Connector 29">
            <a:extLst>
              <a:ext uri="{FF2B5EF4-FFF2-40B4-BE49-F238E27FC236}">
                <a16:creationId xmlns:a16="http://schemas.microsoft.com/office/drawing/2014/main" id="{84B3AB4A-0D36-6645-A28F-1E856C5719A7}"/>
              </a:ext>
            </a:extLst>
          </p:cNvPr>
          <p:cNvCxnSpPr>
            <a:cxnSpLocks/>
            <a:stCxn id="10" idx="0"/>
          </p:cNvCxnSpPr>
          <p:nvPr/>
        </p:nvCxnSpPr>
        <p:spPr>
          <a:xfrm rot="16200000" flipV="1">
            <a:off x="5205187" y="-1227166"/>
            <a:ext cx="1667751" cy="6859878"/>
          </a:xfrm>
          <a:prstGeom prst="bentConnector2">
            <a:avLst/>
          </a:prstGeom>
          <a:ln w="22225">
            <a:solidFill>
              <a:srgbClr val="20489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F6ACB8A0-54F0-034A-8889-5C0181D6C0C2}"/>
              </a:ext>
            </a:extLst>
          </p:cNvPr>
          <p:cNvCxnSpPr>
            <a:cxnSpLocks/>
          </p:cNvCxnSpPr>
          <p:nvPr/>
        </p:nvCxnSpPr>
        <p:spPr>
          <a:xfrm>
            <a:off x="2609123" y="1368897"/>
            <a:ext cx="0" cy="1308042"/>
          </a:xfrm>
          <a:prstGeom prst="straightConnector1">
            <a:avLst/>
          </a:prstGeom>
          <a:ln w="22225">
            <a:solidFill>
              <a:srgbClr val="2048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958296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9918968-0F5A-B441-A5B5-B0E19A8CEB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784" y="1756971"/>
            <a:ext cx="9984432" cy="4640201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4EE96B-EDFD-4BAB-A9CB-7ED1B2DF6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Adding Skills via the Resource requirements column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4774592-47A7-4303-8098-AE95218FB5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499B70-49A0-4519-9B09-62EDDB406EFA}" type="slidenum">
              <a:rPr lang="nl-NL" smtClean="0"/>
              <a:pPr/>
              <a:t>41</a:t>
            </a:fld>
            <a:endParaRPr lang="nl-NL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7AE4C1C-1A4E-4D69-BFC0-B8562E1118A1}"/>
              </a:ext>
            </a:extLst>
          </p:cNvPr>
          <p:cNvSpPr/>
          <p:nvPr/>
        </p:nvSpPr>
        <p:spPr>
          <a:xfrm>
            <a:off x="3431704" y="2636912"/>
            <a:ext cx="1296144" cy="1800200"/>
          </a:xfrm>
          <a:prstGeom prst="rect">
            <a:avLst/>
          </a:prstGeom>
          <a:noFill/>
          <a:ln w="22225">
            <a:solidFill>
              <a:srgbClr val="20489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D84615B-0F0B-4117-B2EB-D0219C98F4F4}"/>
              </a:ext>
            </a:extLst>
          </p:cNvPr>
          <p:cNvSpPr/>
          <p:nvPr/>
        </p:nvSpPr>
        <p:spPr>
          <a:xfrm>
            <a:off x="3492000" y="3636000"/>
            <a:ext cx="389993" cy="252028"/>
          </a:xfrm>
          <a:prstGeom prst="ellipse">
            <a:avLst/>
          </a:prstGeom>
          <a:noFill/>
          <a:ln w="22225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77749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3C9A333-ADA3-D643-9971-E46C27D0F3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756" y="1659442"/>
            <a:ext cx="9924764" cy="4884682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10" name="Picture 9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A093173-674E-C642-AE31-9EB5F2852C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688" y="3070987"/>
            <a:ext cx="7488832" cy="3473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Review the resource load for your project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499B70-49A0-4519-9B09-62EDDB406EFA}" type="slidenum">
              <a:rPr lang="nl-NL" smtClean="0"/>
              <a:pPr/>
              <a:t>42</a:t>
            </a:fld>
            <a:endParaRPr lang="nl-NL" dirty="0"/>
          </a:p>
        </p:txBody>
      </p:sp>
      <p:sp>
        <p:nvSpPr>
          <p:cNvPr id="4" name="Oval 3"/>
          <p:cNvSpPr/>
          <p:nvPr/>
        </p:nvSpPr>
        <p:spPr>
          <a:xfrm>
            <a:off x="2495600" y="1719337"/>
            <a:ext cx="792088" cy="595504"/>
          </a:xfrm>
          <a:prstGeom prst="ellipse">
            <a:avLst/>
          </a:prstGeom>
          <a:noFill/>
          <a:ln w="22225">
            <a:solidFill>
              <a:srgbClr val="20489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Elbow Connector 7"/>
          <p:cNvCxnSpPr>
            <a:cxnSpLocks/>
            <a:stCxn id="4" idx="0"/>
            <a:endCxn id="10" idx="0"/>
          </p:cNvCxnSpPr>
          <p:nvPr/>
        </p:nvCxnSpPr>
        <p:spPr>
          <a:xfrm rot="16200000" flipH="1">
            <a:off x="4286049" y="324932"/>
            <a:ext cx="1351650" cy="4140460"/>
          </a:xfrm>
          <a:prstGeom prst="bentConnector3">
            <a:avLst>
              <a:gd name="adj1" fmla="val -16913"/>
            </a:avLst>
          </a:prstGeom>
          <a:ln w="22225">
            <a:solidFill>
              <a:srgbClr val="2048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715683" y="2671678"/>
            <a:ext cx="4212468" cy="303529"/>
          </a:xfrm>
          <a:prstGeom prst="rect">
            <a:avLst/>
          </a:prstGeom>
          <a:noFill/>
          <a:ln w="22225">
            <a:solidFill>
              <a:srgbClr val="20489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851756" y="5553828"/>
            <a:ext cx="2088232" cy="738664"/>
          </a:xfrm>
          <a:prstGeom prst="rect">
            <a:avLst/>
          </a:prstGeom>
          <a:solidFill>
            <a:srgbClr val="20489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t" anchorCtr="0">
            <a:spAutoFit/>
          </a:bodyPr>
          <a:lstStyle/>
          <a:p>
            <a:pPr marL="0" marR="0" indent="0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 2" pitchFamily="18" charset="2"/>
              <a:buNone/>
              <a:tabLst/>
            </a:pPr>
            <a:r>
              <a:rPr lang="en-US" sz="1400" dirty="0">
                <a:solidFill>
                  <a:schemeClr val="bg1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Resource Requirements for Task 2 are red shaded in the load graph</a:t>
            </a:r>
          </a:p>
        </p:txBody>
      </p:sp>
      <p:cxnSp>
        <p:nvCxnSpPr>
          <p:cNvPr id="32" name="Straight Arrow Connector 31"/>
          <p:cNvCxnSpPr>
            <a:cxnSpLocks/>
          </p:cNvCxnSpPr>
          <p:nvPr/>
        </p:nvCxnSpPr>
        <p:spPr>
          <a:xfrm flipV="1">
            <a:off x="2939988" y="4793727"/>
            <a:ext cx="3651583" cy="1037333"/>
          </a:xfrm>
          <a:prstGeom prst="straightConnector1">
            <a:avLst/>
          </a:prstGeom>
          <a:ln w="19050">
            <a:solidFill>
              <a:srgbClr val="2048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cxnSpLocks/>
            <a:stCxn id="22" idx="3"/>
          </p:cNvCxnSpPr>
          <p:nvPr/>
        </p:nvCxnSpPr>
        <p:spPr>
          <a:xfrm>
            <a:off x="2939988" y="5923160"/>
            <a:ext cx="3651583" cy="92566"/>
          </a:xfrm>
          <a:prstGeom prst="straightConnector1">
            <a:avLst/>
          </a:prstGeom>
          <a:ln w="19050">
            <a:solidFill>
              <a:srgbClr val="2048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C4998B80-3416-48F8-8454-E9D3DEA7570F}"/>
              </a:ext>
            </a:extLst>
          </p:cNvPr>
          <p:cNvSpPr/>
          <p:nvPr/>
        </p:nvSpPr>
        <p:spPr>
          <a:xfrm>
            <a:off x="3287688" y="3685203"/>
            <a:ext cx="576064" cy="352378"/>
          </a:xfrm>
          <a:prstGeom prst="ellipse">
            <a:avLst/>
          </a:prstGeom>
          <a:noFill/>
          <a:ln w="22225">
            <a:solidFill>
              <a:srgbClr val="20489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520452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AE510A4-B614-224F-9199-2E1503317C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192" y="1700808"/>
            <a:ext cx="9840416" cy="4714324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CA524FA-C10A-4E5E-937B-3AE837A213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</a:rPr>
              <a:t>Modify Task Estimated Time and Units % (optional)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2655898-709C-445F-9504-8D3A06D0F1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499B70-49A0-4519-9B09-62EDDB406EFA}" type="slidenum">
              <a:rPr lang="nl-NL" smtClean="0"/>
              <a:pPr/>
              <a:t>43</a:t>
            </a:fld>
            <a:endParaRPr lang="nl-NL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CF2E21A-A146-406E-AE84-AC2092C15C3E}"/>
              </a:ext>
            </a:extLst>
          </p:cNvPr>
          <p:cNvSpPr/>
          <p:nvPr/>
        </p:nvSpPr>
        <p:spPr>
          <a:xfrm>
            <a:off x="5256000" y="5292000"/>
            <a:ext cx="1584176" cy="576064"/>
          </a:xfrm>
          <a:prstGeom prst="rect">
            <a:avLst/>
          </a:prstGeom>
          <a:noFill/>
          <a:ln w="22225">
            <a:solidFill>
              <a:srgbClr val="20489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ACE43E-81CA-458F-BBB4-B4D9B51BFB23}"/>
              </a:ext>
            </a:extLst>
          </p:cNvPr>
          <p:cNvSpPr txBox="1"/>
          <p:nvPr/>
        </p:nvSpPr>
        <p:spPr>
          <a:xfrm>
            <a:off x="7536160" y="5521800"/>
            <a:ext cx="2448272" cy="523220"/>
          </a:xfrm>
          <a:prstGeom prst="rect">
            <a:avLst/>
          </a:prstGeom>
          <a:solidFill>
            <a:srgbClr val="20489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t" anchorCtr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You can modify the estimated time and unit percentage</a:t>
            </a:r>
          </a:p>
        </p:txBody>
      </p:sp>
    </p:spTree>
    <p:extLst>
      <p:ext uri="{BB962C8B-B14F-4D97-AF65-F5344CB8AC3E}">
        <p14:creationId xmlns:p14="http://schemas.microsoft.com/office/powerpoint/2010/main" val="301806471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84455D0-2BF3-7D48-BA87-9940410656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472" y="1715888"/>
            <a:ext cx="9226428" cy="4737447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11" name="Picture 10" descr="A picture containing timeline&#10;&#10;Description automatically generated">
            <a:extLst>
              <a:ext uri="{FF2B5EF4-FFF2-40B4-BE49-F238E27FC236}">
                <a16:creationId xmlns:a16="http://schemas.microsoft.com/office/drawing/2014/main" id="{3A94A8A8-AB2E-1E44-9643-788D79BC9D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9115" y="3039762"/>
            <a:ext cx="5360413" cy="3429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Review the resource load for your project (scenario Virtual Skills)</a:t>
            </a:r>
            <a:br>
              <a:rPr lang="en-US" sz="2800" dirty="0">
                <a:solidFill>
                  <a:schemeClr val="tx1"/>
                </a:solidFill>
              </a:rPr>
            </a:br>
            <a:r>
              <a:rPr lang="en-US" sz="2800" i="1" dirty="0">
                <a:solidFill>
                  <a:schemeClr val="tx1"/>
                </a:solidFill>
              </a:rPr>
              <a:t>Skills are “Virtual skills”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499B70-49A0-4519-9B09-62EDDB406EFA}" type="slidenum">
              <a:rPr lang="nl-NL" smtClean="0"/>
              <a:pPr/>
              <a:t>44</a:t>
            </a:fld>
            <a:endParaRPr lang="nl-NL" dirty="0"/>
          </a:p>
        </p:txBody>
      </p:sp>
      <p:sp>
        <p:nvSpPr>
          <p:cNvPr id="6" name="Rectangle 5"/>
          <p:cNvSpPr/>
          <p:nvPr/>
        </p:nvSpPr>
        <p:spPr>
          <a:xfrm>
            <a:off x="592703" y="2953373"/>
            <a:ext cx="5991125" cy="238043"/>
          </a:xfrm>
          <a:prstGeom prst="rect">
            <a:avLst/>
          </a:prstGeom>
          <a:noFill/>
          <a:ln w="22225">
            <a:solidFill>
              <a:srgbClr val="20489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495600" y="5414298"/>
            <a:ext cx="3038797" cy="576064"/>
          </a:xfrm>
          <a:prstGeom prst="rect">
            <a:avLst/>
          </a:prstGeom>
          <a:noFill/>
          <a:ln w="22225">
            <a:solidFill>
              <a:srgbClr val="20489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32472" y="6033556"/>
            <a:ext cx="3477696" cy="738664"/>
          </a:xfrm>
          <a:prstGeom prst="rect">
            <a:avLst/>
          </a:prstGeom>
          <a:solidFill>
            <a:srgbClr val="20489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t" anchorCtr="0">
            <a:spAutoFit/>
          </a:bodyPr>
          <a:lstStyle/>
          <a:p>
            <a:pPr marL="0" marR="0" indent="0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 2" pitchFamily="18" charset="2"/>
              <a:buNone/>
              <a:tabLst/>
            </a:pPr>
            <a:r>
              <a:rPr lang="en-US" sz="1400" dirty="0">
                <a:solidFill>
                  <a:schemeClr val="bg1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In case of “Virtual Skills”  LYNX does not make a pre-selection and soft-allocates a resource name.  Please refer to </a:t>
            </a:r>
            <a:r>
              <a:rPr lang="en-US" sz="1400" dirty="0">
                <a:solidFill>
                  <a:srgbClr val="FFFF00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SLIDE 19</a:t>
            </a:r>
          </a:p>
        </p:txBody>
      </p:sp>
      <p:cxnSp>
        <p:nvCxnSpPr>
          <p:cNvPr id="10" name="Straight Arrow Connector 9"/>
          <p:cNvCxnSpPr>
            <a:cxnSpLocks/>
            <a:stCxn id="7" idx="3"/>
          </p:cNvCxnSpPr>
          <p:nvPr/>
        </p:nvCxnSpPr>
        <p:spPr>
          <a:xfrm flipV="1">
            <a:off x="5534397" y="4515290"/>
            <a:ext cx="2073771" cy="1187040"/>
          </a:xfrm>
          <a:prstGeom prst="straightConnector1">
            <a:avLst/>
          </a:prstGeom>
          <a:ln w="22225">
            <a:solidFill>
              <a:srgbClr val="2048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cxnSpLocks/>
            <a:stCxn id="7" idx="3"/>
          </p:cNvCxnSpPr>
          <p:nvPr/>
        </p:nvCxnSpPr>
        <p:spPr>
          <a:xfrm>
            <a:off x="5534397" y="5702330"/>
            <a:ext cx="2073771" cy="288032"/>
          </a:xfrm>
          <a:prstGeom prst="straightConnector1">
            <a:avLst/>
          </a:prstGeom>
          <a:ln w="22225">
            <a:solidFill>
              <a:srgbClr val="2048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164982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7F6EE8-6DD2-48B9-B786-B6335B4492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E7AD518-302F-43BA-A92B-CBF7A0DAEA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 Task Managers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CD7E972-D216-4A47-A1D3-575927A6878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6499B70-49A0-4519-9B09-62EDDB406EFA}" type="slidenum">
              <a:rPr lang="nl-NL" smtClean="0"/>
              <a:pPr/>
              <a:t>45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9899662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1D4BDE7F-1684-6D42-BE5D-910FA9C7D2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515" y="1606147"/>
            <a:ext cx="9392970" cy="5157711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100" dirty="0"/>
              <a:t>Invite multiple Task Managers involved to the TM List</a:t>
            </a:r>
            <a:br>
              <a:rPr lang="en-US" sz="3100" dirty="0"/>
            </a:br>
            <a:r>
              <a:rPr lang="en-US" sz="2200" dirty="0"/>
              <a:t>In a CCPM implementation typically a Task Manager is responsible for (daily) task updates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499B70-49A0-4519-9B09-62EDDB406EFA}" type="slidenum">
              <a:rPr lang="nl-NL" smtClean="0"/>
              <a:pPr/>
              <a:t>46</a:t>
            </a:fld>
            <a:endParaRPr lang="nl-NL" dirty="0"/>
          </a:p>
        </p:txBody>
      </p:sp>
      <p:sp>
        <p:nvSpPr>
          <p:cNvPr id="5" name="Rectangle 4"/>
          <p:cNvSpPr/>
          <p:nvPr/>
        </p:nvSpPr>
        <p:spPr>
          <a:xfrm>
            <a:off x="8760296" y="2898037"/>
            <a:ext cx="864096" cy="288032"/>
          </a:xfrm>
          <a:prstGeom prst="rect">
            <a:avLst/>
          </a:prstGeom>
          <a:noFill/>
          <a:ln w="22225">
            <a:solidFill>
              <a:srgbClr val="20489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8781500" y="5309758"/>
            <a:ext cx="360040" cy="288032"/>
          </a:xfrm>
          <a:prstGeom prst="ellipse">
            <a:avLst/>
          </a:prstGeom>
          <a:noFill/>
          <a:ln w="22225">
            <a:solidFill>
              <a:srgbClr val="20489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547087" y="5986724"/>
            <a:ext cx="2501573" cy="307777"/>
          </a:xfrm>
          <a:prstGeom prst="rect">
            <a:avLst/>
          </a:prstGeom>
          <a:solidFill>
            <a:srgbClr val="20489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t" anchorCtr="0">
            <a:spAutoFit/>
          </a:bodyPr>
          <a:lstStyle/>
          <a:p>
            <a:pPr marL="0" marR="0" indent="0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 2" pitchFamily="18" charset="2"/>
              <a:buNone/>
              <a:tabLst/>
            </a:pPr>
            <a:r>
              <a:rPr lang="en-US" sz="1400" dirty="0">
                <a:solidFill>
                  <a:schemeClr val="bg1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Invite a TM for task #1, only!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961520" y="3957663"/>
            <a:ext cx="1806575" cy="523220"/>
          </a:xfrm>
          <a:prstGeom prst="rect">
            <a:avLst/>
          </a:prstGeom>
          <a:solidFill>
            <a:srgbClr val="20489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t" anchorCtr="0">
            <a:spAutoFit/>
          </a:bodyPr>
          <a:lstStyle/>
          <a:p>
            <a:pPr marL="0" marR="0" indent="0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 2" pitchFamily="18" charset="2"/>
              <a:buNone/>
              <a:tabLst/>
            </a:pPr>
            <a:r>
              <a:rPr lang="en-US" sz="1400" dirty="0">
                <a:solidFill>
                  <a:schemeClr val="bg1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Add a TM to the </a:t>
            </a:r>
            <a:r>
              <a:rPr lang="en-US" sz="1400" b="1" dirty="0">
                <a:solidFill>
                  <a:srgbClr val="FFFF00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TM List </a:t>
            </a:r>
            <a:r>
              <a:rPr lang="en-US" sz="1400" dirty="0">
                <a:solidFill>
                  <a:schemeClr val="bg1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for the project</a:t>
            </a:r>
          </a:p>
        </p:txBody>
      </p:sp>
      <p:sp>
        <p:nvSpPr>
          <p:cNvPr id="18" name="Rectangle 17"/>
          <p:cNvSpPr/>
          <p:nvPr/>
        </p:nvSpPr>
        <p:spPr>
          <a:xfrm>
            <a:off x="9639563" y="4766443"/>
            <a:ext cx="792088" cy="219717"/>
          </a:xfrm>
          <a:prstGeom prst="rect">
            <a:avLst/>
          </a:prstGeom>
          <a:noFill/>
          <a:ln w="22225">
            <a:solidFill>
              <a:srgbClr val="20489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6" name="Connector: Elbow 25">
            <a:extLst>
              <a:ext uri="{FF2B5EF4-FFF2-40B4-BE49-F238E27FC236}">
                <a16:creationId xmlns:a16="http://schemas.microsoft.com/office/drawing/2014/main" id="{E498CE4B-8D31-47D6-BC35-F7EA0995162E}"/>
              </a:ext>
            </a:extLst>
          </p:cNvPr>
          <p:cNvCxnSpPr>
            <a:cxnSpLocks/>
            <a:stCxn id="5" idx="0"/>
          </p:cNvCxnSpPr>
          <p:nvPr/>
        </p:nvCxnSpPr>
        <p:spPr>
          <a:xfrm rot="16200000" flipV="1">
            <a:off x="7694899" y="1400592"/>
            <a:ext cx="129969" cy="2864922"/>
          </a:xfrm>
          <a:prstGeom prst="bentConnector3">
            <a:avLst>
              <a:gd name="adj1" fmla="val 542805"/>
            </a:avLst>
          </a:prstGeom>
          <a:ln w="22225">
            <a:solidFill>
              <a:srgbClr val="2048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B1DBBBBD-347F-4F46-B0B5-139F0292C478}"/>
              </a:ext>
            </a:extLst>
          </p:cNvPr>
          <p:cNvSpPr/>
          <p:nvPr/>
        </p:nvSpPr>
        <p:spPr>
          <a:xfrm>
            <a:off x="3522215" y="5093588"/>
            <a:ext cx="792088" cy="288032"/>
          </a:xfrm>
          <a:prstGeom prst="ellipse">
            <a:avLst/>
          </a:prstGeom>
          <a:noFill/>
          <a:ln w="22225">
            <a:solidFill>
              <a:srgbClr val="20489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C831521-B073-4BBA-8D70-5E353576030B}"/>
              </a:ext>
            </a:extLst>
          </p:cNvPr>
          <p:cNvSpPr/>
          <p:nvPr/>
        </p:nvSpPr>
        <p:spPr>
          <a:xfrm>
            <a:off x="1728000" y="4968000"/>
            <a:ext cx="1345208" cy="219717"/>
          </a:xfrm>
          <a:prstGeom prst="rect">
            <a:avLst/>
          </a:prstGeom>
          <a:noFill/>
          <a:ln w="22225">
            <a:solidFill>
              <a:srgbClr val="20489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BDD1E0F-E1EE-9544-9FB0-1D1D74C8AA19}"/>
              </a:ext>
            </a:extLst>
          </p:cNvPr>
          <p:cNvCxnSpPr>
            <a:endCxn id="6" idx="3"/>
          </p:cNvCxnSpPr>
          <p:nvPr/>
        </p:nvCxnSpPr>
        <p:spPr>
          <a:xfrm flipV="1">
            <a:off x="8472264" y="5555609"/>
            <a:ext cx="361963" cy="429128"/>
          </a:xfrm>
          <a:prstGeom prst="straightConnector1">
            <a:avLst/>
          </a:prstGeom>
          <a:ln w="19050">
            <a:solidFill>
              <a:srgbClr val="2048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0E03757B-CC09-4743-8431-C75BCE54E37E}"/>
              </a:ext>
            </a:extLst>
          </p:cNvPr>
          <p:cNvSpPr txBox="1"/>
          <p:nvPr/>
        </p:nvSpPr>
        <p:spPr>
          <a:xfrm>
            <a:off x="6547087" y="3167390"/>
            <a:ext cx="1806575" cy="738664"/>
          </a:xfrm>
          <a:prstGeom prst="rect">
            <a:avLst/>
          </a:prstGeom>
          <a:solidFill>
            <a:srgbClr val="20489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t" anchorCtr="0">
            <a:spAutoFit/>
          </a:bodyPr>
          <a:lstStyle/>
          <a:p>
            <a:pPr marL="0" marR="0" indent="0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 2" pitchFamily="18" charset="2"/>
              <a:buNone/>
              <a:tabLst/>
            </a:pPr>
            <a:r>
              <a:rPr lang="en-US" sz="1400" dirty="0">
                <a:solidFill>
                  <a:schemeClr val="bg1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You can invite an existing user or invite a new user as a TM</a:t>
            </a:r>
          </a:p>
        </p:txBody>
      </p:sp>
    </p:spTree>
    <p:extLst>
      <p:ext uri="{BB962C8B-B14F-4D97-AF65-F5344CB8AC3E}">
        <p14:creationId xmlns:p14="http://schemas.microsoft.com/office/powerpoint/2010/main" val="256605339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90A4970D-51C3-6F41-BE91-9D55B2FC8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0" y="1586189"/>
            <a:ext cx="9768408" cy="5059235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7A2A9B0-FF8F-479D-A644-5629137E6C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Add a Task Manager to task(s) </a:t>
            </a:r>
            <a:br>
              <a:rPr lang="en-US" dirty="0"/>
            </a:br>
            <a:r>
              <a:rPr lang="en-US" sz="3100" i="1" dirty="0"/>
              <a:t>Via the Task Manager column or via “Drag &amp; Drop”</a:t>
            </a:r>
            <a:endParaRPr lang="en-US" i="1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1059165-02F2-493F-918C-2B4FD94E08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499B70-49A0-4519-9B09-62EDDB406EFA}" type="slidenum">
              <a:rPr lang="nl-NL" smtClean="0"/>
              <a:pPr/>
              <a:t>47</a:t>
            </a:fld>
            <a:endParaRPr lang="nl-NL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AB21045-6299-436F-B43A-EB72A288F84D}"/>
              </a:ext>
            </a:extLst>
          </p:cNvPr>
          <p:cNvCxnSpPr>
            <a:cxnSpLocks/>
          </p:cNvCxnSpPr>
          <p:nvPr/>
        </p:nvCxnSpPr>
        <p:spPr>
          <a:xfrm flipH="1" flipV="1">
            <a:off x="5159896" y="3112714"/>
            <a:ext cx="3528393" cy="316286"/>
          </a:xfrm>
          <a:prstGeom prst="straightConnector1">
            <a:avLst/>
          </a:prstGeom>
          <a:ln w="22225">
            <a:solidFill>
              <a:srgbClr val="2048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9E6B1DC3-0C79-4490-B88A-CE094395A5BF}"/>
              </a:ext>
            </a:extLst>
          </p:cNvPr>
          <p:cNvSpPr txBox="1"/>
          <p:nvPr/>
        </p:nvSpPr>
        <p:spPr>
          <a:xfrm>
            <a:off x="6521957" y="1593767"/>
            <a:ext cx="2880321" cy="584775"/>
          </a:xfrm>
          <a:prstGeom prst="rect">
            <a:avLst/>
          </a:prstGeom>
          <a:solidFill>
            <a:srgbClr val="20489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t" anchorCtr="0">
            <a:spAutoFit/>
          </a:bodyPr>
          <a:lstStyle/>
          <a:p>
            <a:pPr algn="ctr"/>
            <a:r>
              <a:rPr lang="en-US" sz="1600" b="1" dirty="0">
                <a:solidFill>
                  <a:srgbClr val="FFFF00"/>
                </a:solidFill>
              </a:rPr>
              <a:t>Add yourself as Task Manager to the first task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839E30C-20C5-4A49-95A0-CCBD6ED6D8BD}"/>
              </a:ext>
            </a:extLst>
          </p:cNvPr>
          <p:cNvSpPr/>
          <p:nvPr/>
        </p:nvSpPr>
        <p:spPr>
          <a:xfrm>
            <a:off x="4088487" y="2979922"/>
            <a:ext cx="1440160" cy="265584"/>
          </a:xfrm>
          <a:prstGeom prst="rect">
            <a:avLst/>
          </a:prstGeom>
          <a:noFill/>
          <a:ln w="22225">
            <a:solidFill>
              <a:srgbClr val="20489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D34A315-9A0B-42AD-81C8-C869742E7128}"/>
              </a:ext>
            </a:extLst>
          </p:cNvPr>
          <p:cNvSpPr/>
          <p:nvPr/>
        </p:nvSpPr>
        <p:spPr>
          <a:xfrm>
            <a:off x="690350" y="1586189"/>
            <a:ext cx="1485585" cy="288032"/>
          </a:xfrm>
          <a:prstGeom prst="rect">
            <a:avLst/>
          </a:prstGeom>
          <a:noFill/>
          <a:ln w="22225">
            <a:solidFill>
              <a:srgbClr val="20489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B11AB30-AC0B-40F6-BF96-C953B596B190}"/>
              </a:ext>
            </a:extLst>
          </p:cNvPr>
          <p:cNvSpPr txBox="1"/>
          <p:nvPr/>
        </p:nvSpPr>
        <p:spPr>
          <a:xfrm>
            <a:off x="817301" y="3246052"/>
            <a:ext cx="2033251" cy="523220"/>
          </a:xfrm>
          <a:prstGeom prst="rect">
            <a:avLst/>
          </a:prstGeom>
          <a:solidFill>
            <a:srgbClr val="20489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t" anchorCtr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Mike Dempsey (current user) is added to task #1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F3F2299-E44B-4EA7-8E39-885781A1A42F}"/>
              </a:ext>
            </a:extLst>
          </p:cNvPr>
          <p:cNvCxnSpPr>
            <a:stCxn id="10" idx="2"/>
            <a:endCxn id="9" idx="0"/>
          </p:cNvCxnSpPr>
          <p:nvPr/>
        </p:nvCxnSpPr>
        <p:spPr>
          <a:xfrm>
            <a:off x="1433143" y="1874221"/>
            <a:ext cx="3375424" cy="1105701"/>
          </a:xfrm>
          <a:prstGeom prst="straightConnector1">
            <a:avLst/>
          </a:prstGeom>
          <a:ln w="22225">
            <a:solidFill>
              <a:srgbClr val="2048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D04C447C-3803-4C4D-8122-548539C6FDA0}"/>
              </a:ext>
            </a:extLst>
          </p:cNvPr>
          <p:cNvSpPr/>
          <p:nvPr/>
        </p:nvSpPr>
        <p:spPr>
          <a:xfrm>
            <a:off x="4655840" y="2979922"/>
            <a:ext cx="504056" cy="265584"/>
          </a:xfrm>
          <a:prstGeom prst="ellipse">
            <a:avLst/>
          </a:prstGeom>
          <a:noFill/>
          <a:ln w="19050">
            <a:solidFill>
              <a:srgbClr val="20489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374973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7F6EE8-6DD2-48B9-B786-B6335B4492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E7AD518-302F-43BA-A92B-CBF7A0DAEA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Apply CCPM Behavior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CD7E972-D216-4A47-A1D3-575927A6878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6499B70-49A0-4519-9B09-62EDDB406EFA}" type="slidenum">
              <a:rPr lang="nl-NL" smtClean="0"/>
              <a:pPr/>
              <a:t>48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0470423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D5C18DA-4375-B849-B1CE-9C6D3F5919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926"/>
          <a:stretch/>
        </p:blipFill>
        <p:spPr>
          <a:xfrm>
            <a:off x="218943" y="2146933"/>
            <a:ext cx="7826844" cy="2477551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13" name="Picture 1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AED044A7-39AA-D64E-AC3A-88A33D7832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" t="427" b="1"/>
          <a:stretch/>
        </p:blipFill>
        <p:spPr>
          <a:xfrm>
            <a:off x="218943" y="214320"/>
            <a:ext cx="4706993" cy="2844599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8" name="Picture 7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9E71DBBF-7172-2C4E-9304-9557C475D47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319"/>
          <a:stretch/>
        </p:blipFill>
        <p:spPr>
          <a:xfrm>
            <a:off x="8176967" y="214320"/>
            <a:ext cx="3839524" cy="3358696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934DE23-B4A2-604B-AC56-8418D95886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791" y="4200764"/>
            <a:ext cx="7351242" cy="2558789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29" name="TextBox 28"/>
          <p:cNvSpPr txBox="1"/>
          <p:nvPr/>
        </p:nvSpPr>
        <p:spPr>
          <a:xfrm>
            <a:off x="3266035" y="2498593"/>
            <a:ext cx="360040" cy="307777"/>
          </a:xfrm>
          <a:prstGeom prst="rect">
            <a:avLst/>
          </a:prstGeom>
          <a:solidFill>
            <a:srgbClr val="20489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t" anchorCtr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 2" pitchFamily="18" charset="2"/>
              <a:buNone/>
              <a:tabLst/>
            </a:pPr>
            <a:r>
              <a:rPr lang="en-US" sz="1400" dirty="0">
                <a:solidFill>
                  <a:srgbClr val="FFFF00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3</a:t>
            </a:r>
          </a:p>
        </p:txBody>
      </p:sp>
      <p:sp>
        <p:nvSpPr>
          <p:cNvPr id="33" name="Rectangle 32"/>
          <p:cNvSpPr/>
          <p:nvPr/>
        </p:nvSpPr>
        <p:spPr>
          <a:xfrm>
            <a:off x="8050219" y="885795"/>
            <a:ext cx="1872208" cy="307776"/>
          </a:xfrm>
          <a:prstGeom prst="rect">
            <a:avLst/>
          </a:prstGeom>
          <a:noFill/>
          <a:ln w="22225">
            <a:solidFill>
              <a:srgbClr val="20489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8208671" y="2777079"/>
            <a:ext cx="1656184" cy="523220"/>
          </a:xfrm>
          <a:prstGeom prst="rect">
            <a:avLst/>
          </a:prstGeom>
          <a:solidFill>
            <a:srgbClr val="20489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t" anchorCtr="0">
            <a:spAutoFit/>
          </a:bodyPr>
          <a:lstStyle/>
          <a:p>
            <a:pPr marL="0" marR="0" indent="0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 2" pitchFamily="18" charset="2"/>
              <a:buNone/>
              <a:tabLst/>
            </a:pPr>
            <a:r>
              <a:rPr lang="en-US" sz="1400" dirty="0">
                <a:solidFill>
                  <a:schemeClr val="bg1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Decide about Task Time Reduction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981160" y="1059088"/>
            <a:ext cx="1872208" cy="954107"/>
          </a:xfrm>
          <a:prstGeom prst="rect">
            <a:avLst/>
          </a:prstGeom>
          <a:solidFill>
            <a:srgbClr val="20489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t" anchorCtr="0">
            <a:spAutoFit/>
          </a:bodyPr>
          <a:lstStyle/>
          <a:p>
            <a:pPr marL="0" marR="0" indent="0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 2" pitchFamily="18" charset="2"/>
              <a:buNone/>
              <a:tabLst/>
            </a:pPr>
            <a:r>
              <a:rPr lang="en-US" sz="1400" dirty="0">
                <a:solidFill>
                  <a:schemeClr val="bg1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You can keep or change the default percentages and confirm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665784" y="4202330"/>
            <a:ext cx="2376264" cy="523220"/>
          </a:xfrm>
          <a:prstGeom prst="rect">
            <a:avLst/>
          </a:prstGeom>
          <a:solidFill>
            <a:srgbClr val="20489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t" anchorCtr="0">
            <a:spAutoFit/>
          </a:bodyPr>
          <a:lstStyle/>
          <a:p>
            <a:pPr marL="0" marR="0" indent="0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 2" pitchFamily="18" charset="2"/>
              <a:buNone/>
              <a:tabLst/>
            </a:pPr>
            <a:r>
              <a:rPr lang="en-US" sz="1400" dirty="0">
                <a:solidFill>
                  <a:schemeClr val="bg1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Length of the Critical Chain has been shortened with 50 %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C6433AF-F9EE-4923-B993-F8A3EA6495BC}"/>
              </a:ext>
            </a:extLst>
          </p:cNvPr>
          <p:cNvSpPr txBox="1"/>
          <p:nvPr/>
        </p:nvSpPr>
        <p:spPr>
          <a:xfrm>
            <a:off x="7500695" y="2866095"/>
            <a:ext cx="360040" cy="307777"/>
          </a:xfrm>
          <a:prstGeom prst="rect">
            <a:avLst/>
          </a:prstGeom>
          <a:solidFill>
            <a:srgbClr val="20489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t" anchorCtr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 2" pitchFamily="18" charset="2"/>
              <a:buNone/>
              <a:tabLst/>
            </a:pPr>
            <a:r>
              <a:rPr lang="en-US" sz="1400" dirty="0">
                <a:solidFill>
                  <a:srgbClr val="FFFF00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1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3A1AB28-FF58-4C10-B4A2-E71C2D53E4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0840" y="2472356"/>
            <a:ext cx="1679894" cy="288570"/>
          </a:xfrm>
          <a:prstGeom prst="rect">
            <a:avLst/>
          </a:prstGeom>
        </p:spPr>
      </p:pic>
      <p:cxnSp>
        <p:nvCxnSpPr>
          <p:cNvPr id="11" name="Elbow Connector 10"/>
          <p:cNvCxnSpPr>
            <a:cxnSpLocks/>
            <a:stCxn id="23" idx="0"/>
            <a:endCxn id="33" idx="2"/>
          </p:cNvCxnSpPr>
          <p:nvPr/>
        </p:nvCxnSpPr>
        <p:spPr>
          <a:xfrm rot="5400000" flipH="1" flipV="1">
            <a:off x="7726746" y="1147541"/>
            <a:ext cx="1213546" cy="1305607"/>
          </a:xfrm>
          <a:prstGeom prst="bentConnector3">
            <a:avLst>
              <a:gd name="adj1" fmla="val 50000"/>
            </a:avLst>
          </a:prstGeom>
          <a:ln w="22225">
            <a:solidFill>
              <a:srgbClr val="2048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CC8D16CA-59F7-44EB-8408-FEE90DE00657}"/>
              </a:ext>
            </a:extLst>
          </p:cNvPr>
          <p:cNvSpPr/>
          <p:nvPr/>
        </p:nvSpPr>
        <p:spPr>
          <a:xfrm>
            <a:off x="7454997" y="2407117"/>
            <a:ext cx="451437" cy="395278"/>
          </a:xfrm>
          <a:prstGeom prst="ellipse">
            <a:avLst/>
          </a:prstGeom>
          <a:noFill/>
          <a:ln w="22225">
            <a:solidFill>
              <a:srgbClr val="20489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FC145315-8F56-4459-99DF-1F879CB6C221}"/>
              </a:ext>
            </a:extLst>
          </p:cNvPr>
          <p:cNvSpPr/>
          <p:nvPr/>
        </p:nvSpPr>
        <p:spPr>
          <a:xfrm>
            <a:off x="6858513" y="2407117"/>
            <a:ext cx="433600" cy="364206"/>
          </a:xfrm>
          <a:prstGeom prst="ellipse">
            <a:avLst/>
          </a:prstGeom>
          <a:noFill/>
          <a:ln w="22225">
            <a:solidFill>
              <a:srgbClr val="20489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6483864" y="2134487"/>
            <a:ext cx="360040" cy="307777"/>
          </a:xfrm>
          <a:prstGeom prst="rect">
            <a:avLst/>
          </a:prstGeom>
          <a:solidFill>
            <a:srgbClr val="20489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t" anchorCtr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 2" pitchFamily="18" charset="2"/>
              <a:buNone/>
              <a:tabLst/>
            </a:pPr>
            <a:r>
              <a:rPr lang="en-US" sz="1400" dirty="0">
                <a:solidFill>
                  <a:srgbClr val="FFFF00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2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C0EF304C-9C60-4ED8-9800-6F802C91A904}"/>
              </a:ext>
            </a:extLst>
          </p:cNvPr>
          <p:cNvSpPr/>
          <p:nvPr/>
        </p:nvSpPr>
        <p:spPr>
          <a:xfrm>
            <a:off x="267192" y="830019"/>
            <a:ext cx="596890" cy="1627266"/>
          </a:xfrm>
          <a:prstGeom prst="rect">
            <a:avLst/>
          </a:prstGeom>
          <a:noFill/>
          <a:ln w="22225">
            <a:solidFill>
              <a:srgbClr val="20489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DD73F32E-7640-411B-91EC-5D69B0814630}"/>
              </a:ext>
            </a:extLst>
          </p:cNvPr>
          <p:cNvCxnSpPr>
            <a:cxnSpLocks/>
            <a:stCxn id="28" idx="1"/>
            <a:endCxn id="48" idx="3"/>
          </p:cNvCxnSpPr>
          <p:nvPr/>
        </p:nvCxnSpPr>
        <p:spPr>
          <a:xfrm flipH="1" flipV="1">
            <a:off x="1884068" y="1658723"/>
            <a:ext cx="4599796" cy="629653"/>
          </a:xfrm>
          <a:prstGeom prst="straightConnector1">
            <a:avLst/>
          </a:prstGeom>
          <a:ln w="22225">
            <a:solidFill>
              <a:srgbClr val="2048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47">
            <a:extLst>
              <a:ext uri="{FF2B5EF4-FFF2-40B4-BE49-F238E27FC236}">
                <a16:creationId xmlns:a16="http://schemas.microsoft.com/office/drawing/2014/main" id="{8A054F71-699A-4D8E-95BE-A3F7E581868C}"/>
              </a:ext>
            </a:extLst>
          </p:cNvPr>
          <p:cNvSpPr/>
          <p:nvPr/>
        </p:nvSpPr>
        <p:spPr>
          <a:xfrm>
            <a:off x="1287178" y="845090"/>
            <a:ext cx="596890" cy="1627266"/>
          </a:xfrm>
          <a:prstGeom prst="rect">
            <a:avLst/>
          </a:prstGeom>
          <a:noFill/>
          <a:ln w="22225">
            <a:solidFill>
              <a:srgbClr val="20489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B3FE7718-AAEC-4C33-8402-B58A33575F02}"/>
              </a:ext>
            </a:extLst>
          </p:cNvPr>
          <p:cNvSpPr/>
          <p:nvPr/>
        </p:nvSpPr>
        <p:spPr>
          <a:xfrm>
            <a:off x="1875241" y="2482112"/>
            <a:ext cx="1317338" cy="390465"/>
          </a:xfrm>
          <a:prstGeom prst="ellipse">
            <a:avLst/>
          </a:prstGeom>
          <a:noFill/>
          <a:ln w="22225">
            <a:solidFill>
              <a:srgbClr val="20489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9A5EC11B-2FA6-4DCD-A5F2-3EE1796D7B53}"/>
              </a:ext>
            </a:extLst>
          </p:cNvPr>
          <p:cNvSpPr/>
          <p:nvPr/>
        </p:nvSpPr>
        <p:spPr>
          <a:xfrm>
            <a:off x="11445855" y="5485657"/>
            <a:ext cx="635178" cy="288032"/>
          </a:xfrm>
          <a:prstGeom prst="rect">
            <a:avLst/>
          </a:prstGeom>
          <a:noFill/>
          <a:ln w="22225">
            <a:solidFill>
              <a:srgbClr val="4D762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7D98B094-1027-49BB-91E8-3C59FC0CAB84}"/>
              </a:ext>
            </a:extLst>
          </p:cNvPr>
          <p:cNvCxnSpPr>
            <a:cxnSpLocks/>
            <a:stCxn id="51" idx="4"/>
          </p:cNvCxnSpPr>
          <p:nvPr/>
        </p:nvCxnSpPr>
        <p:spPr>
          <a:xfrm>
            <a:off x="2533910" y="2872577"/>
            <a:ext cx="4430775" cy="2901112"/>
          </a:xfrm>
          <a:prstGeom prst="straightConnector1">
            <a:avLst/>
          </a:prstGeom>
          <a:ln w="22225">
            <a:solidFill>
              <a:srgbClr val="2048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57F66302-A057-9A41-A734-0C609E255EA8}"/>
              </a:ext>
            </a:extLst>
          </p:cNvPr>
          <p:cNvCxnSpPr>
            <a:stCxn id="40" idx="2"/>
          </p:cNvCxnSpPr>
          <p:nvPr/>
        </p:nvCxnSpPr>
        <p:spPr>
          <a:xfrm>
            <a:off x="10853916" y="4725550"/>
            <a:ext cx="909528" cy="760107"/>
          </a:xfrm>
          <a:prstGeom prst="straightConnector1">
            <a:avLst/>
          </a:prstGeom>
          <a:ln w="22225">
            <a:solidFill>
              <a:srgbClr val="2048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itle 1">
            <a:extLst>
              <a:ext uri="{FF2B5EF4-FFF2-40B4-BE49-F238E27FC236}">
                <a16:creationId xmlns:a16="http://schemas.microsoft.com/office/drawing/2014/main" id="{9C611004-E5C9-FE4B-9A6B-2B4BBB1AE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943" y="4984857"/>
            <a:ext cx="4193259" cy="1572239"/>
          </a:xfrm>
        </p:spPr>
        <p:txBody>
          <a:bodyPr>
            <a:normAutofit fontScale="90000"/>
          </a:bodyPr>
          <a:lstStyle/>
          <a:p>
            <a:r>
              <a:rPr lang="en-US" dirty="0"/>
              <a:t>Apply Critical Chain Behavior in 3 Steps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5199117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6340B3B-90AA-B847-B966-E91AA7A4DB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21" y="1705870"/>
            <a:ext cx="6433803" cy="2925946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/>
              <a:t>Register as a new user 	</a:t>
            </a:r>
            <a:r>
              <a:rPr lang="en-GB" sz="3200" i="1"/>
              <a:t>OR</a:t>
            </a:r>
            <a:br>
              <a:rPr lang="en-GB" sz="3200"/>
            </a:br>
            <a:r>
              <a:rPr lang="en-GB" sz="2400" i="1"/>
              <a:t>Login by invitation with your (new) credentials received per email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499B70-49A0-4519-9B09-62EDDB406EFA}" type="slidenum">
              <a:rPr lang="nl-NL" smtClean="0"/>
              <a:pPr/>
              <a:t>5</a:t>
            </a:fld>
            <a:endParaRPr lang="nl-NL"/>
          </a:p>
        </p:txBody>
      </p:sp>
      <p:sp>
        <p:nvSpPr>
          <p:cNvPr id="5" name="TextBox 4"/>
          <p:cNvSpPr txBox="1"/>
          <p:nvPr/>
        </p:nvSpPr>
        <p:spPr>
          <a:xfrm>
            <a:off x="2639616" y="6309321"/>
            <a:ext cx="4824536" cy="492443"/>
          </a:xfrm>
          <a:prstGeom prst="rect">
            <a:avLst/>
          </a:prstGeom>
        </p:spPr>
        <p:txBody>
          <a:bodyPr vert="horz" wrap="square" rtlCol="0" anchor="t" anchorCtr="0">
            <a:spAutoFit/>
          </a:bodyPr>
          <a:lstStyle/>
          <a:p>
            <a:pPr algn="ctr">
              <a:spcBef>
                <a:spcPts val="700"/>
              </a:spcBef>
              <a:buClr>
                <a:schemeClr val="accent2"/>
              </a:buClr>
              <a:buSzPct val="70000"/>
            </a:pPr>
            <a:endParaRPr lang="en-GB" sz="2600" err="1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71664" y="4199768"/>
            <a:ext cx="733056" cy="309352"/>
          </a:xfrm>
          <a:prstGeom prst="rect">
            <a:avLst/>
          </a:prstGeom>
          <a:noFill/>
          <a:ln w="2222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TextBox 8"/>
          <p:cNvSpPr txBox="1"/>
          <p:nvPr/>
        </p:nvSpPr>
        <p:spPr>
          <a:xfrm>
            <a:off x="4536421" y="3730313"/>
            <a:ext cx="1191912" cy="523220"/>
          </a:xfrm>
          <a:prstGeom prst="rect">
            <a:avLst/>
          </a:prstGeom>
          <a:solidFill>
            <a:srgbClr val="20489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t" anchorCtr="0">
            <a:spAutoFit/>
          </a:bodyPr>
          <a:lstStyle/>
          <a:p>
            <a:pPr marL="0" marR="0" indent="0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 2" pitchFamily="18" charset="2"/>
              <a:buNone/>
              <a:tabLst/>
            </a:pPr>
            <a:r>
              <a:rPr lang="en-GB" sz="1400">
                <a:solidFill>
                  <a:schemeClr val="bg1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Create a new account.</a:t>
            </a:r>
          </a:p>
        </p:txBody>
      </p:sp>
      <p:cxnSp>
        <p:nvCxnSpPr>
          <p:cNvPr id="12" name="Straight Arrow Connector 11"/>
          <p:cNvCxnSpPr>
            <a:cxnSpLocks/>
            <a:stCxn id="9" idx="1"/>
          </p:cNvCxnSpPr>
          <p:nvPr/>
        </p:nvCxnSpPr>
        <p:spPr>
          <a:xfrm flipH="1">
            <a:off x="3804720" y="3991923"/>
            <a:ext cx="731701" cy="373181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163962" y="1671873"/>
            <a:ext cx="4809290" cy="769441"/>
          </a:xfrm>
          <a:prstGeom prst="rect">
            <a:avLst/>
          </a:prstGeom>
          <a:solidFill>
            <a:srgbClr val="20489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t" anchorCtr="0">
            <a:spAutoFit/>
          </a:bodyPr>
          <a:lstStyle/>
          <a:p>
            <a:pPr marL="0" marR="0" indent="0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 2" pitchFamily="18" charset="2"/>
              <a:buNone/>
              <a:tabLst/>
            </a:pPr>
            <a:r>
              <a:rPr lang="en-US" sz="1400">
                <a:solidFill>
                  <a:schemeClr val="bg1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If you already received an </a:t>
            </a:r>
            <a:r>
              <a:rPr lang="en-US" sz="1600" b="1">
                <a:solidFill>
                  <a:srgbClr val="FFFF00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invitation </a:t>
            </a:r>
            <a:r>
              <a:rPr lang="en-US" sz="1400">
                <a:solidFill>
                  <a:schemeClr val="bg1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to join LYNX from another user (e.g. colleague, admin, workspace owner) your login credentials are provided in the invitation email.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2402" y="2483062"/>
            <a:ext cx="5350850" cy="3742764"/>
          </a:xfrm>
          <a:prstGeom prst="rect">
            <a:avLst/>
          </a:prstGeom>
          <a:ln>
            <a:solidFill>
              <a:srgbClr val="2124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Rectangle 9"/>
          <p:cNvSpPr/>
          <p:nvPr/>
        </p:nvSpPr>
        <p:spPr>
          <a:xfrm>
            <a:off x="6430999" y="4966512"/>
            <a:ext cx="3240360" cy="504056"/>
          </a:xfrm>
          <a:prstGeom prst="rect">
            <a:avLst/>
          </a:prstGeom>
          <a:noFill/>
          <a:ln w="2222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036821" y="4966512"/>
            <a:ext cx="2980731" cy="738664"/>
          </a:xfrm>
          <a:prstGeom prst="rect">
            <a:avLst/>
          </a:prstGeom>
          <a:solidFill>
            <a:srgbClr val="20489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t" anchorCtr="0">
            <a:spAutoFit/>
          </a:bodyPr>
          <a:lstStyle/>
          <a:p>
            <a:pPr marL="0" marR="0" indent="0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 2" pitchFamily="18" charset="2"/>
              <a:buNone/>
              <a:tabLst/>
            </a:pPr>
            <a:r>
              <a:rPr lang="en-US" sz="1400">
                <a:solidFill>
                  <a:schemeClr val="bg1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If you are </a:t>
            </a:r>
            <a:r>
              <a:rPr lang="en-US" sz="1400">
                <a:solidFill>
                  <a:srgbClr val="FFFF00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invited as a first-time user</a:t>
            </a:r>
            <a:r>
              <a:rPr lang="en-US" sz="1400">
                <a:solidFill>
                  <a:schemeClr val="bg1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, LYNX will provide an initial password, which can be changed in MyProfile</a:t>
            </a:r>
          </a:p>
        </p:txBody>
      </p:sp>
    </p:spTree>
    <p:extLst>
      <p:ext uri="{BB962C8B-B14F-4D97-AF65-F5344CB8AC3E}">
        <p14:creationId xmlns:p14="http://schemas.microsoft.com/office/powerpoint/2010/main" val="123059511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BA5BB1-CDD0-424A-9DBE-4D3EC119E6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1A1DD4F-BFBB-48B7-9798-A272C412D6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Start a project from a template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A47D0B5-44A3-4079-BB58-A54C0FD6C4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6499B70-49A0-4519-9B09-62EDDB406EFA}" type="slidenum">
              <a:rPr lang="nl-NL" smtClean="0"/>
              <a:pPr/>
              <a:t>50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5187120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A2605066-56D9-284B-99E5-3F7B881115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0" y="2185924"/>
            <a:ext cx="10136956" cy="2198119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4DD86E6E-85D8-4067-8BAB-200397ED0E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Start a project from a template</a:t>
            </a:r>
            <a:br>
              <a:rPr lang="en-US" dirty="0"/>
            </a:br>
            <a:r>
              <a:rPr lang="en-US" sz="3100" i="1" dirty="0"/>
              <a:t>Where to find available templates?</a:t>
            </a:r>
            <a:endParaRPr lang="en-US" i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14DF5D-2A8C-425E-B831-D80A174E27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6D19333-19E5-41F3-9BAB-CE8431C616E6}" type="slidenum">
              <a:rPr lang="nl-NL" smtClean="0"/>
              <a:pPr/>
              <a:t>51</a:t>
            </a:fld>
            <a:endParaRPr lang="nl-NL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D65941E-3A12-41D9-8B37-75C9B180F78F}"/>
              </a:ext>
            </a:extLst>
          </p:cNvPr>
          <p:cNvSpPr/>
          <p:nvPr/>
        </p:nvSpPr>
        <p:spPr>
          <a:xfrm>
            <a:off x="1127448" y="3153000"/>
            <a:ext cx="936104" cy="276000"/>
          </a:xfrm>
          <a:prstGeom prst="rect">
            <a:avLst/>
          </a:prstGeom>
          <a:noFill/>
          <a:ln w="22225">
            <a:solidFill>
              <a:srgbClr val="20489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1D84DBF-B7E0-47E5-B438-05D3E2B1B966}"/>
              </a:ext>
            </a:extLst>
          </p:cNvPr>
          <p:cNvSpPr/>
          <p:nvPr/>
        </p:nvSpPr>
        <p:spPr>
          <a:xfrm>
            <a:off x="2448000" y="2196000"/>
            <a:ext cx="1008112" cy="288032"/>
          </a:xfrm>
          <a:prstGeom prst="rect">
            <a:avLst/>
          </a:prstGeom>
          <a:noFill/>
          <a:ln w="22225">
            <a:solidFill>
              <a:srgbClr val="20489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025841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DBD06E46-900A-E046-A16A-5A01ABE221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0" y="1826567"/>
            <a:ext cx="9982200" cy="2590800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17" name="Picture 1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469994E-493C-1242-BFFE-D159046B06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515" y="1748571"/>
            <a:ext cx="5469801" cy="4711383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15" name="Picture 1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A987F5CB-7B23-4148-870B-864AC1905B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8973" y="1987407"/>
            <a:ext cx="4165600" cy="1397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BC10050-F50D-4760-96F1-5BDE5F486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Start a project from a template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20BFA2E-64BB-4F7F-B3D5-5C349D8CAB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499B70-49A0-4519-9B09-62EDDB406EFA}" type="slidenum">
              <a:rPr lang="nl-NL" smtClean="0"/>
              <a:pPr/>
              <a:t>52</a:t>
            </a:fld>
            <a:endParaRPr lang="nl-NL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B25A2EC-5FF0-43B1-B5BE-44DFA91C2382}"/>
              </a:ext>
            </a:extLst>
          </p:cNvPr>
          <p:cNvSpPr/>
          <p:nvPr/>
        </p:nvSpPr>
        <p:spPr>
          <a:xfrm>
            <a:off x="3287688" y="2109843"/>
            <a:ext cx="504056" cy="576064"/>
          </a:xfrm>
          <a:prstGeom prst="ellipse">
            <a:avLst/>
          </a:prstGeom>
          <a:noFill/>
          <a:ln w="22225">
            <a:solidFill>
              <a:srgbClr val="20489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5B29CD1-C841-458A-94D8-E367A22606BD}"/>
              </a:ext>
            </a:extLst>
          </p:cNvPr>
          <p:cNvSpPr/>
          <p:nvPr/>
        </p:nvSpPr>
        <p:spPr>
          <a:xfrm>
            <a:off x="4286957" y="2710271"/>
            <a:ext cx="2232248" cy="360040"/>
          </a:xfrm>
          <a:prstGeom prst="rect">
            <a:avLst/>
          </a:prstGeom>
          <a:noFill/>
          <a:ln w="22225">
            <a:solidFill>
              <a:srgbClr val="20489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5A97F97-E592-48E5-84F7-6E2A889613A0}"/>
              </a:ext>
            </a:extLst>
          </p:cNvPr>
          <p:cNvSpPr/>
          <p:nvPr/>
        </p:nvSpPr>
        <p:spPr>
          <a:xfrm>
            <a:off x="4727848" y="3283634"/>
            <a:ext cx="3024336" cy="1008112"/>
          </a:xfrm>
          <a:prstGeom prst="rect">
            <a:avLst/>
          </a:prstGeom>
          <a:noFill/>
          <a:ln w="22225">
            <a:solidFill>
              <a:srgbClr val="20489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D8984D1-18C8-493A-86C0-09FBB3BABE4C}"/>
              </a:ext>
            </a:extLst>
          </p:cNvPr>
          <p:cNvSpPr txBox="1"/>
          <p:nvPr/>
        </p:nvSpPr>
        <p:spPr>
          <a:xfrm>
            <a:off x="2807811" y="2243986"/>
            <a:ext cx="360040" cy="307777"/>
          </a:xfrm>
          <a:prstGeom prst="rect">
            <a:avLst/>
          </a:prstGeom>
          <a:solidFill>
            <a:srgbClr val="20489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t" anchorCtr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 2" pitchFamily="18" charset="2"/>
              <a:buNone/>
              <a:tabLst/>
            </a:pPr>
            <a:r>
              <a:rPr lang="en-US" sz="1400" dirty="0">
                <a:solidFill>
                  <a:srgbClr val="FFFF00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36A49FC-3557-4407-9A76-A209EBBBB584}"/>
              </a:ext>
            </a:extLst>
          </p:cNvPr>
          <p:cNvSpPr txBox="1"/>
          <p:nvPr/>
        </p:nvSpPr>
        <p:spPr>
          <a:xfrm>
            <a:off x="6649647" y="2732582"/>
            <a:ext cx="360040" cy="307777"/>
          </a:xfrm>
          <a:prstGeom prst="rect">
            <a:avLst/>
          </a:prstGeom>
          <a:solidFill>
            <a:srgbClr val="20489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t" anchorCtr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 2" pitchFamily="18" charset="2"/>
              <a:buNone/>
              <a:tabLst/>
            </a:pPr>
            <a:r>
              <a:rPr lang="en-US" sz="1400" dirty="0">
                <a:solidFill>
                  <a:srgbClr val="FFFF00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4E48066-4444-4E88-8265-DADDFBD31E8E}"/>
              </a:ext>
            </a:extLst>
          </p:cNvPr>
          <p:cNvSpPr txBox="1"/>
          <p:nvPr/>
        </p:nvSpPr>
        <p:spPr>
          <a:xfrm>
            <a:off x="6023992" y="3954015"/>
            <a:ext cx="360040" cy="307777"/>
          </a:xfrm>
          <a:prstGeom prst="rect">
            <a:avLst/>
          </a:prstGeom>
          <a:solidFill>
            <a:srgbClr val="20489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t" anchorCtr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 2" pitchFamily="18" charset="2"/>
              <a:buNone/>
              <a:tabLst/>
            </a:pPr>
            <a:r>
              <a:rPr lang="en-US" sz="1400" dirty="0">
                <a:solidFill>
                  <a:srgbClr val="FFFF00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3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79907DB-8477-45D5-BDBA-0462D9E6A2B3}"/>
              </a:ext>
            </a:extLst>
          </p:cNvPr>
          <p:cNvSpPr/>
          <p:nvPr/>
        </p:nvSpPr>
        <p:spPr>
          <a:xfrm>
            <a:off x="4652513" y="3911584"/>
            <a:ext cx="1296144" cy="360040"/>
          </a:xfrm>
          <a:prstGeom prst="ellipse">
            <a:avLst/>
          </a:prstGeom>
          <a:noFill/>
          <a:ln w="19050">
            <a:solidFill>
              <a:srgbClr val="20489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D7D2364-7F37-4CB4-95CA-252A46282C15}"/>
              </a:ext>
            </a:extLst>
          </p:cNvPr>
          <p:cNvSpPr txBox="1"/>
          <p:nvPr/>
        </p:nvSpPr>
        <p:spPr>
          <a:xfrm>
            <a:off x="5353502" y="4352231"/>
            <a:ext cx="2398682" cy="738664"/>
          </a:xfrm>
          <a:prstGeom prst="rect">
            <a:avLst/>
          </a:prstGeom>
          <a:solidFill>
            <a:srgbClr val="20489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t" anchorCtr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Select </a:t>
            </a:r>
            <a:r>
              <a:rPr lang="en-US" sz="1400" dirty="0">
                <a:solidFill>
                  <a:srgbClr val="FFFF00"/>
                </a:solidFill>
              </a:rPr>
              <a:t>Copy Project </a:t>
            </a:r>
            <a:r>
              <a:rPr lang="en-US" sz="1400" dirty="0">
                <a:solidFill>
                  <a:schemeClr val="bg1"/>
                </a:solidFill>
              </a:rPr>
              <a:t>after filling in the Project ID &amp; description</a:t>
            </a:r>
            <a:endParaRPr lang="en-US" sz="1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6982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01108044-5AA8-DC48-B134-347C06A07B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0" y="2060848"/>
            <a:ext cx="11144250" cy="2704563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5BFBE51-5698-4D2F-955F-FAD6EDB99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Start a new project from a template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9935F5B-2734-45F4-ACAB-094A54A86B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499B70-49A0-4519-9B09-62EDDB406EFA}" type="slidenum">
              <a:rPr lang="nl-NL" smtClean="0"/>
              <a:pPr/>
              <a:t>53</a:t>
            </a:fld>
            <a:endParaRPr lang="nl-NL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3023E47-AF49-40E5-8A64-FB28FE7A2D52}"/>
              </a:ext>
            </a:extLst>
          </p:cNvPr>
          <p:cNvSpPr/>
          <p:nvPr/>
        </p:nvSpPr>
        <p:spPr>
          <a:xfrm>
            <a:off x="3129258" y="3051583"/>
            <a:ext cx="1155524" cy="396925"/>
          </a:xfrm>
          <a:prstGeom prst="rect">
            <a:avLst/>
          </a:prstGeom>
          <a:noFill/>
          <a:ln w="22225">
            <a:solidFill>
              <a:srgbClr val="20489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7BB6E8-698E-4AE4-B9E3-F58A3F3D0FE9}"/>
              </a:ext>
            </a:extLst>
          </p:cNvPr>
          <p:cNvSpPr txBox="1"/>
          <p:nvPr/>
        </p:nvSpPr>
        <p:spPr>
          <a:xfrm>
            <a:off x="4511824" y="4077072"/>
            <a:ext cx="2736304" cy="523220"/>
          </a:xfrm>
          <a:prstGeom prst="rect">
            <a:avLst/>
          </a:prstGeom>
          <a:solidFill>
            <a:srgbClr val="20489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t" anchorCtr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You can find your new project under “Not Started”</a:t>
            </a:r>
          </a:p>
        </p:txBody>
      </p:sp>
    </p:spTree>
    <p:extLst>
      <p:ext uri="{BB962C8B-B14F-4D97-AF65-F5344CB8AC3E}">
        <p14:creationId xmlns:p14="http://schemas.microsoft.com/office/powerpoint/2010/main" val="364502008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Summary Tasks</a:t>
            </a:r>
          </a:p>
          <a:p>
            <a:r>
              <a:rPr lang="en-US" dirty="0"/>
              <a:t>Milestone Buffers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Special Items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6499B70-49A0-4519-9B09-62EDDB406EFA}" type="slidenum">
              <a:rPr lang="nl-NL" smtClean="0"/>
              <a:pPr/>
              <a:t>54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0223755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BFBE51-5698-4D2F-955F-FAD6EDB99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Special Items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2149B7F-1195-4ED0-9665-0584573165F0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Summary Tasks</a:t>
            </a:r>
          </a:p>
          <a:p>
            <a:endParaRPr lang="en-US" dirty="0"/>
          </a:p>
          <a:p>
            <a:r>
              <a:rPr lang="en-US" dirty="0"/>
              <a:t>Projects with multiple end-points:</a:t>
            </a:r>
          </a:p>
          <a:p>
            <a:pPr lvl="1"/>
            <a:r>
              <a:rPr lang="en-US" dirty="0"/>
              <a:t>Milestone Buffer(s)</a:t>
            </a:r>
          </a:p>
          <a:p>
            <a:pPr lvl="1"/>
            <a:r>
              <a:rPr lang="en-US" dirty="0"/>
              <a:t>Project Buffer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9935F5B-2734-45F4-ACAB-094A54A86B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499B70-49A0-4519-9B09-62EDDB406EFA}" type="slidenum">
              <a:rPr lang="nl-NL" smtClean="0"/>
              <a:pPr/>
              <a:t>55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3698645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Create active tasks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Release your project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6499B70-49A0-4519-9B09-62EDDB406EFA}" type="slidenum">
              <a:rPr lang="nl-NL" smtClean="0"/>
              <a:pPr/>
              <a:t>56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0415173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336" y="209465"/>
            <a:ext cx="4117329" cy="990600"/>
          </a:xfrm>
        </p:spPr>
        <p:txBody>
          <a:bodyPr>
            <a:noAutofit/>
          </a:bodyPr>
          <a:lstStyle/>
          <a:p>
            <a:r>
              <a:rPr lang="en-US" sz="2800" dirty="0"/>
              <a:t>Release your project and its tasks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499B70-49A0-4519-9B09-62EDDB406EFA}" type="slidenum">
              <a:rPr lang="nl-NL" smtClean="0"/>
              <a:pPr/>
              <a:t>57</a:t>
            </a:fld>
            <a:endParaRPr lang="nl-NL" dirty="0"/>
          </a:p>
        </p:txBody>
      </p:sp>
      <p:pic>
        <p:nvPicPr>
          <p:cNvPr id="22" name="Picture 2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CF7BC32-D59E-804C-8369-5BD24EE4BA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7"/>
          <a:stretch/>
        </p:blipFill>
        <p:spPr>
          <a:xfrm>
            <a:off x="786119" y="2108152"/>
            <a:ext cx="10619760" cy="4203204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23" name="Picture 2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9E6AC5F-3BD1-A148-A72E-43AA808C3E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" r="2270" b="45483"/>
          <a:stretch/>
        </p:blipFill>
        <p:spPr>
          <a:xfrm>
            <a:off x="4297823" y="529145"/>
            <a:ext cx="4283725" cy="2079936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24" name="Oval 23">
            <a:extLst>
              <a:ext uri="{FF2B5EF4-FFF2-40B4-BE49-F238E27FC236}">
                <a16:creationId xmlns:a16="http://schemas.microsoft.com/office/drawing/2014/main" id="{B09EEC32-C65F-C544-A384-58754A4341E7}"/>
              </a:ext>
            </a:extLst>
          </p:cNvPr>
          <p:cNvSpPr/>
          <p:nvPr/>
        </p:nvSpPr>
        <p:spPr>
          <a:xfrm>
            <a:off x="3454787" y="2230135"/>
            <a:ext cx="648072" cy="504056"/>
          </a:xfrm>
          <a:prstGeom prst="ellipse">
            <a:avLst/>
          </a:prstGeom>
          <a:noFill/>
          <a:ln w="22225">
            <a:solidFill>
              <a:srgbClr val="20489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9AF2F1E-15B9-1C47-A669-CB95866C4FB2}"/>
              </a:ext>
            </a:extLst>
          </p:cNvPr>
          <p:cNvSpPr/>
          <p:nvPr/>
        </p:nvSpPr>
        <p:spPr>
          <a:xfrm>
            <a:off x="4007768" y="1545906"/>
            <a:ext cx="3744416" cy="514942"/>
          </a:xfrm>
          <a:prstGeom prst="rect">
            <a:avLst/>
          </a:prstGeom>
          <a:noFill/>
          <a:ln w="22225">
            <a:solidFill>
              <a:srgbClr val="20489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6" name="Elbow Connector 25">
            <a:extLst>
              <a:ext uri="{FF2B5EF4-FFF2-40B4-BE49-F238E27FC236}">
                <a16:creationId xmlns:a16="http://schemas.microsoft.com/office/drawing/2014/main" id="{2C1FEA50-A3CA-274E-9B09-4456D289BA21}"/>
              </a:ext>
            </a:extLst>
          </p:cNvPr>
          <p:cNvCxnSpPr>
            <a:cxnSpLocks/>
            <a:stCxn id="24" idx="0"/>
            <a:endCxn id="25" idx="1"/>
          </p:cNvCxnSpPr>
          <p:nvPr/>
        </p:nvCxnSpPr>
        <p:spPr>
          <a:xfrm rot="5400000" flipH="1" flipV="1">
            <a:off x="3679916" y="1902284"/>
            <a:ext cx="426758" cy="228945"/>
          </a:xfrm>
          <a:prstGeom prst="bentConnector2">
            <a:avLst/>
          </a:prstGeom>
          <a:ln w="19050">
            <a:solidFill>
              <a:srgbClr val="2048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E572C0F6-0619-6D43-8B48-3AB30A4FA34F}"/>
              </a:ext>
            </a:extLst>
          </p:cNvPr>
          <p:cNvSpPr/>
          <p:nvPr/>
        </p:nvSpPr>
        <p:spPr>
          <a:xfrm>
            <a:off x="8606200" y="3074320"/>
            <a:ext cx="2431006" cy="3237036"/>
          </a:xfrm>
          <a:prstGeom prst="rect">
            <a:avLst/>
          </a:prstGeom>
          <a:noFill/>
          <a:ln w="22225">
            <a:solidFill>
              <a:srgbClr val="20489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B36926C-D3EC-0440-B552-51DDF80A6FB2}"/>
              </a:ext>
            </a:extLst>
          </p:cNvPr>
          <p:cNvSpPr/>
          <p:nvPr/>
        </p:nvSpPr>
        <p:spPr>
          <a:xfrm>
            <a:off x="2911387" y="3068957"/>
            <a:ext cx="1096381" cy="2631649"/>
          </a:xfrm>
          <a:prstGeom prst="rect">
            <a:avLst/>
          </a:prstGeom>
          <a:noFill/>
          <a:ln w="22225">
            <a:solidFill>
              <a:srgbClr val="20489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E6923CD-A699-3444-9689-305CAEB00CB8}"/>
              </a:ext>
            </a:extLst>
          </p:cNvPr>
          <p:cNvSpPr txBox="1"/>
          <p:nvPr/>
        </p:nvSpPr>
        <p:spPr>
          <a:xfrm>
            <a:off x="786119" y="5878067"/>
            <a:ext cx="2948989" cy="738664"/>
          </a:xfrm>
          <a:prstGeom prst="rect">
            <a:avLst/>
          </a:prstGeom>
          <a:solidFill>
            <a:srgbClr val="20489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t" anchorCtr="0">
            <a:spAutoFit/>
          </a:bodyPr>
          <a:lstStyle/>
          <a:p>
            <a:pPr marL="0" marR="0" indent="0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 2" pitchFamily="18" charset="2"/>
              <a:buNone/>
              <a:tabLst/>
            </a:pPr>
            <a:r>
              <a:rPr lang="en-US" sz="1400" dirty="0">
                <a:solidFill>
                  <a:schemeClr val="bg1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After Release LYNX has created two buffer controls (project buffer column and feeding buffer column)</a:t>
            </a:r>
          </a:p>
        </p:txBody>
      </p:sp>
      <p:cxnSp>
        <p:nvCxnSpPr>
          <p:cNvPr id="30" name="Elbow Connector 29">
            <a:extLst>
              <a:ext uri="{FF2B5EF4-FFF2-40B4-BE49-F238E27FC236}">
                <a16:creationId xmlns:a16="http://schemas.microsoft.com/office/drawing/2014/main" id="{A01A9CF0-C4E6-0B48-B12A-F1902C26DAC8}"/>
              </a:ext>
            </a:extLst>
          </p:cNvPr>
          <p:cNvCxnSpPr>
            <a:cxnSpLocks/>
          </p:cNvCxnSpPr>
          <p:nvPr/>
        </p:nvCxnSpPr>
        <p:spPr>
          <a:xfrm>
            <a:off x="8676639" y="1674377"/>
            <a:ext cx="756084" cy="1394581"/>
          </a:xfrm>
          <a:prstGeom prst="bentConnector2">
            <a:avLst/>
          </a:prstGeom>
          <a:ln w="22225">
            <a:solidFill>
              <a:srgbClr val="204892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B0B2B1B3-6CAD-694D-8B39-7848EF474FA6}"/>
              </a:ext>
            </a:extLst>
          </p:cNvPr>
          <p:cNvSpPr txBox="1"/>
          <p:nvPr/>
        </p:nvSpPr>
        <p:spPr>
          <a:xfrm>
            <a:off x="9821703" y="1563662"/>
            <a:ext cx="1584176" cy="1169551"/>
          </a:xfrm>
          <a:prstGeom prst="rect">
            <a:avLst/>
          </a:prstGeom>
          <a:solidFill>
            <a:srgbClr val="20489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t" anchorCtr="0">
            <a:spAutoFit/>
          </a:bodyPr>
          <a:lstStyle/>
          <a:p>
            <a:pPr marL="0" marR="0" indent="0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 2" pitchFamily="18" charset="2"/>
              <a:buNone/>
              <a:tabLst/>
            </a:pPr>
            <a:r>
              <a:rPr lang="en-US" sz="1400" dirty="0">
                <a:solidFill>
                  <a:schemeClr val="bg1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The release of the project has resulted in an update and extension of the statistics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6B0C207-F53C-A84D-8781-26FE20433632}"/>
              </a:ext>
            </a:extLst>
          </p:cNvPr>
          <p:cNvSpPr txBox="1"/>
          <p:nvPr/>
        </p:nvSpPr>
        <p:spPr>
          <a:xfrm>
            <a:off x="2443577" y="1569113"/>
            <a:ext cx="1152128" cy="523220"/>
          </a:xfrm>
          <a:prstGeom prst="rect">
            <a:avLst/>
          </a:prstGeom>
          <a:solidFill>
            <a:srgbClr val="20489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t" anchorCtr="0">
            <a:spAutoFit/>
          </a:bodyPr>
          <a:lstStyle/>
          <a:p>
            <a:pPr marL="0" marR="0" indent="0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 2" pitchFamily="18" charset="2"/>
              <a:buNone/>
              <a:tabLst/>
            </a:pPr>
            <a:r>
              <a:rPr lang="en-US" sz="1400" dirty="0">
                <a:solidFill>
                  <a:schemeClr val="bg1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Select Project Properties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CC3424D-BC8F-8642-8E15-0C277A71D8F4}"/>
              </a:ext>
            </a:extLst>
          </p:cNvPr>
          <p:cNvSpPr txBox="1"/>
          <p:nvPr/>
        </p:nvSpPr>
        <p:spPr>
          <a:xfrm>
            <a:off x="3013328" y="2301304"/>
            <a:ext cx="360040" cy="307777"/>
          </a:xfrm>
          <a:prstGeom prst="rect">
            <a:avLst/>
          </a:prstGeom>
          <a:solidFill>
            <a:srgbClr val="20489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t" anchorCtr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 2" pitchFamily="18" charset="2"/>
              <a:buNone/>
              <a:tabLst/>
            </a:pPr>
            <a:r>
              <a:rPr lang="en-US" sz="1400" dirty="0">
                <a:solidFill>
                  <a:srgbClr val="FFFF00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32BA605-75D1-7B4D-8737-1105B041AB91}"/>
              </a:ext>
            </a:extLst>
          </p:cNvPr>
          <p:cNvSpPr txBox="1"/>
          <p:nvPr/>
        </p:nvSpPr>
        <p:spPr>
          <a:xfrm>
            <a:off x="7857258" y="1542904"/>
            <a:ext cx="360040" cy="307777"/>
          </a:xfrm>
          <a:prstGeom prst="rect">
            <a:avLst/>
          </a:prstGeom>
          <a:solidFill>
            <a:srgbClr val="20489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t" anchorCtr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 2" pitchFamily="18" charset="2"/>
              <a:buNone/>
              <a:tabLst/>
            </a:pPr>
            <a:r>
              <a:rPr lang="en-US" sz="1400" dirty="0">
                <a:solidFill>
                  <a:srgbClr val="FFFF00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C9B1591-6F7C-FE47-AFE2-7B5C94AB1871}"/>
              </a:ext>
            </a:extLst>
          </p:cNvPr>
          <p:cNvSpPr txBox="1"/>
          <p:nvPr/>
        </p:nvSpPr>
        <p:spPr>
          <a:xfrm>
            <a:off x="11015459" y="5700607"/>
            <a:ext cx="360040" cy="307777"/>
          </a:xfrm>
          <a:prstGeom prst="rect">
            <a:avLst/>
          </a:prstGeom>
          <a:solidFill>
            <a:srgbClr val="20489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t" anchorCtr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 2" pitchFamily="18" charset="2"/>
              <a:buNone/>
              <a:tabLst/>
            </a:pPr>
            <a:r>
              <a:rPr lang="en-US" sz="1400" dirty="0">
                <a:solidFill>
                  <a:srgbClr val="FFFF00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43064378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Graphical user interface, application, table&#10;&#10;Description automatically generated">
            <a:extLst>
              <a:ext uri="{FF2B5EF4-FFF2-40B4-BE49-F238E27FC236}">
                <a16:creationId xmlns:a16="http://schemas.microsoft.com/office/drawing/2014/main" id="{73EA6770-C527-0343-B7F6-83C107F1D6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5957" y="2388121"/>
            <a:ext cx="3465021" cy="4064000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19" name="Picture 18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767FA602-6284-054C-B44D-1B470B98BA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06" y="1557421"/>
            <a:ext cx="8189139" cy="4879475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25" name="Title 24">
            <a:extLst>
              <a:ext uri="{FF2B5EF4-FFF2-40B4-BE49-F238E27FC236}">
                <a16:creationId xmlns:a16="http://schemas.microsoft.com/office/drawing/2014/main" id="{F2301328-A9CF-9448-9017-F0D64779FE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Select My activities in the Desktop Window </a:t>
            </a:r>
            <a:br>
              <a:rPr lang="en-GB" dirty="0"/>
            </a:br>
            <a:r>
              <a:rPr lang="en-GB" sz="3100" dirty="0"/>
              <a:t>Update Ettc for your first task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499B70-49A0-4519-9B09-62EDDB406EFA}" type="slidenum">
              <a:rPr lang="nl-NL" smtClean="0"/>
              <a:pPr/>
              <a:t>58</a:t>
            </a:fld>
            <a:endParaRPr lang="nl-NL" dirty="0"/>
          </a:p>
        </p:txBody>
      </p:sp>
      <p:sp>
        <p:nvSpPr>
          <p:cNvPr id="7" name="Rectangle 6"/>
          <p:cNvSpPr/>
          <p:nvPr/>
        </p:nvSpPr>
        <p:spPr>
          <a:xfrm>
            <a:off x="83246" y="1859686"/>
            <a:ext cx="733115" cy="307777"/>
          </a:xfrm>
          <a:prstGeom prst="rect">
            <a:avLst/>
          </a:prstGeom>
          <a:noFill/>
          <a:ln w="22225">
            <a:solidFill>
              <a:srgbClr val="20489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867314" y="1850932"/>
            <a:ext cx="360040" cy="307777"/>
          </a:xfrm>
          <a:prstGeom prst="rect">
            <a:avLst/>
          </a:prstGeom>
          <a:solidFill>
            <a:srgbClr val="20489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t" anchorCtr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 2" pitchFamily="18" charset="2"/>
              <a:buNone/>
              <a:tabLst/>
            </a:pPr>
            <a:r>
              <a:rPr lang="en-US" sz="1400" dirty="0">
                <a:solidFill>
                  <a:srgbClr val="FFFF00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748474" y="1881061"/>
            <a:ext cx="360040" cy="307777"/>
          </a:xfrm>
          <a:prstGeom prst="rect">
            <a:avLst/>
          </a:prstGeom>
          <a:solidFill>
            <a:srgbClr val="20489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t" anchorCtr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 2" pitchFamily="18" charset="2"/>
              <a:buNone/>
              <a:tabLst/>
            </a:pPr>
            <a:r>
              <a:rPr lang="en-US" sz="1400" dirty="0">
                <a:solidFill>
                  <a:srgbClr val="FFFF00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066564" y="4175049"/>
            <a:ext cx="360040" cy="307777"/>
          </a:xfrm>
          <a:prstGeom prst="rect">
            <a:avLst/>
          </a:prstGeom>
          <a:solidFill>
            <a:srgbClr val="20489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t" anchorCtr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 2" pitchFamily="18" charset="2"/>
              <a:buNone/>
              <a:tabLst/>
            </a:pPr>
            <a:r>
              <a:rPr lang="en-US" sz="1400" dirty="0">
                <a:solidFill>
                  <a:srgbClr val="FFFF00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3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B5620235-7B50-4917-BC12-19CBB0644145}"/>
              </a:ext>
            </a:extLst>
          </p:cNvPr>
          <p:cNvSpPr/>
          <p:nvPr/>
        </p:nvSpPr>
        <p:spPr>
          <a:xfrm>
            <a:off x="8232173" y="5461483"/>
            <a:ext cx="383801" cy="288032"/>
          </a:xfrm>
          <a:prstGeom prst="rightArrow">
            <a:avLst/>
          </a:prstGeom>
          <a:noFill/>
          <a:ln w="19050">
            <a:solidFill>
              <a:srgbClr val="20489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DAF70B8-39AD-49F6-A2B8-0E7CCD39E589}"/>
              </a:ext>
            </a:extLst>
          </p:cNvPr>
          <p:cNvSpPr/>
          <p:nvPr/>
        </p:nvSpPr>
        <p:spPr>
          <a:xfrm>
            <a:off x="9984432" y="1275630"/>
            <a:ext cx="1224136" cy="288032"/>
          </a:xfrm>
          <a:prstGeom prst="rect">
            <a:avLst/>
          </a:prstGeom>
          <a:noFill/>
          <a:ln w="19050">
            <a:solidFill>
              <a:srgbClr val="4D762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68856ED-3FAE-410C-9A29-506F0D9DF084}"/>
              </a:ext>
            </a:extLst>
          </p:cNvPr>
          <p:cNvSpPr/>
          <p:nvPr/>
        </p:nvSpPr>
        <p:spPr>
          <a:xfrm>
            <a:off x="9480376" y="3376737"/>
            <a:ext cx="1656184" cy="196279"/>
          </a:xfrm>
          <a:prstGeom prst="rect">
            <a:avLst/>
          </a:prstGeom>
          <a:noFill/>
          <a:ln w="22225">
            <a:solidFill>
              <a:srgbClr val="20489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0DF67AB-4686-4101-B698-50C0703EA8A6}"/>
              </a:ext>
            </a:extLst>
          </p:cNvPr>
          <p:cNvSpPr/>
          <p:nvPr/>
        </p:nvSpPr>
        <p:spPr>
          <a:xfrm>
            <a:off x="5426604" y="3783502"/>
            <a:ext cx="3048097" cy="990600"/>
          </a:xfrm>
          <a:prstGeom prst="rect">
            <a:avLst/>
          </a:prstGeom>
          <a:noFill/>
          <a:ln w="22225">
            <a:solidFill>
              <a:srgbClr val="20489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807913A-A81E-4658-9161-D3E5DB8C5B97}"/>
              </a:ext>
            </a:extLst>
          </p:cNvPr>
          <p:cNvSpPr txBox="1"/>
          <p:nvPr/>
        </p:nvSpPr>
        <p:spPr>
          <a:xfrm>
            <a:off x="316112" y="5397884"/>
            <a:ext cx="5256584" cy="954107"/>
          </a:xfrm>
          <a:prstGeom prst="rect">
            <a:avLst/>
          </a:prstGeom>
          <a:solidFill>
            <a:srgbClr val="20489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t" anchorCtr="0">
            <a:spAutoFit/>
          </a:bodyPr>
          <a:lstStyle/>
          <a:p>
            <a:pPr marL="0" marR="0" indent="0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 2" pitchFamily="18" charset="2"/>
              <a:buNone/>
              <a:tabLst/>
            </a:pPr>
            <a:r>
              <a:rPr lang="en-US" sz="1400" dirty="0">
                <a:solidFill>
                  <a:schemeClr val="bg1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The Task Manager can:</a:t>
            </a:r>
          </a:p>
          <a:p>
            <a:pPr marL="285750" marR="0" indent="-285750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tabLst/>
            </a:pPr>
            <a:r>
              <a:rPr lang="en-US" sz="1400" dirty="0">
                <a:solidFill>
                  <a:schemeClr val="bg1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Assign and confirm resources for a task</a:t>
            </a:r>
          </a:p>
          <a:p>
            <a:pPr marL="285750" marR="0" indent="-285750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tabLst/>
            </a:pPr>
            <a:r>
              <a:rPr lang="en-US" sz="1400" dirty="0">
                <a:solidFill>
                  <a:schemeClr val="bg1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Start a task by changing the status</a:t>
            </a:r>
          </a:p>
          <a:p>
            <a:pPr marL="285750" marR="0" indent="-285750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tabLst/>
            </a:pPr>
            <a:r>
              <a:rPr lang="en-US" sz="1400" dirty="0">
                <a:solidFill>
                  <a:schemeClr val="bg1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Enter the Estimated Time to Complete (e.g. on a daily basis)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FEDBBF7-E3AC-4AD0-8B97-98A8614B18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640" y="2591533"/>
            <a:ext cx="497975" cy="45813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37A6E02C-3A96-4C28-B9C0-DBB39AE4B617}"/>
              </a:ext>
            </a:extLst>
          </p:cNvPr>
          <p:cNvSpPr txBox="1"/>
          <p:nvPr/>
        </p:nvSpPr>
        <p:spPr>
          <a:xfrm>
            <a:off x="1552495" y="3110247"/>
            <a:ext cx="2376264" cy="307777"/>
          </a:xfrm>
          <a:prstGeom prst="rect">
            <a:avLst/>
          </a:prstGeom>
          <a:solidFill>
            <a:srgbClr val="20489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t" anchorCtr="0">
            <a:spAutoFit/>
          </a:bodyPr>
          <a:lstStyle/>
          <a:p>
            <a:pPr algn="ctr"/>
            <a:r>
              <a:rPr lang="de-DE" sz="1400" dirty="0">
                <a:solidFill>
                  <a:schemeClr val="bg1"/>
                </a:solidFill>
              </a:rPr>
              <a:t>Opens the project plan</a:t>
            </a:r>
          </a:p>
        </p:txBody>
      </p:sp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8E5E6F2-9E92-3247-B554-970EE175FE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584" y="746218"/>
            <a:ext cx="2023029" cy="2271471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cxnSp>
        <p:nvCxnSpPr>
          <p:cNvPr id="20" name="Connector: Elbow 19">
            <a:extLst>
              <a:ext uri="{FF2B5EF4-FFF2-40B4-BE49-F238E27FC236}">
                <a16:creationId xmlns:a16="http://schemas.microsoft.com/office/drawing/2014/main" id="{3D22083F-A0FE-425B-BE74-24EA91C6B0C4}"/>
              </a:ext>
            </a:extLst>
          </p:cNvPr>
          <p:cNvCxnSpPr>
            <a:cxnSpLocks/>
            <a:stCxn id="18" idx="1"/>
            <a:endCxn id="5" idx="1"/>
          </p:cNvCxnSpPr>
          <p:nvPr/>
        </p:nvCxnSpPr>
        <p:spPr>
          <a:xfrm rot="10800000" flipH="1">
            <a:off x="9480376" y="1881955"/>
            <a:ext cx="363208" cy="1592923"/>
          </a:xfrm>
          <a:prstGeom prst="bentConnector3">
            <a:avLst>
              <a:gd name="adj1" fmla="val -62939"/>
            </a:avLst>
          </a:prstGeom>
          <a:ln w="22225">
            <a:solidFill>
              <a:srgbClr val="2048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239650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few tips and tricks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6499B70-49A0-4519-9B09-62EDDB406EFA}" type="slidenum">
              <a:rPr lang="nl-NL" smtClean="0"/>
              <a:pPr/>
              <a:t>59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365021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6D7FA818-8D00-7641-AB57-F9CED3A8C2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306"/>
          <a:stretch/>
        </p:blipFill>
        <p:spPr>
          <a:xfrm>
            <a:off x="3503712" y="2204864"/>
            <a:ext cx="6084870" cy="2849116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New User Registration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499B70-49A0-4519-9B09-62EDDB406EFA}" type="slidenum">
              <a:rPr lang="nl-NL" smtClean="0"/>
              <a:pPr/>
              <a:t>6</a:t>
            </a:fld>
            <a:endParaRPr lang="nl-NL"/>
          </a:p>
        </p:txBody>
      </p:sp>
      <p:sp>
        <p:nvSpPr>
          <p:cNvPr id="5" name="Rectangle 4"/>
          <p:cNvSpPr/>
          <p:nvPr/>
        </p:nvSpPr>
        <p:spPr>
          <a:xfrm>
            <a:off x="3603045" y="3396794"/>
            <a:ext cx="936104" cy="288032"/>
          </a:xfrm>
          <a:prstGeom prst="rect">
            <a:avLst/>
          </a:prstGeom>
          <a:noFill/>
          <a:ln w="222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/>
          </a:p>
        </p:txBody>
      </p:sp>
      <p:sp>
        <p:nvSpPr>
          <p:cNvPr id="6" name="TextBox 5"/>
          <p:cNvSpPr txBox="1"/>
          <p:nvPr/>
        </p:nvSpPr>
        <p:spPr>
          <a:xfrm>
            <a:off x="1793844" y="3540810"/>
            <a:ext cx="1440160" cy="523220"/>
          </a:xfrm>
          <a:prstGeom prst="rect">
            <a:avLst/>
          </a:prstGeom>
          <a:solidFill>
            <a:srgbClr val="20489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t" anchorCtr="0">
            <a:spAutoFit/>
          </a:bodyPr>
          <a:lstStyle/>
          <a:p>
            <a:pPr marL="0" marR="0" indent="0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 2" pitchFamily="18" charset="2"/>
              <a:buNone/>
              <a:tabLst/>
            </a:pPr>
            <a:r>
              <a:rPr lang="en-GB" sz="1400">
                <a:solidFill>
                  <a:schemeClr val="bg1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Do not forget to enter </a:t>
            </a:r>
            <a:r>
              <a:rPr lang="en-GB" sz="1400">
                <a:solidFill>
                  <a:srgbClr val="FFFF00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your initials</a:t>
            </a:r>
            <a:r>
              <a:rPr lang="en-GB" sz="1400">
                <a:solidFill>
                  <a:schemeClr val="bg1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59955538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656BBDE-8851-4BEB-92BC-0BC7305F42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Search and Replace (CTRL F)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A8B36E-2DFA-4872-9FC6-EE01C3C73B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6D19333-19E5-41F3-9BAB-CE8431C616E6}" type="slidenum">
              <a:rPr lang="nl-NL" smtClean="0"/>
              <a:pPr/>
              <a:t>60</a:t>
            </a:fld>
            <a:endParaRPr lang="nl-NL" dirty="0"/>
          </a:p>
        </p:txBody>
      </p:sp>
      <p:pic>
        <p:nvPicPr>
          <p:cNvPr id="3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4304D01F-1755-DA42-904F-6DC08EFB30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76" y="1916832"/>
            <a:ext cx="10128448" cy="3243277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98286309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2BB9317D-F4A0-9A4D-945C-105C3E1C55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"/>
          <a:stretch/>
        </p:blipFill>
        <p:spPr>
          <a:xfrm>
            <a:off x="1271464" y="1772816"/>
            <a:ext cx="9708740" cy="4369618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4F7ED51-454B-4707-A184-F98EC2A74C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Mark Favorites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E45E4AC-018D-404D-8E3E-4CC47D750A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499B70-49A0-4519-9B09-62EDDB406EFA}" type="slidenum">
              <a:rPr lang="nl-NL" smtClean="0"/>
              <a:pPr/>
              <a:t>61</a:t>
            </a:fld>
            <a:endParaRPr lang="nl-NL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35E82F7-F6B5-4947-8226-1AC159DFE6AA}"/>
              </a:ext>
            </a:extLst>
          </p:cNvPr>
          <p:cNvSpPr/>
          <p:nvPr/>
        </p:nvSpPr>
        <p:spPr>
          <a:xfrm>
            <a:off x="8112224" y="3248980"/>
            <a:ext cx="1440160" cy="360040"/>
          </a:xfrm>
          <a:prstGeom prst="rect">
            <a:avLst/>
          </a:prstGeom>
          <a:noFill/>
          <a:ln w="22225">
            <a:solidFill>
              <a:srgbClr val="20489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112158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34737D0-A784-D448-8784-6767554967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0" y="1767997"/>
            <a:ext cx="11000942" cy="3962751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16" name="Picture 1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78AC7F9D-C1AC-554D-856A-AA94C13997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367" y="1277544"/>
            <a:ext cx="2378059" cy="901061"/>
          </a:xfrm>
          <a:prstGeom prst="rect">
            <a:avLst/>
          </a:prstGeom>
        </p:spPr>
      </p:pic>
      <p:pic>
        <p:nvPicPr>
          <p:cNvPr id="23" name="Picture 22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97081B82-68A8-7845-A262-4F8D0664CC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199" y="1561535"/>
            <a:ext cx="2152437" cy="5913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few tips and tricks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499B70-49A0-4519-9B09-62EDDB406EFA}" type="slidenum">
              <a:rPr lang="nl-NL" smtClean="0"/>
              <a:pPr/>
              <a:t>62</a:t>
            </a:fld>
            <a:endParaRPr lang="nl-NL" dirty="0"/>
          </a:p>
        </p:txBody>
      </p:sp>
      <p:sp>
        <p:nvSpPr>
          <p:cNvPr id="5" name="Rectangle 4"/>
          <p:cNvSpPr/>
          <p:nvPr/>
        </p:nvSpPr>
        <p:spPr>
          <a:xfrm>
            <a:off x="551384" y="3064073"/>
            <a:ext cx="2778492" cy="523220"/>
          </a:xfrm>
          <a:prstGeom prst="rect">
            <a:avLst/>
          </a:prstGeom>
          <a:noFill/>
          <a:ln w="22225">
            <a:solidFill>
              <a:srgbClr val="20489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07453" y="4292447"/>
            <a:ext cx="2016224" cy="738664"/>
          </a:xfrm>
          <a:prstGeom prst="rect">
            <a:avLst/>
          </a:prstGeom>
          <a:solidFill>
            <a:srgbClr val="20489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t" anchorCtr="0">
            <a:spAutoFit/>
          </a:bodyPr>
          <a:lstStyle/>
          <a:p>
            <a:pPr marL="0" marR="0" indent="0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 2" pitchFamily="18" charset="2"/>
              <a:buNone/>
              <a:tabLst/>
            </a:pPr>
            <a:r>
              <a:rPr lang="en-US" sz="1400" dirty="0">
                <a:solidFill>
                  <a:schemeClr val="bg1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Copy a selection of tasks with </a:t>
            </a:r>
            <a:r>
              <a:rPr lang="en-US" sz="1400" b="1" dirty="0">
                <a:solidFill>
                  <a:srgbClr val="FFFF00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CTRL C</a:t>
            </a:r>
            <a:r>
              <a:rPr lang="en-US" sz="1400" dirty="0">
                <a:solidFill>
                  <a:srgbClr val="FFFF00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 </a:t>
            </a:r>
            <a:r>
              <a:rPr lang="en-US" sz="1400" dirty="0">
                <a:solidFill>
                  <a:schemeClr val="bg1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(Copy) and </a:t>
            </a:r>
            <a:r>
              <a:rPr lang="en-US" sz="1400" b="1" dirty="0">
                <a:solidFill>
                  <a:srgbClr val="FFFF00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CTRL V</a:t>
            </a:r>
            <a:r>
              <a:rPr lang="en-US" sz="1400" dirty="0">
                <a:solidFill>
                  <a:schemeClr val="bg1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 (Paste)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760" y="5733256"/>
            <a:ext cx="1029178" cy="826021"/>
          </a:xfrm>
          <a:prstGeom prst="rect">
            <a:avLst/>
          </a:prstGeom>
        </p:spPr>
      </p:pic>
      <p:cxnSp>
        <p:nvCxnSpPr>
          <p:cNvPr id="10" name="Straight Arrow Connector 9"/>
          <p:cNvCxnSpPr>
            <a:cxnSpLocks/>
          </p:cNvCxnSpPr>
          <p:nvPr/>
        </p:nvCxnSpPr>
        <p:spPr>
          <a:xfrm flipV="1">
            <a:off x="5798052" y="4688893"/>
            <a:ext cx="565531" cy="1152128"/>
          </a:xfrm>
          <a:prstGeom prst="straightConnector1">
            <a:avLst/>
          </a:prstGeom>
          <a:ln w="22225">
            <a:solidFill>
              <a:srgbClr val="2048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159896" y="5817303"/>
            <a:ext cx="1872208" cy="738664"/>
          </a:xfrm>
          <a:prstGeom prst="rect">
            <a:avLst/>
          </a:prstGeom>
          <a:solidFill>
            <a:srgbClr val="20489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t" anchorCtr="0">
            <a:spAutoFit/>
          </a:bodyPr>
          <a:lstStyle/>
          <a:p>
            <a:pPr marL="0" marR="0" indent="0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 2" pitchFamily="18" charset="2"/>
              <a:buNone/>
              <a:tabLst/>
            </a:pPr>
            <a:r>
              <a:rPr lang="en-US" sz="1400" dirty="0">
                <a:solidFill>
                  <a:schemeClr val="bg1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Click in the Gantt Chart and then Use CTRL + Scroll to </a:t>
            </a:r>
            <a:r>
              <a:rPr lang="en-US" sz="1400" b="1" dirty="0">
                <a:solidFill>
                  <a:srgbClr val="FFFF00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Zoom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7884000" y="2844000"/>
            <a:ext cx="288032" cy="0"/>
          </a:xfrm>
          <a:prstGeom prst="straightConnector1">
            <a:avLst/>
          </a:prstGeom>
          <a:ln w="19050">
            <a:solidFill>
              <a:srgbClr val="C0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500609" y="1928986"/>
            <a:ext cx="2655912" cy="523220"/>
          </a:xfrm>
          <a:prstGeom prst="rect">
            <a:avLst/>
          </a:prstGeom>
          <a:solidFill>
            <a:srgbClr val="20489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t" anchorCtr="0">
            <a:spAutoFit/>
          </a:bodyPr>
          <a:lstStyle/>
          <a:p>
            <a:pPr marL="0" marR="0" indent="0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 2" pitchFamily="18" charset="2"/>
              <a:buNone/>
              <a:tabLst/>
            </a:pPr>
            <a:r>
              <a:rPr lang="en-US" sz="1400" dirty="0">
                <a:solidFill>
                  <a:schemeClr val="bg1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Go to a “date line”  and zoom in/out by moving the date line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50415" y="309684"/>
            <a:ext cx="2977799" cy="828432"/>
          </a:xfrm>
          <a:prstGeom prst="rect">
            <a:avLst/>
          </a:prstGeom>
          <a:solidFill>
            <a:srgbClr val="20489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t" anchorCtr="0">
            <a:spAutoFit/>
          </a:bodyPr>
          <a:lstStyle/>
          <a:p>
            <a:pPr algn="ctr">
              <a:spcBef>
                <a:spcPts val="700"/>
              </a:spcBef>
              <a:buClr>
                <a:schemeClr val="accent2"/>
              </a:buClr>
              <a:buSzPct val="70000"/>
            </a:pPr>
            <a:r>
              <a:rPr lang="en-US" sz="1400" dirty="0">
                <a:solidFill>
                  <a:schemeClr val="bg1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FIND MORE TIPS AND TRICKS: </a:t>
            </a:r>
            <a:r>
              <a:rPr lang="en-US" sz="1400" dirty="0">
                <a:solidFill>
                  <a:schemeClr val="bg1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https://support.a-dato.com/hc/en-us</a:t>
            </a:r>
            <a:endParaRPr lang="en-US" sz="1400" dirty="0">
              <a:solidFill>
                <a:schemeClr val="bg1"/>
              </a:solidFill>
            </a:endParaRPr>
          </a:p>
          <a:p>
            <a:pPr algn="ctr">
              <a:spcBef>
                <a:spcPts val="700"/>
              </a:spcBef>
              <a:buClr>
                <a:schemeClr val="accent2"/>
              </a:buClr>
              <a:buSzPct val="70000"/>
            </a:pPr>
            <a:endParaRPr lang="en-US" sz="1400" dirty="0">
              <a:solidFill>
                <a:schemeClr val="bg1"/>
              </a:solidFill>
              <a:latin typeface="Tw Cen MT" pitchFamily="34" charset="0"/>
              <a:ea typeface="Adobe Fan Heiti Std B" pitchFamily="34" charset="-128"/>
              <a:cs typeface="Arial" pitchFamily="34" charset="0"/>
            </a:endParaRPr>
          </a:p>
        </p:txBody>
      </p:sp>
      <p:cxnSp>
        <p:nvCxnSpPr>
          <p:cNvPr id="17" name="Straight Arrow Connector 16"/>
          <p:cNvCxnSpPr>
            <a:cxnSpLocks/>
          </p:cNvCxnSpPr>
          <p:nvPr/>
        </p:nvCxnSpPr>
        <p:spPr>
          <a:xfrm flipH="1">
            <a:off x="8000653" y="2344194"/>
            <a:ext cx="760276" cy="412884"/>
          </a:xfrm>
          <a:prstGeom prst="straightConnector1">
            <a:avLst/>
          </a:prstGeom>
          <a:ln w="22225">
            <a:solidFill>
              <a:srgbClr val="2048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06811" y="1601513"/>
            <a:ext cx="2068434" cy="523220"/>
          </a:xfrm>
          <a:prstGeom prst="rect">
            <a:avLst/>
          </a:prstGeom>
          <a:solidFill>
            <a:srgbClr val="20489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t" anchorCtr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 2" pitchFamily="18" charset="2"/>
              <a:buNone/>
              <a:tabLst/>
            </a:pPr>
            <a:r>
              <a:rPr lang="en-US" sz="1400" dirty="0">
                <a:solidFill>
                  <a:schemeClr val="bg1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Use right mouse click to filter / hide columns</a:t>
            </a:r>
          </a:p>
        </p:txBody>
      </p:sp>
      <p:cxnSp>
        <p:nvCxnSpPr>
          <p:cNvPr id="21" name="Straight Arrow Connector 20"/>
          <p:cNvCxnSpPr>
            <a:cxnSpLocks/>
            <a:stCxn id="19" idx="2"/>
          </p:cNvCxnSpPr>
          <p:nvPr/>
        </p:nvCxnSpPr>
        <p:spPr>
          <a:xfrm>
            <a:off x="1141028" y="2124733"/>
            <a:ext cx="1034217" cy="490453"/>
          </a:xfrm>
          <a:prstGeom prst="straightConnector1">
            <a:avLst/>
          </a:prstGeom>
          <a:ln w="19050">
            <a:solidFill>
              <a:srgbClr val="2048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4128886" y="2190596"/>
            <a:ext cx="2016224" cy="360040"/>
          </a:xfrm>
          <a:prstGeom prst="rect">
            <a:avLst/>
          </a:prstGeom>
          <a:noFill/>
          <a:ln w="22225">
            <a:solidFill>
              <a:srgbClr val="20489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2" name="Straight Arrow Connector 21"/>
          <p:cNvCxnSpPr>
            <a:cxnSpLocks/>
          </p:cNvCxnSpPr>
          <p:nvPr/>
        </p:nvCxnSpPr>
        <p:spPr>
          <a:xfrm flipV="1">
            <a:off x="5346213" y="2074682"/>
            <a:ext cx="902293" cy="270407"/>
          </a:xfrm>
          <a:prstGeom prst="straightConnector1">
            <a:avLst/>
          </a:prstGeom>
          <a:ln w="19050">
            <a:solidFill>
              <a:srgbClr val="2048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cxnSpLocks/>
          </p:cNvCxnSpPr>
          <p:nvPr/>
        </p:nvCxnSpPr>
        <p:spPr>
          <a:xfrm flipH="1" flipV="1">
            <a:off x="4563742" y="2017615"/>
            <a:ext cx="781741" cy="335176"/>
          </a:xfrm>
          <a:prstGeom prst="straightConnector1">
            <a:avLst/>
          </a:prstGeom>
          <a:ln w="19050">
            <a:solidFill>
              <a:srgbClr val="2048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029537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862B9955-3350-4F46-ABE6-573181BE07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341" y="2042818"/>
            <a:ext cx="10931570" cy="2337420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13" name="Picture 12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2D8F5727-AE79-B344-AE40-8F2620A99F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082" y="2013382"/>
            <a:ext cx="1768928" cy="2550548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16" name="Picture 1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2D9CC4E-135F-7744-9401-688388A336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7120" y="4041984"/>
            <a:ext cx="1828800" cy="533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Continued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499B70-49A0-4519-9B09-62EDDB406EFA}" type="slidenum">
              <a:rPr lang="nl-NL" smtClean="0"/>
              <a:pPr/>
              <a:t>63</a:t>
            </a:fld>
            <a:endParaRPr lang="nl-NL" dirty="0"/>
          </a:p>
        </p:txBody>
      </p:sp>
      <p:sp>
        <p:nvSpPr>
          <p:cNvPr id="5" name="TextBox 4"/>
          <p:cNvSpPr txBox="1"/>
          <p:nvPr/>
        </p:nvSpPr>
        <p:spPr>
          <a:xfrm>
            <a:off x="826341" y="4575384"/>
            <a:ext cx="2376264" cy="307777"/>
          </a:xfrm>
          <a:prstGeom prst="rect">
            <a:avLst/>
          </a:prstGeom>
          <a:solidFill>
            <a:srgbClr val="20489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t" anchorCtr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 2" pitchFamily="18" charset="2"/>
              <a:buNone/>
              <a:tabLst/>
            </a:pPr>
            <a:r>
              <a:rPr lang="en-US" sz="1400" dirty="0">
                <a:solidFill>
                  <a:schemeClr val="bg1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Right Click on a project row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2495600" y="4261442"/>
            <a:ext cx="1069157" cy="366474"/>
          </a:xfrm>
          <a:prstGeom prst="straightConnector1">
            <a:avLst/>
          </a:prstGeom>
          <a:ln w="22225">
            <a:solidFill>
              <a:srgbClr val="2048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44096" y="4948330"/>
            <a:ext cx="3756583" cy="1850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xtBox 24"/>
          <p:cNvSpPr txBox="1"/>
          <p:nvPr/>
        </p:nvSpPr>
        <p:spPr>
          <a:xfrm>
            <a:off x="3787376" y="5805264"/>
            <a:ext cx="3177088" cy="523220"/>
          </a:xfrm>
          <a:prstGeom prst="rect">
            <a:avLst/>
          </a:prstGeom>
          <a:solidFill>
            <a:srgbClr val="20489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t" anchorCtr="0">
            <a:spAutoFit/>
          </a:bodyPr>
          <a:lstStyle/>
          <a:p>
            <a:pPr marL="0" marR="0" indent="0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 2" pitchFamily="18" charset="2"/>
              <a:buNone/>
              <a:tabLst/>
            </a:pPr>
            <a:r>
              <a:rPr lang="en-US" sz="1400" dirty="0">
                <a:solidFill>
                  <a:schemeClr val="bg1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All windows can be individually moved. You can use 2 screens side by side.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0936B2A-0DEC-48C1-AD4B-7094E70E2164}"/>
              </a:ext>
            </a:extLst>
          </p:cNvPr>
          <p:cNvSpPr/>
          <p:nvPr/>
        </p:nvSpPr>
        <p:spPr>
          <a:xfrm>
            <a:off x="6476410" y="2449080"/>
            <a:ext cx="2448272" cy="224177"/>
          </a:xfrm>
          <a:prstGeom prst="rect">
            <a:avLst/>
          </a:prstGeom>
          <a:noFill/>
          <a:ln w="22225">
            <a:solidFill>
              <a:srgbClr val="20489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8714040-E6D1-4CB0-971A-33BC92AE345B}"/>
              </a:ext>
            </a:extLst>
          </p:cNvPr>
          <p:cNvSpPr txBox="1"/>
          <p:nvPr/>
        </p:nvSpPr>
        <p:spPr>
          <a:xfrm>
            <a:off x="8580462" y="2796047"/>
            <a:ext cx="3240360" cy="523220"/>
          </a:xfrm>
          <a:prstGeom prst="rect">
            <a:avLst/>
          </a:prstGeom>
          <a:solidFill>
            <a:srgbClr val="20489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t" anchorCtr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Right click on header of the project list, to remove any unwanted filter or sorting. 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250902A-4D20-4E95-91FE-C1DD2CD6134C}"/>
              </a:ext>
            </a:extLst>
          </p:cNvPr>
          <p:cNvCxnSpPr>
            <a:cxnSpLocks/>
          </p:cNvCxnSpPr>
          <p:nvPr/>
        </p:nvCxnSpPr>
        <p:spPr>
          <a:xfrm flipH="1">
            <a:off x="5663954" y="3089457"/>
            <a:ext cx="1152128" cy="463975"/>
          </a:xfrm>
          <a:prstGeom prst="straightConnector1">
            <a:avLst/>
          </a:prstGeom>
          <a:ln w="22225">
            <a:solidFill>
              <a:srgbClr val="2048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407754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DD1C8F5-6EB5-8940-A54C-4E57126B6480}"/>
              </a:ext>
            </a:extLst>
          </p:cNvPr>
          <p:cNvSpPr/>
          <p:nvPr/>
        </p:nvSpPr>
        <p:spPr>
          <a:xfrm>
            <a:off x="10742690" y="6234538"/>
            <a:ext cx="1329974" cy="623462"/>
          </a:xfrm>
          <a:prstGeom prst="rect">
            <a:avLst/>
          </a:prstGeom>
          <a:solidFill>
            <a:schemeClr val="bg1"/>
          </a:solidFill>
          <a:ln w="1905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9" name="Picture 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57DDAB0-E463-D44A-9670-BB04464B83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631" y="1615919"/>
            <a:ext cx="10236460" cy="4856581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Resolve Warning Messages</a:t>
            </a:r>
            <a:br>
              <a:rPr lang="en-US" sz="2800" dirty="0"/>
            </a:br>
            <a:r>
              <a:rPr lang="en-US" sz="2400" i="1" dirty="0"/>
              <a:t>Plan cannot be calculated due to planning logic violations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499B70-49A0-4519-9B09-62EDDB406EFA}" type="slidenum">
              <a:rPr lang="nl-NL" smtClean="0"/>
              <a:pPr/>
              <a:t>64</a:t>
            </a:fld>
            <a:endParaRPr lang="nl-NL" dirty="0"/>
          </a:p>
        </p:txBody>
      </p:sp>
      <p:sp>
        <p:nvSpPr>
          <p:cNvPr id="5" name="Rectangle 4"/>
          <p:cNvSpPr/>
          <p:nvPr/>
        </p:nvSpPr>
        <p:spPr>
          <a:xfrm>
            <a:off x="1073732" y="2996952"/>
            <a:ext cx="1800200" cy="360040"/>
          </a:xfrm>
          <a:prstGeom prst="rect">
            <a:avLst/>
          </a:prstGeom>
          <a:noFill/>
          <a:ln w="22225">
            <a:solidFill>
              <a:srgbClr val="20489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700000" y="5832000"/>
            <a:ext cx="396000" cy="360000"/>
          </a:xfrm>
          <a:prstGeom prst="rect">
            <a:avLst/>
          </a:prstGeom>
          <a:noFill/>
          <a:ln w="19050">
            <a:solidFill>
              <a:srgbClr val="20489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Arrow Connector 7"/>
          <p:cNvCxnSpPr>
            <a:cxnSpLocks/>
            <a:stCxn id="5" idx="2"/>
            <a:endCxn id="6" idx="1"/>
          </p:cNvCxnSpPr>
          <p:nvPr/>
        </p:nvCxnSpPr>
        <p:spPr>
          <a:xfrm>
            <a:off x="1973832" y="3356992"/>
            <a:ext cx="726168" cy="2655008"/>
          </a:xfrm>
          <a:prstGeom prst="straightConnector1">
            <a:avLst/>
          </a:prstGeom>
          <a:ln w="22225">
            <a:solidFill>
              <a:srgbClr val="2048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3575719" y="5658474"/>
            <a:ext cx="7473371" cy="576064"/>
          </a:xfrm>
          <a:prstGeom prst="rect">
            <a:avLst/>
          </a:prstGeom>
          <a:noFill/>
          <a:ln w="22225">
            <a:solidFill>
              <a:srgbClr val="20489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736000" y="5400000"/>
            <a:ext cx="792088" cy="216024"/>
          </a:xfrm>
          <a:prstGeom prst="rect">
            <a:avLst/>
          </a:prstGeom>
          <a:noFill/>
          <a:ln w="22225">
            <a:solidFill>
              <a:srgbClr val="20489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82969" y="6273729"/>
            <a:ext cx="2304256" cy="523220"/>
          </a:xfrm>
          <a:prstGeom prst="rect">
            <a:avLst/>
          </a:prstGeom>
          <a:solidFill>
            <a:srgbClr val="20489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t" anchorCtr="0">
            <a:spAutoFit/>
          </a:bodyPr>
          <a:lstStyle/>
          <a:p>
            <a:pPr marL="0" marR="0" indent="0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 2" pitchFamily="18" charset="2"/>
              <a:buNone/>
              <a:tabLst/>
            </a:pPr>
            <a:r>
              <a:rPr lang="en-US" sz="1400" dirty="0">
                <a:solidFill>
                  <a:schemeClr val="bg1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The messages can be viewed in the “Messages” tab</a:t>
            </a:r>
          </a:p>
        </p:txBody>
      </p:sp>
      <p:cxnSp>
        <p:nvCxnSpPr>
          <p:cNvPr id="14" name="Straight Arrow Connector 13"/>
          <p:cNvCxnSpPr>
            <a:cxnSpLocks/>
            <a:endCxn id="11" idx="1"/>
          </p:cNvCxnSpPr>
          <p:nvPr/>
        </p:nvCxnSpPr>
        <p:spPr>
          <a:xfrm flipV="1">
            <a:off x="2035097" y="5508012"/>
            <a:ext cx="700903" cy="765718"/>
          </a:xfrm>
          <a:prstGeom prst="straightConnector1">
            <a:avLst/>
          </a:prstGeom>
          <a:ln w="22225">
            <a:solidFill>
              <a:srgbClr val="2048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8310959" y="2559588"/>
            <a:ext cx="2664296" cy="2596931"/>
          </a:xfrm>
          <a:prstGeom prst="rect">
            <a:avLst/>
          </a:prstGeom>
          <a:noFill/>
          <a:ln w="22225">
            <a:solidFill>
              <a:srgbClr val="20489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8707377" y="3948753"/>
            <a:ext cx="2035313" cy="738664"/>
          </a:xfrm>
          <a:prstGeom prst="rect">
            <a:avLst/>
          </a:prstGeom>
          <a:solidFill>
            <a:srgbClr val="20489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t" anchorCtr="0">
            <a:spAutoFit/>
          </a:bodyPr>
          <a:lstStyle/>
          <a:p>
            <a:pPr marL="0" marR="0" indent="0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 2" pitchFamily="18" charset="2"/>
              <a:buNone/>
              <a:tabLst/>
            </a:pPr>
            <a:r>
              <a:rPr lang="en-US" sz="1400" dirty="0">
                <a:solidFill>
                  <a:schemeClr val="bg1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LYNX may not be able to recalculate the project due to a message.</a:t>
            </a:r>
          </a:p>
        </p:txBody>
      </p:sp>
      <p:cxnSp>
        <p:nvCxnSpPr>
          <p:cNvPr id="18" name="Straight Arrow Connector 17"/>
          <p:cNvCxnSpPr>
            <a:cxnSpLocks/>
            <a:stCxn id="16" idx="1"/>
          </p:cNvCxnSpPr>
          <p:nvPr/>
        </p:nvCxnSpPr>
        <p:spPr>
          <a:xfrm flipH="1">
            <a:off x="7248128" y="4318085"/>
            <a:ext cx="1459249" cy="1340389"/>
          </a:xfrm>
          <a:prstGeom prst="straightConnector1">
            <a:avLst/>
          </a:prstGeom>
          <a:ln w="22225">
            <a:solidFill>
              <a:srgbClr val="2048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6537049" y="3065049"/>
            <a:ext cx="1728192" cy="161436"/>
          </a:xfrm>
          <a:prstGeom prst="rect">
            <a:avLst/>
          </a:prstGeom>
          <a:noFill/>
          <a:ln w="19050">
            <a:solidFill>
              <a:srgbClr val="20489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4939216" y="1615919"/>
            <a:ext cx="2241962" cy="738664"/>
          </a:xfrm>
          <a:prstGeom prst="rect">
            <a:avLst/>
          </a:prstGeom>
          <a:solidFill>
            <a:srgbClr val="20489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t" anchorCtr="0">
            <a:spAutoFit/>
          </a:bodyPr>
          <a:lstStyle/>
          <a:p>
            <a:pPr marL="0" marR="0" indent="0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 2" pitchFamily="18" charset="2"/>
              <a:buNone/>
              <a:tabLst/>
            </a:pPr>
            <a:r>
              <a:rPr lang="en-US" sz="1400" dirty="0">
                <a:solidFill>
                  <a:schemeClr val="bg1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In this example there is only 1 designer available.  The planner has assigned 2 !  </a:t>
            </a:r>
          </a:p>
        </p:txBody>
      </p:sp>
      <p:cxnSp>
        <p:nvCxnSpPr>
          <p:cNvPr id="24" name="Straight Arrow Connector 23"/>
          <p:cNvCxnSpPr>
            <a:cxnSpLocks/>
            <a:stCxn id="20" idx="2"/>
          </p:cNvCxnSpPr>
          <p:nvPr/>
        </p:nvCxnSpPr>
        <p:spPr>
          <a:xfrm>
            <a:off x="6060197" y="2354583"/>
            <a:ext cx="1063663" cy="730727"/>
          </a:xfrm>
          <a:prstGeom prst="straightConnector1">
            <a:avLst/>
          </a:prstGeom>
          <a:ln w="22225">
            <a:solidFill>
              <a:srgbClr val="2048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cxnSpLocks/>
            <a:stCxn id="20" idx="2"/>
          </p:cNvCxnSpPr>
          <p:nvPr/>
        </p:nvCxnSpPr>
        <p:spPr>
          <a:xfrm>
            <a:off x="6060197" y="2354583"/>
            <a:ext cx="2176926" cy="710466"/>
          </a:xfrm>
          <a:prstGeom prst="straightConnector1">
            <a:avLst/>
          </a:prstGeom>
          <a:ln w="22225">
            <a:solidFill>
              <a:srgbClr val="2048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707073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A1C0C05-7EB0-BD48-8B67-E0A8136288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2"/>
          <a:stretch/>
        </p:blipFill>
        <p:spPr>
          <a:xfrm>
            <a:off x="829995" y="1774218"/>
            <a:ext cx="10263076" cy="4600045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Start adding “Notes”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499B70-49A0-4519-9B09-62EDDB406EFA}" type="slidenum">
              <a:rPr lang="nl-NL" smtClean="0"/>
              <a:pPr/>
              <a:t>65</a:t>
            </a:fld>
            <a:endParaRPr lang="nl-NL" dirty="0"/>
          </a:p>
        </p:txBody>
      </p:sp>
      <p:sp>
        <p:nvSpPr>
          <p:cNvPr id="5" name="Oval 4"/>
          <p:cNvSpPr/>
          <p:nvPr/>
        </p:nvSpPr>
        <p:spPr>
          <a:xfrm>
            <a:off x="918909" y="3066831"/>
            <a:ext cx="360040" cy="292289"/>
          </a:xfrm>
          <a:prstGeom prst="ellipse">
            <a:avLst/>
          </a:prstGeom>
          <a:noFill/>
          <a:ln w="22225">
            <a:solidFill>
              <a:srgbClr val="20489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3812" y="4067199"/>
            <a:ext cx="360040" cy="307777"/>
          </a:xfrm>
          <a:prstGeom prst="rect">
            <a:avLst/>
          </a:prstGeom>
          <a:solidFill>
            <a:srgbClr val="20489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t" anchorCtr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 2" pitchFamily="18" charset="2"/>
              <a:buNone/>
              <a:tabLst/>
            </a:pPr>
            <a:r>
              <a:rPr lang="en-US" sz="1400" dirty="0">
                <a:solidFill>
                  <a:srgbClr val="FFFF00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16756" y="3959478"/>
            <a:ext cx="1512168" cy="523220"/>
          </a:xfrm>
          <a:prstGeom prst="rect">
            <a:avLst/>
          </a:prstGeom>
          <a:solidFill>
            <a:srgbClr val="20489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t" anchorCtr="0">
            <a:spAutoFit/>
          </a:bodyPr>
          <a:lstStyle/>
          <a:p>
            <a:pPr marL="0" marR="0" indent="0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 2" pitchFamily="18" charset="2"/>
              <a:buNone/>
              <a:tabLst/>
            </a:pPr>
            <a:r>
              <a:rPr lang="en-US" sz="1400" dirty="0">
                <a:solidFill>
                  <a:schemeClr val="bg1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Click on this icon to add a note</a:t>
            </a:r>
          </a:p>
        </p:txBody>
      </p:sp>
      <p:cxnSp>
        <p:nvCxnSpPr>
          <p:cNvPr id="15" name="Straight Arrow Connector 14"/>
          <p:cNvCxnSpPr>
            <a:cxnSpLocks/>
            <a:stCxn id="13" idx="0"/>
            <a:endCxn id="5" idx="4"/>
          </p:cNvCxnSpPr>
          <p:nvPr/>
        </p:nvCxnSpPr>
        <p:spPr>
          <a:xfrm flipH="1" flipV="1">
            <a:off x="1098929" y="3359120"/>
            <a:ext cx="73911" cy="600358"/>
          </a:xfrm>
          <a:prstGeom prst="straightConnector1">
            <a:avLst/>
          </a:prstGeom>
          <a:ln w="22225">
            <a:solidFill>
              <a:srgbClr val="2048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816080" y="2037369"/>
            <a:ext cx="360040" cy="307777"/>
          </a:xfrm>
          <a:prstGeom prst="rect">
            <a:avLst/>
          </a:prstGeom>
          <a:solidFill>
            <a:srgbClr val="20489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t" anchorCtr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 2" pitchFamily="18" charset="2"/>
              <a:buNone/>
              <a:tabLst/>
            </a:pPr>
            <a:r>
              <a:rPr lang="en-US" sz="1400" dirty="0">
                <a:solidFill>
                  <a:srgbClr val="FFFF00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606924" y="4583996"/>
            <a:ext cx="360040" cy="307777"/>
          </a:xfrm>
          <a:prstGeom prst="rect">
            <a:avLst/>
          </a:prstGeom>
          <a:solidFill>
            <a:srgbClr val="20489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t" anchorCtr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 2" pitchFamily="18" charset="2"/>
              <a:buNone/>
              <a:tabLst/>
            </a:pPr>
            <a:r>
              <a:rPr lang="en-US" sz="1400" dirty="0">
                <a:solidFill>
                  <a:srgbClr val="FFFF00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3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547021" y="5348304"/>
            <a:ext cx="2736304" cy="1025959"/>
          </a:xfrm>
          <a:prstGeom prst="rect">
            <a:avLst/>
          </a:prstGeom>
          <a:noFill/>
          <a:ln w="19050">
            <a:solidFill>
              <a:srgbClr val="20489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9120336" y="4482698"/>
            <a:ext cx="1800200" cy="523220"/>
          </a:xfrm>
          <a:prstGeom prst="rect">
            <a:avLst/>
          </a:prstGeom>
          <a:solidFill>
            <a:srgbClr val="20489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t" anchorCtr="0">
            <a:spAutoFit/>
          </a:bodyPr>
          <a:lstStyle/>
          <a:p>
            <a:pPr marL="0" marR="0" indent="0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 2" pitchFamily="18" charset="2"/>
              <a:buNone/>
              <a:tabLst/>
            </a:pPr>
            <a:r>
              <a:rPr lang="en-US" sz="1400" dirty="0">
                <a:solidFill>
                  <a:schemeClr val="bg1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Select the type of note you want to create</a:t>
            </a:r>
          </a:p>
        </p:txBody>
      </p:sp>
      <p:cxnSp>
        <p:nvCxnSpPr>
          <p:cNvPr id="10" name="Straight Arrow Connector 9"/>
          <p:cNvCxnSpPr>
            <a:cxnSpLocks/>
            <a:stCxn id="5" idx="5"/>
            <a:endCxn id="7" idx="1"/>
          </p:cNvCxnSpPr>
          <p:nvPr/>
        </p:nvCxnSpPr>
        <p:spPr>
          <a:xfrm flipV="1">
            <a:off x="1226222" y="2191258"/>
            <a:ext cx="5589858" cy="1125057"/>
          </a:xfrm>
          <a:prstGeom prst="straightConnector1">
            <a:avLst/>
          </a:prstGeom>
          <a:ln w="22225">
            <a:solidFill>
              <a:srgbClr val="2048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B301457F-E61E-0E40-B3A9-8F494D016E35}"/>
              </a:ext>
            </a:extLst>
          </p:cNvPr>
          <p:cNvSpPr txBox="1"/>
          <p:nvPr/>
        </p:nvSpPr>
        <p:spPr>
          <a:xfrm>
            <a:off x="7510479" y="1950214"/>
            <a:ext cx="1800200" cy="523220"/>
          </a:xfrm>
          <a:prstGeom prst="rect">
            <a:avLst/>
          </a:prstGeom>
          <a:solidFill>
            <a:srgbClr val="20489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t" anchorCtr="0">
            <a:spAutoFit/>
          </a:bodyPr>
          <a:lstStyle/>
          <a:p>
            <a:pPr marL="0" marR="0" indent="0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 2" pitchFamily="18" charset="2"/>
              <a:buNone/>
              <a:tabLst/>
            </a:pPr>
            <a:r>
              <a:rPr lang="en-US" sz="1400" dirty="0">
                <a:solidFill>
                  <a:schemeClr val="bg1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Click the + icon to create a note</a:t>
            </a:r>
          </a:p>
        </p:txBody>
      </p:sp>
    </p:spTree>
    <p:extLst>
      <p:ext uri="{BB962C8B-B14F-4D97-AF65-F5344CB8AC3E}">
        <p14:creationId xmlns:p14="http://schemas.microsoft.com/office/powerpoint/2010/main" val="79337539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Special Items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en-GB" sz="1800" dirty="0"/>
              <a:t>Buffer Recovery</a:t>
            </a:r>
          </a:p>
          <a:p>
            <a:r>
              <a:rPr lang="en-GB" sz="1800" dirty="0"/>
              <a:t>Level of Effort Tasks</a:t>
            </a:r>
          </a:p>
          <a:p>
            <a:r>
              <a:rPr lang="en-GB" sz="1800" dirty="0"/>
              <a:t>One Click “Click-through” from a task in the task-list, directly into the project</a:t>
            </a:r>
            <a:endParaRPr lang="en-GB" sz="2400" dirty="0"/>
          </a:p>
          <a:p>
            <a:r>
              <a:rPr lang="en-GB" sz="1800" dirty="0"/>
              <a:t>Down-stream / Upstream chain views based on any selected task in the schedule</a:t>
            </a:r>
            <a:endParaRPr lang="en-GB" sz="2400" dirty="0"/>
          </a:p>
          <a:p>
            <a:r>
              <a:rPr lang="en-GB" sz="1800" dirty="0"/>
              <a:t>Ability to share de-buffered plans with external parties or customers</a:t>
            </a:r>
            <a:endParaRPr lang="en-GB" sz="2400" dirty="0"/>
          </a:p>
          <a:p>
            <a:r>
              <a:rPr lang="en-GB" sz="1800" dirty="0"/>
              <a:t>Possibility to exclude tasks from task time reduction</a:t>
            </a:r>
            <a:endParaRPr lang="en-GB" sz="4800" dirty="0"/>
          </a:p>
          <a:p>
            <a:r>
              <a:rPr lang="en-GB" sz="1800" dirty="0"/>
              <a:t>Cross-skill Resource Management</a:t>
            </a:r>
          </a:p>
          <a:p>
            <a:r>
              <a:rPr lang="en-GB" sz="1800" dirty="0"/>
              <a:t>Split Critical Chain tasks in case of multiple resource with different workload</a:t>
            </a:r>
          </a:p>
          <a:p>
            <a:endParaRPr lang="en-US" sz="1800" dirty="0"/>
          </a:p>
          <a:p>
            <a:r>
              <a:rPr lang="en-US" sz="1800" i="1" dirty="0"/>
              <a:t>Auto Complete Option</a:t>
            </a:r>
          </a:p>
          <a:p>
            <a:pPr lvl="1"/>
            <a:r>
              <a:rPr lang="en-US" sz="1600" i="1" dirty="0"/>
              <a:t> </a:t>
            </a:r>
            <a:r>
              <a:rPr lang="en-US" sz="1600" dirty="0"/>
              <a:t>intended for tasks with long and or fixed lead times only (such as shipping or purchasing tasks)</a:t>
            </a:r>
          </a:p>
          <a:p>
            <a:r>
              <a:rPr lang="en-US" sz="1800" dirty="0"/>
              <a:t>Display of “</a:t>
            </a:r>
            <a:r>
              <a:rPr lang="en-US" sz="1800" i="1" dirty="0"/>
              <a:t>Last Progress Update</a:t>
            </a:r>
            <a:r>
              <a:rPr lang="en-US" sz="1800" dirty="0"/>
              <a:t>”</a:t>
            </a:r>
          </a:p>
          <a:p>
            <a:pPr lvl="1"/>
            <a:r>
              <a:rPr lang="en-US" sz="1600" dirty="0"/>
              <a:t> for tasks that are started, which provides fast feedback when the last ETTC update has taken place </a:t>
            </a:r>
          </a:p>
          <a:p>
            <a:endParaRPr lang="en-GB" sz="1800" dirty="0"/>
          </a:p>
          <a:p>
            <a:endParaRPr lang="en-GB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499B70-49A0-4519-9B09-62EDDB406EFA}" type="slidenum">
              <a:rPr lang="nl-NL" smtClean="0"/>
              <a:pPr/>
              <a:t>66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386879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/>
              <a:t>Login after registration with your email and your password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499B70-49A0-4519-9B09-62EDDB406EFA}" type="slidenum">
              <a:rPr lang="nl-NL" smtClean="0"/>
              <a:pPr/>
              <a:t>7</a:t>
            </a:fld>
            <a:endParaRPr lang="nl-NL"/>
          </a:p>
        </p:txBody>
      </p:sp>
      <p:cxnSp>
        <p:nvCxnSpPr>
          <p:cNvPr id="8" name="Elbow Connector 7"/>
          <p:cNvCxnSpPr>
            <a:cxnSpLocks/>
          </p:cNvCxnSpPr>
          <p:nvPr/>
        </p:nvCxnSpPr>
        <p:spPr>
          <a:xfrm rot="16200000" flipH="1">
            <a:off x="4278738" y="2692912"/>
            <a:ext cx="1369980" cy="3272656"/>
          </a:xfrm>
          <a:prstGeom prst="bentConnector2">
            <a:avLst/>
          </a:prstGeom>
          <a:ln w="22225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D9803B8-6E6A-F04D-BAF8-C90A823353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056" y="3105010"/>
            <a:ext cx="5389736" cy="3023510"/>
          </a:xfrm>
          <a:prstGeom prst="rect">
            <a:avLst/>
          </a:prstGeom>
        </p:spPr>
      </p:pic>
      <p:pic>
        <p:nvPicPr>
          <p:cNvPr id="13" name="Picture 1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9BB39D30-921A-9B49-AEA7-EDE67CE69F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0" y="2183265"/>
            <a:ext cx="5029200" cy="18669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00509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BFC65F53-08AB-8D4A-80B1-B7C2420343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36" y="1925268"/>
            <a:ext cx="10370383" cy="4700554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/>
              <a:t>My activities</a:t>
            </a:r>
            <a:br>
              <a:rPr lang="en-US" sz="3200"/>
            </a:br>
            <a:r>
              <a:rPr lang="en-US" sz="2800" i="1"/>
              <a:t>Your First Screen showing your activities / Select “ Configure”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24000" y="2097752"/>
            <a:ext cx="1008112" cy="186015"/>
          </a:xfrm>
          <a:prstGeom prst="rect">
            <a:avLst/>
          </a:prstGeom>
          <a:noFill/>
          <a:ln w="2222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8096864" y="1663658"/>
            <a:ext cx="2448272" cy="523220"/>
          </a:xfrm>
          <a:prstGeom prst="rect">
            <a:avLst/>
          </a:prstGeom>
          <a:solidFill>
            <a:srgbClr val="20489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t" anchorCtr="0">
            <a:spAutoFit/>
          </a:bodyPr>
          <a:lstStyle/>
          <a:p>
            <a:pPr marL="0" marR="0" indent="0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 2" pitchFamily="18" charset="2"/>
              <a:buNone/>
              <a:tabLst/>
            </a:pPr>
            <a:r>
              <a:rPr lang="en-US" sz="1400">
                <a:solidFill>
                  <a:schemeClr val="bg1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If you are a </a:t>
            </a:r>
            <a:r>
              <a:rPr lang="en-US" sz="1400" b="1">
                <a:solidFill>
                  <a:srgbClr val="FFFF00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new registered </a:t>
            </a:r>
            <a:r>
              <a:rPr lang="en-US" sz="1400">
                <a:solidFill>
                  <a:schemeClr val="bg1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user, this screen is (still) empty.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897462" y="4728990"/>
            <a:ext cx="3803111" cy="800219"/>
          </a:xfrm>
          <a:prstGeom prst="rect">
            <a:avLst/>
          </a:prstGeom>
          <a:solidFill>
            <a:srgbClr val="20489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t" anchorCtr="0">
            <a:spAutoFit/>
          </a:bodyPr>
          <a:lstStyle/>
          <a:p>
            <a:pPr marL="0" marR="0" indent="0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 2" pitchFamily="18" charset="2"/>
              <a:buNone/>
              <a:tabLst/>
            </a:pPr>
            <a:r>
              <a:rPr lang="en-US" sz="1400">
                <a:solidFill>
                  <a:schemeClr val="bg1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If you are </a:t>
            </a:r>
            <a:r>
              <a:rPr lang="en-US" b="1" i="1">
                <a:solidFill>
                  <a:srgbClr val="FFFF00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invited</a:t>
            </a:r>
            <a:r>
              <a:rPr lang="en-US" sz="1400">
                <a:solidFill>
                  <a:schemeClr val="bg1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 as a (new) user, for example in the role of Task Manager,  your tasks may already be displayed here. 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847528" y="3121697"/>
            <a:ext cx="3879806" cy="1459431"/>
          </a:xfrm>
          <a:prstGeom prst="rect">
            <a:avLst/>
          </a:prstGeom>
          <a:noFill/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656000" y="1892272"/>
            <a:ext cx="864096" cy="267768"/>
          </a:xfrm>
          <a:prstGeom prst="rect">
            <a:avLst/>
          </a:prstGeom>
          <a:noFill/>
          <a:ln w="22225">
            <a:solidFill>
              <a:srgbClr val="20489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3084014" y="1958763"/>
            <a:ext cx="2088232" cy="523220"/>
          </a:xfrm>
          <a:prstGeom prst="rect">
            <a:avLst/>
          </a:prstGeom>
          <a:solidFill>
            <a:srgbClr val="20489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t" anchorCtr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 2" pitchFamily="18" charset="2"/>
              <a:buNone/>
              <a:tabLst/>
            </a:pPr>
            <a:r>
              <a:rPr lang="en-US" sz="1400">
                <a:solidFill>
                  <a:schemeClr val="bg1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Select </a:t>
            </a:r>
            <a:r>
              <a:rPr lang="en-US" sz="1400" b="1">
                <a:solidFill>
                  <a:srgbClr val="FFFF00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Configure</a:t>
            </a:r>
            <a:r>
              <a:rPr lang="en-US" sz="1400">
                <a:solidFill>
                  <a:schemeClr val="bg1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 as the next step.</a:t>
            </a:r>
          </a:p>
        </p:txBody>
      </p:sp>
      <p:cxnSp>
        <p:nvCxnSpPr>
          <p:cNvPr id="19" name="Straight Arrow Connector 18"/>
          <p:cNvCxnSpPr>
            <a:cxnSpLocks/>
            <a:stCxn id="17" idx="1"/>
          </p:cNvCxnSpPr>
          <p:nvPr/>
        </p:nvCxnSpPr>
        <p:spPr>
          <a:xfrm flipH="1" flipV="1">
            <a:off x="2520096" y="2034358"/>
            <a:ext cx="563918" cy="186015"/>
          </a:xfrm>
          <a:prstGeom prst="straightConnector1">
            <a:avLst/>
          </a:prstGeom>
          <a:ln w="22225">
            <a:solidFill>
              <a:srgbClr val="2048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696019" y="6407762"/>
            <a:ext cx="1588846" cy="288033"/>
          </a:xfrm>
          <a:prstGeom prst="rect">
            <a:avLst/>
          </a:prstGeom>
          <a:noFill/>
          <a:ln w="2222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2589631" y="5691486"/>
            <a:ext cx="4365291" cy="553998"/>
          </a:xfrm>
          <a:prstGeom prst="rect">
            <a:avLst/>
          </a:prstGeom>
          <a:solidFill>
            <a:srgbClr val="20489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t" anchorCtr="0">
            <a:spAutoFit/>
          </a:bodyPr>
          <a:lstStyle/>
          <a:p>
            <a:pPr marL="0" marR="0" indent="0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 2" pitchFamily="18" charset="2"/>
              <a:buNone/>
              <a:tabLst/>
            </a:pPr>
            <a:r>
              <a:rPr lang="en-US" sz="1400">
                <a:solidFill>
                  <a:schemeClr val="bg1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If you are invited the name of an existing </a:t>
            </a:r>
            <a:r>
              <a:rPr lang="en-US" sz="1600" b="1">
                <a:solidFill>
                  <a:srgbClr val="FFFF00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workspace</a:t>
            </a:r>
            <a:r>
              <a:rPr lang="en-US" sz="1400">
                <a:solidFill>
                  <a:schemeClr val="bg1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 is displayed here. For example “MyCompany”  or “Training”  </a:t>
            </a:r>
          </a:p>
        </p:txBody>
      </p:sp>
      <p:cxnSp>
        <p:nvCxnSpPr>
          <p:cNvPr id="23" name="Straight Arrow Connector 22"/>
          <p:cNvCxnSpPr>
            <a:cxnSpLocks/>
            <a:stCxn id="21" idx="1"/>
          </p:cNvCxnSpPr>
          <p:nvPr/>
        </p:nvCxnSpPr>
        <p:spPr>
          <a:xfrm flipH="1">
            <a:off x="1897462" y="5968485"/>
            <a:ext cx="692169" cy="446829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45973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FD9FF3CD-73E2-5943-9BD1-72C66ED16C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6"/>
          <a:stretch/>
        </p:blipFill>
        <p:spPr>
          <a:xfrm>
            <a:off x="812800" y="1683532"/>
            <a:ext cx="10251752" cy="2324100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17" name="Picture 1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298F734-3C59-1A46-B41D-1EE0ABA7C8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81200" y="3361765"/>
            <a:ext cx="8002800" cy="2808000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B9C884E-99F3-8F47-87BD-B6A6B194AE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Check or Update My Profile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30B132-383A-D64F-BC43-E4F24DEEDF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499B70-49A0-4519-9B09-62EDDB406EFA}" type="slidenum">
              <a:rPr lang="nl-NL" smtClean="0"/>
              <a:pPr/>
              <a:t>9</a:t>
            </a:fld>
            <a:endParaRPr lang="nl-NL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00B6511-1499-B948-8845-FAAA3E975BC9}"/>
              </a:ext>
            </a:extLst>
          </p:cNvPr>
          <p:cNvSpPr txBox="1"/>
          <p:nvPr/>
        </p:nvSpPr>
        <p:spPr>
          <a:xfrm>
            <a:off x="812800" y="4040873"/>
            <a:ext cx="2025681" cy="307777"/>
          </a:xfrm>
          <a:prstGeom prst="rect">
            <a:avLst/>
          </a:prstGeom>
          <a:solidFill>
            <a:srgbClr val="20489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t" anchorCtr="0">
            <a:spAutoFit/>
          </a:bodyPr>
          <a:lstStyle/>
          <a:p>
            <a:pPr marL="0" marR="0" indent="0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 2" pitchFamily="18" charset="2"/>
              <a:buNone/>
              <a:tabLst/>
            </a:pPr>
            <a:r>
              <a:rPr lang="en-US" sz="1400">
                <a:solidFill>
                  <a:schemeClr val="bg1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Go to File </a:t>
            </a:r>
            <a:r>
              <a:rPr lang="en-US" sz="1400">
                <a:solidFill>
                  <a:schemeClr val="bg1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  <a:sym typeface="Wingdings" pitchFamily="2" charset="2"/>
              </a:rPr>
              <a:t> My profile</a:t>
            </a:r>
            <a:endParaRPr lang="en-US" sz="1400">
              <a:solidFill>
                <a:schemeClr val="bg1"/>
              </a:solidFill>
              <a:latin typeface="Tw Cen MT" pitchFamily="34" charset="0"/>
              <a:ea typeface="Adobe Fan Heiti Std B" pitchFamily="34" charset="-128"/>
              <a:cs typeface="Arial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80914E5-F6EF-2E47-8C84-666A8DE867F8}"/>
              </a:ext>
            </a:extLst>
          </p:cNvPr>
          <p:cNvSpPr txBox="1"/>
          <p:nvPr/>
        </p:nvSpPr>
        <p:spPr>
          <a:xfrm>
            <a:off x="8899583" y="3658963"/>
            <a:ext cx="2025681" cy="523220"/>
          </a:xfrm>
          <a:prstGeom prst="rect">
            <a:avLst/>
          </a:prstGeom>
          <a:solidFill>
            <a:srgbClr val="20489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rtlCol="0" anchor="t" anchorCtr="0">
            <a:spAutoFit/>
          </a:bodyPr>
          <a:lstStyle/>
          <a:p>
            <a:pPr marL="0" marR="0" indent="0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 2" pitchFamily="18" charset="2"/>
              <a:buNone/>
              <a:tabLst/>
            </a:pPr>
            <a:r>
              <a:rPr lang="en-US" sz="1400">
                <a:solidFill>
                  <a:schemeClr val="bg1"/>
                </a:solidFill>
                <a:latin typeface="Tw Cen MT" pitchFamily="34" charset="0"/>
                <a:ea typeface="Adobe Fan Heiti Std B" pitchFamily="34" charset="-128"/>
                <a:cs typeface="Arial" pitchFamily="34" charset="0"/>
              </a:rPr>
              <a:t>You can change your password here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1A9A068-02D9-E348-B0FA-816C38F20996}"/>
              </a:ext>
            </a:extLst>
          </p:cNvPr>
          <p:cNvSpPr/>
          <p:nvPr/>
        </p:nvSpPr>
        <p:spPr>
          <a:xfrm>
            <a:off x="8373431" y="4970829"/>
            <a:ext cx="1633097" cy="410290"/>
          </a:xfrm>
          <a:prstGeom prst="rect">
            <a:avLst/>
          </a:prstGeom>
          <a:noFill/>
          <a:ln w="22225"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C7E06BF-0018-1749-B7AE-18FD8CF8FBB1}"/>
              </a:ext>
            </a:extLst>
          </p:cNvPr>
          <p:cNvCxnSpPr>
            <a:cxnSpLocks/>
          </p:cNvCxnSpPr>
          <p:nvPr/>
        </p:nvCxnSpPr>
        <p:spPr>
          <a:xfrm flipH="1">
            <a:off x="9588386" y="3952708"/>
            <a:ext cx="648073" cy="1005774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844148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dato Presentatie Template October 2012">
  <a:themeElements>
    <a:clrScheme name="AV 1">
      <a:dk1>
        <a:srgbClr val="000000"/>
      </a:dk1>
      <a:lt1>
        <a:srgbClr val="FFFFFF"/>
      </a:lt1>
      <a:dk2>
        <a:srgbClr val="262626"/>
      </a:dk2>
      <a:lt2>
        <a:srgbClr val="7F7F7F"/>
      </a:lt2>
      <a:accent1>
        <a:srgbClr val="204892"/>
      </a:accent1>
      <a:accent2>
        <a:srgbClr val="F2AA14"/>
      </a:accent2>
      <a:accent3>
        <a:srgbClr val="FFFFFF"/>
      </a:accent3>
      <a:accent4>
        <a:srgbClr val="000000"/>
      </a:accent4>
      <a:accent5>
        <a:srgbClr val="FFE2CA"/>
      </a:accent5>
      <a:accent6>
        <a:srgbClr val="FFC000"/>
      </a:accent6>
      <a:hlink>
        <a:srgbClr val="0C0C0C"/>
      </a:hlink>
      <a:folHlink>
        <a:srgbClr val="0031BC"/>
      </a:folHlink>
    </a:clrScheme>
    <a:fontScheme name="Media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>
    <a:spDef>
      <a:spPr>
        <a:noFill/>
        <a:ln w="19050">
          <a:solidFill>
            <a:srgbClr val="4D7620"/>
          </a:solidFill>
          <a:prstDash val="solid"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rgbClr val="4D7620"/>
          </a:solidFill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solidFill>
          <a:srgbClr val="4D7620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a:spPr>
      <a:bodyPr vert="horz" wrap="square" rtlCol="0" anchor="t" anchorCtr="0">
        <a:spAutoFit/>
      </a:bodyPr>
      <a:lstStyle>
        <a:defPPr algn="ctr">
          <a:defRPr sz="1400" dirty="0" smtClean="0">
            <a:solidFill>
              <a:schemeClr val="bg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A-dato Template - January 2019 .potx" id="{558C3841-9AAD-412D-87EC-A51E602C226A}" vid="{53A0D101-5858-40AF-ABFD-BBF897E36D5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A-dato Template - January 2019 </Template>
  <TotalTime>0</TotalTime>
  <Words>2536</Words>
  <Application>Microsoft Macintosh PowerPoint</Application>
  <PresentationFormat>Widescreen</PresentationFormat>
  <Paragraphs>408</Paragraphs>
  <Slides>66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74" baseType="lpstr">
      <vt:lpstr>Arial</vt:lpstr>
      <vt:lpstr>BookAntiqua</vt:lpstr>
      <vt:lpstr>Calibri</vt:lpstr>
      <vt:lpstr>Lucida Grande</vt:lpstr>
      <vt:lpstr>Tw Cen MT</vt:lpstr>
      <vt:lpstr>Wingdings</vt:lpstr>
      <vt:lpstr>Wingdings 2</vt:lpstr>
      <vt:lpstr>Adato Presentatie Template October 2012</vt:lpstr>
      <vt:lpstr>Get started with LYNX</vt:lpstr>
      <vt:lpstr>Contents</vt:lpstr>
      <vt:lpstr>Visit the LYNX Help Center</vt:lpstr>
      <vt:lpstr>Search and Replace (CTRL F)</vt:lpstr>
      <vt:lpstr>Register as a new user  OR Login by invitation with your (new) credentials received per email</vt:lpstr>
      <vt:lpstr>New User Registration</vt:lpstr>
      <vt:lpstr>Login after registration with your email and your password</vt:lpstr>
      <vt:lpstr>My activities Your First Screen showing your activities / Select “ Configure” </vt:lpstr>
      <vt:lpstr>Check or Update My Profile</vt:lpstr>
      <vt:lpstr>LYNX Overview</vt:lpstr>
      <vt:lpstr>LYNX Workflow Optimization – The Project “Factory”</vt:lpstr>
      <vt:lpstr>Layer 3 Integration LYNX TameFlow Task Board, including Flow Buffer Management</vt:lpstr>
      <vt:lpstr>Focus of this manual: Layer 2</vt:lpstr>
      <vt:lpstr>Pooling of Contingency – Insurance Model Buffer Management</vt:lpstr>
      <vt:lpstr>Green 50 % progress on the longest chain  / 15 % buffer used</vt:lpstr>
      <vt:lpstr>Red 55 % progress on the longest chain / 65 % buffer used</vt:lpstr>
      <vt:lpstr>What can you do with Red, Orange and Green? Resolve day-to-day resource conflicts (and prevents (bad) multi-tasking)</vt:lpstr>
      <vt:lpstr>What is needed? Fast-Feedback Loop (ETTC)</vt:lpstr>
      <vt:lpstr>“To do” List Sequence from red to green </vt:lpstr>
      <vt:lpstr>What can you do with Red, Orange and Green? Manage all projects together</vt:lpstr>
      <vt:lpstr>Create your First Project</vt:lpstr>
      <vt:lpstr>Add your first project</vt:lpstr>
      <vt:lpstr>Your first project is listed in the Project Portfolio / Not started </vt:lpstr>
      <vt:lpstr>The “Project Window” – Multiple Views and Windows </vt:lpstr>
      <vt:lpstr>Create the Project Plan</vt:lpstr>
      <vt:lpstr>Add Tasks</vt:lpstr>
      <vt:lpstr>Target Plan</vt:lpstr>
      <vt:lpstr>Add Tasks</vt:lpstr>
      <vt:lpstr>Add more tasks</vt:lpstr>
      <vt:lpstr>Save </vt:lpstr>
      <vt:lpstr>Add Dependencies</vt:lpstr>
      <vt:lpstr>Add Dependencies between tasks</vt:lpstr>
      <vt:lpstr>You can also select Tasks with your mouse in the Gantt Chart to add a dependency</vt:lpstr>
      <vt:lpstr>Add dependencies via the Edit Boxes Predecessor box and Successor box</vt:lpstr>
      <vt:lpstr>Deleting dependencies Via Task properties  Tab “Dependencies”</vt:lpstr>
      <vt:lpstr>Add/update dependencies Select view  Data entry view</vt:lpstr>
      <vt:lpstr>Review result and statistics</vt:lpstr>
      <vt:lpstr>Select “Critical Chain View”</vt:lpstr>
      <vt:lpstr>Add Skills &amp; Resources</vt:lpstr>
      <vt:lpstr>Add skills (and resources)</vt:lpstr>
      <vt:lpstr>Adding Skills via the Resource requirements column</vt:lpstr>
      <vt:lpstr>Review the resource load for your project</vt:lpstr>
      <vt:lpstr>Modify Task Estimated Time and Units % (optional)</vt:lpstr>
      <vt:lpstr>Review the resource load for your project (scenario Virtual Skills) Skills are “Virtual skills” </vt:lpstr>
      <vt:lpstr>Add Task Managers</vt:lpstr>
      <vt:lpstr>Invite multiple Task Managers involved to the TM List In a CCPM implementation typically a Task Manager is responsible for (daily) task updates</vt:lpstr>
      <vt:lpstr>Add a Task Manager to task(s)  Via the Task Manager column or via “Drag &amp; Drop”</vt:lpstr>
      <vt:lpstr>Apply CCPM Behavior</vt:lpstr>
      <vt:lpstr>Apply Critical Chain Behavior in 3 Steps</vt:lpstr>
      <vt:lpstr>Start a project from a template</vt:lpstr>
      <vt:lpstr>Start a project from a template Where to find available templates?</vt:lpstr>
      <vt:lpstr>Start a project from a template</vt:lpstr>
      <vt:lpstr>Start a new project from a template</vt:lpstr>
      <vt:lpstr>Special Items</vt:lpstr>
      <vt:lpstr>Special Items</vt:lpstr>
      <vt:lpstr>Release your project</vt:lpstr>
      <vt:lpstr>Release your project and its tasks</vt:lpstr>
      <vt:lpstr>Select My activities in the Desktop Window  Update Ettc for your first task</vt:lpstr>
      <vt:lpstr>A few tips and tricks</vt:lpstr>
      <vt:lpstr>Search and Replace (CTRL F)</vt:lpstr>
      <vt:lpstr>Mark Favorites</vt:lpstr>
      <vt:lpstr>A few tips and tricks</vt:lpstr>
      <vt:lpstr>Continued</vt:lpstr>
      <vt:lpstr>Resolve Warning Messages Plan cannot be calculated due to planning logic violations</vt:lpstr>
      <vt:lpstr>Start adding “Notes”</vt:lpstr>
      <vt:lpstr>Special Items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2019-03-16T17:18:03Z</dcterms:created>
  <dcterms:modified xsi:type="dcterms:W3CDTF">2020-10-29T15:06:08Z</dcterms:modified>
</cp:coreProperties>
</file>