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7"/>
  </p:notesMasterIdLst>
  <p:sldIdLst>
    <p:sldId id="256" r:id="rId2"/>
    <p:sldId id="738" r:id="rId3"/>
    <p:sldId id="771" r:id="rId4"/>
    <p:sldId id="772" r:id="rId5"/>
    <p:sldId id="303" r:id="rId6"/>
    <p:sldId id="773" r:id="rId7"/>
    <p:sldId id="766" r:id="rId8"/>
    <p:sldId id="776" r:id="rId9"/>
    <p:sldId id="767" r:id="rId10"/>
    <p:sldId id="774" r:id="rId11"/>
    <p:sldId id="775" r:id="rId12"/>
    <p:sldId id="768" r:id="rId13"/>
    <p:sldId id="769" r:id="rId14"/>
    <p:sldId id="770" r:id="rId15"/>
    <p:sldId id="77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892"/>
    <a:srgbClr val="4D7620"/>
    <a:srgbClr val="FF9933"/>
    <a:srgbClr val="CCCCCC"/>
    <a:srgbClr val="5C88DB"/>
    <a:srgbClr val="D9D9D9"/>
    <a:srgbClr val="C9D7F3"/>
    <a:srgbClr val="0070C0"/>
    <a:srgbClr val="92D050"/>
    <a:srgbClr val="08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8841" autoAdjust="0"/>
  </p:normalViewPr>
  <p:slideViewPr>
    <p:cSldViewPr>
      <p:cViewPr varScale="1">
        <p:scale>
          <a:sx n="101" d="100"/>
          <a:sy n="101" d="100"/>
        </p:scale>
        <p:origin x="69" y="3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0C6C2-214C-40DE-BEEB-6A147C77C80F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CE34C-4E61-4093-B4B7-3C2A5824329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36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CE34C-4E61-4093-B4B7-3C2A5824329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065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681DC-515F-8B49-9D9F-814B4B43FB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3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blipFill dpi="0" rotWithShape="1">
          <a:blip r:embed="rId2">
            <a:lum/>
          </a:blip>
          <a:srcRect/>
          <a:stretch>
            <a:fillRect l="-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3672" y="2894303"/>
            <a:ext cx="8636000" cy="1828800"/>
          </a:xfrm>
        </p:spPr>
        <p:txBody>
          <a:bodyPr anchor="b"/>
          <a:lstStyle>
            <a:lvl1pPr>
              <a:defRPr cap="all" baseline="0">
                <a:solidFill>
                  <a:schemeClr val="bg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3672" y="4869160"/>
            <a:ext cx="86360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5877272"/>
            <a:ext cx="1674112" cy="836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6015494"/>
            <a:ext cx="1440160" cy="6984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5877272"/>
            <a:ext cx="1601774" cy="8005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2" y="188640"/>
            <a:ext cx="2497624" cy="249762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69974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99B70-49A0-4519-9B09-62EDDB406EFA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>
            <a:lvl1pPr>
              <a:buSzPct val="70000"/>
              <a:buFont typeface="Wingdings 2" pitchFamily="18" charset="2"/>
              <a:buChar char=""/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3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foto's: liggend, met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/>
          </p:cNvSpPr>
          <p:nvPr>
            <p:ph type="pic" sz="quarter" idx="13"/>
          </p:nvPr>
        </p:nvSpPr>
        <p:spPr>
          <a:xfrm>
            <a:off x="6279819" y="1805472"/>
            <a:ext cx="5384800" cy="2271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91819" y="1805472"/>
            <a:ext cx="5384800" cy="2271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691819" y="4267200"/>
            <a:ext cx="5384800" cy="1066800"/>
          </a:xfrm>
        </p:spPr>
        <p:txBody>
          <a:bodyPr anchor="t">
            <a:normAutofit/>
          </a:bodyPr>
          <a:lstStyle>
            <a:lvl1pPr marL="0" marR="0" indent="0" algn="r" eaLnBrk="1" latinLnBrk="0" hangingPunct="1">
              <a:buFontTx/>
              <a:buNone/>
              <a:defRPr kumimoji="0" lang="nl-NL" sz="18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6279819" y="4267200"/>
            <a:ext cx="53848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nl-NL" sz="1800" baseline="0"/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20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4 foto's: liggend, met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1329366" y="1993032"/>
            <a:ext cx="4871063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329365" y="6436568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07765" y="1993032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1329365" y="4280520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6307765" y="4280520"/>
            <a:ext cx="4876800" cy="2055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nl-NL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n-US"/>
              <a:t>Click icon to add picture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1329365" y="1612032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307765" y="6436568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6307765" y="1612032"/>
            <a:ext cx="48768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nl-NL" sz="1600" baseline="0"/>
            </a:lvl1pPr>
            <a:extLst/>
          </a:lstStyle>
          <a:p>
            <a:pPr lvl="0"/>
            <a:r>
              <a:rPr kumimoji="0" lang="nl-NL"/>
              <a:t>Klik om een bijschrift toe te voegen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26" y="128750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voor video 16 x 9 form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351584" y="1844825"/>
            <a:ext cx="7104789" cy="299733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nl-NL" sz="200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n-US" dirty="0"/>
              <a:t>Layout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video. </a:t>
            </a:r>
            <a:r>
              <a:rPr lang="en-US" dirty="0" err="1"/>
              <a:t>Hou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met het </a:t>
            </a:r>
            <a:r>
              <a:rPr lang="en-US" dirty="0" err="1"/>
              <a:t>formaat</a:t>
            </a:r>
            <a:r>
              <a:rPr lang="en-US" dirty="0"/>
              <a:t> van de video.  16 X 9 (widescreen) is het </a:t>
            </a:r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gangbaar</a:t>
            </a:r>
            <a:r>
              <a:rPr lang="en-US" dirty="0"/>
              <a:t>.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op YouTube </a:t>
            </a:r>
            <a:r>
              <a:rPr lang="en-US" dirty="0" err="1"/>
              <a:t>gebruikt</a:t>
            </a:r>
            <a:r>
              <a:rPr lang="en-US" dirty="0"/>
              <a:t>. </a:t>
            </a:r>
            <a:endParaRPr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1775520" y="5085184"/>
            <a:ext cx="8064896" cy="838200"/>
          </a:xfrm>
        </p:spPr>
        <p:txBody>
          <a:bodyPr tIns="91440" rIns="9144" bIns="91440" anchor="t"/>
          <a:lstStyle>
            <a:lvl1pPr marL="0" marR="0" indent="0" algn="ctr" eaLnBrk="1" latinLnBrk="0" hangingPunct="1">
              <a:buFontTx/>
              <a:buNone/>
              <a:defRPr kumimoji="0" lang="nl-NL" sz="2000" i="0"/>
            </a:lvl1pPr>
            <a:extLst/>
          </a:lstStyle>
          <a:p>
            <a:pPr lvl="0"/>
            <a:r>
              <a:rPr kumimoji="0" lang="nl-NL" dirty="0"/>
              <a:t>Klik om een bijschrift toe te voegen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19" y="128450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" y="1217630"/>
            <a:ext cx="12189023" cy="136517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1396414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2977" y="1540876"/>
            <a:ext cx="911424" cy="70167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6D19333-19E5-41F3-9BAB-CE8431C616E6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464" y="127763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>
            <a:normAutofit/>
          </a:bodyPr>
          <a:lstStyle>
            <a:lvl1pPr algn="l" rtl="0" eaLnBrk="1" latinLnBrk="0" hangingPunct="1">
              <a:defRPr kumimoji="0"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defRPr kumimoji="0"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defRPr kumimoji="0"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defRPr kumimoji="0"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defRPr kumimoji="0" lang="en-US" sz="16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rgbClr val="212437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rgbClr val="212437"/>
          </a:solidFill>
        </p:spPr>
        <p:txBody>
          <a:bodyPr vert="horz" rtlCol="0" anchor="ctr">
            <a:normAutofit/>
          </a:bodyPr>
          <a:lstStyle>
            <a:lvl1pPr marL="0" indent="0">
              <a:buFontTx/>
              <a:buNone/>
              <a:defRPr kumimoji="0" lang="en-US" sz="2000" b="1" kern="120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rtl="0" eaLnBrk="1" latinLnBrk="0" hangingPunct="1">
              <a:spcBef>
                <a:spcPts val="700"/>
              </a:spcBef>
              <a:buClr>
                <a:srgbClr val="212437"/>
              </a:buClr>
              <a:buSzPct val="70000"/>
              <a:buFontTx/>
              <a:buNone/>
            </a:pPr>
            <a:r>
              <a:rPr kumimoji="0" lang="en-US"/>
              <a:t>Click to edit Master text styles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169978" y="1284508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5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91CC4D-554D-4BBE-8B55-1A391B8BF9AB}" type="datetimeFigureOut">
              <a:rPr lang="nl-NL" smtClean="0"/>
              <a:pPr/>
              <a:t>4-9-2021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215" y="6183600"/>
            <a:ext cx="1402697" cy="7010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563"/>
            <a:ext cx="12192000" cy="28651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973" y="1275630"/>
            <a:ext cx="480000" cy="288032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fld id="{96499B70-49A0-4519-9B09-62EDDB406EFA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1080BE"/>
        </a:buClr>
        <a:buSzPct val="70000"/>
        <a:buFont typeface="Wingdings 2" pitchFamily="18" charset="2"/>
        <a:buChar char="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rgbClr val="B5D02E"/>
        </a:buClr>
        <a:buSzPct val="70000"/>
        <a:buFont typeface="Wingdings 2"/>
        <a:buChar char="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rgbClr val="70BE7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rgbClr val="1080BE"/>
        </a:buClr>
        <a:buSzPct val="75000"/>
        <a:buFont typeface="Wingdings"/>
        <a:buChar char="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rgbClr val="B5D02E"/>
        </a:buClr>
        <a:buSzPct val="65000"/>
        <a:buFont typeface="Wingdings"/>
        <a:buChar char="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-dato.com/hc/en-us/articles/360039475533-LYNX-TameFlow-Card-Type-Configuration-Templates#DownloadadetailedOverviewofCardTypeconfigurationoptionsbelow" TargetMode="External"/><Relationship Id="rId2" Type="http://schemas.openxmlformats.org/officeDocument/2006/relationships/hyperlink" Target="https://support.a-dato.com/hc/en-us/sections/360003735037-Make-a-jumpstart-with-LYNX-TameFlo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800" dirty="0"/>
              <a:t>LYNX TameFlow Implementation Choices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err="1"/>
              <a:t>Workdocument</a:t>
            </a:r>
            <a:endParaRPr lang="en-GB" dirty="0"/>
          </a:p>
        </p:txBody>
      </p:sp>
      <p:sp>
        <p:nvSpPr>
          <p:cNvPr id="18" name="Subtitle 13"/>
          <p:cNvSpPr txBox="1">
            <a:spLocks/>
          </p:cNvSpPr>
          <p:nvPr/>
        </p:nvSpPr>
        <p:spPr>
          <a:xfrm>
            <a:off x="9840416" y="0"/>
            <a:ext cx="504056" cy="6858000"/>
          </a:xfrm>
          <a:prstGeom prst="rect">
            <a:avLst/>
          </a:prstGeom>
        </p:spPr>
        <p:txBody>
          <a:bodyPr vert="wordArtVert" anchor="ctr">
            <a:normAutofit fontScale="85000" lnSpcReduction="20000"/>
          </a:bodyPr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70000"/>
              <a:defRPr/>
            </a:pPr>
            <a:endParaRPr lang="en-GB" sz="2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31B40-6A0B-46F5-882E-04DF5A7B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(1)</a:t>
            </a: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F9A4F-BE1A-4B99-B31A-B16EBAE6B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DD9EE8-994E-45F9-8857-0D8F319D7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844824"/>
            <a:ext cx="8213017" cy="4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3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B470-F2FC-4D61-A15D-84DFFBD4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(2)</a:t>
            </a:r>
            <a:endParaRPr lang="en-NL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715277-8C55-4B30-9AE1-31DD0AC49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F841A8-A431-4A62-A5AB-8A996FB9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772816"/>
            <a:ext cx="7754775" cy="46634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2995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7C83-2C3C-4986-9C9F-E248EC2E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Card Type “X”: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0F5B-2823-4BDB-A156-E70A29D367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Card Fields</a:t>
            </a:r>
          </a:p>
          <a:p>
            <a:pPr lvl="1"/>
            <a:r>
              <a:rPr lang="en-US" dirty="0"/>
              <a:t>Status (workflow)</a:t>
            </a:r>
          </a:p>
          <a:p>
            <a:pPr lvl="1"/>
            <a:r>
              <a:rPr lang="en-US" dirty="0"/>
              <a:t>Size and its unit of measure:</a:t>
            </a:r>
          </a:p>
          <a:p>
            <a:pPr lvl="2"/>
            <a:r>
              <a:rPr lang="en-US" dirty="0"/>
              <a:t>Timespan: Hours</a:t>
            </a:r>
          </a:p>
          <a:p>
            <a:pPr lvl="2"/>
            <a:r>
              <a:rPr lang="en-US" dirty="0"/>
              <a:t>Units: Points, DD (Developer Days) etc.</a:t>
            </a:r>
          </a:p>
          <a:p>
            <a:pPr lvl="1"/>
            <a:r>
              <a:rPr lang="en-US" dirty="0"/>
              <a:t>Other fields</a:t>
            </a:r>
          </a:p>
          <a:p>
            <a:pPr lvl="1"/>
            <a:endParaRPr lang="en-US" dirty="0"/>
          </a:p>
          <a:p>
            <a:r>
              <a:rPr lang="en-US" dirty="0"/>
              <a:t>Default values to be considered</a:t>
            </a:r>
          </a:p>
          <a:p>
            <a:pPr lvl="1"/>
            <a:endParaRPr lang="en-US" dirty="0"/>
          </a:p>
          <a:p>
            <a:r>
              <a:rPr lang="en-US" dirty="0"/>
              <a:t>Card Buffer Management: Yes/No</a:t>
            </a:r>
          </a:p>
          <a:p>
            <a:pPr lvl="1"/>
            <a:r>
              <a:rPr lang="en-US" dirty="0"/>
              <a:t>Due Date Field</a:t>
            </a:r>
          </a:p>
          <a:p>
            <a:pPr lvl="1"/>
            <a:r>
              <a:rPr lang="en-US" dirty="0"/>
              <a:t>Type of Buffer Management</a:t>
            </a:r>
          </a:p>
          <a:p>
            <a:pPr lvl="1"/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B2C12-A821-482E-AC15-EFFAA2844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70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7C83-2C3C-4986-9C9F-E248EC2E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Card Type “Y”: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0F5B-2823-4BDB-A156-E70A29D3673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B2C12-A821-482E-AC15-EFFAA2844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01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FE9B0-F94A-4672-9AC4-3640E3DA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Stream(s) + Board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0CDE2-4295-48D8-891D-9B02685CD4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Minimum is one Stream/Board Combination</a:t>
            </a:r>
          </a:p>
          <a:p>
            <a:pPr lvl="1"/>
            <a:r>
              <a:rPr lang="en-US" dirty="0"/>
              <a:t>Stream configuration</a:t>
            </a:r>
          </a:p>
          <a:p>
            <a:pPr lvl="1"/>
            <a:r>
              <a:rPr lang="en-US" dirty="0"/>
              <a:t>Board configuration</a:t>
            </a:r>
          </a:p>
          <a:p>
            <a:endParaRPr lang="en-US" dirty="0"/>
          </a:p>
          <a:p>
            <a:r>
              <a:rPr lang="en-US" dirty="0"/>
              <a:t>Stream Configuration:</a:t>
            </a:r>
          </a:p>
          <a:p>
            <a:pPr lvl="1"/>
            <a:r>
              <a:rPr lang="en-US" dirty="0"/>
              <a:t>..</a:t>
            </a:r>
          </a:p>
          <a:p>
            <a:endParaRPr lang="en-US" dirty="0"/>
          </a:p>
          <a:p>
            <a:r>
              <a:rPr lang="en-US" dirty="0"/>
              <a:t>Board Configuration:</a:t>
            </a:r>
          </a:p>
          <a:p>
            <a:pPr lvl="1"/>
            <a:r>
              <a:rPr lang="en-US" dirty="0"/>
              <a:t>Any handover points in the workflow (select “wait”)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23458-7E84-4C39-80BA-F825EC4C7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054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E3C0-0582-46E7-AA8B-99D8525CA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Workpackage</a:t>
            </a:r>
            <a:r>
              <a:rPr lang="en-US" sz="3200" dirty="0"/>
              <a:t> “Resource Requirements”</a:t>
            </a:r>
            <a:br>
              <a:rPr lang="en-US" sz="3200" dirty="0"/>
            </a:br>
            <a:r>
              <a:rPr lang="en-US" sz="2800" i="1" dirty="0"/>
              <a:t>Use Standard Skill or Team Skill</a:t>
            </a:r>
            <a:endParaRPr lang="en-NL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77466-0E45-40CF-AB37-C4A4218949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Standard Skills</a:t>
            </a:r>
          </a:p>
          <a:p>
            <a:pPr lvl="2"/>
            <a:r>
              <a:rPr lang="en-US" dirty="0"/>
              <a:t>Virtual</a:t>
            </a:r>
          </a:p>
          <a:p>
            <a:pPr lvl="2"/>
            <a:r>
              <a:rPr lang="en-US" dirty="0"/>
              <a:t>Normal</a:t>
            </a:r>
          </a:p>
          <a:p>
            <a:pPr lvl="1"/>
            <a:r>
              <a:rPr lang="en-US" dirty="0"/>
              <a:t>Team Skill</a:t>
            </a:r>
          </a:p>
          <a:p>
            <a:pPr lvl="1"/>
            <a:endParaRPr lang="en-US" dirty="0"/>
          </a:p>
          <a:p>
            <a:r>
              <a:rPr lang="en-US" dirty="0"/>
              <a:t>Pro’s and Con’s:</a:t>
            </a:r>
          </a:p>
          <a:p>
            <a:pPr lvl="1"/>
            <a:r>
              <a:rPr lang="en-US" dirty="0"/>
              <a:t>……</a:t>
            </a:r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416A2-8959-4341-B9F5-8D45CA080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162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9A7B50-04C3-4651-8B58-FB085B2758F6}"/>
              </a:ext>
            </a:extLst>
          </p:cNvPr>
          <p:cNvSpPr/>
          <p:nvPr/>
        </p:nvSpPr>
        <p:spPr>
          <a:xfrm>
            <a:off x="205110" y="1225100"/>
            <a:ext cx="7325499" cy="5199667"/>
          </a:xfrm>
          <a:prstGeom prst="roundRect">
            <a:avLst/>
          </a:prstGeom>
          <a:solidFill>
            <a:srgbClr val="C9D7F3"/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68" y="1575048"/>
            <a:ext cx="3382101" cy="4028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2"/>
            <a:ext cx="10972800" cy="488165"/>
          </a:xfrm>
        </p:spPr>
        <p:txBody>
          <a:bodyPr>
            <a:normAutofit fontScale="90000"/>
          </a:bodyPr>
          <a:lstStyle/>
          <a:p>
            <a:r>
              <a:rPr lang="en-US" sz="4267" dirty="0"/>
              <a:t>LYNX and LYNX TameFlow</a:t>
            </a:r>
            <a:endParaRPr lang="en-US" sz="4267" i="1" dirty="0"/>
          </a:p>
        </p:txBody>
      </p:sp>
      <p:sp>
        <p:nvSpPr>
          <p:cNvPr id="21" name="Rectangle 20"/>
          <p:cNvSpPr/>
          <p:nvPr/>
        </p:nvSpPr>
        <p:spPr>
          <a:xfrm>
            <a:off x="489730" y="3342867"/>
            <a:ext cx="2620864" cy="646331"/>
          </a:xfrm>
          <a:prstGeom prst="rect">
            <a:avLst/>
          </a:prstGeom>
          <a:solidFill>
            <a:srgbClr val="C9D7F3"/>
          </a:solidFill>
        </p:spPr>
        <p:txBody>
          <a:bodyPr wrap="square">
            <a:spAutoFit/>
          </a:bodyPr>
          <a:lstStyle/>
          <a:p>
            <a:r>
              <a:rPr lang="en-US" b="1" dirty="0"/>
              <a:t>Projects with stages, phases and tasks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97362" y="1700840"/>
            <a:ext cx="2613232" cy="646331"/>
          </a:xfrm>
          <a:prstGeom prst="rect">
            <a:avLst/>
          </a:prstGeom>
          <a:solidFill>
            <a:srgbClr val="C9D7F3"/>
          </a:solidFill>
        </p:spPr>
        <p:txBody>
          <a:bodyPr wrap="square">
            <a:spAutoFit/>
          </a:bodyPr>
          <a:lstStyle/>
          <a:p>
            <a:r>
              <a:rPr lang="en-US" b="1" dirty="0"/>
              <a:t>Portfolio / Multi Project</a:t>
            </a:r>
          </a:p>
          <a:p>
            <a:r>
              <a:rPr lang="en-US" b="1" dirty="0"/>
              <a:t>Scenario Planning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130" y="5392298"/>
            <a:ext cx="1871255" cy="90757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3" y="238098"/>
            <a:ext cx="1601775" cy="800559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2388198" y="4745967"/>
            <a:ext cx="2641572" cy="646331"/>
          </a:xfrm>
          <a:prstGeom prst="rect">
            <a:avLst/>
          </a:prstGeom>
          <a:solidFill>
            <a:srgbClr val="C9D7F3"/>
          </a:solidFill>
        </p:spPr>
        <p:txBody>
          <a:bodyPr wrap="square">
            <a:spAutoFit/>
          </a:bodyPr>
          <a:lstStyle/>
          <a:p>
            <a:r>
              <a:rPr lang="en-US" b="1" dirty="0" err="1"/>
              <a:t>Workpackages</a:t>
            </a:r>
            <a:r>
              <a:rPr lang="en-US" b="1" dirty="0"/>
              <a:t> with Cards </a:t>
            </a:r>
            <a:r>
              <a:rPr lang="en-US" i="1" dirty="0"/>
              <a:t>e.g.</a:t>
            </a:r>
            <a:r>
              <a:rPr lang="en-US" b="1" dirty="0"/>
              <a:t> </a:t>
            </a:r>
            <a:r>
              <a:rPr lang="en-US" i="1" dirty="0"/>
              <a:t>subtasks, user-stories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814382-6166-4E5A-AC43-74BCF818D75B}"/>
              </a:ext>
            </a:extLst>
          </p:cNvPr>
          <p:cNvGrpSpPr/>
          <p:nvPr/>
        </p:nvGrpSpPr>
        <p:grpSpPr>
          <a:xfrm>
            <a:off x="6468321" y="3415207"/>
            <a:ext cx="5330923" cy="3068115"/>
            <a:chOff x="5927991" y="3954959"/>
            <a:chExt cx="4802917" cy="2858418"/>
          </a:xfrm>
        </p:grpSpPr>
        <p:sp>
          <p:nvSpPr>
            <p:cNvPr id="15" name="Isosceles Triangle 14"/>
            <p:cNvSpPr/>
            <p:nvPr/>
          </p:nvSpPr>
          <p:spPr>
            <a:xfrm rot="17409417">
              <a:off x="6349161" y="4389554"/>
              <a:ext cx="844330" cy="168666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7248129" y="4018792"/>
              <a:ext cx="2203830" cy="227558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76068" y="4349076"/>
              <a:ext cx="1648560" cy="169137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28" name="Rectangle 27"/>
            <p:cNvSpPr/>
            <p:nvPr/>
          </p:nvSpPr>
          <p:spPr>
            <a:xfrm>
              <a:off x="7826552" y="3954959"/>
              <a:ext cx="2311113" cy="344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b="1" dirty="0"/>
                <a:t>Card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ACA1F1B-E4FB-4F78-902F-0D6DBEE3D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886079" y="4385042"/>
              <a:ext cx="1844829" cy="2428335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CF84A6-6B53-4FDC-B335-45B595842431}"/>
              </a:ext>
            </a:extLst>
          </p:cNvPr>
          <p:cNvGrpSpPr/>
          <p:nvPr/>
        </p:nvGrpSpPr>
        <p:grpSpPr>
          <a:xfrm>
            <a:off x="6527587" y="1225100"/>
            <a:ext cx="4943964" cy="1879640"/>
            <a:chOff x="5063701" y="1405017"/>
            <a:chExt cx="4943964" cy="1879639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665FF10A-D4CE-4C3C-94B8-179C16334A9D}"/>
                </a:ext>
              </a:extLst>
            </p:cNvPr>
            <p:cNvSpPr/>
            <p:nvPr/>
          </p:nvSpPr>
          <p:spPr>
            <a:xfrm rot="15435128">
              <a:off x="5445561" y="2013130"/>
              <a:ext cx="700747" cy="1464467"/>
            </a:xfrm>
            <a:prstGeom prst="triangle">
              <a:avLst/>
            </a:prstGeom>
            <a:solidFill>
              <a:srgbClr val="204892"/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298BCB7B-B8A0-436F-AF56-53486C63C059}"/>
                </a:ext>
              </a:extLst>
            </p:cNvPr>
            <p:cNvSpPr/>
            <p:nvPr/>
          </p:nvSpPr>
          <p:spPr>
            <a:xfrm>
              <a:off x="6334557" y="1405017"/>
              <a:ext cx="3673108" cy="1879639"/>
            </a:xfrm>
            <a:prstGeom prst="roundRect">
              <a:avLst/>
            </a:prstGeom>
            <a:solidFill>
              <a:srgbClr val="204892"/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9EE721-5D48-4871-A26A-2DE6CEC8AD49}"/>
                </a:ext>
              </a:extLst>
            </p:cNvPr>
            <p:cNvSpPr/>
            <p:nvPr/>
          </p:nvSpPr>
          <p:spPr>
            <a:xfrm>
              <a:off x="6870225" y="1653908"/>
              <a:ext cx="260177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Multi-project resource management</a:t>
              </a:r>
            </a:p>
            <a:p>
              <a:r>
                <a:rPr lang="en-US" i="1" dirty="0">
                  <a:solidFill>
                    <a:schemeClr val="bg1"/>
                  </a:solidFill>
                </a:rPr>
                <a:t>Skills, profiles, resources, teams, team members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C49E79CA-B365-406D-B801-6A53702CB78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1" y="2253131"/>
            <a:ext cx="2180369" cy="10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93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Project </a:t>
            </a:r>
            <a:r>
              <a:rPr lang="nl-NL" sz="2800" dirty="0" err="1"/>
              <a:t>Workflows</a:t>
            </a:r>
            <a:br>
              <a:rPr lang="nl-NL" sz="2800" dirty="0"/>
            </a:br>
            <a:r>
              <a:rPr lang="nl-NL" sz="2400" i="1" dirty="0"/>
              <a:t>Network Logic building a Critical Chain or </a:t>
            </a:r>
            <a:r>
              <a:rPr lang="nl-NL" sz="2400" i="1" dirty="0" err="1"/>
              <a:t>Shortest</a:t>
            </a:r>
            <a:r>
              <a:rPr lang="nl-NL" sz="2400" i="1" dirty="0"/>
              <a:t> </a:t>
            </a:r>
            <a:r>
              <a:rPr lang="nl-NL" sz="2400" i="1" dirty="0" err="1"/>
              <a:t>Path</a:t>
            </a:r>
            <a:endParaRPr lang="en-GB" sz="9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1159687" y="3003592"/>
            <a:ext cx="740523" cy="2863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START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7075" y="3001941"/>
            <a:ext cx="1154220" cy="28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Concept</a:t>
            </a:r>
          </a:p>
        </p:txBody>
      </p:sp>
      <p:cxnSp>
        <p:nvCxnSpPr>
          <p:cNvPr id="9" name="Elbow Connector 8"/>
          <p:cNvCxnSpPr>
            <a:cxnSpLocks/>
            <a:stCxn id="4" idx="3"/>
            <a:endCxn id="6" idx="1"/>
          </p:cNvCxnSpPr>
          <p:nvPr/>
        </p:nvCxnSpPr>
        <p:spPr>
          <a:xfrm flipV="1">
            <a:off x="1900210" y="3144337"/>
            <a:ext cx="346865" cy="242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iamond 35"/>
          <p:cNvSpPr/>
          <p:nvPr/>
        </p:nvSpPr>
        <p:spPr>
          <a:xfrm>
            <a:off x="7627886" y="4437816"/>
            <a:ext cx="229786" cy="257266"/>
          </a:xfrm>
          <a:prstGeom prst="diamond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0" name="Rectangle 29"/>
          <p:cNvSpPr/>
          <p:nvPr/>
        </p:nvSpPr>
        <p:spPr>
          <a:xfrm>
            <a:off x="5970992" y="4416537"/>
            <a:ext cx="1367442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</a:t>
            </a:r>
            <a:endParaRPr lang="en-GB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Elbow Connector 11"/>
          <p:cNvCxnSpPr>
            <a:cxnSpLocks/>
            <a:stCxn id="39" idx="3"/>
            <a:endCxn id="30" idx="0"/>
          </p:cNvCxnSpPr>
          <p:nvPr/>
        </p:nvCxnSpPr>
        <p:spPr>
          <a:xfrm>
            <a:off x="5520760" y="3500992"/>
            <a:ext cx="1133953" cy="9155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439816" y="3356992"/>
            <a:ext cx="1080944" cy="288000"/>
          </a:xfrm>
          <a:prstGeom prst="rect">
            <a:avLst/>
          </a:prstGeom>
          <a:noFill/>
          <a:ln>
            <a:solidFill>
              <a:srgbClr val="2048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>
                <a:solidFill>
                  <a:schemeClr val="tx1">
                    <a:lumMod val="85000"/>
                    <a:lumOff val="15000"/>
                  </a:schemeClr>
                </a:solidFill>
              </a:rPr>
              <a:t>Hardware</a:t>
            </a:r>
            <a:endParaRPr lang="en-GB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57672" y="4422449"/>
            <a:ext cx="1414263" cy="28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Buffer</a:t>
            </a:r>
          </a:p>
        </p:txBody>
      </p:sp>
      <p:sp>
        <p:nvSpPr>
          <p:cNvPr id="49" name="Diamond 48"/>
          <p:cNvSpPr/>
          <p:nvPr/>
        </p:nvSpPr>
        <p:spPr>
          <a:xfrm>
            <a:off x="9278257" y="4447147"/>
            <a:ext cx="229786" cy="257266"/>
          </a:xfrm>
          <a:prstGeom prst="diamond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46" name="Elbow Connector 45"/>
          <p:cNvCxnSpPr>
            <a:cxnSpLocks/>
            <a:stCxn id="6" idx="3"/>
            <a:endCxn id="39" idx="1"/>
          </p:cNvCxnSpPr>
          <p:nvPr/>
        </p:nvCxnSpPr>
        <p:spPr>
          <a:xfrm>
            <a:off x="3401295" y="3144337"/>
            <a:ext cx="1038521" cy="3566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11">
            <a:extLst>
              <a:ext uri="{FF2B5EF4-FFF2-40B4-BE49-F238E27FC236}">
                <a16:creationId xmlns:a16="http://schemas.microsoft.com/office/drawing/2014/main" id="{B35442F1-164B-4097-A563-105DB2D77C72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5553415" y="4145648"/>
            <a:ext cx="417577" cy="4148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C4DBBBC-C788-4F0F-9BD5-4F9B62D5663A}"/>
              </a:ext>
            </a:extLst>
          </p:cNvPr>
          <p:cNvSpPr/>
          <p:nvPr/>
        </p:nvSpPr>
        <p:spPr>
          <a:xfrm>
            <a:off x="3862706" y="4003252"/>
            <a:ext cx="1690709" cy="28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>
                <a:solidFill>
                  <a:schemeClr val="tx1">
                    <a:lumMod val="85000"/>
                    <a:lumOff val="15000"/>
                  </a:schemeClr>
                </a:solidFill>
              </a:rPr>
              <a:t>Software</a:t>
            </a:r>
            <a:endParaRPr lang="en-GB" sz="1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Elbow Connector 45">
            <a:extLst>
              <a:ext uri="{FF2B5EF4-FFF2-40B4-BE49-F238E27FC236}">
                <a16:creationId xmlns:a16="http://schemas.microsoft.com/office/drawing/2014/main" id="{2DF92309-A5CD-4F76-AF83-68E543484AA4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>
          <a:xfrm>
            <a:off x="3401295" y="3144337"/>
            <a:ext cx="461411" cy="1001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26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Project </a:t>
            </a:r>
            <a:r>
              <a:rPr lang="nl-NL" sz="2800" dirty="0" err="1"/>
              <a:t>Workflows</a:t>
            </a:r>
            <a:br>
              <a:rPr lang="nl-NL" sz="2800" dirty="0"/>
            </a:br>
            <a:r>
              <a:rPr lang="nl-NL" sz="2400" i="1" dirty="0" err="1"/>
              <a:t>Normal</a:t>
            </a:r>
            <a:r>
              <a:rPr lang="nl-NL" sz="2400" i="1" dirty="0"/>
              <a:t> </a:t>
            </a:r>
            <a:r>
              <a:rPr lang="nl-NL" sz="2400" i="1" dirty="0" err="1"/>
              <a:t>tasks</a:t>
            </a:r>
            <a:r>
              <a:rPr lang="nl-NL" sz="2400" i="1" dirty="0"/>
              <a:t> </a:t>
            </a:r>
            <a:r>
              <a:rPr lang="nl-NL" sz="2400" i="1" dirty="0" err="1"/>
              <a:t>and</a:t>
            </a:r>
            <a:r>
              <a:rPr lang="nl-NL" sz="2400" i="1" dirty="0"/>
              <a:t> </a:t>
            </a:r>
            <a:r>
              <a:rPr lang="nl-NL" sz="2400" i="1" dirty="0" err="1"/>
              <a:t>Workpackages</a:t>
            </a:r>
            <a:r>
              <a:rPr lang="nl-NL" sz="2400" i="1" dirty="0"/>
              <a:t> (</a:t>
            </a:r>
            <a:r>
              <a:rPr lang="nl-NL" sz="2400" i="1" dirty="0" err="1"/>
              <a:t>bundle</a:t>
            </a:r>
            <a:r>
              <a:rPr lang="nl-NL" sz="2400" i="1" dirty="0"/>
              <a:t> of “cards”)</a:t>
            </a:r>
            <a:endParaRPr lang="en-GB" sz="9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E280E4-0833-4683-A28C-A199D7A27E25}"/>
              </a:ext>
            </a:extLst>
          </p:cNvPr>
          <p:cNvSpPr/>
          <p:nvPr/>
        </p:nvSpPr>
        <p:spPr>
          <a:xfrm>
            <a:off x="1230871" y="2139512"/>
            <a:ext cx="740523" cy="2863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START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E77800-87F0-4E07-AED1-7704A78336CA}"/>
              </a:ext>
            </a:extLst>
          </p:cNvPr>
          <p:cNvSpPr/>
          <p:nvPr/>
        </p:nvSpPr>
        <p:spPr>
          <a:xfrm>
            <a:off x="2318259" y="2137861"/>
            <a:ext cx="1154220" cy="2847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Normal</a:t>
            </a:r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79E01A0E-0445-4C4F-80BD-A943B1AA92D4}"/>
              </a:ext>
            </a:extLst>
          </p:cNvPr>
          <p:cNvSpPr/>
          <p:nvPr/>
        </p:nvSpPr>
        <p:spPr>
          <a:xfrm>
            <a:off x="7699070" y="3573736"/>
            <a:ext cx="229786" cy="257266"/>
          </a:xfrm>
          <a:prstGeom prst="diamond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5EAD677-DDD8-432A-B6C0-7D6327D7FFB9}"/>
              </a:ext>
            </a:extLst>
          </p:cNvPr>
          <p:cNvSpPr/>
          <p:nvPr/>
        </p:nvSpPr>
        <p:spPr>
          <a:xfrm>
            <a:off x="6042176" y="3552457"/>
            <a:ext cx="1367442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Normal</a:t>
            </a:r>
          </a:p>
        </p:txBody>
      </p:sp>
      <p:cxnSp>
        <p:nvCxnSpPr>
          <p:cNvPr id="44" name="Elbow Connector 11">
            <a:extLst>
              <a:ext uri="{FF2B5EF4-FFF2-40B4-BE49-F238E27FC236}">
                <a16:creationId xmlns:a16="http://schemas.microsoft.com/office/drawing/2014/main" id="{3E1316D2-A070-4694-ACF8-5364A60B69D7}"/>
              </a:ext>
            </a:extLst>
          </p:cNvPr>
          <p:cNvCxnSpPr>
            <a:cxnSpLocks/>
            <a:stCxn id="47" idx="3"/>
            <a:endCxn id="43" idx="0"/>
          </p:cNvCxnSpPr>
          <p:nvPr/>
        </p:nvCxnSpPr>
        <p:spPr>
          <a:xfrm>
            <a:off x="5591944" y="2636912"/>
            <a:ext cx="1133953" cy="9155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001A57C4-A803-442C-ACF0-12B092A1D0BC}"/>
              </a:ext>
            </a:extLst>
          </p:cNvPr>
          <p:cNvSpPr/>
          <p:nvPr/>
        </p:nvSpPr>
        <p:spPr>
          <a:xfrm>
            <a:off x="4511000" y="2492912"/>
            <a:ext cx="1080944" cy="288000"/>
          </a:xfrm>
          <a:prstGeom prst="rect">
            <a:avLst/>
          </a:prstGeom>
          <a:noFill/>
          <a:ln>
            <a:solidFill>
              <a:srgbClr val="2048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Normal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7FC0F73-D190-43CA-AD98-581A59E42EC6}"/>
              </a:ext>
            </a:extLst>
          </p:cNvPr>
          <p:cNvSpPr/>
          <p:nvPr/>
        </p:nvSpPr>
        <p:spPr>
          <a:xfrm>
            <a:off x="7928856" y="3558369"/>
            <a:ext cx="1414263" cy="28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Buffer</a:t>
            </a:r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5139B201-0928-42FE-9C94-4B7C6867D88C}"/>
              </a:ext>
            </a:extLst>
          </p:cNvPr>
          <p:cNvSpPr/>
          <p:nvPr/>
        </p:nvSpPr>
        <p:spPr>
          <a:xfrm>
            <a:off x="9349441" y="3583067"/>
            <a:ext cx="229786" cy="257266"/>
          </a:xfrm>
          <a:prstGeom prst="diamond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cxnSp>
        <p:nvCxnSpPr>
          <p:cNvPr id="53" name="Elbow Connector 45">
            <a:extLst>
              <a:ext uri="{FF2B5EF4-FFF2-40B4-BE49-F238E27FC236}">
                <a16:creationId xmlns:a16="http://schemas.microsoft.com/office/drawing/2014/main" id="{820D4A86-05AE-40B8-B465-6FE9BC522AF7}"/>
              </a:ext>
            </a:extLst>
          </p:cNvPr>
          <p:cNvCxnSpPr>
            <a:cxnSpLocks/>
            <a:stCxn id="40" idx="3"/>
            <a:endCxn id="47" idx="1"/>
          </p:cNvCxnSpPr>
          <p:nvPr/>
        </p:nvCxnSpPr>
        <p:spPr>
          <a:xfrm>
            <a:off x="3472479" y="2280257"/>
            <a:ext cx="1038521" cy="3566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11">
            <a:extLst>
              <a:ext uri="{FF2B5EF4-FFF2-40B4-BE49-F238E27FC236}">
                <a16:creationId xmlns:a16="http://schemas.microsoft.com/office/drawing/2014/main" id="{3951DA40-3245-4891-979A-52C64B1F6322}"/>
              </a:ext>
            </a:extLst>
          </p:cNvPr>
          <p:cNvCxnSpPr>
            <a:cxnSpLocks/>
            <a:stCxn id="56" idx="3"/>
            <a:endCxn id="43" idx="1"/>
          </p:cNvCxnSpPr>
          <p:nvPr/>
        </p:nvCxnSpPr>
        <p:spPr>
          <a:xfrm>
            <a:off x="5624599" y="3281568"/>
            <a:ext cx="417577" cy="4148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C36B3E2-09E8-48BF-A584-6CE896A528F7}"/>
              </a:ext>
            </a:extLst>
          </p:cNvPr>
          <p:cNvCxnSpPr>
            <a:cxnSpLocks/>
            <a:stCxn id="43" idx="3"/>
            <a:endCxn id="42" idx="1"/>
          </p:cNvCxnSpPr>
          <p:nvPr/>
        </p:nvCxnSpPr>
        <p:spPr>
          <a:xfrm>
            <a:off x="7409618" y="3696457"/>
            <a:ext cx="289452" cy="5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A3D5BCB2-1E43-40D0-A5EF-1F1BFBA9750B}"/>
              </a:ext>
            </a:extLst>
          </p:cNvPr>
          <p:cNvSpPr/>
          <p:nvPr/>
        </p:nvSpPr>
        <p:spPr>
          <a:xfrm>
            <a:off x="3933890" y="3139172"/>
            <a:ext cx="1690709" cy="2847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i="1" dirty="0" err="1">
                <a:solidFill>
                  <a:schemeClr val="bg1">
                    <a:lumMod val="95000"/>
                  </a:schemeClr>
                </a:solidFill>
              </a:rPr>
              <a:t>Workpackage</a:t>
            </a:r>
            <a:endParaRPr lang="en-GB" sz="16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57" name="Elbow Connector 45">
            <a:extLst>
              <a:ext uri="{FF2B5EF4-FFF2-40B4-BE49-F238E27FC236}">
                <a16:creationId xmlns:a16="http://schemas.microsoft.com/office/drawing/2014/main" id="{6919A72D-D457-44DE-867D-FEE607304AFF}"/>
              </a:ext>
            </a:extLst>
          </p:cNvPr>
          <p:cNvCxnSpPr>
            <a:cxnSpLocks/>
            <a:stCxn id="40" idx="3"/>
            <a:endCxn id="56" idx="1"/>
          </p:cNvCxnSpPr>
          <p:nvPr/>
        </p:nvCxnSpPr>
        <p:spPr>
          <a:xfrm>
            <a:off x="3472479" y="2280257"/>
            <a:ext cx="461411" cy="1001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8">
            <a:extLst>
              <a:ext uri="{FF2B5EF4-FFF2-40B4-BE49-F238E27FC236}">
                <a16:creationId xmlns:a16="http://schemas.microsoft.com/office/drawing/2014/main" id="{9B756BC7-596D-4B92-9225-13BF5633E670}"/>
              </a:ext>
            </a:extLst>
          </p:cNvPr>
          <p:cNvCxnSpPr>
            <a:cxnSpLocks/>
            <a:stCxn id="38" idx="3"/>
            <a:endCxn id="40" idx="1"/>
          </p:cNvCxnSpPr>
          <p:nvPr/>
        </p:nvCxnSpPr>
        <p:spPr>
          <a:xfrm flipV="1">
            <a:off x="1971394" y="2280257"/>
            <a:ext cx="346865" cy="242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1E6014BD-CAC6-436D-B389-EC25EBC8E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18" y="3434037"/>
            <a:ext cx="1697863" cy="2828223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1C4C6333-A083-484B-B57A-9F99FE179854}"/>
              </a:ext>
            </a:extLst>
          </p:cNvPr>
          <p:cNvSpPr/>
          <p:nvPr/>
        </p:nvSpPr>
        <p:spPr>
          <a:xfrm>
            <a:off x="4017932" y="6272333"/>
            <a:ext cx="1601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/>
              <a:t>Bundle of Cards</a:t>
            </a:r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BC4F2B2-5F6E-4502-B762-7FD0B671F928}"/>
              </a:ext>
            </a:extLst>
          </p:cNvPr>
          <p:cNvSpPr/>
          <p:nvPr/>
        </p:nvSpPr>
        <p:spPr>
          <a:xfrm>
            <a:off x="1485651" y="4575315"/>
            <a:ext cx="2042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i="1" dirty="0" err="1"/>
              <a:t>Worpackage</a:t>
            </a:r>
            <a:r>
              <a:rPr lang="en-GB" i="1" dirty="0"/>
              <a:t> with a </a:t>
            </a:r>
            <a:r>
              <a:rPr lang="en-GB" b="1" i="1" dirty="0"/>
              <a:t>bundle of cards</a:t>
            </a:r>
            <a:endParaRPr lang="en-GB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8241789-7935-4A2F-8E28-8CC17CC2FE22}"/>
              </a:ext>
            </a:extLst>
          </p:cNvPr>
          <p:cNvSpPr/>
          <p:nvPr/>
        </p:nvSpPr>
        <p:spPr>
          <a:xfrm>
            <a:off x="2868465" y="3145923"/>
            <a:ext cx="8318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1" dirty="0"/>
              <a:t>Level 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74FCE4F-90BA-408A-B788-EAB73FD4C97F}"/>
              </a:ext>
            </a:extLst>
          </p:cNvPr>
          <p:cNvSpPr/>
          <p:nvPr/>
        </p:nvSpPr>
        <p:spPr>
          <a:xfrm>
            <a:off x="3136334" y="3519615"/>
            <a:ext cx="8318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i="1" dirty="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27234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Applications of LYNX TameFlow</a:t>
            </a:r>
            <a:br>
              <a:rPr lang="en-GB" sz="3600" dirty="0"/>
            </a:br>
            <a:r>
              <a:rPr lang="en-GB" sz="2800" i="1" dirty="0"/>
              <a:t>Projects and Services Workflows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68" name="Rectangle 67"/>
          <p:cNvSpPr/>
          <p:nvPr/>
        </p:nvSpPr>
        <p:spPr>
          <a:xfrm>
            <a:off x="848006" y="2353996"/>
            <a:ext cx="1820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Project Workflows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6399578" y="2353996"/>
            <a:ext cx="4132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Services Workflows (or “Non-project work”)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791744" y="4781040"/>
            <a:ext cx="2185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Due Date Performance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8616280" y="4748446"/>
            <a:ext cx="3059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Service Level Performance (SLA)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800899" y="2780928"/>
            <a:ext cx="5367109" cy="18002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456040" y="2780928"/>
            <a:ext cx="5479861" cy="180020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B1683-0081-408D-83EA-E94FABA86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088" y="3085359"/>
            <a:ext cx="3888432" cy="78793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8F761C3-9A17-41CA-A542-B1DB1EC1C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432" y="3085359"/>
            <a:ext cx="5063229" cy="111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6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BB4E-FDC3-4A2A-8424-E81A0AEC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Scope Implementation Choices (1)</a:t>
            </a:r>
            <a:br>
              <a:rPr lang="en-US" sz="3200" dirty="0"/>
            </a:br>
            <a:r>
              <a:rPr lang="en-US" sz="2800" i="1" dirty="0" err="1"/>
              <a:t>Workpackage</a:t>
            </a:r>
            <a:r>
              <a:rPr lang="en-US" sz="2800" i="1" dirty="0"/>
              <a:t> Identification</a:t>
            </a:r>
            <a:endParaRPr lang="en-NL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E9ADB-8713-4DC1-BE20-1CF37303107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Identify which parts of the project or type of work will be managed as “</a:t>
            </a:r>
            <a:r>
              <a:rPr lang="en-US" dirty="0" err="1"/>
              <a:t>Workpackages</a:t>
            </a:r>
            <a:r>
              <a:rPr lang="en-US" dirty="0"/>
              <a:t>”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List examples here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which type of Workflows are applicable?:</a:t>
            </a:r>
          </a:p>
          <a:p>
            <a:pPr lvl="1"/>
            <a:r>
              <a:rPr lang="en-US" dirty="0" err="1"/>
              <a:t>Workpackages</a:t>
            </a:r>
            <a:r>
              <a:rPr lang="en-US" dirty="0"/>
              <a:t> within Project Workflow</a:t>
            </a:r>
          </a:p>
          <a:p>
            <a:pPr lvl="1"/>
            <a:r>
              <a:rPr lang="en-US" dirty="0" err="1"/>
              <a:t>Workpackages</a:t>
            </a:r>
            <a:r>
              <a:rPr lang="en-US" dirty="0"/>
              <a:t> within Services Workflow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endParaRPr lang="en-NL" dirty="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9F2A1-127E-4516-A6DB-286B07110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971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CD7E-3D4A-4678-B9E1-7D2E5FF8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Scope Implementation Choices (2)</a:t>
            </a:r>
            <a:br>
              <a:rPr lang="en-US" dirty="0"/>
            </a:br>
            <a:r>
              <a:rPr lang="en-US" sz="3100" i="1" dirty="0"/>
              <a:t>For </a:t>
            </a:r>
            <a:r>
              <a:rPr lang="en-US" sz="3100" i="1" dirty="0" err="1"/>
              <a:t>Workpackages</a:t>
            </a:r>
            <a:r>
              <a:rPr lang="en-US" sz="3100" i="1" dirty="0"/>
              <a:t> and Cards</a:t>
            </a:r>
            <a:endParaRPr lang="en-NL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BD8E3-5E7B-4A4E-A997-60A0D554E8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39816" y="1795447"/>
            <a:ext cx="7176240" cy="4495800"/>
          </a:xfrm>
        </p:spPr>
        <p:txBody>
          <a:bodyPr>
            <a:normAutofit/>
          </a:bodyPr>
          <a:lstStyle/>
          <a:p>
            <a:r>
              <a:rPr lang="en-US" sz="1600" dirty="0"/>
              <a:t>Which Card Types?</a:t>
            </a:r>
          </a:p>
          <a:p>
            <a:r>
              <a:rPr lang="en-US" sz="1600" dirty="0"/>
              <a:t>Which fields?</a:t>
            </a:r>
          </a:p>
          <a:p>
            <a:pPr lvl="1"/>
            <a:r>
              <a:rPr lang="en-US" sz="1400" dirty="0"/>
              <a:t>Status (workflow)</a:t>
            </a:r>
          </a:p>
          <a:p>
            <a:pPr lvl="1"/>
            <a:r>
              <a:rPr lang="en-US" sz="1400" dirty="0"/>
              <a:t>Size</a:t>
            </a:r>
          </a:p>
          <a:p>
            <a:pPr lvl="1"/>
            <a:r>
              <a:rPr lang="en-US" sz="1400" dirty="0"/>
              <a:t>Other?</a:t>
            </a:r>
          </a:p>
          <a:p>
            <a:r>
              <a:rPr lang="en-US" sz="1600" dirty="0"/>
              <a:t>Configure your LYNX </a:t>
            </a:r>
            <a:r>
              <a:rPr lang="en-US" sz="1600" dirty="0" err="1"/>
              <a:t>TameFlow</a:t>
            </a:r>
            <a:r>
              <a:rPr lang="en-US" sz="1600" dirty="0"/>
              <a:t> </a:t>
            </a:r>
            <a:r>
              <a:rPr lang="en-US" sz="1600" dirty="0" err="1"/>
              <a:t>Taskboard</a:t>
            </a:r>
            <a:endParaRPr lang="en-US" sz="1600" dirty="0"/>
          </a:p>
          <a:p>
            <a:pPr lvl="1"/>
            <a:r>
              <a:rPr lang="en-US" sz="1400" dirty="0"/>
              <a:t>Which Stream(s)?</a:t>
            </a:r>
          </a:p>
          <a:p>
            <a:pPr lvl="1"/>
            <a:r>
              <a:rPr lang="en-US" sz="1400" dirty="0"/>
              <a:t>Which Board(s)</a:t>
            </a:r>
          </a:p>
          <a:p>
            <a:pPr lvl="1"/>
            <a:endParaRPr lang="en-US" sz="1400" dirty="0"/>
          </a:p>
          <a:p>
            <a:r>
              <a:rPr lang="en-US" sz="1600" dirty="0"/>
              <a:t>Prepare for getting Cards done</a:t>
            </a:r>
          </a:p>
          <a:p>
            <a:pPr lvl="1"/>
            <a:r>
              <a:rPr lang="en-US" sz="1400" dirty="0"/>
              <a:t>Standard Skill or Team Skill</a:t>
            </a:r>
          </a:p>
          <a:p>
            <a:pPr lvl="1"/>
            <a:r>
              <a:rPr lang="en-US" sz="1400" dirty="0"/>
              <a:t>Routing and Filtering of Cards</a:t>
            </a:r>
          </a:p>
          <a:p>
            <a:pPr lvl="1"/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NL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0B9C37-3DF7-40FE-B9DA-1D474AC4A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4D892F7-8150-49D4-AA25-9C4BF12D6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795447"/>
            <a:ext cx="3895753" cy="4105305"/>
          </a:xfrm>
          <a:prstGeom prst="rect">
            <a:avLst/>
          </a:prstGeom>
        </p:spPr>
      </p:pic>
      <p:pic>
        <p:nvPicPr>
          <p:cNvPr id="1030" name="Picture 6" descr="Image result for tick in the box">
            <a:extLst>
              <a:ext uri="{FF2B5EF4-FFF2-40B4-BE49-F238E27FC236}">
                <a16:creationId xmlns:a16="http://schemas.microsoft.com/office/drawing/2014/main" id="{5EC094F4-6518-4FEA-AF09-B4590D204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3501008"/>
            <a:ext cx="241201" cy="19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tick in the box">
            <a:extLst>
              <a:ext uri="{FF2B5EF4-FFF2-40B4-BE49-F238E27FC236}">
                <a16:creationId xmlns:a16="http://schemas.microsoft.com/office/drawing/2014/main" id="{2FD7E6F6-F3F0-42D1-9498-A30C5E0AB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3068212"/>
            <a:ext cx="241201" cy="19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tick in the box">
            <a:extLst>
              <a:ext uri="{FF2B5EF4-FFF2-40B4-BE49-F238E27FC236}">
                <a16:creationId xmlns:a16="http://schemas.microsoft.com/office/drawing/2014/main" id="{07AB678A-C6C5-4407-B13F-E361A734E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3480263"/>
            <a:ext cx="241201" cy="19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70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F4B9-0685-494E-9411-68180C4F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F9597-D24D-42DE-A858-020A5E53B6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Section: Get Started with LYNX </a:t>
            </a:r>
            <a:r>
              <a:rPr lang="en-US" b="1" dirty="0" err="1"/>
              <a:t>TameFlow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i="1" dirty="0">
                <a:hlinkClick r:id="rId2"/>
              </a:rPr>
              <a:t>https://support.a-dato.com/hc/en-us/sections/360003735037-Make-a-jumpstart-with-LYNX-TameFlow</a:t>
            </a:r>
            <a:endParaRPr lang="en-US" i="1" dirty="0"/>
          </a:p>
          <a:p>
            <a:pPr lvl="1"/>
            <a:r>
              <a:rPr lang="en-US" dirty="0"/>
              <a:t>Make a jumpstart with LYNX </a:t>
            </a:r>
            <a:r>
              <a:rPr lang="en-US" dirty="0" err="1"/>
              <a:t>TameFlow</a:t>
            </a:r>
            <a:endParaRPr lang="en-US" dirty="0"/>
          </a:p>
          <a:p>
            <a:pPr lvl="1"/>
            <a:r>
              <a:rPr lang="en-US" dirty="0"/>
              <a:t>Get Started with LYNX </a:t>
            </a:r>
            <a:r>
              <a:rPr lang="en-US" dirty="0" err="1"/>
              <a:t>TameFlow</a:t>
            </a:r>
            <a:endParaRPr lang="en-US" dirty="0"/>
          </a:p>
          <a:p>
            <a:pPr lvl="1"/>
            <a:r>
              <a:rPr lang="en-US" dirty="0"/>
              <a:t>Get Cards done with the LYNX </a:t>
            </a:r>
            <a:r>
              <a:rPr lang="en-US" dirty="0" err="1"/>
              <a:t>TameFlow</a:t>
            </a:r>
            <a:r>
              <a:rPr lang="en-US" dirty="0"/>
              <a:t> </a:t>
            </a:r>
            <a:r>
              <a:rPr lang="en-US" dirty="0" err="1"/>
              <a:t>Taskboard</a:t>
            </a:r>
            <a:r>
              <a:rPr lang="en-US" dirty="0"/>
              <a:t> or Cards View</a:t>
            </a:r>
          </a:p>
          <a:p>
            <a:pPr lvl="1"/>
            <a:r>
              <a:rPr lang="en-US" dirty="0"/>
              <a:t>Try some </a:t>
            </a:r>
            <a:r>
              <a:rPr lang="en-US" dirty="0" err="1"/>
              <a:t>TameFlow</a:t>
            </a:r>
            <a:r>
              <a:rPr lang="en-US" dirty="0"/>
              <a:t> Kanban Features</a:t>
            </a:r>
          </a:p>
          <a:p>
            <a:pPr lvl="1"/>
            <a:r>
              <a:rPr lang="en-US" dirty="0"/>
              <a:t>Try </a:t>
            </a:r>
            <a:r>
              <a:rPr lang="en-US" dirty="0" err="1"/>
              <a:t>TameFlow</a:t>
            </a:r>
            <a:r>
              <a:rPr lang="en-US" dirty="0"/>
              <a:t> Buffer Management</a:t>
            </a:r>
          </a:p>
          <a:p>
            <a:pPr lvl="1"/>
            <a:r>
              <a:rPr lang="en-US" dirty="0"/>
              <a:t>Get started with a Team Skill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Card Configuration Templates: </a:t>
            </a:r>
          </a:p>
          <a:p>
            <a:pPr marL="0" indent="0">
              <a:buNone/>
            </a:pPr>
            <a:r>
              <a:rPr lang="en-US" i="1" dirty="0">
                <a:hlinkClick r:id="rId3"/>
              </a:rPr>
              <a:t>https://support.a-dato.com/hc/en-us/articles/360039475533-LYNX-TameFlow-Card-Type-Configuration-Templates#DownloadadetailedOverviewofCardTypeconfigurationoptionsbelow</a:t>
            </a:r>
            <a:r>
              <a:rPr lang="en-US" i="1" dirty="0"/>
              <a:t>!</a:t>
            </a:r>
          </a:p>
          <a:p>
            <a:pPr marL="0" indent="0">
              <a:buNone/>
            </a:pPr>
            <a:endParaRPr lang="en-US" i="1" dirty="0"/>
          </a:p>
          <a:p>
            <a:pPr lvl="1"/>
            <a:endParaRPr lang="en-US" dirty="0"/>
          </a:p>
          <a:p>
            <a:pPr lvl="1"/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1714B-4146-4100-87D8-F3889C7CF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0862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3DC7-AA49-4308-8F66-09066228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your Card Types and their fields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13E68-9104-41AF-A53E-C4581F57D5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following Card Types will be used e.g.:</a:t>
            </a:r>
          </a:p>
          <a:p>
            <a:pPr lvl="1"/>
            <a:r>
              <a:rPr lang="en-US" dirty="0"/>
              <a:t>Subtask</a:t>
            </a:r>
          </a:p>
          <a:p>
            <a:pPr lvl="1"/>
            <a:r>
              <a:rPr lang="en-US" dirty="0"/>
              <a:t>User Story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endParaRPr lang="en-US" dirty="0"/>
          </a:p>
          <a:p>
            <a:r>
              <a:rPr lang="en-US" dirty="0"/>
              <a:t>Specify the Card Fields:</a:t>
            </a:r>
          </a:p>
          <a:p>
            <a:pPr lvl="1"/>
            <a:r>
              <a:rPr lang="en-US" dirty="0"/>
              <a:t>Status (workflow) = Mandatory</a:t>
            </a:r>
          </a:p>
          <a:p>
            <a:pPr lvl="1"/>
            <a:r>
              <a:rPr lang="en-US" dirty="0"/>
              <a:t>Size and its unit of measure = Mandatory</a:t>
            </a:r>
          </a:p>
          <a:p>
            <a:pPr lvl="1"/>
            <a:r>
              <a:rPr lang="en-US" dirty="0"/>
              <a:t>Other fields</a:t>
            </a:r>
          </a:p>
          <a:p>
            <a:pPr lvl="1"/>
            <a:endParaRPr lang="en-US" dirty="0"/>
          </a:p>
          <a:p>
            <a:r>
              <a:rPr lang="en-US" dirty="0"/>
              <a:t>Describe use and process flow</a:t>
            </a:r>
          </a:p>
          <a:p>
            <a:pPr lvl="1"/>
            <a:r>
              <a:rPr lang="en-US" dirty="0"/>
              <a:t>Which type of work (</a:t>
            </a:r>
            <a:r>
              <a:rPr lang="en-US" dirty="0" err="1"/>
              <a:t>workpackages</a:t>
            </a:r>
            <a:r>
              <a:rPr lang="en-US" dirty="0"/>
              <a:t>)?</a:t>
            </a:r>
          </a:p>
          <a:p>
            <a:pPr lvl="1"/>
            <a:endParaRPr lang="en-US" dirty="0"/>
          </a:p>
          <a:p>
            <a:pPr lvl="1"/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A9F0A-7C2F-4A9A-ACD0-705266073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499B70-49A0-4519-9B09-62EDDB406EFA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8585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ato Presentatie Template October 2012">
  <a:themeElements>
    <a:clrScheme name="AV 1">
      <a:dk1>
        <a:srgbClr val="000000"/>
      </a:dk1>
      <a:lt1>
        <a:srgbClr val="FFFFFF"/>
      </a:lt1>
      <a:dk2>
        <a:srgbClr val="262626"/>
      </a:dk2>
      <a:lt2>
        <a:srgbClr val="7F7F7F"/>
      </a:lt2>
      <a:accent1>
        <a:srgbClr val="204892"/>
      </a:accent1>
      <a:accent2>
        <a:srgbClr val="F2AA14"/>
      </a:accent2>
      <a:accent3>
        <a:srgbClr val="FFFFFF"/>
      </a:accent3>
      <a:accent4>
        <a:srgbClr val="000000"/>
      </a:accent4>
      <a:accent5>
        <a:srgbClr val="FFE2CA"/>
      </a:accent5>
      <a:accent6>
        <a:srgbClr val="FFC000"/>
      </a:accent6>
      <a:hlink>
        <a:srgbClr val="0C0C0C"/>
      </a:hlink>
      <a:folHlink>
        <a:srgbClr val="0031BC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8575">
          <a:solidFill>
            <a:srgbClr val="204892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204892"/>
          </a:solidFill>
          <a:headEnd type="none" w="med" len="med"/>
          <a:tailEnd type="arrow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204892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rtlCol="0" anchor="t" anchorCtr="0">
        <a:spAutoFit/>
      </a:bodyPr>
      <a:lstStyle>
        <a:defPPr algn="ctr">
          <a:defRPr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-dato Template - January 2019 .potx" id="{FEC9BCBA-854C-43BF-98D0-DE11D080910F}" vid="{FE0600AE-3A2E-4459-BC13-AD5AEF6869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A-dato Template - January 2019 </Template>
  <TotalTime>0</TotalTime>
  <Words>510</Words>
  <Application>Microsoft Office PowerPoint</Application>
  <PresentationFormat>Widescreen</PresentationFormat>
  <Paragraphs>136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Adato Presentatie Template October 2012</vt:lpstr>
      <vt:lpstr>LYNX TameFlow Implementation Choices</vt:lpstr>
      <vt:lpstr>LYNX and LYNX TameFlow</vt:lpstr>
      <vt:lpstr>Project Workflows Network Logic building a Critical Chain or Shortest Path</vt:lpstr>
      <vt:lpstr>Project Workflows Normal tasks and Workpackages (bundle of “cards”)</vt:lpstr>
      <vt:lpstr>Applications of LYNX TameFlow Projects and Services Workflows</vt:lpstr>
      <vt:lpstr>Scope Implementation Choices (1) Workpackage Identification</vt:lpstr>
      <vt:lpstr>Scope Implementation Choices (2) For Workpackages and Cards</vt:lpstr>
      <vt:lpstr>Resources</vt:lpstr>
      <vt:lpstr>Determine your Card Types and their fields</vt:lpstr>
      <vt:lpstr>Some Examples (1)</vt:lpstr>
      <vt:lpstr>Some Examples (2)</vt:lpstr>
      <vt:lpstr>Describe Card Type “X”:</vt:lpstr>
      <vt:lpstr>Describe Card Type “Y”:</vt:lpstr>
      <vt:lpstr>Define Stream(s) + Board</vt:lpstr>
      <vt:lpstr>Workpackage “Resource Requirements” Use Standard Skill or Team Skill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2020-08-30T07:55:47Z</dcterms:created>
  <dcterms:modified xsi:type="dcterms:W3CDTF">2021-09-05T12:58:43Z</dcterms:modified>
</cp:coreProperties>
</file>