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116"/>
  </p:notesMasterIdLst>
  <p:sldIdLst>
    <p:sldId id="256" r:id="rId2"/>
    <p:sldId id="864" r:id="rId3"/>
    <p:sldId id="318" r:id="rId4"/>
    <p:sldId id="875" r:id="rId5"/>
    <p:sldId id="1228" r:id="rId6"/>
    <p:sldId id="1229" r:id="rId7"/>
    <p:sldId id="1232" r:id="rId8"/>
    <p:sldId id="736" r:id="rId9"/>
    <p:sldId id="879" r:id="rId10"/>
    <p:sldId id="880" r:id="rId11"/>
    <p:sldId id="269" r:id="rId12"/>
    <p:sldId id="1233" r:id="rId13"/>
    <p:sldId id="319" r:id="rId14"/>
    <p:sldId id="688" r:id="rId15"/>
    <p:sldId id="930" r:id="rId16"/>
    <p:sldId id="259" r:id="rId17"/>
    <p:sldId id="689" r:id="rId18"/>
    <p:sldId id="261" r:id="rId19"/>
    <p:sldId id="1238" r:id="rId20"/>
    <p:sldId id="1235" r:id="rId21"/>
    <p:sldId id="666" r:id="rId22"/>
    <p:sldId id="723" r:id="rId23"/>
    <p:sldId id="327" r:id="rId24"/>
    <p:sldId id="923" r:id="rId25"/>
    <p:sldId id="924" r:id="rId26"/>
    <p:sldId id="907" r:id="rId27"/>
    <p:sldId id="866" r:id="rId28"/>
    <p:sldId id="527" r:id="rId29"/>
    <p:sldId id="525" r:id="rId30"/>
    <p:sldId id="828" r:id="rId31"/>
    <p:sldId id="868" r:id="rId32"/>
    <p:sldId id="524" r:id="rId33"/>
    <p:sldId id="603" r:id="rId34"/>
    <p:sldId id="531" r:id="rId35"/>
    <p:sldId id="872" r:id="rId36"/>
    <p:sldId id="873" r:id="rId37"/>
    <p:sldId id="377" r:id="rId38"/>
    <p:sldId id="532" r:id="rId39"/>
    <p:sldId id="470" r:id="rId40"/>
    <p:sldId id="471" r:id="rId41"/>
    <p:sldId id="684" r:id="rId42"/>
    <p:sldId id="1221" r:id="rId43"/>
    <p:sldId id="1028" r:id="rId44"/>
    <p:sldId id="1032" r:id="rId45"/>
    <p:sldId id="1234" r:id="rId46"/>
    <p:sldId id="664" r:id="rId47"/>
    <p:sldId id="371" r:id="rId48"/>
    <p:sldId id="373" r:id="rId49"/>
    <p:sldId id="1035" r:id="rId50"/>
    <p:sldId id="507" r:id="rId51"/>
    <p:sldId id="683" r:id="rId52"/>
    <p:sldId id="387" r:id="rId53"/>
    <p:sldId id="665" r:id="rId54"/>
    <p:sldId id="563" r:id="rId55"/>
    <p:sldId id="564" r:id="rId56"/>
    <p:sldId id="567" r:id="rId57"/>
    <p:sldId id="291" r:id="rId58"/>
    <p:sldId id="1236" r:id="rId59"/>
    <p:sldId id="579" r:id="rId60"/>
    <p:sldId id="288" r:id="rId61"/>
    <p:sldId id="1225" r:id="rId62"/>
    <p:sldId id="1226" r:id="rId63"/>
    <p:sldId id="268" r:id="rId64"/>
    <p:sldId id="1220" r:id="rId65"/>
    <p:sldId id="1219" r:id="rId66"/>
    <p:sldId id="691" r:id="rId67"/>
    <p:sldId id="771" r:id="rId68"/>
    <p:sldId id="272" r:id="rId69"/>
    <p:sldId id="772" r:id="rId70"/>
    <p:sldId id="1224" r:id="rId71"/>
    <p:sldId id="692" r:id="rId72"/>
    <p:sldId id="314" r:id="rId73"/>
    <p:sldId id="693" r:id="rId74"/>
    <p:sldId id="1239" r:id="rId75"/>
    <p:sldId id="694" r:id="rId76"/>
    <p:sldId id="695" r:id="rId77"/>
    <p:sldId id="696" r:id="rId78"/>
    <p:sldId id="1240" r:id="rId79"/>
    <p:sldId id="315" r:id="rId80"/>
    <p:sldId id="697" r:id="rId81"/>
    <p:sldId id="698" r:id="rId82"/>
    <p:sldId id="699" r:id="rId83"/>
    <p:sldId id="700" r:id="rId84"/>
    <p:sldId id="701" r:id="rId85"/>
    <p:sldId id="702" r:id="rId86"/>
    <p:sldId id="703" r:id="rId87"/>
    <p:sldId id="316" r:id="rId88"/>
    <p:sldId id="704" r:id="rId89"/>
    <p:sldId id="705" r:id="rId90"/>
    <p:sldId id="706" r:id="rId91"/>
    <p:sldId id="707" r:id="rId92"/>
    <p:sldId id="708" r:id="rId93"/>
    <p:sldId id="317" r:id="rId94"/>
    <p:sldId id="709" r:id="rId95"/>
    <p:sldId id="710" r:id="rId96"/>
    <p:sldId id="686" r:id="rId97"/>
    <p:sldId id="711" r:id="rId98"/>
    <p:sldId id="309" r:id="rId99"/>
    <p:sldId id="712" r:id="rId100"/>
    <p:sldId id="713" r:id="rId101"/>
    <p:sldId id="714" r:id="rId102"/>
    <p:sldId id="322" r:id="rId103"/>
    <p:sldId id="323" r:id="rId104"/>
    <p:sldId id="294" r:id="rId105"/>
    <p:sldId id="715" r:id="rId106"/>
    <p:sldId id="716" r:id="rId107"/>
    <p:sldId id="295" r:id="rId108"/>
    <p:sldId id="717" r:id="rId109"/>
    <p:sldId id="718" r:id="rId110"/>
    <p:sldId id="719" r:id="rId111"/>
    <p:sldId id="720" r:id="rId112"/>
    <p:sldId id="721" r:id="rId113"/>
    <p:sldId id="722" r:id="rId114"/>
    <p:sldId id="320" r:id="rId115"/>
  </p:sldIdLst>
  <p:sldSz cx="12192000" cy="6858000"/>
  <p:notesSz cx="6858000" cy="99456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7F3"/>
    <a:srgbClr val="92D050"/>
    <a:srgbClr val="006600"/>
    <a:srgbClr val="4D7620"/>
    <a:srgbClr val="212437"/>
    <a:srgbClr val="003300"/>
    <a:srgbClr val="4D4D4D"/>
    <a:srgbClr val="083660"/>
    <a:srgbClr val="0B4E8C"/>
    <a:srgbClr val="204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5329" autoAdjust="0"/>
  </p:normalViewPr>
  <p:slideViewPr>
    <p:cSldViewPr>
      <p:cViewPr varScale="1">
        <p:scale>
          <a:sx n="80" d="100"/>
          <a:sy n="80" d="100"/>
        </p:scale>
        <p:origin x="607" y="5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ommentAuthors" Target="commentAuthor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1EC2C-703D-4593-8E49-AF4BDAC4328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B84577D-8035-4A46-9BE0-55B34C976E98}">
      <dgm:prSet phldrT="[Text]"/>
      <dgm:spPr/>
      <dgm:t>
        <a:bodyPr/>
        <a:lstStyle/>
        <a:p>
          <a:r>
            <a:rPr lang="en-GB" dirty="0"/>
            <a:t>Plan the Work</a:t>
          </a:r>
          <a:endParaRPr lang="en-NL" dirty="0"/>
        </a:p>
      </dgm:t>
    </dgm:pt>
    <dgm:pt modelId="{BE501882-5F70-4B64-9E18-2C94493F1D56}" type="parTrans" cxnId="{5851BD8A-26EE-4B5B-ABF5-4583587FEF6F}">
      <dgm:prSet/>
      <dgm:spPr/>
      <dgm:t>
        <a:bodyPr/>
        <a:lstStyle/>
        <a:p>
          <a:endParaRPr lang="en-NL"/>
        </a:p>
      </dgm:t>
    </dgm:pt>
    <dgm:pt modelId="{2D7FD229-E32B-43AF-80BF-B4ADAC37F94E}" type="sibTrans" cxnId="{5851BD8A-26EE-4B5B-ABF5-4583587FEF6F}">
      <dgm:prSet/>
      <dgm:spPr/>
      <dgm:t>
        <a:bodyPr/>
        <a:lstStyle/>
        <a:p>
          <a:endParaRPr lang="en-NL"/>
        </a:p>
      </dgm:t>
    </dgm:pt>
    <dgm:pt modelId="{E3D5D546-8E05-484B-8D69-7461E8EFE975}">
      <dgm:prSet phldrT="[Text]"/>
      <dgm:spPr>
        <a:solidFill>
          <a:srgbClr val="006600"/>
        </a:solidFill>
      </dgm:spPr>
      <dgm:t>
        <a:bodyPr/>
        <a:lstStyle/>
        <a:p>
          <a:r>
            <a:rPr lang="en-GB" dirty="0"/>
            <a:t>Work the Plan</a:t>
          </a:r>
          <a:endParaRPr lang="en-NL" dirty="0"/>
        </a:p>
      </dgm:t>
    </dgm:pt>
    <dgm:pt modelId="{7A0ADC58-E2D7-4750-98C1-E7B60CAA5126}" type="parTrans" cxnId="{823E68FE-4373-4DA3-A405-6CDA098ED439}">
      <dgm:prSet/>
      <dgm:spPr/>
      <dgm:t>
        <a:bodyPr/>
        <a:lstStyle/>
        <a:p>
          <a:endParaRPr lang="en-NL"/>
        </a:p>
      </dgm:t>
    </dgm:pt>
    <dgm:pt modelId="{EEBA27B1-AE17-4DF7-852B-14FC865C6C8E}" type="sibTrans" cxnId="{823E68FE-4373-4DA3-A405-6CDA098ED439}">
      <dgm:prSet/>
      <dgm:spPr/>
      <dgm:t>
        <a:bodyPr/>
        <a:lstStyle/>
        <a:p>
          <a:endParaRPr lang="en-NL"/>
        </a:p>
      </dgm:t>
    </dgm:pt>
    <dgm:pt modelId="{60A65742-0053-43F6-B495-45F5EBB732F4}">
      <dgm:prSet phldrT="[Text]"/>
      <dgm:spPr/>
      <dgm:t>
        <a:bodyPr/>
        <a:lstStyle/>
        <a:p>
          <a:r>
            <a:rPr lang="en-GB" dirty="0"/>
            <a:t>Communicate</a:t>
          </a:r>
          <a:endParaRPr lang="en-NL" dirty="0"/>
        </a:p>
      </dgm:t>
    </dgm:pt>
    <dgm:pt modelId="{D8E22750-C09D-439F-8B14-1BE3312C3296}" type="parTrans" cxnId="{CF4EAE3E-58FE-43D6-A508-F4E1C71FFD1C}">
      <dgm:prSet/>
      <dgm:spPr/>
      <dgm:t>
        <a:bodyPr/>
        <a:lstStyle/>
        <a:p>
          <a:endParaRPr lang="en-NL"/>
        </a:p>
      </dgm:t>
    </dgm:pt>
    <dgm:pt modelId="{00C7C040-9EEF-4AA7-9113-DBE721C06391}" type="sibTrans" cxnId="{CF4EAE3E-58FE-43D6-A508-F4E1C71FFD1C}">
      <dgm:prSet/>
      <dgm:spPr/>
      <dgm:t>
        <a:bodyPr/>
        <a:lstStyle/>
        <a:p>
          <a:endParaRPr lang="en-NL"/>
        </a:p>
      </dgm:t>
    </dgm:pt>
    <dgm:pt modelId="{A26F6576-DA9D-4900-B3A6-D7CAC4AEEBA9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dirty="0"/>
            <a:t>Introduction</a:t>
          </a:r>
          <a:endParaRPr lang="en-NL" dirty="0"/>
        </a:p>
      </dgm:t>
    </dgm:pt>
    <dgm:pt modelId="{2F96EE9C-55DB-4AA9-818C-D99B85AC02EC}" type="parTrans" cxnId="{54E7E854-5CAF-4917-A2DE-0DCFCFF2AE20}">
      <dgm:prSet/>
      <dgm:spPr/>
      <dgm:t>
        <a:bodyPr/>
        <a:lstStyle/>
        <a:p>
          <a:endParaRPr lang="en-NL"/>
        </a:p>
      </dgm:t>
    </dgm:pt>
    <dgm:pt modelId="{A4339F99-1218-456E-8B12-C146E60A5BFD}" type="sibTrans" cxnId="{54E7E854-5CAF-4917-A2DE-0DCFCFF2AE20}">
      <dgm:prSet/>
      <dgm:spPr/>
      <dgm:t>
        <a:bodyPr/>
        <a:lstStyle/>
        <a:p>
          <a:endParaRPr lang="en-NL"/>
        </a:p>
      </dgm:t>
    </dgm:pt>
    <dgm:pt modelId="{6B32BB29-7D05-40B0-B11A-C32E4BDB09E4}" type="pres">
      <dgm:prSet presAssocID="{DA11EC2C-703D-4593-8E49-AF4BDAC43288}" presName="Name0" presStyleCnt="0">
        <dgm:presLayoutVars>
          <dgm:dir/>
          <dgm:resizeHandles val="exact"/>
        </dgm:presLayoutVars>
      </dgm:prSet>
      <dgm:spPr/>
    </dgm:pt>
    <dgm:pt modelId="{48A7EC47-28A7-4EA1-A165-CA683DD82110}" type="pres">
      <dgm:prSet presAssocID="{A26F6576-DA9D-4900-B3A6-D7CAC4AEEBA9}" presName="node" presStyleLbl="node1" presStyleIdx="0" presStyleCnt="4">
        <dgm:presLayoutVars>
          <dgm:bulletEnabled val="1"/>
        </dgm:presLayoutVars>
      </dgm:prSet>
      <dgm:spPr/>
    </dgm:pt>
    <dgm:pt modelId="{65CDE1D6-06B1-4879-9725-BEA14B51A514}" type="pres">
      <dgm:prSet presAssocID="{A4339F99-1218-456E-8B12-C146E60A5BFD}" presName="sibTrans" presStyleLbl="sibTrans2D1" presStyleIdx="0" presStyleCnt="3"/>
      <dgm:spPr/>
    </dgm:pt>
    <dgm:pt modelId="{EB057981-C0BE-4A29-BEF3-330552C0BCFD}" type="pres">
      <dgm:prSet presAssocID="{A4339F99-1218-456E-8B12-C146E60A5BFD}" presName="connectorText" presStyleLbl="sibTrans2D1" presStyleIdx="0" presStyleCnt="3"/>
      <dgm:spPr/>
    </dgm:pt>
    <dgm:pt modelId="{32FA6584-FB36-4C78-B408-E594CB8274BB}" type="pres">
      <dgm:prSet presAssocID="{CB84577D-8035-4A46-9BE0-55B34C976E98}" presName="node" presStyleLbl="node1" presStyleIdx="1" presStyleCnt="4">
        <dgm:presLayoutVars>
          <dgm:bulletEnabled val="1"/>
        </dgm:presLayoutVars>
      </dgm:prSet>
      <dgm:spPr/>
    </dgm:pt>
    <dgm:pt modelId="{9F449D9C-51D0-4642-966B-76FE41B036F5}" type="pres">
      <dgm:prSet presAssocID="{2D7FD229-E32B-43AF-80BF-B4ADAC37F94E}" presName="sibTrans" presStyleLbl="sibTrans2D1" presStyleIdx="1" presStyleCnt="3"/>
      <dgm:spPr/>
    </dgm:pt>
    <dgm:pt modelId="{C10B7AF4-2FF1-4FE0-88C6-00359D9D1239}" type="pres">
      <dgm:prSet presAssocID="{2D7FD229-E32B-43AF-80BF-B4ADAC37F94E}" presName="connectorText" presStyleLbl="sibTrans2D1" presStyleIdx="1" presStyleCnt="3"/>
      <dgm:spPr/>
    </dgm:pt>
    <dgm:pt modelId="{E84B9B39-A2B5-42F8-B009-CB83019C1538}" type="pres">
      <dgm:prSet presAssocID="{E3D5D546-8E05-484B-8D69-7461E8EFE975}" presName="node" presStyleLbl="node1" presStyleIdx="2" presStyleCnt="4">
        <dgm:presLayoutVars>
          <dgm:bulletEnabled val="1"/>
        </dgm:presLayoutVars>
      </dgm:prSet>
      <dgm:spPr/>
    </dgm:pt>
    <dgm:pt modelId="{84835899-8AA3-4B23-95C2-C496BE91D6E4}" type="pres">
      <dgm:prSet presAssocID="{EEBA27B1-AE17-4DF7-852B-14FC865C6C8E}" presName="sibTrans" presStyleLbl="sibTrans2D1" presStyleIdx="2" presStyleCnt="3"/>
      <dgm:spPr/>
    </dgm:pt>
    <dgm:pt modelId="{D7F7F962-5BEC-48E6-BB1D-4DEED1D6A4CB}" type="pres">
      <dgm:prSet presAssocID="{EEBA27B1-AE17-4DF7-852B-14FC865C6C8E}" presName="connectorText" presStyleLbl="sibTrans2D1" presStyleIdx="2" presStyleCnt="3"/>
      <dgm:spPr/>
    </dgm:pt>
    <dgm:pt modelId="{2548F77E-8144-4781-80C5-8D91B2045F51}" type="pres">
      <dgm:prSet presAssocID="{60A65742-0053-43F6-B495-45F5EBB732F4}" presName="node" presStyleLbl="node1" presStyleIdx="3" presStyleCnt="4">
        <dgm:presLayoutVars>
          <dgm:bulletEnabled val="1"/>
        </dgm:presLayoutVars>
      </dgm:prSet>
      <dgm:spPr/>
    </dgm:pt>
  </dgm:ptLst>
  <dgm:cxnLst>
    <dgm:cxn modelId="{CF4EAE3E-58FE-43D6-A508-F4E1C71FFD1C}" srcId="{DA11EC2C-703D-4593-8E49-AF4BDAC43288}" destId="{60A65742-0053-43F6-B495-45F5EBB732F4}" srcOrd="3" destOrd="0" parTransId="{D8E22750-C09D-439F-8B14-1BE3312C3296}" sibTransId="{00C7C040-9EEF-4AA7-9113-DBE721C06391}"/>
    <dgm:cxn modelId="{C1F7FD66-1561-4C9F-95CB-C257A0180EDA}" type="presOf" srcId="{60A65742-0053-43F6-B495-45F5EBB732F4}" destId="{2548F77E-8144-4781-80C5-8D91B2045F51}" srcOrd="0" destOrd="0" presId="urn:microsoft.com/office/officeart/2005/8/layout/process1"/>
    <dgm:cxn modelId="{EB08256B-EF43-4D88-A952-6FF87FBBD6A6}" type="presOf" srcId="{EEBA27B1-AE17-4DF7-852B-14FC865C6C8E}" destId="{84835899-8AA3-4B23-95C2-C496BE91D6E4}" srcOrd="0" destOrd="0" presId="urn:microsoft.com/office/officeart/2005/8/layout/process1"/>
    <dgm:cxn modelId="{54E7E854-5CAF-4917-A2DE-0DCFCFF2AE20}" srcId="{DA11EC2C-703D-4593-8E49-AF4BDAC43288}" destId="{A26F6576-DA9D-4900-B3A6-D7CAC4AEEBA9}" srcOrd="0" destOrd="0" parTransId="{2F96EE9C-55DB-4AA9-818C-D99B85AC02EC}" sibTransId="{A4339F99-1218-456E-8B12-C146E60A5BFD}"/>
    <dgm:cxn modelId="{2403C45A-82F9-42E0-BE09-70B29700FB2D}" type="presOf" srcId="{2D7FD229-E32B-43AF-80BF-B4ADAC37F94E}" destId="{C10B7AF4-2FF1-4FE0-88C6-00359D9D1239}" srcOrd="1" destOrd="0" presId="urn:microsoft.com/office/officeart/2005/8/layout/process1"/>
    <dgm:cxn modelId="{5851BD8A-26EE-4B5B-ABF5-4583587FEF6F}" srcId="{DA11EC2C-703D-4593-8E49-AF4BDAC43288}" destId="{CB84577D-8035-4A46-9BE0-55B34C976E98}" srcOrd="1" destOrd="0" parTransId="{BE501882-5F70-4B64-9E18-2C94493F1D56}" sibTransId="{2D7FD229-E32B-43AF-80BF-B4ADAC37F94E}"/>
    <dgm:cxn modelId="{A4A4308B-236D-4B33-B6F1-F1222396ED55}" type="presOf" srcId="{2D7FD229-E32B-43AF-80BF-B4ADAC37F94E}" destId="{9F449D9C-51D0-4642-966B-76FE41B036F5}" srcOrd="0" destOrd="0" presId="urn:microsoft.com/office/officeart/2005/8/layout/process1"/>
    <dgm:cxn modelId="{76A5B5A3-C375-4367-9661-B9A7F75AEDB7}" type="presOf" srcId="{A26F6576-DA9D-4900-B3A6-D7CAC4AEEBA9}" destId="{48A7EC47-28A7-4EA1-A165-CA683DD82110}" srcOrd="0" destOrd="0" presId="urn:microsoft.com/office/officeart/2005/8/layout/process1"/>
    <dgm:cxn modelId="{3248E3B9-1774-4418-898C-93C82AB8A33D}" type="presOf" srcId="{CB84577D-8035-4A46-9BE0-55B34C976E98}" destId="{32FA6584-FB36-4C78-B408-E594CB8274BB}" srcOrd="0" destOrd="0" presId="urn:microsoft.com/office/officeart/2005/8/layout/process1"/>
    <dgm:cxn modelId="{ABA020BF-797E-47C2-BB13-78D5CB0CCCC1}" type="presOf" srcId="{A4339F99-1218-456E-8B12-C146E60A5BFD}" destId="{EB057981-C0BE-4A29-BEF3-330552C0BCFD}" srcOrd="1" destOrd="0" presId="urn:microsoft.com/office/officeart/2005/8/layout/process1"/>
    <dgm:cxn modelId="{EB28E8C2-49F1-4A14-9408-A9E9F6BCCC87}" type="presOf" srcId="{E3D5D546-8E05-484B-8D69-7461E8EFE975}" destId="{E84B9B39-A2B5-42F8-B009-CB83019C1538}" srcOrd="0" destOrd="0" presId="urn:microsoft.com/office/officeart/2005/8/layout/process1"/>
    <dgm:cxn modelId="{529D08D2-DA3C-4FA3-BE44-E9D0A4895411}" type="presOf" srcId="{DA11EC2C-703D-4593-8E49-AF4BDAC43288}" destId="{6B32BB29-7D05-40B0-B11A-C32E4BDB09E4}" srcOrd="0" destOrd="0" presId="urn:microsoft.com/office/officeart/2005/8/layout/process1"/>
    <dgm:cxn modelId="{954D5FDC-3565-484F-8FE1-D582B0078365}" type="presOf" srcId="{EEBA27B1-AE17-4DF7-852B-14FC865C6C8E}" destId="{D7F7F962-5BEC-48E6-BB1D-4DEED1D6A4CB}" srcOrd="1" destOrd="0" presId="urn:microsoft.com/office/officeart/2005/8/layout/process1"/>
    <dgm:cxn modelId="{9D4DAFE8-F9DE-4AC8-B4B8-30AE3A7D434A}" type="presOf" srcId="{A4339F99-1218-456E-8B12-C146E60A5BFD}" destId="{65CDE1D6-06B1-4879-9725-BEA14B51A514}" srcOrd="0" destOrd="0" presId="urn:microsoft.com/office/officeart/2005/8/layout/process1"/>
    <dgm:cxn modelId="{823E68FE-4373-4DA3-A405-6CDA098ED439}" srcId="{DA11EC2C-703D-4593-8E49-AF4BDAC43288}" destId="{E3D5D546-8E05-484B-8D69-7461E8EFE975}" srcOrd="2" destOrd="0" parTransId="{7A0ADC58-E2D7-4750-98C1-E7B60CAA5126}" sibTransId="{EEBA27B1-AE17-4DF7-852B-14FC865C6C8E}"/>
    <dgm:cxn modelId="{5A14A285-73C0-472F-AC12-01763855E20A}" type="presParOf" srcId="{6B32BB29-7D05-40B0-B11A-C32E4BDB09E4}" destId="{48A7EC47-28A7-4EA1-A165-CA683DD82110}" srcOrd="0" destOrd="0" presId="urn:microsoft.com/office/officeart/2005/8/layout/process1"/>
    <dgm:cxn modelId="{DBA8DB13-16AB-4D8A-83CC-243190401139}" type="presParOf" srcId="{6B32BB29-7D05-40B0-B11A-C32E4BDB09E4}" destId="{65CDE1D6-06B1-4879-9725-BEA14B51A514}" srcOrd="1" destOrd="0" presId="urn:microsoft.com/office/officeart/2005/8/layout/process1"/>
    <dgm:cxn modelId="{9A44BD7B-1B2C-474C-BF7F-E3713B2BE413}" type="presParOf" srcId="{65CDE1D6-06B1-4879-9725-BEA14B51A514}" destId="{EB057981-C0BE-4A29-BEF3-330552C0BCFD}" srcOrd="0" destOrd="0" presId="urn:microsoft.com/office/officeart/2005/8/layout/process1"/>
    <dgm:cxn modelId="{11645086-AD5A-47B3-8D11-1A6E1EC8B4B0}" type="presParOf" srcId="{6B32BB29-7D05-40B0-B11A-C32E4BDB09E4}" destId="{32FA6584-FB36-4C78-B408-E594CB8274BB}" srcOrd="2" destOrd="0" presId="urn:microsoft.com/office/officeart/2005/8/layout/process1"/>
    <dgm:cxn modelId="{3EBC3980-2737-4356-A4B4-2210F0E259A0}" type="presParOf" srcId="{6B32BB29-7D05-40B0-B11A-C32E4BDB09E4}" destId="{9F449D9C-51D0-4642-966B-76FE41B036F5}" srcOrd="3" destOrd="0" presId="urn:microsoft.com/office/officeart/2005/8/layout/process1"/>
    <dgm:cxn modelId="{A330DC18-C5FE-4B7C-B8C2-7165F04ECA67}" type="presParOf" srcId="{9F449D9C-51D0-4642-966B-76FE41B036F5}" destId="{C10B7AF4-2FF1-4FE0-88C6-00359D9D1239}" srcOrd="0" destOrd="0" presId="urn:microsoft.com/office/officeart/2005/8/layout/process1"/>
    <dgm:cxn modelId="{9E889166-7865-4E1E-99F0-F7673CFCE39A}" type="presParOf" srcId="{6B32BB29-7D05-40B0-B11A-C32E4BDB09E4}" destId="{E84B9B39-A2B5-42F8-B009-CB83019C1538}" srcOrd="4" destOrd="0" presId="urn:microsoft.com/office/officeart/2005/8/layout/process1"/>
    <dgm:cxn modelId="{807889C0-FBE5-49F1-8577-6FCDD9565635}" type="presParOf" srcId="{6B32BB29-7D05-40B0-B11A-C32E4BDB09E4}" destId="{84835899-8AA3-4B23-95C2-C496BE91D6E4}" srcOrd="5" destOrd="0" presId="urn:microsoft.com/office/officeart/2005/8/layout/process1"/>
    <dgm:cxn modelId="{B54A4F29-5F6B-48D5-946B-BFF5F53C9B6E}" type="presParOf" srcId="{84835899-8AA3-4B23-95C2-C496BE91D6E4}" destId="{D7F7F962-5BEC-48E6-BB1D-4DEED1D6A4CB}" srcOrd="0" destOrd="0" presId="urn:microsoft.com/office/officeart/2005/8/layout/process1"/>
    <dgm:cxn modelId="{F81B1CCA-1F21-41D7-8857-235B5321DB07}" type="presParOf" srcId="{6B32BB29-7D05-40B0-B11A-C32E4BDB09E4}" destId="{2548F77E-8144-4781-80C5-8D91B2045F5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79D74B-E6EC-404F-9846-16B12B8FF578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649ADF9-24F6-4815-8E80-5C6A54865E06}">
      <dgm:prSet phldrT="[Text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GB" sz="2400" dirty="0">
              <a:solidFill>
                <a:schemeClr val="bg1"/>
              </a:solidFill>
            </a:rPr>
            <a:t>Projects, tasks, sub-tasks, cards</a:t>
          </a:r>
        </a:p>
      </dgm:t>
    </dgm:pt>
    <dgm:pt modelId="{C55FBC91-3647-4209-98F5-8C4098A5A96F}" type="parTrans" cxnId="{6321108F-12F9-4A42-B104-650E4C20223C}">
      <dgm:prSet/>
      <dgm:spPr/>
      <dgm:t>
        <a:bodyPr/>
        <a:lstStyle/>
        <a:p>
          <a:endParaRPr lang="en-GB"/>
        </a:p>
      </dgm:t>
    </dgm:pt>
    <dgm:pt modelId="{50FB15FE-9A85-41AD-B37D-FD0CACEC2769}" type="sibTrans" cxnId="{6321108F-12F9-4A42-B104-650E4C20223C}">
      <dgm:prSet/>
      <dgm:spPr/>
      <dgm:t>
        <a:bodyPr/>
        <a:lstStyle/>
        <a:p>
          <a:endParaRPr lang="en-GB"/>
        </a:p>
      </dgm:t>
    </dgm:pt>
    <dgm:pt modelId="{FD525DCE-623E-4E85-9D63-DE05BDA962BB}">
      <dgm:prSet phldrT="[Text]"/>
      <dgm:spPr>
        <a:solidFill>
          <a:srgbClr val="FF9933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Resource manager</a:t>
          </a:r>
        </a:p>
      </dgm:t>
    </dgm:pt>
    <dgm:pt modelId="{2DFA65BD-7D82-4DF2-8BBA-CFBB35EBF403}" type="parTrans" cxnId="{CC50D475-F201-44B8-BDEC-B27D214D8A0D}">
      <dgm:prSet/>
      <dgm:spPr/>
      <dgm:t>
        <a:bodyPr/>
        <a:lstStyle/>
        <a:p>
          <a:endParaRPr lang="en-GB"/>
        </a:p>
      </dgm:t>
    </dgm:pt>
    <dgm:pt modelId="{8E95B472-2B9A-4602-9093-59691E14F9AB}" type="sibTrans" cxnId="{CC50D475-F201-44B8-BDEC-B27D214D8A0D}">
      <dgm:prSet/>
      <dgm:spPr/>
      <dgm:t>
        <a:bodyPr/>
        <a:lstStyle/>
        <a:p>
          <a:endParaRPr lang="en-GB"/>
        </a:p>
      </dgm:t>
    </dgm:pt>
    <dgm:pt modelId="{A642D7A4-9896-414B-9C17-38679DED5EBE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Team manager</a:t>
          </a:r>
        </a:p>
      </dgm:t>
    </dgm:pt>
    <dgm:pt modelId="{E9F67647-9564-42B0-8A61-43CD303359F8}" type="parTrans" cxnId="{2EAE081E-0365-4646-9055-48772342AA36}">
      <dgm:prSet/>
      <dgm:spPr/>
      <dgm:t>
        <a:bodyPr/>
        <a:lstStyle/>
        <a:p>
          <a:endParaRPr lang="en-GB"/>
        </a:p>
      </dgm:t>
    </dgm:pt>
    <dgm:pt modelId="{957F7E6E-13AF-4749-836F-A6BDAF6B54F5}" type="sibTrans" cxnId="{2EAE081E-0365-4646-9055-48772342AA36}">
      <dgm:prSet/>
      <dgm:spPr/>
      <dgm:t>
        <a:bodyPr/>
        <a:lstStyle/>
        <a:p>
          <a:endParaRPr lang="en-GB"/>
        </a:p>
      </dgm:t>
    </dgm:pt>
    <dgm:pt modelId="{30B1A831-FA3B-4B7A-9B07-4EEC18BCE22E}">
      <dgm:prSet phldrT="[Text]"/>
      <dgm:spPr>
        <a:solidFill>
          <a:srgbClr val="0070C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Task manager </a:t>
          </a:r>
        </a:p>
      </dgm:t>
    </dgm:pt>
    <dgm:pt modelId="{AB16CB66-51DB-4699-8CB1-7B09078A188A}" type="parTrans" cxnId="{CCC2C357-1E40-4182-B123-9A749523CC63}">
      <dgm:prSet/>
      <dgm:spPr/>
      <dgm:t>
        <a:bodyPr/>
        <a:lstStyle/>
        <a:p>
          <a:endParaRPr lang="en-GB"/>
        </a:p>
      </dgm:t>
    </dgm:pt>
    <dgm:pt modelId="{42AF2903-D07B-483C-B234-74C07F46A4F5}" type="sibTrans" cxnId="{CCC2C357-1E40-4182-B123-9A749523CC63}">
      <dgm:prSet/>
      <dgm:spPr/>
      <dgm:t>
        <a:bodyPr/>
        <a:lstStyle/>
        <a:p>
          <a:endParaRPr lang="en-GB"/>
        </a:p>
      </dgm:t>
    </dgm:pt>
    <dgm:pt modelId="{2DE26DDE-4038-4EA3-A989-5E371F2F093F}">
      <dgm:prSet phldrT="[Text]"/>
      <dgm:spPr>
        <a:solidFill>
          <a:srgbClr val="FF9933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Skill/ Resource</a:t>
          </a:r>
        </a:p>
      </dgm:t>
    </dgm:pt>
    <dgm:pt modelId="{8CE0CAF6-F6B7-4DF5-935A-F9456A48FBCC}" type="parTrans" cxnId="{5AB797F8-CCED-46AA-A825-81DB74FF7B54}">
      <dgm:prSet/>
      <dgm:spPr/>
      <dgm:t>
        <a:bodyPr/>
        <a:lstStyle/>
        <a:p>
          <a:endParaRPr lang="en-GB"/>
        </a:p>
      </dgm:t>
    </dgm:pt>
    <dgm:pt modelId="{B2318DE4-1D34-4BF8-8C4A-6D85CF391994}" type="sibTrans" cxnId="{5AB797F8-CCED-46AA-A825-81DB74FF7B54}">
      <dgm:prSet/>
      <dgm:spPr/>
      <dgm:t>
        <a:bodyPr/>
        <a:lstStyle/>
        <a:p>
          <a:endParaRPr lang="en-GB"/>
        </a:p>
      </dgm:t>
    </dgm:pt>
    <dgm:pt modelId="{98207816-E82A-481E-95A2-BE4A76424F0E}">
      <dgm:prSet phldrT="[Text]"/>
      <dgm:spPr>
        <a:solidFill>
          <a:srgbClr val="0070C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Project manager</a:t>
          </a:r>
        </a:p>
      </dgm:t>
    </dgm:pt>
    <dgm:pt modelId="{1F2391F0-5314-4222-9246-D58DA9B3A4FC}" type="parTrans" cxnId="{E1FD2AA2-9648-4EBF-910D-44F730A26FC7}">
      <dgm:prSet/>
      <dgm:spPr/>
      <dgm:t>
        <a:bodyPr/>
        <a:lstStyle/>
        <a:p>
          <a:endParaRPr lang="en-GB"/>
        </a:p>
      </dgm:t>
    </dgm:pt>
    <dgm:pt modelId="{F25A256F-7EED-47CF-92D5-2910BF9E00C7}" type="sibTrans" cxnId="{E1FD2AA2-9648-4EBF-910D-44F730A26FC7}">
      <dgm:prSet/>
      <dgm:spPr/>
      <dgm:t>
        <a:bodyPr/>
        <a:lstStyle/>
        <a:p>
          <a:endParaRPr lang="en-GB"/>
        </a:p>
      </dgm:t>
    </dgm:pt>
    <dgm:pt modelId="{6D2443D5-C6C0-4F18-9CD9-3A508A523903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Portfolio manager</a:t>
          </a:r>
        </a:p>
      </dgm:t>
    </dgm:pt>
    <dgm:pt modelId="{5A353EE2-0835-4EC1-9C52-A9C0D601BEC7}" type="parTrans" cxnId="{B593D937-F8F6-4945-B6DF-365E30CB0CCA}">
      <dgm:prSet/>
      <dgm:spPr/>
      <dgm:t>
        <a:bodyPr/>
        <a:lstStyle/>
        <a:p>
          <a:endParaRPr lang="en-GB"/>
        </a:p>
      </dgm:t>
    </dgm:pt>
    <dgm:pt modelId="{BECD4E00-EEDA-44FB-90F0-90162734CCB7}" type="sibTrans" cxnId="{B593D937-F8F6-4945-B6DF-365E30CB0CCA}">
      <dgm:prSet/>
      <dgm:spPr/>
      <dgm:t>
        <a:bodyPr/>
        <a:lstStyle/>
        <a:p>
          <a:endParaRPr lang="en-GB"/>
        </a:p>
      </dgm:t>
    </dgm:pt>
    <dgm:pt modelId="{F01D2FE0-B8C6-4C82-A5EC-B1F2D09FC8F7}">
      <dgm:prSet phldrT="[Text]"/>
      <dgm:spPr>
        <a:solidFill>
          <a:srgbClr val="0070C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Team member</a:t>
          </a:r>
        </a:p>
      </dgm:t>
    </dgm:pt>
    <dgm:pt modelId="{6C780CB8-63BB-44F1-A4E1-EB63714A5441}" type="parTrans" cxnId="{7422FFE4-1705-42C8-85AD-A0160782E2DB}">
      <dgm:prSet/>
      <dgm:spPr/>
      <dgm:t>
        <a:bodyPr/>
        <a:lstStyle/>
        <a:p>
          <a:endParaRPr lang="en-US"/>
        </a:p>
      </dgm:t>
    </dgm:pt>
    <dgm:pt modelId="{1986FD62-6C6D-446F-AA06-BD7D7A862718}" type="sibTrans" cxnId="{7422FFE4-1705-42C8-85AD-A0160782E2DB}">
      <dgm:prSet/>
      <dgm:spPr/>
      <dgm:t>
        <a:bodyPr/>
        <a:lstStyle/>
        <a:p>
          <a:endParaRPr lang="en-US"/>
        </a:p>
      </dgm:t>
    </dgm:pt>
    <dgm:pt modelId="{957A97DD-016F-4667-BB6C-E222D7943AEA}" type="pres">
      <dgm:prSet presAssocID="{2779D74B-E6EC-404F-9846-16B12B8FF578}" presName="composite" presStyleCnt="0">
        <dgm:presLayoutVars>
          <dgm:chMax val="1"/>
          <dgm:dir/>
          <dgm:resizeHandles val="exact"/>
        </dgm:presLayoutVars>
      </dgm:prSet>
      <dgm:spPr/>
    </dgm:pt>
    <dgm:pt modelId="{20188356-47B9-4080-B69B-5885A9D50BFD}" type="pres">
      <dgm:prSet presAssocID="{2779D74B-E6EC-404F-9846-16B12B8FF578}" presName="radial" presStyleCnt="0">
        <dgm:presLayoutVars>
          <dgm:animLvl val="ctr"/>
        </dgm:presLayoutVars>
      </dgm:prSet>
      <dgm:spPr/>
    </dgm:pt>
    <dgm:pt modelId="{60DD7353-0344-4AB4-9941-39CBF290C3BC}" type="pres">
      <dgm:prSet presAssocID="{C649ADF9-24F6-4815-8E80-5C6A54865E06}" presName="centerShape" presStyleLbl="vennNode1" presStyleIdx="0" presStyleCnt="8"/>
      <dgm:spPr/>
    </dgm:pt>
    <dgm:pt modelId="{CA58D45C-0A0A-42D8-BAD3-536DE9EF6CF1}" type="pres">
      <dgm:prSet presAssocID="{6D2443D5-C6C0-4F18-9CD9-3A508A523903}" presName="node" presStyleLbl="vennNode1" presStyleIdx="1" presStyleCnt="8">
        <dgm:presLayoutVars>
          <dgm:bulletEnabled val="1"/>
        </dgm:presLayoutVars>
      </dgm:prSet>
      <dgm:spPr/>
    </dgm:pt>
    <dgm:pt modelId="{6AD1338F-0A65-46CE-8B07-32607017B2C1}" type="pres">
      <dgm:prSet presAssocID="{98207816-E82A-481E-95A2-BE4A76424F0E}" presName="node" presStyleLbl="vennNode1" presStyleIdx="2" presStyleCnt="8">
        <dgm:presLayoutVars>
          <dgm:bulletEnabled val="1"/>
        </dgm:presLayoutVars>
      </dgm:prSet>
      <dgm:spPr/>
    </dgm:pt>
    <dgm:pt modelId="{F8229CB6-337D-4115-A4DE-1C8E8392B3A4}" type="pres">
      <dgm:prSet presAssocID="{FD525DCE-623E-4E85-9D63-DE05BDA962BB}" presName="node" presStyleLbl="vennNode1" presStyleIdx="3" presStyleCnt="8">
        <dgm:presLayoutVars>
          <dgm:bulletEnabled val="1"/>
        </dgm:presLayoutVars>
      </dgm:prSet>
      <dgm:spPr/>
    </dgm:pt>
    <dgm:pt modelId="{B1ACA78E-DA20-43C9-A6F9-EECB581BD537}" type="pres">
      <dgm:prSet presAssocID="{A642D7A4-9896-414B-9C17-38679DED5EBE}" presName="node" presStyleLbl="vennNode1" presStyleIdx="4" presStyleCnt="8">
        <dgm:presLayoutVars>
          <dgm:bulletEnabled val="1"/>
        </dgm:presLayoutVars>
      </dgm:prSet>
      <dgm:spPr/>
    </dgm:pt>
    <dgm:pt modelId="{84377792-BA04-4648-83DA-300DBE454695}" type="pres">
      <dgm:prSet presAssocID="{30B1A831-FA3B-4B7A-9B07-4EEC18BCE22E}" presName="node" presStyleLbl="vennNode1" presStyleIdx="5" presStyleCnt="8">
        <dgm:presLayoutVars>
          <dgm:bulletEnabled val="1"/>
        </dgm:presLayoutVars>
      </dgm:prSet>
      <dgm:spPr/>
    </dgm:pt>
    <dgm:pt modelId="{3A53407A-C7F5-4C0C-B88D-A610085982EE}" type="pres">
      <dgm:prSet presAssocID="{2DE26DDE-4038-4EA3-A989-5E371F2F093F}" presName="node" presStyleLbl="vennNode1" presStyleIdx="6" presStyleCnt="8">
        <dgm:presLayoutVars>
          <dgm:bulletEnabled val="1"/>
        </dgm:presLayoutVars>
      </dgm:prSet>
      <dgm:spPr/>
    </dgm:pt>
    <dgm:pt modelId="{5C102AA2-B77F-4E5D-AD7E-72AAFCADE84D}" type="pres">
      <dgm:prSet presAssocID="{F01D2FE0-B8C6-4C82-A5EC-B1F2D09FC8F7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55D2A706-F2D7-48DE-9538-4199BD3E8CAD}" type="presOf" srcId="{FD525DCE-623E-4E85-9D63-DE05BDA962BB}" destId="{F8229CB6-337D-4115-A4DE-1C8E8392B3A4}" srcOrd="0" destOrd="0" presId="urn:microsoft.com/office/officeart/2005/8/layout/radial3"/>
    <dgm:cxn modelId="{6518260F-2FEB-4934-91A3-1D7CD5E6EA45}" type="presOf" srcId="{98207816-E82A-481E-95A2-BE4A76424F0E}" destId="{6AD1338F-0A65-46CE-8B07-32607017B2C1}" srcOrd="0" destOrd="0" presId="urn:microsoft.com/office/officeart/2005/8/layout/radial3"/>
    <dgm:cxn modelId="{A7376A12-0E06-4CE4-8D62-53328C2706D2}" type="presOf" srcId="{6D2443D5-C6C0-4F18-9CD9-3A508A523903}" destId="{CA58D45C-0A0A-42D8-BAD3-536DE9EF6CF1}" srcOrd="0" destOrd="0" presId="urn:microsoft.com/office/officeart/2005/8/layout/radial3"/>
    <dgm:cxn modelId="{2EAE081E-0365-4646-9055-48772342AA36}" srcId="{C649ADF9-24F6-4815-8E80-5C6A54865E06}" destId="{A642D7A4-9896-414B-9C17-38679DED5EBE}" srcOrd="3" destOrd="0" parTransId="{E9F67647-9564-42B0-8A61-43CD303359F8}" sibTransId="{957F7E6E-13AF-4749-836F-A6BDAF6B54F5}"/>
    <dgm:cxn modelId="{80A8DA1F-04BF-41C2-A4B3-64FB2EC05EE0}" type="presOf" srcId="{30B1A831-FA3B-4B7A-9B07-4EEC18BCE22E}" destId="{84377792-BA04-4648-83DA-300DBE454695}" srcOrd="0" destOrd="0" presId="urn:microsoft.com/office/officeart/2005/8/layout/radial3"/>
    <dgm:cxn modelId="{8833E423-133B-4798-94D8-770908C3FCB6}" type="presOf" srcId="{A642D7A4-9896-414B-9C17-38679DED5EBE}" destId="{B1ACA78E-DA20-43C9-A6F9-EECB581BD537}" srcOrd="0" destOrd="0" presId="urn:microsoft.com/office/officeart/2005/8/layout/radial3"/>
    <dgm:cxn modelId="{B593D937-F8F6-4945-B6DF-365E30CB0CCA}" srcId="{C649ADF9-24F6-4815-8E80-5C6A54865E06}" destId="{6D2443D5-C6C0-4F18-9CD9-3A508A523903}" srcOrd="0" destOrd="0" parTransId="{5A353EE2-0835-4EC1-9C52-A9C0D601BEC7}" sibTransId="{BECD4E00-EEDA-44FB-90F0-90162734CCB7}"/>
    <dgm:cxn modelId="{CC50D475-F201-44B8-BDEC-B27D214D8A0D}" srcId="{C649ADF9-24F6-4815-8E80-5C6A54865E06}" destId="{FD525DCE-623E-4E85-9D63-DE05BDA962BB}" srcOrd="2" destOrd="0" parTransId="{2DFA65BD-7D82-4DF2-8BBA-CFBB35EBF403}" sibTransId="{8E95B472-2B9A-4602-9093-59691E14F9AB}"/>
    <dgm:cxn modelId="{CCC2C357-1E40-4182-B123-9A749523CC63}" srcId="{C649ADF9-24F6-4815-8E80-5C6A54865E06}" destId="{30B1A831-FA3B-4B7A-9B07-4EEC18BCE22E}" srcOrd="4" destOrd="0" parTransId="{AB16CB66-51DB-4699-8CB1-7B09078A188A}" sibTransId="{42AF2903-D07B-483C-B234-74C07F46A4F5}"/>
    <dgm:cxn modelId="{F479BC80-B3EB-4DBA-B95F-B024D57AEBF3}" type="presOf" srcId="{2DE26DDE-4038-4EA3-A989-5E371F2F093F}" destId="{3A53407A-C7F5-4C0C-B88D-A610085982EE}" srcOrd="0" destOrd="0" presId="urn:microsoft.com/office/officeart/2005/8/layout/radial3"/>
    <dgm:cxn modelId="{6321108F-12F9-4A42-B104-650E4C20223C}" srcId="{2779D74B-E6EC-404F-9846-16B12B8FF578}" destId="{C649ADF9-24F6-4815-8E80-5C6A54865E06}" srcOrd="0" destOrd="0" parTransId="{C55FBC91-3647-4209-98F5-8C4098A5A96F}" sibTransId="{50FB15FE-9A85-41AD-B37D-FD0CACEC2769}"/>
    <dgm:cxn modelId="{E1FD2AA2-9648-4EBF-910D-44F730A26FC7}" srcId="{C649ADF9-24F6-4815-8E80-5C6A54865E06}" destId="{98207816-E82A-481E-95A2-BE4A76424F0E}" srcOrd="1" destOrd="0" parTransId="{1F2391F0-5314-4222-9246-D58DA9B3A4FC}" sibTransId="{F25A256F-7EED-47CF-92D5-2910BF9E00C7}"/>
    <dgm:cxn modelId="{84B4A9AC-F9E7-4AF3-8A4D-7AC26F60BE56}" type="presOf" srcId="{C649ADF9-24F6-4815-8E80-5C6A54865E06}" destId="{60DD7353-0344-4AB4-9941-39CBF290C3BC}" srcOrd="0" destOrd="0" presId="urn:microsoft.com/office/officeart/2005/8/layout/radial3"/>
    <dgm:cxn modelId="{7D86FBC9-51A2-433F-B4DB-3B5BF131D384}" type="presOf" srcId="{F01D2FE0-B8C6-4C82-A5EC-B1F2D09FC8F7}" destId="{5C102AA2-B77F-4E5D-AD7E-72AAFCADE84D}" srcOrd="0" destOrd="0" presId="urn:microsoft.com/office/officeart/2005/8/layout/radial3"/>
    <dgm:cxn modelId="{BBF361CE-5D1F-448F-9274-4E2F91C841DF}" type="presOf" srcId="{2779D74B-E6EC-404F-9846-16B12B8FF578}" destId="{957A97DD-016F-4667-BB6C-E222D7943AEA}" srcOrd="0" destOrd="0" presId="urn:microsoft.com/office/officeart/2005/8/layout/radial3"/>
    <dgm:cxn modelId="{7422FFE4-1705-42C8-85AD-A0160782E2DB}" srcId="{C649ADF9-24F6-4815-8E80-5C6A54865E06}" destId="{F01D2FE0-B8C6-4C82-A5EC-B1F2D09FC8F7}" srcOrd="6" destOrd="0" parTransId="{6C780CB8-63BB-44F1-A4E1-EB63714A5441}" sibTransId="{1986FD62-6C6D-446F-AA06-BD7D7A862718}"/>
    <dgm:cxn modelId="{5AB797F8-CCED-46AA-A825-81DB74FF7B54}" srcId="{C649ADF9-24F6-4815-8E80-5C6A54865E06}" destId="{2DE26DDE-4038-4EA3-A989-5E371F2F093F}" srcOrd="5" destOrd="0" parTransId="{8CE0CAF6-F6B7-4DF5-935A-F9456A48FBCC}" sibTransId="{B2318DE4-1D34-4BF8-8C4A-6D85CF391994}"/>
    <dgm:cxn modelId="{54C69ECF-C55C-4FA7-9392-5A4E9AF840A2}" type="presParOf" srcId="{957A97DD-016F-4667-BB6C-E222D7943AEA}" destId="{20188356-47B9-4080-B69B-5885A9D50BFD}" srcOrd="0" destOrd="0" presId="urn:microsoft.com/office/officeart/2005/8/layout/radial3"/>
    <dgm:cxn modelId="{807D01B4-2D98-4D05-B4D1-1910B8CEA769}" type="presParOf" srcId="{20188356-47B9-4080-B69B-5885A9D50BFD}" destId="{60DD7353-0344-4AB4-9941-39CBF290C3BC}" srcOrd="0" destOrd="0" presId="urn:microsoft.com/office/officeart/2005/8/layout/radial3"/>
    <dgm:cxn modelId="{C285521E-1239-4CFB-A42B-815EDD1D3AF0}" type="presParOf" srcId="{20188356-47B9-4080-B69B-5885A9D50BFD}" destId="{CA58D45C-0A0A-42D8-BAD3-536DE9EF6CF1}" srcOrd="1" destOrd="0" presId="urn:microsoft.com/office/officeart/2005/8/layout/radial3"/>
    <dgm:cxn modelId="{21906731-3A92-4F7A-AF7A-7C74D052AF9F}" type="presParOf" srcId="{20188356-47B9-4080-B69B-5885A9D50BFD}" destId="{6AD1338F-0A65-46CE-8B07-32607017B2C1}" srcOrd="2" destOrd="0" presId="urn:microsoft.com/office/officeart/2005/8/layout/radial3"/>
    <dgm:cxn modelId="{B2F38B69-C78B-4BDC-B45F-7DB168D550CF}" type="presParOf" srcId="{20188356-47B9-4080-B69B-5885A9D50BFD}" destId="{F8229CB6-337D-4115-A4DE-1C8E8392B3A4}" srcOrd="3" destOrd="0" presId="urn:microsoft.com/office/officeart/2005/8/layout/radial3"/>
    <dgm:cxn modelId="{4F48FD5C-E4AF-4F97-9B5A-3D49E25262D6}" type="presParOf" srcId="{20188356-47B9-4080-B69B-5885A9D50BFD}" destId="{B1ACA78E-DA20-43C9-A6F9-EECB581BD537}" srcOrd="4" destOrd="0" presId="urn:microsoft.com/office/officeart/2005/8/layout/radial3"/>
    <dgm:cxn modelId="{FFB234F9-A7C8-46E2-83E3-34756405D6D8}" type="presParOf" srcId="{20188356-47B9-4080-B69B-5885A9D50BFD}" destId="{84377792-BA04-4648-83DA-300DBE454695}" srcOrd="5" destOrd="0" presId="urn:microsoft.com/office/officeart/2005/8/layout/radial3"/>
    <dgm:cxn modelId="{E9BD228F-B356-483E-A767-8D5D72323783}" type="presParOf" srcId="{20188356-47B9-4080-B69B-5885A9D50BFD}" destId="{3A53407A-C7F5-4C0C-B88D-A610085982EE}" srcOrd="6" destOrd="0" presId="urn:microsoft.com/office/officeart/2005/8/layout/radial3"/>
    <dgm:cxn modelId="{F240E6EE-A021-41E1-96C3-BA9E9995B989}" type="presParOf" srcId="{20188356-47B9-4080-B69B-5885A9D50BFD}" destId="{5C102AA2-B77F-4E5D-AD7E-72AAFCADE84D}" srcOrd="7" destOrd="0" presId="urn:microsoft.com/office/officeart/2005/8/layout/radial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7EC47-28A7-4EA1-A165-CA683DD82110}">
      <dsp:nvSpPr>
        <dsp:cNvPr id="0" name=""/>
        <dsp:cNvSpPr/>
      </dsp:nvSpPr>
      <dsp:spPr>
        <a:xfrm>
          <a:off x="4777" y="719814"/>
          <a:ext cx="2088777" cy="125326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Introduction</a:t>
          </a:r>
          <a:endParaRPr lang="en-NL" sz="2700" kern="1200" dirty="0"/>
        </a:p>
      </dsp:txBody>
      <dsp:txXfrm>
        <a:off x="41484" y="756521"/>
        <a:ext cx="2015363" cy="1179852"/>
      </dsp:txXfrm>
    </dsp:sp>
    <dsp:sp modelId="{65CDE1D6-06B1-4879-9725-BEA14B51A514}">
      <dsp:nvSpPr>
        <dsp:cNvPr id="0" name=""/>
        <dsp:cNvSpPr/>
      </dsp:nvSpPr>
      <dsp:spPr>
        <a:xfrm>
          <a:off x="2302433" y="1087439"/>
          <a:ext cx="442820" cy="5180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L" sz="2200" kern="1200"/>
        </a:p>
      </dsp:txBody>
      <dsp:txXfrm>
        <a:off x="2302433" y="1191042"/>
        <a:ext cx="309974" cy="310810"/>
      </dsp:txXfrm>
    </dsp:sp>
    <dsp:sp modelId="{32FA6584-FB36-4C78-B408-E594CB8274BB}">
      <dsp:nvSpPr>
        <dsp:cNvPr id="0" name=""/>
        <dsp:cNvSpPr/>
      </dsp:nvSpPr>
      <dsp:spPr>
        <a:xfrm>
          <a:off x="2929066" y="719814"/>
          <a:ext cx="2088777" cy="12532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Plan the Work</a:t>
          </a:r>
          <a:endParaRPr lang="en-NL" sz="2700" kern="1200" dirty="0"/>
        </a:p>
      </dsp:txBody>
      <dsp:txXfrm>
        <a:off x="2965773" y="756521"/>
        <a:ext cx="2015363" cy="1179852"/>
      </dsp:txXfrm>
    </dsp:sp>
    <dsp:sp modelId="{9F449D9C-51D0-4642-966B-76FE41B036F5}">
      <dsp:nvSpPr>
        <dsp:cNvPr id="0" name=""/>
        <dsp:cNvSpPr/>
      </dsp:nvSpPr>
      <dsp:spPr>
        <a:xfrm>
          <a:off x="5226722" y="1087439"/>
          <a:ext cx="442820" cy="5180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L" sz="2200" kern="1200"/>
        </a:p>
      </dsp:txBody>
      <dsp:txXfrm>
        <a:off x="5226722" y="1191042"/>
        <a:ext cx="309974" cy="310810"/>
      </dsp:txXfrm>
    </dsp:sp>
    <dsp:sp modelId="{E84B9B39-A2B5-42F8-B009-CB83019C1538}">
      <dsp:nvSpPr>
        <dsp:cNvPr id="0" name=""/>
        <dsp:cNvSpPr/>
      </dsp:nvSpPr>
      <dsp:spPr>
        <a:xfrm>
          <a:off x="5853355" y="719814"/>
          <a:ext cx="2088777" cy="1253266"/>
        </a:xfrm>
        <a:prstGeom prst="roundRect">
          <a:avLst>
            <a:gd name="adj" fmla="val 10000"/>
          </a:avLst>
        </a:prstGeom>
        <a:solidFill>
          <a:srgbClr val="0066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Work the Plan</a:t>
          </a:r>
          <a:endParaRPr lang="en-NL" sz="2700" kern="1200" dirty="0"/>
        </a:p>
      </dsp:txBody>
      <dsp:txXfrm>
        <a:off x="5890062" y="756521"/>
        <a:ext cx="2015363" cy="1179852"/>
      </dsp:txXfrm>
    </dsp:sp>
    <dsp:sp modelId="{84835899-8AA3-4B23-95C2-C496BE91D6E4}">
      <dsp:nvSpPr>
        <dsp:cNvPr id="0" name=""/>
        <dsp:cNvSpPr/>
      </dsp:nvSpPr>
      <dsp:spPr>
        <a:xfrm>
          <a:off x="8151011" y="1087439"/>
          <a:ext cx="442820" cy="5180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L" sz="2200" kern="1200"/>
        </a:p>
      </dsp:txBody>
      <dsp:txXfrm>
        <a:off x="8151011" y="1191042"/>
        <a:ext cx="309974" cy="310810"/>
      </dsp:txXfrm>
    </dsp:sp>
    <dsp:sp modelId="{2548F77E-8144-4781-80C5-8D91B2045F51}">
      <dsp:nvSpPr>
        <dsp:cNvPr id="0" name=""/>
        <dsp:cNvSpPr/>
      </dsp:nvSpPr>
      <dsp:spPr>
        <a:xfrm>
          <a:off x="8777644" y="719814"/>
          <a:ext cx="2088777" cy="12532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Communicate</a:t>
          </a:r>
          <a:endParaRPr lang="en-NL" sz="2700" kern="1200" dirty="0"/>
        </a:p>
      </dsp:txBody>
      <dsp:txXfrm>
        <a:off x="8814351" y="756521"/>
        <a:ext cx="2015363" cy="1179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D7353-0344-4AB4-9941-39CBF290C3BC}">
      <dsp:nvSpPr>
        <dsp:cNvPr id="0" name=""/>
        <dsp:cNvSpPr/>
      </dsp:nvSpPr>
      <dsp:spPr>
        <a:xfrm>
          <a:off x="1952589" y="986460"/>
          <a:ext cx="2359516" cy="2359516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/>
              </a:solidFill>
            </a:rPr>
            <a:t>Projects, tasks, sub-tasks, cards</a:t>
          </a:r>
        </a:p>
      </dsp:txBody>
      <dsp:txXfrm>
        <a:off x="2298132" y="1332003"/>
        <a:ext cx="1668430" cy="1668430"/>
      </dsp:txXfrm>
    </dsp:sp>
    <dsp:sp modelId="{CA58D45C-0A0A-42D8-BAD3-536DE9EF6CF1}">
      <dsp:nvSpPr>
        <dsp:cNvPr id="0" name=""/>
        <dsp:cNvSpPr/>
      </dsp:nvSpPr>
      <dsp:spPr>
        <a:xfrm>
          <a:off x="2542468" y="38884"/>
          <a:ext cx="1179758" cy="1179758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Portfolio manager</a:t>
          </a:r>
        </a:p>
      </dsp:txBody>
      <dsp:txXfrm>
        <a:off x="2715240" y="211656"/>
        <a:ext cx="834214" cy="834214"/>
      </dsp:txXfrm>
    </dsp:sp>
    <dsp:sp modelId="{6AD1338F-0A65-46CE-8B07-32607017B2C1}">
      <dsp:nvSpPr>
        <dsp:cNvPr id="0" name=""/>
        <dsp:cNvSpPr/>
      </dsp:nvSpPr>
      <dsp:spPr>
        <a:xfrm>
          <a:off x="3744499" y="617752"/>
          <a:ext cx="1179758" cy="1179758"/>
        </a:xfrm>
        <a:prstGeom prst="ellipse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Project manager</a:t>
          </a:r>
        </a:p>
      </dsp:txBody>
      <dsp:txXfrm>
        <a:off x="3917271" y="790524"/>
        <a:ext cx="834214" cy="834214"/>
      </dsp:txXfrm>
    </dsp:sp>
    <dsp:sp modelId="{F8229CB6-337D-4115-A4DE-1C8E8392B3A4}">
      <dsp:nvSpPr>
        <dsp:cNvPr id="0" name=""/>
        <dsp:cNvSpPr/>
      </dsp:nvSpPr>
      <dsp:spPr>
        <a:xfrm>
          <a:off x="4041376" y="1918455"/>
          <a:ext cx="1179758" cy="1179758"/>
        </a:xfrm>
        <a:prstGeom prst="ellipse">
          <a:avLst/>
        </a:prstGeom>
        <a:solidFill>
          <a:srgbClr val="FF99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Resource manager</a:t>
          </a:r>
        </a:p>
      </dsp:txBody>
      <dsp:txXfrm>
        <a:off x="4214148" y="2091227"/>
        <a:ext cx="834214" cy="834214"/>
      </dsp:txXfrm>
    </dsp:sp>
    <dsp:sp modelId="{B1ACA78E-DA20-43C9-A6F9-EECB581BD537}">
      <dsp:nvSpPr>
        <dsp:cNvPr id="0" name=""/>
        <dsp:cNvSpPr/>
      </dsp:nvSpPr>
      <dsp:spPr>
        <a:xfrm>
          <a:off x="3209545" y="2961538"/>
          <a:ext cx="1179758" cy="1179758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Team manager</a:t>
          </a:r>
        </a:p>
      </dsp:txBody>
      <dsp:txXfrm>
        <a:off x="3382317" y="3134310"/>
        <a:ext cx="834214" cy="834214"/>
      </dsp:txXfrm>
    </dsp:sp>
    <dsp:sp modelId="{84377792-BA04-4648-83DA-300DBE454695}">
      <dsp:nvSpPr>
        <dsp:cNvPr id="0" name=""/>
        <dsp:cNvSpPr/>
      </dsp:nvSpPr>
      <dsp:spPr>
        <a:xfrm>
          <a:off x="1875392" y="2961538"/>
          <a:ext cx="1179758" cy="1179758"/>
        </a:xfrm>
        <a:prstGeom prst="ellipse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Task manager </a:t>
          </a:r>
        </a:p>
      </dsp:txBody>
      <dsp:txXfrm>
        <a:off x="2048164" y="3134310"/>
        <a:ext cx="834214" cy="834214"/>
      </dsp:txXfrm>
    </dsp:sp>
    <dsp:sp modelId="{3A53407A-C7F5-4C0C-B88D-A610085982EE}">
      <dsp:nvSpPr>
        <dsp:cNvPr id="0" name=""/>
        <dsp:cNvSpPr/>
      </dsp:nvSpPr>
      <dsp:spPr>
        <a:xfrm>
          <a:off x="1043560" y="1918455"/>
          <a:ext cx="1179758" cy="1179758"/>
        </a:xfrm>
        <a:prstGeom prst="ellipse">
          <a:avLst/>
        </a:prstGeom>
        <a:solidFill>
          <a:srgbClr val="FF99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Skill/ Resource</a:t>
          </a:r>
        </a:p>
      </dsp:txBody>
      <dsp:txXfrm>
        <a:off x="1216332" y="2091227"/>
        <a:ext cx="834214" cy="834214"/>
      </dsp:txXfrm>
    </dsp:sp>
    <dsp:sp modelId="{5C102AA2-B77F-4E5D-AD7E-72AAFCADE84D}">
      <dsp:nvSpPr>
        <dsp:cNvPr id="0" name=""/>
        <dsp:cNvSpPr/>
      </dsp:nvSpPr>
      <dsp:spPr>
        <a:xfrm>
          <a:off x="1340438" y="617752"/>
          <a:ext cx="1179758" cy="1179758"/>
        </a:xfrm>
        <a:prstGeom prst="ellipse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Team member</a:t>
          </a:r>
        </a:p>
      </dsp:txBody>
      <dsp:txXfrm>
        <a:off x="1513210" y="790524"/>
        <a:ext cx="834214" cy="834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0C6C2-214C-40DE-BEEB-6A147C77C80F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CE34C-4E61-4093-B4B7-3C2A5824329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06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AD167D-B4EF-4634-843A-2BC285940BC8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nl-NL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 lagen model. – wat is dan</a:t>
            </a:r>
            <a:r>
              <a:rPr lang="nl-NL" baseline="0" dirty="0"/>
              <a:t> nog een missing link?  </a:t>
            </a:r>
            <a:r>
              <a:rPr lang="nl-NL" baseline="0" dirty="0">
                <a:sym typeface="Wingdings" panose="05000000000000000000" pitchFamily="2" charset="2"/>
              </a:rPr>
              <a:t> kenniswerk.   Agile </a:t>
            </a:r>
            <a:r>
              <a:rPr lang="nl-NL" baseline="0" dirty="0" err="1">
                <a:sym typeface="Wingdings" panose="05000000000000000000" pitchFamily="2" charset="2"/>
              </a:rPr>
              <a:t>and</a:t>
            </a:r>
            <a:r>
              <a:rPr lang="nl-NL" baseline="0" dirty="0">
                <a:sym typeface="Wingdings" panose="05000000000000000000" pitchFamily="2" charset="2"/>
              </a:rPr>
              <a:t> </a:t>
            </a:r>
            <a:r>
              <a:rPr lang="nl-NL" baseline="0" dirty="0" err="1">
                <a:sym typeface="Wingdings" panose="05000000000000000000" pitchFamily="2" charset="2"/>
              </a:rPr>
              <a:t>everything</a:t>
            </a:r>
            <a:r>
              <a:rPr lang="nl-NL" baseline="0" dirty="0">
                <a:sym typeface="Wingdings" panose="05000000000000000000" pitchFamily="2" charset="2"/>
              </a:rPr>
              <a:t> is </a:t>
            </a:r>
            <a:r>
              <a:rPr lang="nl-NL" baseline="0" dirty="0" err="1">
                <a:sym typeface="Wingdings" panose="05000000000000000000" pitchFamily="2" charset="2"/>
              </a:rPr>
              <a:t>good</a:t>
            </a:r>
            <a:r>
              <a:rPr lang="nl-NL" baseline="0" dirty="0">
                <a:sym typeface="Wingdings" panose="05000000000000000000" pitchFamily="2" charset="2"/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DEC87-6E36-4546-9190-C0A3B5421C8C}" type="slidenum">
              <a:rPr lang="nl-NL" altLang="en-US" smtClean="0"/>
              <a:pPr>
                <a:defRPr/>
              </a:pPr>
              <a:t>39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28363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B1C3C9-EAA5-4F93-8D48-2420BFA16345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3" y="747713"/>
            <a:ext cx="6684962" cy="37607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314" y="4759575"/>
            <a:ext cx="5048367" cy="45097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2587655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B1C3C9-EAA5-4F93-8D48-2420BFA16345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3" y="747713"/>
            <a:ext cx="6684962" cy="37607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314" y="4759575"/>
            <a:ext cx="5048367" cy="45097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2949560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B1C3C9-EAA5-4F93-8D48-2420BFA16345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3" y="747713"/>
            <a:ext cx="6684962" cy="37607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314" y="4759575"/>
            <a:ext cx="5048367" cy="45097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3701025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1C3C9-EAA5-4F93-8D48-2420BFA16345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nl-NL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3675" y="812800"/>
            <a:ext cx="7272338" cy="4090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315" y="5176864"/>
            <a:ext cx="5048367" cy="490518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1457555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1C3C9-EAA5-4F93-8D48-2420BFA16345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nl-NL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3675" y="812800"/>
            <a:ext cx="7272338" cy="4090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315" y="5176864"/>
            <a:ext cx="5048367" cy="490518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33007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1C3C9-EAA5-4F93-8D48-2420BFA16345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nl-NL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125" y="742950"/>
            <a:ext cx="6634163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5" y="4724883"/>
            <a:ext cx="5028578" cy="447692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917410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Doorlooptijd van elke taak – er gaat meer dan 30 % verloren aan verstoringen, andere zaken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geleichzeitig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Stoppen met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Teiltermine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focus op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endtermine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een prioriteit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Focus op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607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2FAE7-8720-4070-AAB8-F4690E7AC8CD}" type="slidenum">
              <a:rPr lang="en-US"/>
              <a:pPr/>
              <a:t>53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8" y="744538"/>
            <a:ext cx="6629400" cy="37306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202"/>
            <a:ext cx="5029200" cy="4477287"/>
          </a:xfrm>
        </p:spPr>
        <p:txBody>
          <a:bodyPr/>
          <a:lstStyle/>
          <a:p>
            <a:r>
              <a:rPr lang="en-US"/>
              <a:t>SHOW</a:t>
            </a:r>
          </a:p>
          <a:p>
            <a:endParaRPr lang="en-US"/>
          </a:p>
          <a:p>
            <a:r>
              <a:rPr lang="en-US"/>
              <a:t>We know now what we should not do but what do we need to do?</a:t>
            </a:r>
          </a:p>
        </p:txBody>
      </p:sp>
    </p:spTree>
    <p:extLst>
      <p:ext uri="{BB962C8B-B14F-4D97-AF65-F5344CB8AC3E}">
        <p14:creationId xmlns:p14="http://schemas.microsoft.com/office/powerpoint/2010/main" val="145878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681DC-515F-8B49-9D9F-814B4B43FB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5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97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681DC-515F-8B49-9D9F-814B4B43FB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5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13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Vaak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boeven</a:t>
            </a:r>
            <a:r>
              <a:rPr lang="en-US" baseline="0" dirty="0"/>
              <a:t> 20 % - EERDER ROND DE 5 </a:t>
            </a:r>
          </a:p>
          <a:p>
            <a:r>
              <a:rPr lang="en-US" baseline="0" dirty="0"/>
              <a:t>Zin is </a:t>
            </a:r>
            <a:r>
              <a:rPr lang="en-US" baseline="0" dirty="0" err="1"/>
              <a:t>krom</a:t>
            </a:r>
            <a:r>
              <a:rPr lang="en-US" baseline="0" dirty="0"/>
              <a:t>. </a:t>
            </a:r>
            <a:r>
              <a:rPr lang="en-US" baseline="0" dirty="0">
                <a:sym typeface="Wingdings" panose="05000000000000000000" pitchFamily="2" charset="2"/>
              </a:rPr>
              <a:t> om </a:t>
            </a:r>
            <a:r>
              <a:rPr lang="en-US" baseline="0" dirty="0" err="1">
                <a:sym typeface="Wingdings" panose="05000000000000000000" pitchFamily="2" charset="2"/>
              </a:rPr>
              <a:t>echtt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te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verbeteren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kan</a:t>
            </a:r>
            <a:r>
              <a:rPr lang="en-US" baseline="0" dirty="0">
                <a:sym typeface="Wingdings" panose="05000000000000000000" pitchFamily="2" charset="2"/>
              </a:rPr>
              <a:t> je </a:t>
            </a:r>
            <a:r>
              <a:rPr lang="en-US" baseline="0" dirty="0" err="1">
                <a:sym typeface="Wingdings" panose="05000000000000000000" pitchFamily="2" charset="2"/>
              </a:rPr>
              <a:t>veel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nbeter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richten</a:t>
            </a:r>
            <a:r>
              <a:rPr lang="en-US" baseline="0" dirty="0">
                <a:sym typeface="Wingdings" panose="05000000000000000000" pitchFamily="2" charset="2"/>
              </a:rPr>
              <a:t> op </a:t>
            </a:r>
            <a:r>
              <a:rPr lang="en-US" baseline="0" dirty="0" err="1">
                <a:sym typeface="Wingdings" panose="05000000000000000000" pitchFamily="2" charset="2"/>
              </a:rPr>
              <a:t>verminderen</a:t>
            </a:r>
            <a:r>
              <a:rPr lang="en-US" baseline="0" dirty="0">
                <a:sym typeface="Wingdings" panose="05000000000000000000" pitchFamily="2" charset="2"/>
              </a:rPr>
              <a:t> van de </a:t>
            </a:r>
            <a:r>
              <a:rPr lang="en-US" baseline="0" dirty="0" err="1">
                <a:sym typeface="Wingdings" panose="05000000000000000000" pitchFamily="2" charset="2"/>
              </a:rPr>
              <a:t>wachttijden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991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Overlay met</a:t>
            </a:r>
            <a:r>
              <a:rPr lang="en-US" baseline="0" dirty="0"/>
              <a:t> euro </a:t>
            </a:r>
            <a:r>
              <a:rPr lang="en-US" baseline="0" dirty="0" err="1"/>
              <a:t>tekens</a:t>
            </a:r>
            <a:r>
              <a:rPr lang="en-US" baseline="0" dirty="0"/>
              <a:t>,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zet</a:t>
            </a:r>
            <a:r>
              <a:rPr lang="en-US" baseline="0" dirty="0"/>
              <a:t> je geld op in? 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groen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kost</a:t>
            </a:r>
            <a:r>
              <a:rPr lang="en-US" baseline="0" dirty="0">
                <a:sym typeface="Wingdings" panose="05000000000000000000" pitchFamily="2" charset="2"/>
              </a:rPr>
              <a:t> heel </a:t>
            </a:r>
            <a:r>
              <a:rPr lang="en-US" baseline="0" dirty="0" err="1">
                <a:sym typeface="Wingdings" panose="05000000000000000000" pitchFamily="2" charset="2"/>
              </a:rPr>
              <a:t>veel</a:t>
            </a:r>
            <a:r>
              <a:rPr lang="en-US" baseline="0" dirty="0">
                <a:sym typeface="Wingdings" panose="05000000000000000000" pitchFamily="2" charset="2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09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CF8B2-1439-4A7E-AD2D-2946EEBF4BC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58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CF8B2-1439-4A7E-AD2D-2946EEBF4B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1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11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3672" y="2894303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3672" y="4869160"/>
            <a:ext cx="86360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877272"/>
            <a:ext cx="1674112" cy="836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6015494"/>
            <a:ext cx="1440160" cy="698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5877272"/>
            <a:ext cx="1601774" cy="800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2" y="188640"/>
            <a:ext cx="2497624" cy="249762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69974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9B70-49A0-4519-9B09-62EDDB406EF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9346571" y="6448253"/>
            <a:ext cx="1440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7735B26-9D15-4BBC-9978-D820DC17B543}" type="datetime1">
              <a:rPr lang="de-DE" smtClean="0"/>
              <a:t>26.09.2021</a:t>
            </a:fld>
            <a:endParaRPr lang="en-GB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271797" y="64482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62795" y="6448253"/>
            <a:ext cx="589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83EDA516-3F9A-45DD-BDC8-09A44E160DE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57048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>
            <a:lvl1pPr>
              <a:buSzPct val="70000"/>
              <a:buFont typeface="Wingdings 2" pitchFamily="18" charset="2"/>
              <a:buChar char=""/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973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foto's: liggend, met bij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6279819" y="1805472"/>
            <a:ext cx="5384800" cy="2271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91819" y="1805472"/>
            <a:ext cx="5384800" cy="2271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91819" y="4267200"/>
            <a:ext cx="5384800" cy="1066800"/>
          </a:xfrm>
        </p:spPr>
        <p:txBody>
          <a:bodyPr anchor="t">
            <a:normAutofit/>
          </a:bodyPr>
          <a:lstStyle>
            <a:lvl1pPr marL="0" marR="0" indent="0" algn="r" eaLnBrk="1" latinLnBrk="0" hangingPunct="1">
              <a:buFontTx/>
              <a:buNone/>
              <a:defRPr kumimoji="0" lang="nl-NL" sz="18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extLst/>
          </a:lstStyle>
          <a:p>
            <a:pPr lvl="0"/>
            <a:r>
              <a:rPr kumimoji="0" lang="nl-NL" dirty="0"/>
              <a:t>Klik om een bijschrift toe te voegen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6279819" y="4267200"/>
            <a:ext cx="53848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nl-NL" sz="1800" baseline="0"/>
            </a:lvl1pPr>
            <a:extLst/>
          </a:lstStyle>
          <a:p>
            <a:pPr lvl="0"/>
            <a:r>
              <a:rPr kumimoji="0" lang="nl-NL" dirty="0"/>
              <a:t>Klik om een bijschrift toe te voegen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220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foto's: liggend, met bij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1329366" y="1993032"/>
            <a:ext cx="4871063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329365" y="6436568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07765" y="1993032"/>
            <a:ext cx="4876800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1329365" y="4280520"/>
            <a:ext cx="4876800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307765" y="4280520"/>
            <a:ext cx="4876800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1329365" y="1612032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307765" y="6436568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307765" y="1612032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226" y="128750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voor video 16 x 9 form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351584" y="1844825"/>
            <a:ext cx="7104789" cy="299733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nl-NL" sz="200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dirty="0"/>
              <a:t>Layout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plaatsen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video. </a:t>
            </a:r>
            <a:r>
              <a:rPr lang="en-US" dirty="0" err="1"/>
              <a:t>Hou</a:t>
            </a:r>
            <a:r>
              <a:rPr lang="en-US" dirty="0"/>
              <a:t> </a:t>
            </a:r>
            <a:r>
              <a:rPr lang="en-US" dirty="0" err="1"/>
              <a:t>rekening</a:t>
            </a:r>
            <a:r>
              <a:rPr lang="en-US" dirty="0"/>
              <a:t> met het </a:t>
            </a:r>
            <a:r>
              <a:rPr lang="en-US" dirty="0" err="1"/>
              <a:t>formaat</a:t>
            </a:r>
            <a:r>
              <a:rPr lang="en-US" dirty="0"/>
              <a:t> van de video.  16 X 9 (widescreen) is het </a:t>
            </a:r>
            <a:r>
              <a:rPr lang="en-US" dirty="0" err="1"/>
              <a:t>meest</a:t>
            </a:r>
            <a:r>
              <a:rPr lang="en-US" dirty="0"/>
              <a:t> </a:t>
            </a:r>
            <a:r>
              <a:rPr lang="en-US" dirty="0" err="1"/>
              <a:t>gangbaar</a:t>
            </a:r>
            <a:r>
              <a:rPr lang="en-US" dirty="0"/>
              <a:t>.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op YouTube </a:t>
            </a:r>
            <a:r>
              <a:rPr lang="en-US" dirty="0" err="1"/>
              <a:t>gebruikt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775520" y="5085184"/>
            <a:ext cx="8064896" cy="838200"/>
          </a:xfrm>
        </p:spPr>
        <p:txBody>
          <a:bodyPr tIns="91440" rIns="9144" bIns="91440" anchor="t"/>
          <a:lstStyle>
            <a:lvl1pPr marL="0" marR="0" indent="0" algn="ctr" eaLnBrk="1" latinLnBrk="0" hangingPunct="1">
              <a:buFontTx/>
              <a:buNone/>
              <a:defRPr kumimoji="0" lang="nl-NL" sz="2000" i="0"/>
            </a:lvl1pPr>
            <a:extLst/>
          </a:lstStyle>
          <a:p>
            <a:pPr lvl="0"/>
            <a:r>
              <a:rPr kumimoji="0" lang="nl-NL" dirty="0"/>
              <a:t>Klik om een bijschrift toe te voegen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219" y="1284508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1217630"/>
            <a:ext cx="12189023" cy="136517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1396414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2977" y="1540876"/>
            <a:ext cx="911424" cy="7016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26D19333-19E5-41F3-9BAB-CE8431C616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nl-NL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464" y="1277638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>
            <a:normAutofit/>
          </a:bodyPr>
          <a:lstStyle>
            <a:lvl1pPr algn="l" rtl="0" eaLnBrk="1" latinLnBrk="0" hangingPunct="1">
              <a:defRPr kumimoji="0"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latinLnBrk="0" hangingPunct="1">
              <a:defRPr kumimoji="0"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rtl="0" eaLnBrk="1" latinLnBrk="0" hangingPunct="1">
              <a:defRPr kumimoji="0"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rtl="0" eaLnBrk="1" latinLnBrk="0" hangingPunct="1">
              <a:defRPr kumimoji="0"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eaLnBrk="1" latinLnBrk="0" hangingPunct="1">
              <a:defRPr kumimoji="0"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nl-NL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rgbClr val="212437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rgbClr val="212437"/>
          </a:solidFill>
        </p:spPr>
        <p:txBody>
          <a:bodyPr vert="horz" rtlCol="0" anchor="ctr">
            <a:normAutofit/>
          </a:bodyPr>
          <a:lstStyle>
            <a:lvl1pPr marL="0" indent="0">
              <a:buFontTx/>
              <a:buNone/>
              <a:defRPr kumimoji="0" lang="en-US" sz="2000" b="1" kern="120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1" latinLnBrk="0" hangingPunct="1">
              <a:spcBef>
                <a:spcPts val="700"/>
              </a:spcBef>
              <a:buClr>
                <a:srgbClr val="212437"/>
              </a:buClr>
              <a:buSzPct val="70000"/>
              <a:buFontTx/>
              <a:buNone/>
            </a:pPr>
            <a:r>
              <a:rPr kumimoji="0" lang="en-US"/>
              <a:t>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169978" y="1284508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975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 dirty="0"/>
              <a:t>Klik om de stijl te bewerken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dirty="0"/>
              <a:t>Klik om de modelstijlen te bewerken</a:t>
            </a:r>
          </a:p>
          <a:p>
            <a:pPr lvl="1" eaLnBrk="1" latinLnBrk="0" hangingPunct="1"/>
            <a:r>
              <a:rPr kumimoji="0" lang="nl-NL" dirty="0"/>
              <a:t>Tweede niveau</a:t>
            </a:r>
          </a:p>
          <a:p>
            <a:pPr lvl="2" eaLnBrk="1" latinLnBrk="0" hangingPunct="1"/>
            <a:r>
              <a:rPr kumimoji="0" lang="nl-NL" dirty="0"/>
              <a:t>Derde niveau</a:t>
            </a:r>
          </a:p>
          <a:p>
            <a:pPr lvl="3" eaLnBrk="1" latinLnBrk="0" hangingPunct="1"/>
            <a:r>
              <a:rPr kumimoji="0" lang="nl-NL" dirty="0"/>
              <a:t>Vierde niveau</a:t>
            </a:r>
          </a:p>
          <a:p>
            <a:pPr lvl="4" eaLnBrk="1" latinLnBrk="0" hangingPunct="1"/>
            <a:r>
              <a:rPr kumimoji="0" lang="nl-NL" dirty="0"/>
              <a:t>Vijfde niveau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91CC4D-554D-4BBE-8B55-1A391B8BF9AB}" type="datetimeFigureOut">
              <a:rPr lang="nl-NL" smtClean="0"/>
              <a:pPr/>
              <a:t>26-9-2021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15" y="6183600"/>
            <a:ext cx="1402697" cy="701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563"/>
            <a:ext cx="12192000" cy="28651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973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rgbClr val="1080BE"/>
        </a:buClr>
        <a:buSzPct val="70000"/>
        <a:buFont typeface="Wingdings 2" pitchFamily="18" charset="2"/>
        <a:buChar char="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rgbClr val="B5D02E"/>
        </a:buClr>
        <a:buSzPct val="70000"/>
        <a:buFont typeface="Wingdings 2"/>
        <a:buChar char=""/>
        <a:defRPr kumimoji="0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rgbClr val="70BE7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rgbClr val="1080BE"/>
        </a:buClr>
        <a:buSzPct val="75000"/>
        <a:buFont typeface="Wingdings"/>
        <a:buChar char=""/>
        <a:defRPr kumimoji="0"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rgbClr val="B5D02E"/>
        </a:buClr>
        <a:buSzPct val="65000"/>
        <a:buFont typeface="Wingdings"/>
        <a:buChar char=""/>
        <a:defRPr kumimoji="0"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upport.a-dato.com/hc/en-us" TargetMode="External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slide" Target="slide60.xml"/><Relationship Id="rId1" Type="http://schemas.openxmlformats.org/officeDocument/2006/relationships/slideLayout" Target="../slideLayouts/slideLayout9.xml"/><Relationship Id="rId4" Type="http://schemas.openxmlformats.org/officeDocument/2006/relationships/slide" Target="slide10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ortec.com/en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hard-wolf.com/endoscopes.htm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600" dirty="0"/>
              <a:t>LYNX </a:t>
            </a:r>
            <a:r>
              <a:rPr lang="en-GB" sz="3600" cap="none" dirty="0"/>
              <a:t>Project and Portfolio Management</a:t>
            </a:r>
            <a:br>
              <a:rPr lang="en-GB" sz="3600" cap="none" dirty="0"/>
            </a:br>
            <a:r>
              <a:rPr lang="en-GB" sz="2800" i="1" cap="none" dirty="0"/>
              <a:t>Critical Chain Project Management</a:t>
            </a:r>
            <a:br>
              <a:rPr lang="en-GB" sz="2800" i="1" cap="none" dirty="0"/>
            </a:br>
            <a:endParaRPr lang="en-GB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GB" dirty="0"/>
              <a:t>LYNX Training - Introduction</a:t>
            </a:r>
          </a:p>
        </p:txBody>
      </p:sp>
      <p:sp>
        <p:nvSpPr>
          <p:cNvPr id="18" name="Subtitle 13"/>
          <p:cNvSpPr txBox="1">
            <a:spLocks/>
          </p:cNvSpPr>
          <p:nvPr/>
        </p:nvSpPr>
        <p:spPr>
          <a:xfrm>
            <a:off x="9840416" y="0"/>
            <a:ext cx="504056" cy="6858000"/>
          </a:xfrm>
          <a:prstGeom prst="rect">
            <a:avLst/>
          </a:prstGeom>
        </p:spPr>
        <p:txBody>
          <a:bodyPr vert="wordArtVert" anchor="ctr">
            <a:normAutofit fontScale="85000" lnSpcReduction="20000"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  <a:defRPr/>
            </a:pPr>
            <a:endParaRPr lang="en-GB" sz="2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96BA-07E1-48DC-BF2E-3151F827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Diamond Air </a:t>
            </a:r>
            <a:br>
              <a:rPr lang="en-US" dirty="0"/>
            </a:br>
            <a:r>
              <a:rPr lang="en-US" sz="3600" i="1" dirty="0"/>
              <a:t>Experiences and improvements</a:t>
            </a:r>
            <a:endParaRPr lang="en-NL" i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E06683-C2C0-4C42-8391-968F1FF07BA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719235" y="2189270"/>
            <a:ext cx="5328592" cy="3493173"/>
          </a:xfrm>
        </p:spPr>
        <p:txBody>
          <a:bodyPr/>
          <a:lstStyle/>
          <a:p>
            <a:r>
              <a:rPr lang="en-US" b="1" i="1" dirty="0"/>
              <a:t>What has improved and is better?</a:t>
            </a:r>
          </a:p>
          <a:p>
            <a:pPr lvl="1"/>
            <a:r>
              <a:rPr lang="en-US" i="1" dirty="0"/>
              <a:t>Self-organizing teams </a:t>
            </a:r>
            <a:r>
              <a:rPr lang="en-US" dirty="0"/>
              <a:t>across the companies</a:t>
            </a:r>
          </a:p>
          <a:p>
            <a:pPr lvl="1"/>
            <a:r>
              <a:rPr lang="en-US" dirty="0"/>
              <a:t>Teamwork &amp; mutual support across projects.</a:t>
            </a:r>
          </a:p>
          <a:p>
            <a:pPr lvl="1"/>
            <a:r>
              <a:rPr lang="en-US" dirty="0"/>
              <a:t>Continuous improvement &amp; innovation</a:t>
            </a:r>
          </a:p>
          <a:p>
            <a:pPr lvl="1"/>
            <a:r>
              <a:rPr lang="en-US" dirty="0"/>
              <a:t>Burnout rate zero, stable operations</a:t>
            </a:r>
          </a:p>
          <a:p>
            <a:pPr lvl="1"/>
            <a:r>
              <a:rPr lang="en-US" dirty="0"/>
              <a:t>Transparency (real-time information) is up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161AB-B224-4A13-93BF-35911556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3A31-5C0B-4086-8CE1-44C7AF07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6" y="2348880"/>
            <a:ext cx="1143008" cy="31432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7921D-2B7B-40E5-9903-ECD281DA444C}"/>
              </a:ext>
            </a:extLst>
          </p:cNvPr>
          <p:cNvSpPr txBox="1"/>
          <p:nvPr/>
        </p:nvSpPr>
        <p:spPr>
          <a:xfrm>
            <a:off x="1487488" y="5733256"/>
            <a:ext cx="5256584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1800" b="1" i="1" dirty="0"/>
              <a:t>Deblocking Board for Project Managers</a:t>
            </a:r>
            <a:endParaRPr lang="en-NL" b="1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5426A3-A4E1-4B47-8EFB-D3172326D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180915"/>
            <a:ext cx="5112568" cy="34190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CFEB-8B9B-454B-8F4C-00F12E0B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40" y="5091495"/>
            <a:ext cx="1323194" cy="6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BD06E46-900A-E046-A16A-5A01ABE22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4"/>
          <a:stretch/>
        </p:blipFill>
        <p:spPr>
          <a:xfrm>
            <a:off x="812800" y="2109843"/>
            <a:ext cx="9982200" cy="23075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69994E-493C-1242-BFFE-D159046B0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15" y="1748571"/>
            <a:ext cx="5469801" cy="471138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87F5CB-7B23-4148-870B-864AC19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73" y="1987407"/>
            <a:ext cx="4165600" cy="139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10050-F50D-4760-96F1-5BDE5F48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project from a 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BFA2E-64BB-4F7F-B3D5-5C349D8CA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100</a:t>
            </a:fld>
            <a:endParaRPr lang="nl-NL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25A2EC-5FF0-43B1-B5BE-44DFA91C2382}"/>
              </a:ext>
            </a:extLst>
          </p:cNvPr>
          <p:cNvSpPr/>
          <p:nvPr/>
        </p:nvSpPr>
        <p:spPr>
          <a:xfrm>
            <a:off x="3287688" y="2109843"/>
            <a:ext cx="504056" cy="57606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29CD1-C841-458A-94D8-E367A22606BD}"/>
              </a:ext>
            </a:extLst>
          </p:cNvPr>
          <p:cNvSpPr/>
          <p:nvPr/>
        </p:nvSpPr>
        <p:spPr>
          <a:xfrm>
            <a:off x="4286957" y="2710271"/>
            <a:ext cx="2232248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A97F97-E592-48E5-84F7-6E2A889613A0}"/>
              </a:ext>
            </a:extLst>
          </p:cNvPr>
          <p:cNvSpPr/>
          <p:nvPr/>
        </p:nvSpPr>
        <p:spPr>
          <a:xfrm>
            <a:off x="4727848" y="3283634"/>
            <a:ext cx="3024336" cy="100811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984D1-18C8-493A-86C0-09FBB3BABE4C}"/>
              </a:ext>
            </a:extLst>
          </p:cNvPr>
          <p:cNvSpPr txBox="1"/>
          <p:nvPr/>
        </p:nvSpPr>
        <p:spPr>
          <a:xfrm>
            <a:off x="2807811" y="2243986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6A49FC-3557-4407-9A76-A209EBBBB584}"/>
              </a:ext>
            </a:extLst>
          </p:cNvPr>
          <p:cNvSpPr txBox="1"/>
          <p:nvPr/>
        </p:nvSpPr>
        <p:spPr>
          <a:xfrm>
            <a:off x="6649647" y="2732582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48066-4444-4E88-8265-DADDFBD31E8E}"/>
              </a:ext>
            </a:extLst>
          </p:cNvPr>
          <p:cNvSpPr txBox="1"/>
          <p:nvPr/>
        </p:nvSpPr>
        <p:spPr>
          <a:xfrm>
            <a:off x="6023992" y="3954015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9907DB-8477-45D5-BDBA-0462D9E6A2B3}"/>
              </a:ext>
            </a:extLst>
          </p:cNvPr>
          <p:cNvSpPr/>
          <p:nvPr/>
        </p:nvSpPr>
        <p:spPr>
          <a:xfrm>
            <a:off x="4652513" y="3911584"/>
            <a:ext cx="1296144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7D2364-7F37-4CB4-95CA-252A46282C15}"/>
              </a:ext>
            </a:extLst>
          </p:cNvPr>
          <p:cNvSpPr txBox="1"/>
          <p:nvPr/>
        </p:nvSpPr>
        <p:spPr>
          <a:xfrm>
            <a:off x="5353502" y="4352231"/>
            <a:ext cx="2398682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rgbClr val="FFFF00"/>
                </a:solidFill>
              </a:rPr>
              <a:t>Copy Project </a:t>
            </a:r>
            <a:r>
              <a:rPr lang="en-US" sz="1400" dirty="0">
                <a:solidFill>
                  <a:schemeClr val="bg1"/>
                </a:solidFill>
              </a:rPr>
              <a:t>after filling in the Project ID &amp; description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8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108044-5AA8-DC48-B134-347C06A07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/>
          <a:stretch/>
        </p:blipFill>
        <p:spPr>
          <a:xfrm>
            <a:off x="812800" y="2348880"/>
            <a:ext cx="11144250" cy="241653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FBE51-5698-4D2F-955F-FAD6EDB9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new project from a 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935F5B-2734-45F4-ACAB-094A54A86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101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023E47-AF49-40E5-8A64-FB28FE7A2D52}"/>
              </a:ext>
            </a:extLst>
          </p:cNvPr>
          <p:cNvSpPr/>
          <p:nvPr/>
        </p:nvSpPr>
        <p:spPr>
          <a:xfrm>
            <a:off x="3129258" y="3051583"/>
            <a:ext cx="1155524" cy="39692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BB6E8-698E-4AE4-B9E3-F58A3F3D0FE9}"/>
              </a:ext>
            </a:extLst>
          </p:cNvPr>
          <p:cNvSpPr txBox="1"/>
          <p:nvPr/>
        </p:nvSpPr>
        <p:spPr>
          <a:xfrm>
            <a:off x="4511824" y="4077072"/>
            <a:ext cx="273630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You can find your new project under “Not Started”</a:t>
            </a:r>
          </a:p>
        </p:txBody>
      </p:sp>
    </p:spTree>
    <p:extLst>
      <p:ext uri="{BB962C8B-B14F-4D97-AF65-F5344CB8AC3E}">
        <p14:creationId xmlns:p14="http://schemas.microsoft.com/office/powerpoint/2010/main" val="36450200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Tasks</a:t>
            </a:r>
          </a:p>
          <a:p>
            <a:r>
              <a:rPr lang="en-US" dirty="0"/>
              <a:t>Milestone Buffers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Items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2375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BE51-5698-4D2F-955F-FAD6EDB9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Items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149B7F-1195-4ED0-9665-0584573165F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Summary Tasks</a:t>
            </a:r>
          </a:p>
          <a:p>
            <a:endParaRPr lang="en-US" dirty="0"/>
          </a:p>
          <a:p>
            <a:r>
              <a:rPr lang="en-US" dirty="0"/>
              <a:t>Projects with multiple end-points:</a:t>
            </a:r>
          </a:p>
          <a:p>
            <a:pPr lvl="1"/>
            <a:r>
              <a:rPr lang="en-US" dirty="0"/>
              <a:t>Milestone Buffer(s)</a:t>
            </a:r>
          </a:p>
          <a:p>
            <a:pPr lvl="1"/>
            <a:r>
              <a:rPr lang="en-US" dirty="0"/>
              <a:t>Project Buffer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935F5B-2734-45F4-ACAB-094A54A86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9864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active tasks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your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517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209465"/>
            <a:ext cx="4117329" cy="990600"/>
          </a:xfrm>
        </p:spPr>
        <p:txBody>
          <a:bodyPr>
            <a:noAutofit/>
          </a:bodyPr>
          <a:lstStyle/>
          <a:p>
            <a:r>
              <a:rPr lang="en-US" sz="2800" dirty="0"/>
              <a:t>Release your project and its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105</a:t>
            </a:fld>
            <a:endParaRPr lang="nl-NL" dirty="0"/>
          </a:p>
        </p:txBody>
      </p:sp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F7BC32-D59E-804C-8369-5BD24EE4B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/>
          <a:stretch/>
        </p:blipFill>
        <p:spPr>
          <a:xfrm>
            <a:off x="786119" y="2269794"/>
            <a:ext cx="10619760" cy="40415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E6AC5F-3BD1-A148-A72E-43AA808C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r="2270" b="45483"/>
          <a:stretch/>
        </p:blipFill>
        <p:spPr>
          <a:xfrm>
            <a:off x="4297823" y="529145"/>
            <a:ext cx="4283725" cy="20799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09EEC32-C65F-C544-A384-58754A4341E7}"/>
              </a:ext>
            </a:extLst>
          </p:cNvPr>
          <p:cNvSpPr/>
          <p:nvPr/>
        </p:nvSpPr>
        <p:spPr>
          <a:xfrm>
            <a:off x="3454787" y="2230135"/>
            <a:ext cx="648072" cy="504056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AF2F1E-15B9-1C47-A669-CB95866C4FB2}"/>
              </a:ext>
            </a:extLst>
          </p:cNvPr>
          <p:cNvSpPr/>
          <p:nvPr/>
        </p:nvSpPr>
        <p:spPr>
          <a:xfrm>
            <a:off x="4007768" y="1545906"/>
            <a:ext cx="3744416" cy="51494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2C1FEA50-A3CA-274E-9B09-4456D289BA21}"/>
              </a:ext>
            </a:extLst>
          </p:cNvPr>
          <p:cNvCxnSpPr>
            <a:cxnSpLocks/>
            <a:stCxn id="24" idx="0"/>
            <a:endCxn id="25" idx="1"/>
          </p:cNvCxnSpPr>
          <p:nvPr/>
        </p:nvCxnSpPr>
        <p:spPr>
          <a:xfrm rot="5400000" flipH="1" flipV="1">
            <a:off x="3679916" y="1902284"/>
            <a:ext cx="426758" cy="228945"/>
          </a:xfrm>
          <a:prstGeom prst="bentConnector2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572C0F6-0619-6D43-8B48-3AB30A4FA34F}"/>
              </a:ext>
            </a:extLst>
          </p:cNvPr>
          <p:cNvSpPr/>
          <p:nvPr/>
        </p:nvSpPr>
        <p:spPr>
          <a:xfrm>
            <a:off x="8606200" y="3074320"/>
            <a:ext cx="2431006" cy="323703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36926C-D3EC-0440-B552-51DDF80A6FB2}"/>
              </a:ext>
            </a:extLst>
          </p:cNvPr>
          <p:cNvSpPr/>
          <p:nvPr/>
        </p:nvSpPr>
        <p:spPr>
          <a:xfrm>
            <a:off x="2911387" y="3068957"/>
            <a:ext cx="1096381" cy="263164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6923CD-A699-3444-9689-305CAEB00CB8}"/>
              </a:ext>
            </a:extLst>
          </p:cNvPr>
          <p:cNvSpPr txBox="1"/>
          <p:nvPr/>
        </p:nvSpPr>
        <p:spPr>
          <a:xfrm>
            <a:off x="786119" y="5878067"/>
            <a:ext cx="2948989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After Release LYNX has created two buffer controls (project buffer column and feeding buffer column)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A01A9CF0-C4E6-0B48-B12A-F1902C26DAC8}"/>
              </a:ext>
            </a:extLst>
          </p:cNvPr>
          <p:cNvCxnSpPr>
            <a:cxnSpLocks/>
          </p:cNvCxnSpPr>
          <p:nvPr/>
        </p:nvCxnSpPr>
        <p:spPr>
          <a:xfrm>
            <a:off x="8676639" y="1674377"/>
            <a:ext cx="756084" cy="1394581"/>
          </a:xfrm>
          <a:prstGeom prst="bentConnector2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0B2B1B3-6CAD-694D-8B39-7848EF474FA6}"/>
              </a:ext>
            </a:extLst>
          </p:cNvPr>
          <p:cNvSpPr txBox="1"/>
          <p:nvPr/>
        </p:nvSpPr>
        <p:spPr>
          <a:xfrm>
            <a:off x="9821703" y="1563662"/>
            <a:ext cx="1584176" cy="1169551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release of the project has resulted in an update and extension of the statistics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B0C207-F53C-A84D-8781-26FE20433632}"/>
              </a:ext>
            </a:extLst>
          </p:cNvPr>
          <p:cNvSpPr txBox="1"/>
          <p:nvPr/>
        </p:nvSpPr>
        <p:spPr>
          <a:xfrm>
            <a:off x="2443577" y="1569113"/>
            <a:ext cx="115212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Project Properties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C3424D-BC8F-8642-8E15-0C277A71D8F4}"/>
              </a:ext>
            </a:extLst>
          </p:cNvPr>
          <p:cNvSpPr txBox="1"/>
          <p:nvPr/>
        </p:nvSpPr>
        <p:spPr>
          <a:xfrm>
            <a:off x="3013328" y="2301304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2BA605-75D1-7B4D-8737-1105B041AB91}"/>
              </a:ext>
            </a:extLst>
          </p:cNvPr>
          <p:cNvSpPr txBox="1"/>
          <p:nvPr/>
        </p:nvSpPr>
        <p:spPr>
          <a:xfrm>
            <a:off x="7857258" y="1542904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9B1591-6F7C-FE47-AFE2-7B5C94AB1871}"/>
              </a:ext>
            </a:extLst>
          </p:cNvPr>
          <p:cNvSpPr txBox="1"/>
          <p:nvPr/>
        </p:nvSpPr>
        <p:spPr>
          <a:xfrm>
            <a:off x="11015459" y="5700607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06437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3EA6770-C527-0343-B7F6-83C107F1D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57" y="2388121"/>
            <a:ext cx="3465021" cy="4064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7FA602-6284-054C-B44D-1B470B98B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6" y="1557421"/>
            <a:ext cx="8189139" cy="48794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F2301328-A9CF-9448-9017-F0D64779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Select My activities in the Desktop Window </a:t>
            </a:r>
            <a:br>
              <a:rPr lang="en-GB" dirty="0"/>
            </a:br>
            <a:r>
              <a:rPr lang="en-GB" sz="3100" dirty="0"/>
              <a:t>Update Ettc for your first task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106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83246" y="1859686"/>
            <a:ext cx="733115" cy="30777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7314" y="1850932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48474" y="1881061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6564" y="417504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5620235-7B50-4917-BC12-19CBB0644145}"/>
              </a:ext>
            </a:extLst>
          </p:cNvPr>
          <p:cNvSpPr/>
          <p:nvPr/>
        </p:nvSpPr>
        <p:spPr>
          <a:xfrm>
            <a:off x="8232173" y="5461483"/>
            <a:ext cx="383801" cy="288032"/>
          </a:xfrm>
          <a:prstGeom prst="rightArrow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AF70B8-39AD-49F6-A2B8-0E7CCD39E589}"/>
              </a:ext>
            </a:extLst>
          </p:cNvPr>
          <p:cNvSpPr/>
          <p:nvPr/>
        </p:nvSpPr>
        <p:spPr>
          <a:xfrm>
            <a:off x="9984432" y="1275630"/>
            <a:ext cx="1224136" cy="288032"/>
          </a:xfrm>
          <a:prstGeom prst="rect">
            <a:avLst/>
          </a:prstGeom>
          <a:noFill/>
          <a:ln w="19050">
            <a:solidFill>
              <a:srgbClr val="4D762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8856ED-3FAE-410C-9A29-506F0D9DF084}"/>
              </a:ext>
            </a:extLst>
          </p:cNvPr>
          <p:cNvSpPr/>
          <p:nvPr/>
        </p:nvSpPr>
        <p:spPr>
          <a:xfrm>
            <a:off x="9480376" y="3376737"/>
            <a:ext cx="1656184" cy="19627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DF67AB-4686-4101-B698-50C0703EA8A6}"/>
              </a:ext>
            </a:extLst>
          </p:cNvPr>
          <p:cNvSpPr/>
          <p:nvPr/>
        </p:nvSpPr>
        <p:spPr>
          <a:xfrm>
            <a:off x="5426604" y="3783502"/>
            <a:ext cx="3048097" cy="99060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07913A-A81E-4658-9161-D3E5DB8C5B97}"/>
              </a:ext>
            </a:extLst>
          </p:cNvPr>
          <p:cNvSpPr txBox="1"/>
          <p:nvPr/>
        </p:nvSpPr>
        <p:spPr>
          <a:xfrm>
            <a:off x="316112" y="5397884"/>
            <a:ext cx="5256584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Task Manager can: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Assign and confirm resources for a task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Start a task by changing the status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Enter the Estimated Time to Complete (e.g. on a daily basis)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EDBBF7-E3AC-4AD0-8B97-98A8614B1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0" y="2591533"/>
            <a:ext cx="497975" cy="4581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A6E02C-3A96-4C28-B9C0-DBB39AE4B617}"/>
              </a:ext>
            </a:extLst>
          </p:cNvPr>
          <p:cNvSpPr txBox="1"/>
          <p:nvPr/>
        </p:nvSpPr>
        <p:spPr>
          <a:xfrm>
            <a:off x="1552495" y="3110247"/>
            <a:ext cx="237626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Opens the project plan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E5E6F2-9E92-3247-B554-970EE175F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84" y="746218"/>
            <a:ext cx="2023029" cy="22714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3D22083F-A0FE-425B-BE74-24EA91C6B0C4}"/>
              </a:ext>
            </a:extLst>
          </p:cNvPr>
          <p:cNvCxnSpPr>
            <a:cxnSpLocks/>
            <a:stCxn id="18" idx="1"/>
            <a:endCxn id="5" idx="1"/>
          </p:cNvCxnSpPr>
          <p:nvPr/>
        </p:nvCxnSpPr>
        <p:spPr>
          <a:xfrm rot="10800000" flipH="1">
            <a:off x="9480376" y="1881955"/>
            <a:ext cx="363208" cy="1592923"/>
          </a:xfrm>
          <a:prstGeom prst="bentConnector3">
            <a:avLst>
              <a:gd name="adj1" fmla="val -62939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3965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tips and tricks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65021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56BBDE-8851-4BEB-92BC-0BC7305F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Replace (CTRL 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B36E-2DFA-4872-9FC6-EE01C3C7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D19333-19E5-41F3-9BAB-CE8431C616E6}" type="slidenum">
              <a:rPr lang="nl-NL" smtClean="0"/>
              <a:pPr/>
              <a:t>108</a:t>
            </a:fld>
            <a:endParaRPr lang="nl-NL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04D01F-1755-DA42-904F-6DC08EFB3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060848"/>
            <a:ext cx="10128448" cy="324327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CE93E-5E2F-4B62-861E-7ACC14BF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94" y="1844824"/>
            <a:ext cx="10128448" cy="74045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28630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B9317D-F4A0-9A4D-945C-105C3E1C5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4943"/>
          <a:stretch/>
        </p:blipFill>
        <p:spPr>
          <a:xfrm>
            <a:off x="1271464" y="1988840"/>
            <a:ext cx="9708740" cy="415359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F7ED51-454B-4707-A184-F98EC2A7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Favorites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5E4AC-018D-404D-8E3E-4CC47D750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109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5E82F7-F6B5-4947-8226-1AC159DFE6AA}"/>
              </a:ext>
            </a:extLst>
          </p:cNvPr>
          <p:cNvSpPr/>
          <p:nvPr/>
        </p:nvSpPr>
        <p:spPr>
          <a:xfrm>
            <a:off x="8112224" y="3248980"/>
            <a:ext cx="1440160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2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99" y="228600"/>
            <a:ext cx="11363101" cy="990600"/>
          </a:xfrm>
        </p:spPr>
        <p:txBody>
          <a:bodyPr/>
          <a:lstStyle/>
          <a:p>
            <a:r>
              <a:rPr lang="en-US" dirty="0"/>
              <a:t>ORTEC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00808"/>
            <a:ext cx="8640960" cy="319114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520" y="228600"/>
            <a:ext cx="9217024" cy="161751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" y="3446876"/>
            <a:ext cx="5186109" cy="291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5625" r="11587"/>
          <a:stretch/>
        </p:blipFill>
        <p:spPr>
          <a:xfrm>
            <a:off x="6744071" y="3476483"/>
            <a:ext cx="4176465" cy="2890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730510"/>
            <a:ext cx="1440160" cy="6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0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34737D0-A784-D448-8784-676755496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767997"/>
            <a:ext cx="11000942" cy="39627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AC7F9D-C1AC-554D-856A-AA94C1399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7" y="1277544"/>
            <a:ext cx="2378059" cy="901061"/>
          </a:xfrm>
          <a:prstGeom prst="rect">
            <a:avLst/>
          </a:prstGeom>
        </p:spPr>
      </p:pic>
      <p:pic>
        <p:nvPicPr>
          <p:cNvPr id="23" name="Picture 2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97081B82-68A8-7845-A262-4F8D0664C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99" y="1561535"/>
            <a:ext cx="2152437" cy="59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tips and tricks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110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551384" y="3064073"/>
            <a:ext cx="2778492" cy="52322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7453" y="4292447"/>
            <a:ext cx="2016224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Copy a selection of tasks with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CTRL C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(Copy) and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CTRL V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(Paste)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5733256"/>
            <a:ext cx="1029178" cy="82602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5798052" y="4688893"/>
            <a:ext cx="565531" cy="115212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59896" y="5817303"/>
            <a:ext cx="1872208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in the Gantt Chart and then Use CTRL + Scroll to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Zoom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884000" y="2844000"/>
            <a:ext cx="288032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00609" y="1928986"/>
            <a:ext cx="265591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Go to a “date line”  and zoom in/out by moving the date 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0415" y="309684"/>
            <a:ext cx="2977799" cy="8284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FIND MORE TIPS AND TRICKS: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https://support.a-dato.com/hc/en-us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endParaRPr lang="en-US" sz="14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8000653" y="2344194"/>
            <a:ext cx="760276" cy="412884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6811" y="1601513"/>
            <a:ext cx="206843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right mouse click to filter / hide columns</a:t>
            </a:r>
          </a:p>
        </p:txBody>
      </p:sp>
      <p:cxnSp>
        <p:nvCxnSpPr>
          <p:cNvPr id="21" name="Straight Arrow Connector 20"/>
          <p:cNvCxnSpPr>
            <a:cxnSpLocks/>
            <a:stCxn id="19" idx="2"/>
          </p:cNvCxnSpPr>
          <p:nvPr/>
        </p:nvCxnSpPr>
        <p:spPr>
          <a:xfrm>
            <a:off x="1141028" y="2124733"/>
            <a:ext cx="1034217" cy="490453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28886" y="2190596"/>
            <a:ext cx="2016224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5346213" y="2074682"/>
            <a:ext cx="902293" cy="270407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H="1" flipV="1">
            <a:off x="4563742" y="2017615"/>
            <a:ext cx="781741" cy="335176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2953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B9955-3350-4F46-ABE6-573181BE0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826341" y="2282616"/>
            <a:ext cx="10931570" cy="209762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D8F5727-AE79-B344-AE40-8F2620A99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2" y="2013382"/>
            <a:ext cx="1768928" cy="255054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D9CC4E-135F-7744-9401-688388A33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20" y="4041984"/>
            <a:ext cx="1828800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111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826341" y="4575384"/>
            <a:ext cx="237626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Right Click on a project row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95600" y="4261442"/>
            <a:ext cx="1069157" cy="366474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4096" y="4948330"/>
            <a:ext cx="3756583" cy="185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3787376" y="5805264"/>
            <a:ext cx="317708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All windows can be individually moved. You can use 2 screens side by side.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36B2A-0DEC-48C1-AD4B-7094E70E2164}"/>
              </a:ext>
            </a:extLst>
          </p:cNvPr>
          <p:cNvSpPr/>
          <p:nvPr/>
        </p:nvSpPr>
        <p:spPr>
          <a:xfrm>
            <a:off x="6476410" y="2449080"/>
            <a:ext cx="2448272" cy="22417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714040-E6D1-4CB0-971A-33BC92AE345B}"/>
              </a:ext>
            </a:extLst>
          </p:cNvPr>
          <p:cNvSpPr txBox="1"/>
          <p:nvPr/>
        </p:nvSpPr>
        <p:spPr>
          <a:xfrm>
            <a:off x="8580462" y="2796047"/>
            <a:ext cx="324036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Right click on header of the project list, to remove any unwanted filter or sorting.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50902A-4D20-4E95-91FE-C1DD2CD6134C}"/>
              </a:ext>
            </a:extLst>
          </p:cNvPr>
          <p:cNvCxnSpPr>
            <a:cxnSpLocks/>
          </p:cNvCxnSpPr>
          <p:nvPr/>
        </p:nvCxnSpPr>
        <p:spPr>
          <a:xfrm flipH="1">
            <a:off x="5663954" y="3089457"/>
            <a:ext cx="1152128" cy="46397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0775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D1C8F5-6EB5-8940-A54C-4E57126B6480}"/>
              </a:ext>
            </a:extLst>
          </p:cNvPr>
          <p:cNvSpPr/>
          <p:nvPr/>
        </p:nvSpPr>
        <p:spPr>
          <a:xfrm>
            <a:off x="10742690" y="6234538"/>
            <a:ext cx="1329974" cy="623462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7DDAB0-E463-D44A-9670-BB04464B8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"/>
          <a:stretch/>
        </p:blipFill>
        <p:spPr>
          <a:xfrm>
            <a:off x="812631" y="1795264"/>
            <a:ext cx="10236460" cy="46772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Resolve Warning Messages</a:t>
            </a:r>
            <a:br>
              <a:rPr lang="en-US" sz="2800" dirty="0"/>
            </a:br>
            <a:r>
              <a:rPr lang="en-US" sz="2400" i="1" dirty="0"/>
              <a:t>Plan cannot be calculated due to planning logic violations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112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1073732" y="2996952"/>
            <a:ext cx="1800200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00000" y="5832000"/>
            <a:ext cx="396000" cy="360000"/>
          </a:xfrm>
          <a:prstGeom prst="rect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cxnSpLocks/>
            <a:stCxn id="5" idx="2"/>
            <a:endCxn id="6" idx="1"/>
          </p:cNvCxnSpPr>
          <p:nvPr/>
        </p:nvCxnSpPr>
        <p:spPr>
          <a:xfrm>
            <a:off x="1973832" y="3356992"/>
            <a:ext cx="726168" cy="265500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75719" y="5658474"/>
            <a:ext cx="7473371" cy="57606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36000" y="5400000"/>
            <a:ext cx="792088" cy="21602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2969" y="6273729"/>
            <a:ext cx="230425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messages can be viewed in the “Messages” tab</a:t>
            </a:r>
          </a:p>
        </p:txBody>
      </p:sp>
      <p:cxnSp>
        <p:nvCxnSpPr>
          <p:cNvPr id="14" name="Straight Arrow Connector 13"/>
          <p:cNvCxnSpPr>
            <a:cxnSpLocks/>
            <a:endCxn id="11" idx="1"/>
          </p:cNvCxnSpPr>
          <p:nvPr/>
        </p:nvCxnSpPr>
        <p:spPr>
          <a:xfrm flipV="1">
            <a:off x="2035097" y="5508012"/>
            <a:ext cx="700903" cy="76571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310959" y="2559588"/>
            <a:ext cx="2664296" cy="2596931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07377" y="3948753"/>
            <a:ext cx="2035313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LYNX may not be able to recalculate the project due to a message.</a:t>
            </a:r>
          </a:p>
        </p:txBody>
      </p:sp>
      <p:cxnSp>
        <p:nvCxnSpPr>
          <p:cNvPr id="18" name="Straight Arrow Connector 17"/>
          <p:cNvCxnSpPr>
            <a:cxnSpLocks/>
            <a:stCxn id="16" idx="1"/>
          </p:cNvCxnSpPr>
          <p:nvPr/>
        </p:nvCxnSpPr>
        <p:spPr>
          <a:xfrm flipH="1">
            <a:off x="7248128" y="4318085"/>
            <a:ext cx="1459249" cy="1340389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537049" y="3065049"/>
            <a:ext cx="1728192" cy="161436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39216" y="1615919"/>
            <a:ext cx="2241962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this example there is only 1 designer available.  The planner has assigned 2 !  </a:t>
            </a:r>
          </a:p>
        </p:txBody>
      </p:sp>
      <p:cxnSp>
        <p:nvCxnSpPr>
          <p:cNvPr id="24" name="Straight Arrow Connector 23"/>
          <p:cNvCxnSpPr>
            <a:cxnSpLocks/>
            <a:stCxn id="20" idx="2"/>
          </p:cNvCxnSpPr>
          <p:nvPr/>
        </p:nvCxnSpPr>
        <p:spPr>
          <a:xfrm>
            <a:off x="6060197" y="2354583"/>
            <a:ext cx="1063663" cy="73072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20" idx="2"/>
          </p:cNvCxnSpPr>
          <p:nvPr/>
        </p:nvCxnSpPr>
        <p:spPr>
          <a:xfrm>
            <a:off x="6060197" y="2354583"/>
            <a:ext cx="2176926" cy="710466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707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1C0C05-7EB0-BD48-8B67-E0A813628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1551"/>
          <a:stretch/>
        </p:blipFill>
        <p:spPr>
          <a:xfrm>
            <a:off x="829995" y="1950214"/>
            <a:ext cx="10263076" cy="442404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adding “Notes”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113</a:t>
            </a:fld>
            <a:endParaRPr lang="nl-NL" dirty="0"/>
          </a:p>
        </p:txBody>
      </p:sp>
      <p:sp>
        <p:nvSpPr>
          <p:cNvPr id="5" name="Oval 4"/>
          <p:cNvSpPr/>
          <p:nvPr/>
        </p:nvSpPr>
        <p:spPr>
          <a:xfrm>
            <a:off x="918909" y="3066831"/>
            <a:ext cx="360040" cy="292289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12" y="406719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756" y="3959478"/>
            <a:ext cx="151216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on this icon to add a note</a:t>
            </a:r>
          </a:p>
        </p:txBody>
      </p:sp>
      <p:cxnSp>
        <p:nvCxnSpPr>
          <p:cNvPr id="15" name="Straight Arrow Connector 14"/>
          <p:cNvCxnSpPr>
            <a:cxnSpLocks/>
            <a:stCxn id="13" idx="0"/>
            <a:endCxn id="5" idx="4"/>
          </p:cNvCxnSpPr>
          <p:nvPr/>
        </p:nvCxnSpPr>
        <p:spPr>
          <a:xfrm flipH="1" flipV="1">
            <a:off x="1098929" y="3359120"/>
            <a:ext cx="73911" cy="60035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16080" y="203736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6924" y="4583996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47021" y="5348304"/>
            <a:ext cx="2736304" cy="1025959"/>
          </a:xfrm>
          <a:prstGeom prst="rect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20336" y="4482698"/>
            <a:ext cx="180020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the type of note you want to create</a:t>
            </a:r>
          </a:p>
        </p:txBody>
      </p:sp>
      <p:cxnSp>
        <p:nvCxnSpPr>
          <p:cNvPr id="10" name="Straight Arrow Connector 9"/>
          <p:cNvCxnSpPr>
            <a:cxnSpLocks/>
            <a:stCxn id="5" idx="5"/>
            <a:endCxn id="7" idx="1"/>
          </p:cNvCxnSpPr>
          <p:nvPr/>
        </p:nvCxnSpPr>
        <p:spPr>
          <a:xfrm flipV="1">
            <a:off x="1226222" y="2191258"/>
            <a:ext cx="5589858" cy="112505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301457F-E61E-0E40-B3A9-8F494D016E35}"/>
              </a:ext>
            </a:extLst>
          </p:cNvPr>
          <p:cNvSpPr txBox="1"/>
          <p:nvPr/>
        </p:nvSpPr>
        <p:spPr>
          <a:xfrm>
            <a:off x="7510479" y="1950214"/>
            <a:ext cx="180020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the + icon to create a note</a:t>
            </a:r>
          </a:p>
        </p:txBody>
      </p:sp>
    </p:spTree>
    <p:extLst>
      <p:ext uri="{BB962C8B-B14F-4D97-AF65-F5344CB8AC3E}">
        <p14:creationId xmlns:p14="http://schemas.microsoft.com/office/powerpoint/2010/main" val="7933753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Special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1800" dirty="0"/>
              <a:t>Buffer Recovery</a:t>
            </a:r>
          </a:p>
          <a:p>
            <a:r>
              <a:rPr lang="en-GB" sz="1800" dirty="0"/>
              <a:t>Level of Effort Tasks</a:t>
            </a:r>
          </a:p>
          <a:p>
            <a:r>
              <a:rPr lang="en-GB" sz="1800" dirty="0"/>
              <a:t>One Click “Click-through” from a task in the task-list, directly into the project</a:t>
            </a:r>
            <a:endParaRPr lang="en-GB" sz="2400" dirty="0"/>
          </a:p>
          <a:p>
            <a:r>
              <a:rPr lang="en-GB" sz="1800" dirty="0"/>
              <a:t>Down-stream / Upstream chain views based on any selected task in the schedule</a:t>
            </a:r>
            <a:endParaRPr lang="en-GB" sz="2400" dirty="0"/>
          </a:p>
          <a:p>
            <a:r>
              <a:rPr lang="en-GB" sz="1800" dirty="0"/>
              <a:t>Ability to share de-buffered plans with external parties or customers</a:t>
            </a:r>
            <a:endParaRPr lang="en-GB" sz="2400" dirty="0"/>
          </a:p>
          <a:p>
            <a:r>
              <a:rPr lang="en-GB" sz="1800" dirty="0"/>
              <a:t>Possibility to exclude tasks from task time reduction</a:t>
            </a:r>
            <a:endParaRPr lang="en-GB" sz="4800" dirty="0"/>
          </a:p>
          <a:p>
            <a:r>
              <a:rPr lang="en-GB" sz="1800" dirty="0"/>
              <a:t>Cross-skill Resource Management</a:t>
            </a:r>
          </a:p>
          <a:p>
            <a:r>
              <a:rPr lang="en-GB" sz="1800" dirty="0"/>
              <a:t>Split Critical Chain tasks in case of multiple resource with different workload</a:t>
            </a:r>
          </a:p>
          <a:p>
            <a:endParaRPr lang="en-US" sz="1800" dirty="0"/>
          </a:p>
          <a:p>
            <a:r>
              <a:rPr lang="en-US" sz="1800" i="1" dirty="0"/>
              <a:t>Auto Complete Option</a:t>
            </a:r>
          </a:p>
          <a:p>
            <a:pPr lvl="1"/>
            <a:r>
              <a:rPr lang="en-US" sz="1600" i="1" dirty="0"/>
              <a:t> </a:t>
            </a:r>
            <a:r>
              <a:rPr lang="en-US" sz="1600" dirty="0"/>
              <a:t>intended for tasks with long and or fixed lead times only (such as shipping or purchasing tasks)</a:t>
            </a:r>
          </a:p>
          <a:p>
            <a:r>
              <a:rPr lang="en-US" sz="1800" dirty="0"/>
              <a:t>Display of “</a:t>
            </a:r>
            <a:r>
              <a:rPr lang="en-US" sz="1800" i="1" dirty="0"/>
              <a:t>Last Progress Update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 for tasks that are started, which provides fast feedback when the last ETTC update has taken place 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868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D960FB-104F-4EAB-A503-310DD09FA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Login and Workspaces</a:t>
            </a:r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2E5313-018D-4267-AEAD-8E83B219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start…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5DCFE-9591-4991-8418-D4ACBB5E3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D19333-19E5-41F3-9BAB-CE8431C616E6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708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D3F8-78E1-4BCE-BA9E-63808751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 anchor="ctr">
            <a:normAutofit/>
          </a:bodyPr>
          <a:lstStyle/>
          <a:p>
            <a:r>
              <a:rPr lang="en-US"/>
              <a:t>Visit the LYNX Help Center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A2242-3E6A-4A11-89B2-9ED4F81F3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973" y="1275630"/>
            <a:ext cx="480000" cy="2880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499B70-49A0-4519-9B09-62EDDB406EFA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E4001-855B-4E3C-AF63-557957BC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2204864"/>
            <a:ext cx="9103602" cy="23975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264C38-6EEB-4907-BD2B-0B72F03B355C}"/>
              </a:ext>
            </a:extLst>
          </p:cNvPr>
          <p:cNvSpPr/>
          <p:nvPr/>
        </p:nvSpPr>
        <p:spPr>
          <a:xfrm>
            <a:off x="911424" y="2276872"/>
            <a:ext cx="648072" cy="432048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F72076-4E27-4200-BACA-3AFE35AFEFBE}"/>
              </a:ext>
            </a:extLst>
          </p:cNvPr>
          <p:cNvSpPr/>
          <p:nvPr/>
        </p:nvSpPr>
        <p:spPr>
          <a:xfrm>
            <a:off x="1775520" y="3068960"/>
            <a:ext cx="2304256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94F1360-199B-4C0C-B0BE-F14153D90231}"/>
              </a:ext>
            </a:extLst>
          </p:cNvPr>
          <p:cNvCxnSpPr>
            <a:stCxn id="8" idx="6"/>
            <a:endCxn id="4" idx="0"/>
          </p:cNvCxnSpPr>
          <p:nvPr/>
        </p:nvCxnSpPr>
        <p:spPr>
          <a:xfrm>
            <a:off x="1559496" y="2492896"/>
            <a:ext cx="1368152" cy="576064"/>
          </a:xfrm>
          <a:prstGeom prst="bentConnector2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75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10F1AA-B692-48A7-9A69-F817F0DCB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" y="2064534"/>
            <a:ext cx="5334039" cy="27289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Login with your (new) credentials you received per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2639616" y="6309321"/>
            <a:ext cx="4824536" cy="492443"/>
          </a:xfrm>
          <a:prstGeom prst="rect">
            <a:avLst/>
          </a:prstGeom>
        </p:spPr>
        <p:txBody>
          <a:bodyPr vert="horz" wrap="square" rtlCol="0" anchor="t" anchorCtr="0">
            <a:sp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endParaRPr lang="en-GB" sz="260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3962" y="1671873"/>
            <a:ext cx="4809290" cy="769441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already received an </a:t>
            </a:r>
            <a:r>
              <a:rPr lang="en-US" sz="1600" b="1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invitation 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 join LYNX from another user (e.g. colleague, admin, workspace owner) your login credentials are provided in the invitation email.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02" y="2483062"/>
            <a:ext cx="5350850" cy="3742764"/>
          </a:xfrm>
          <a:prstGeom prst="rect">
            <a:avLst/>
          </a:prstGeom>
          <a:ln>
            <a:solidFill>
              <a:srgbClr val="2124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430999" y="4966512"/>
            <a:ext cx="3240360" cy="504056"/>
          </a:xfrm>
          <a:prstGeom prst="rect">
            <a:avLst/>
          </a:prstGeom>
          <a:noFill/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36821" y="4966512"/>
            <a:ext cx="2980731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are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invited as a first-time user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, LYNX will provide an initial password, which can be changed in </a:t>
            </a:r>
            <a:r>
              <a:rPr lang="en-US" sz="1400" dirty="0" err="1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MyProfile</a:t>
            </a:r>
            <a:endParaRPr lang="en-US" sz="14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B5D629-FB4A-4D0B-ACCA-32DFF244C76B}"/>
              </a:ext>
            </a:extLst>
          </p:cNvPr>
          <p:cNvSpPr/>
          <p:nvPr/>
        </p:nvSpPr>
        <p:spPr>
          <a:xfrm>
            <a:off x="983432" y="3717032"/>
            <a:ext cx="2232248" cy="57606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27215A5D-E6C7-474A-ABD8-7011EFD1359A}"/>
              </a:ext>
            </a:extLst>
          </p:cNvPr>
          <p:cNvCxnSpPr>
            <a:stCxn id="10" idx="1"/>
            <a:endCxn id="2" idx="0"/>
          </p:cNvCxnSpPr>
          <p:nvPr/>
        </p:nvCxnSpPr>
        <p:spPr>
          <a:xfrm rot="10800000">
            <a:off x="2099557" y="3717032"/>
            <a:ext cx="4331443" cy="1501508"/>
          </a:xfrm>
          <a:prstGeom prst="bentConnector4">
            <a:avLst>
              <a:gd name="adj1" fmla="val 6309"/>
              <a:gd name="adj2" fmla="val 129388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59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9D7F3">
            <a:alpha val="5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746C-E128-4429-AF00-4FDEF211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up your account in Lynx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7587-F154-4B50-8FD2-F7BA7CE82F0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There are many ways to Rome, I tell you the most convenient for now:</a:t>
            </a:r>
          </a:p>
          <a:p>
            <a:endParaRPr lang="en-GB" dirty="0"/>
          </a:p>
          <a:p>
            <a:pPr marL="457200" indent="-457200">
              <a:buFont typeface="+mj-lt"/>
              <a:buAutoNum type="alphaUcPeriod"/>
            </a:pPr>
            <a:r>
              <a:rPr lang="en-GB" dirty="0"/>
              <a:t>Opening lynx</a:t>
            </a:r>
          </a:p>
          <a:p>
            <a:pPr marL="457200" indent="-457200">
              <a:buFont typeface="+mj-lt"/>
              <a:buAutoNum type="alphaUcPeriod"/>
            </a:pPr>
            <a:r>
              <a:rPr lang="en-GB" dirty="0"/>
              <a:t>Setting up your personal data in “Profile”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3747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7FA818-8D00-7641-AB57-F9CED3A8C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6"/>
          <a:stretch/>
        </p:blipFill>
        <p:spPr>
          <a:xfrm>
            <a:off x="3503712" y="2204864"/>
            <a:ext cx="6084870" cy="284911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New User Registration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3603045" y="3396794"/>
            <a:ext cx="936104" cy="288032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1793844" y="3540810"/>
            <a:ext cx="144016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GB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Do not forget to enter </a:t>
            </a:r>
            <a:r>
              <a:rPr lang="en-GB" sz="140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your initials</a:t>
            </a:r>
            <a:r>
              <a:rPr lang="en-GB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955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Login after registration with your email and your password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17</a:t>
            </a:fld>
            <a:endParaRPr lang="nl-NL"/>
          </a:p>
        </p:txBody>
      </p:sp>
      <p:cxnSp>
        <p:nvCxnSpPr>
          <p:cNvPr id="8" name="Elbow Connector 7"/>
          <p:cNvCxnSpPr>
            <a:cxnSpLocks/>
          </p:cNvCxnSpPr>
          <p:nvPr/>
        </p:nvCxnSpPr>
        <p:spPr>
          <a:xfrm rot="16200000" flipH="1">
            <a:off x="4278738" y="2692912"/>
            <a:ext cx="1369980" cy="3272656"/>
          </a:xfrm>
          <a:prstGeom prst="bentConnector2">
            <a:avLst/>
          </a:prstGeom>
          <a:ln w="222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9803B8-6E6A-F04D-BAF8-C90A82335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105010"/>
            <a:ext cx="5389736" cy="3023510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B39D30-921A-9B49-AEA7-EDE67CE69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183265"/>
            <a:ext cx="5029200" cy="1866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050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2C54CB-9992-4D71-AC63-4569104E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9" y="1955603"/>
            <a:ext cx="10128448" cy="45866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Select “My profile</a:t>
            </a:r>
            <a:r>
              <a:rPr lang="en-US" sz="2800" i="1" dirty="0"/>
              <a:t>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31704" y="3274686"/>
            <a:ext cx="2448272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This screen this screen may still be empty (as long as no tasks are assigned to you)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30A70-F1D9-48BB-ACC4-6E36F675BA2F}"/>
              </a:ext>
            </a:extLst>
          </p:cNvPr>
          <p:cNvSpPr txBox="1"/>
          <p:nvPr/>
        </p:nvSpPr>
        <p:spPr>
          <a:xfrm>
            <a:off x="3431704" y="1844824"/>
            <a:ext cx="252028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name of you “Space” is displayed here. </a:t>
            </a:r>
            <a:endParaRPr lang="en-NL" sz="14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D496E-3C67-4E9C-9B84-34A5BE82BA5C}"/>
              </a:ext>
            </a:extLst>
          </p:cNvPr>
          <p:cNvCxnSpPr>
            <a:cxnSpLocks/>
          </p:cNvCxnSpPr>
          <p:nvPr/>
        </p:nvCxnSpPr>
        <p:spPr>
          <a:xfrm flipH="1" flipV="1">
            <a:off x="2927648" y="1844824"/>
            <a:ext cx="504056" cy="28803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31F138A-8789-4A36-BC85-26F0E37A9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2740577"/>
            <a:ext cx="1618489" cy="14663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CB1948B-699D-485B-98D4-B84872A310B7}"/>
              </a:ext>
            </a:extLst>
          </p:cNvPr>
          <p:cNvSpPr/>
          <p:nvPr/>
        </p:nvSpPr>
        <p:spPr>
          <a:xfrm>
            <a:off x="10488488" y="2026156"/>
            <a:ext cx="576064" cy="466740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9BCF2A-50A2-4E92-9CB7-E7A7FE361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4120735"/>
            <a:ext cx="3960440" cy="12883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5D306449-A861-42D7-BDD1-74B10F9D17CA}"/>
              </a:ext>
            </a:extLst>
          </p:cNvPr>
          <p:cNvCxnSpPr>
            <a:cxnSpLocks/>
            <a:stCxn id="11" idx="4"/>
            <a:endCxn id="26" idx="3"/>
          </p:cNvCxnSpPr>
          <p:nvPr/>
        </p:nvCxnSpPr>
        <p:spPr>
          <a:xfrm rot="5400000">
            <a:off x="9876420" y="2816932"/>
            <a:ext cx="1224136" cy="576064"/>
          </a:xfrm>
          <a:prstGeom prst="bentConnector2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BEB12A4-6134-422D-926C-003FDCF5620D}"/>
              </a:ext>
            </a:extLst>
          </p:cNvPr>
          <p:cNvSpPr/>
          <p:nvPr/>
        </p:nvSpPr>
        <p:spPr>
          <a:xfrm>
            <a:off x="8328248" y="3645024"/>
            <a:ext cx="1872208" cy="14401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6324FDF2-509F-4014-9586-4BC0A892674B}"/>
              </a:ext>
            </a:extLst>
          </p:cNvPr>
          <p:cNvCxnSpPr>
            <a:endCxn id="22" idx="0"/>
          </p:cNvCxnSpPr>
          <p:nvPr/>
        </p:nvCxnSpPr>
        <p:spPr>
          <a:xfrm rot="10800000" flipV="1">
            <a:off x="6996100" y="3721419"/>
            <a:ext cx="1332148" cy="399315"/>
          </a:xfrm>
          <a:prstGeom prst="bentConnector2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1358586-ECBA-4DC4-AD2A-68F8C3C2B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15" y="1740833"/>
            <a:ext cx="2741133" cy="21719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0E8B91D-D560-4789-A6D8-286C6E138688}"/>
              </a:ext>
            </a:extLst>
          </p:cNvPr>
          <p:cNvSpPr/>
          <p:nvPr/>
        </p:nvSpPr>
        <p:spPr>
          <a:xfrm>
            <a:off x="1199456" y="1628800"/>
            <a:ext cx="1728192" cy="326803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D8CA6E9-7163-4990-8656-ADF325DA8ED9}"/>
              </a:ext>
            </a:extLst>
          </p:cNvPr>
          <p:cNvSpPr/>
          <p:nvPr/>
        </p:nvSpPr>
        <p:spPr>
          <a:xfrm>
            <a:off x="47328" y="1955603"/>
            <a:ext cx="504056" cy="465285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2459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2C54CB-9992-4D71-AC63-4569104E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9" y="1955603"/>
            <a:ext cx="10128448" cy="45866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Check (change) your “Space”</a:t>
            </a:r>
            <a:endParaRPr lang="en-US"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30A70-F1D9-48BB-ACC4-6E36F675BA2F}"/>
              </a:ext>
            </a:extLst>
          </p:cNvPr>
          <p:cNvSpPr txBox="1"/>
          <p:nvPr/>
        </p:nvSpPr>
        <p:spPr>
          <a:xfrm>
            <a:off x="3431704" y="1844824"/>
            <a:ext cx="252028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name of you “Space” is displayed here. </a:t>
            </a:r>
            <a:endParaRPr lang="en-NL" sz="14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D496E-3C67-4E9C-9B84-34A5BE82BA5C}"/>
              </a:ext>
            </a:extLst>
          </p:cNvPr>
          <p:cNvCxnSpPr>
            <a:cxnSpLocks/>
            <a:endCxn id="32" idx="3"/>
          </p:cNvCxnSpPr>
          <p:nvPr/>
        </p:nvCxnSpPr>
        <p:spPr>
          <a:xfrm flipH="1" flipV="1">
            <a:off x="2927648" y="2026156"/>
            <a:ext cx="504056" cy="106700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31F138A-8789-4A36-BC85-26F0E37A9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2740577"/>
            <a:ext cx="1618489" cy="14663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CB1948B-699D-485B-98D4-B84872A310B7}"/>
              </a:ext>
            </a:extLst>
          </p:cNvPr>
          <p:cNvSpPr/>
          <p:nvPr/>
        </p:nvSpPr>
        <p:spPr>
          <a:xfrm>
            <a:off x="10488488" y="2026156"/>
            <a:ext cx="576064" cy="466740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5D306449-A861-42D7-BDD1-74B10F9D17CA}"/>
              </a:ext>
            </a:extLst>
          </p:cNvPr>
          <p:cNvCxnSpPr>
            <a:cxnSpLocks/>
            <a:stCxn id="11" idx="4"/>
            <a:endCxn id="26" idx="3"/>
          </p:cNvCxnSpPr>
          <p:nvPr/>
        </p:nvCxnSpPr>
        <p:spPr>
          <a:xfrm rot="5400000">
            <a:off x="9732404" y="2960948"/>
            <a:ext cx="1512168" cy="576064"/>
          </a:xfrm>
          <a:prstGeom prst="bentConnector2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BEB12A4-6134-422D-926C-003FDCF5620D}"/>
              </a:ext>
            </a:extLst>
          </p:cNvPr>
          <p:cNvSpPr/>
          <p:nvPr/>
        </p:nvSpPr>
        <p:spPr>
          <a:xfrm>
            <a:off x="8328248" y="3933056"/>
            <a:ext cx="1872208" cy="14401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6324FDF2-509F-4014-9586-4BC0A892674B}"/>
              </a:ext>
            </a:extLst>
          </p:cNvPr>
          <p:cNvCxnSpPr>
            <a:cxnSpLocks/>
            <a:stCxn id="26" idx="1"/>
            <a:endCxn id="9" idx="3"/>
          </p:cNvCxnSpPr>
          <p:nvPr/>
        </p:nvCxnSpPr>
        <p:spPr>
          <a:xfrm rot="10800000" flipV="1">
            <a:off x="6708068" y="4005063"/>
            <a:ext cx="1620181" cy="240541"/>
          </a:xfrm>
          <a:prstGeom prst="bentConnector3">
            <a:avLst>
              <a:gd name="adj1" fmla="val 50000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00E8B91D-D560-4789-A6D8-286C6E138688}"/>
              </a:ext>
            </a:extLst>
          </p:cNvPr>
          <p:cNvSpPr/>
          <p:nvPr/>
        </p:nvSpPr>
        <p:spPr>
          <a:xfrm>
            <a:off x="1199456" y="1862754"/>
            <a:ext cx="1728192" cy="326803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6C93C7-659B-4B14-93F4-68D379678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859" y="3131355"/>
            <a:ext cx="1872208" cy="22284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3743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BFB1B-5CBC-4B5D-AE3E-9AC60836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E8A5122-A2C8-4504-B4E0-00CF9DD375E6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22773095"/>
              </p:ext>
            </p:extLst>
          </p:nvPr>
        </p:nvGraphicFramePr>
        <p:xfrm>
          <a:off x="817563" y="1600200"/>
          <a:ext cx="10871200" cy="269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958B054-881B-4229-B7DC-9E597BFF6975}"/>
              </a:ext>
            </a:extLst>
          </p:cNvPr>
          <p:cNvSpPr txBox="1">
            <a:spLocks/>
          </p:cNvSpPr>
          <p:nvPr/>
        </p:nvSpPr>
        <p:spPr>
          <a:xfrm>
            <a:off x="3575720" y="3861048"/>
            <a:ext cx="2520280" cy="1800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dirty="0"/>
              <a:t>Project</a:t>
            </a:r>
          </a:p>
          <a:p>
            <a:pPr algn="ctr"/>
            <a:r>
              <a:rPr lang="en-US" sz="2400" dirty="0"/>
              <a:t>Tasks</a:t>
            </a:r>
          </a:p>
          <a:p>
            <a:pPr algn="ctr"/>
            <a:r>
              <a:rPr lang="en-US" sz="2400" dirty="0" err="1"/>
              <a:t>Workpackages</a:t>
            </a:r>
            <a:endParaRPr lang="en-US" sz="2400" dirty="0"/>
          </a:p>
          <a:p>
            <a:pPr algn="ctr"/>
            <a:r>
              <a:rPr lang="en-US" sz="2400" dirty="0"/>
              <a:t>Cards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FB3FC6-26CF-4FE8-89BD-926E5F3A54ED}"/>
              </a:ext>
            </a:extLst>
          </p:cNvPr>
          <p:cNvSpPr txBox="1">
            <a:spLocks/>
          </p:cNvSpPr>
          <p:nvPr/>
        </p:nvSpPr>
        <p:spPr>
          <a:xfrm>
            <a:off x="6384032" y="3861048"/>
            <a:ext cx="2952328" cy="1800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dirty="0"/>
              <a:t>Task Management</a:t>
            </a:r>
          </a:p>
          <a:p>
            <a:pPr algn="ctr"/>
            <a:r>
              <a:rPr lang="en-US" sz="2400" dirty="0"/>
              <a:t>Cards Management</a:t>
            </a:r>
          </a:p>
          <a:p>
            <a:pPr algn="ctr"/>
            <a:r>
              <a:rPr lang="en-US" sz="2400" dirty="0"/>
              <a:t>Kanban Board</a:t>
            </a:r>
          </a:p>
          <a:p>
            <a:pPr algn="ctr"/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C8AF3F-C7BA-44AD-B875-56C7168A9A1E}"/>
              </a:ext>
            </a:extLst>
          </p:cNvPr>
          <p:cNvGrpSpPr/>
          <p:nvPr/>
        </p:nvGrpSpPr>
        <p:grpSpPr>
          <a:xfrm>
            <a:off x="6806750" y="5257800"/>
            <a:ext cx="2276795" cy="1440160"/>
            <a:chOff x="346704" y="476672"/>
            <a:chExt cx="11560542" cy="577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60A9C1-D47E-465B-B705-F8D594C9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704" y="476672"/>
              <a:ext cx="11560542" cy="576884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87D481-7FD9-4C0E-91F5-15E41E266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3578" y="4076784"/>
              <a:ext cx="480102" cy="21718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C223E4-D3BD-4096-8E64-246DE0DF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36516" y="525856"/>
              <a:ext cx="2133785" cy="48314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4424692-BEDC-4275-B7D7-89BDE00362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600" y="5945325"/>
            <a:ext cx="4057047" cy="6302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5AA76B-C0AC-4316-B869-19E195901647}"/>
              </a:ext>
            </a:extLst>
          </p:cNvPr>
          <p:cNvSpPr txBox="1">
            <a:spLocks/>
          </p:cNvSpPr>
          <p:nvPr/>
        </p:nvSpPr>
        <p:spPr>
          <a:xfrm>
            <a:off x="506894" y="3773996"/>
            <a:ext cx="2520280" cy="123918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dirty="0"/>
              <a:t>What is </a:t>
            </a:r>
          </a:p>
          <a:p>
            <a:pPr algn="ctr"/>
            <a:r>
              <a:rPr lang="en-US" sz="2400" dirty="0"/>
              <a:t>LYNX about?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824664-143E-4D9A-A131-1C3FE3C82DDE}"/>
              </a:ext>
            </a:extLst>
          </p:cNvPr>
          <p:cNvSpPr txBox="1">
            <a:spLocks/>
          </p:cNvSpPr>
          <p:nvPr/>
        </p:nvSpPr>
        <p:spPr>
          <a:xfrm>
            <a:off x="9284981" y="3840993"/>
            <a:ext cx="2952328" cy="1800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dirty="0"/>
              <a:t>Progress</a:t>
            </a:r>
          </a:p>
          <a:p>
            <a:pPr algn="ctr"/>
            <a:r>
              <a:rPr lang="en-US" sz="2400" dirty="0"/>
              <a:t>Reports</a:t>
            </a:r>
          </a:p>
          <a:p>
            <a:pPr algn="ctr"/>
            <a:r>
              <a:rPr lang="en-US" sz="2400" dirty="0"/>
              <a:t>Export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1894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GB" dirty="0"/>
              <a:t>Get started with LYNX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GB" dirty="0"/>
              <a:t>LYNX for Project Managers</a:t>
            </a:r>
          </a:p>
        </p:txBody>
      </p:sp>
      <p:sp>
        <p:nvSpPr>
          <p:cNvPr id="18" name="Subtitle 13"/>
          <p:cNvSpPr txBox="1">
            <a:spLocks/>
          </p:cNvSpPr>
          <p:nvPr/>
        </p:nvSpPr>
        <p:spPr>
          <a:xfrm>
            <a:off x="9840416" y="0"/>
            <a:ext cx="504056" cy="6858000"/>
          </a:xfrm>
          <a:prstGeom prst="rect">
            <a:avLst/>
          </a:prstGeom>
        </p:spPr>
        <p:txBody>
          <a:bodyPr vert="wordArtVert" anchor="ctr">
            <a:normAutofit fontScale="85000" lnSpcReduction="20000"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  <a:defRPr/>
            </a:pPr>
            <a:endParaRPr lang="en-GB" sz="2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0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LYNX Role Based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2800" y="1844824"/>
            <a:ext cx="5181600" cy="4316264"/>
          </a:xfrm>
        </p:spPr>
        <p:txBody>
          <a:bodyPr>
            <a:normAutofit/>
          </a:bodyPr>
          <a:lstStyle/>
          <a:p>
            <a:r>
              <a:rPr lang="en-GB" sz="1800" dirty="0"/>
              <a:t>LYNX for Project Managers</a:t>
            </a:r>
          </a:p>
          <a:p>
            <a:endParaRPr lang="en-GB" sz="1800" dirty="0"/>
          </a:p>
          <a:p>
            <a:r>
              <a:rPr lang="en-GB" sz="1800" dirty="0"/>
              <a:t>LYNX for Portfolio Managers (multi-project)</a:t>
            </a:r>
          </a:p>
          <a:p>
            <a:pPr lvl="1"/>
            <a:r>
              <a:rPr lang="en-GB" sz="1600" dirty="0"/>
              <a:t>Master Schedulers</a:t>
            </a:r>
          </a:p>
          <a:p>
            <a:pPr lvl="1"/>
            <a:r>
              <a:rPr lang="en-GB" sz="1600" dirty="0"/>
              <a:t>Release Managers</a:t>
            </a:r>
          </a:p>
          <a:p>
            <a:endParaRPr lang="en-GB" sz="1800" dirty="0"/>
          </a:p>
          <a:p>
            <a:r>
              <a:rPr lang="en-GB" sz="1800" dirty="0"/>
              <a:t>LYNX for Resource Managers</a:t>
            </a:r>
          </a:p>
          <a:p>
            <a:endParaRPr lang="en-GB" sz="1800" dirty="0"/>
          </a:p>
          <a:p>
            <a:pPr marL="45720" indent="0">
              <a:buNone/>
            </a:pPr>
            <a:endParaRPr lang="en-GB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59538" y="1844824"/>
            <a:ext cx="5181600" cy="4316264"/>
          </a:xfrm>
        </p:spPr>
        <p:txBody>
          <a:bodyPr>
            <a:normAutofit/>
          </a:bodyPr>
          <a:lstStyle/>
          <a:p>
            <a:r>
              <a:rPr lang="en-GB" sz="1800" dirty="0"/>
              <a:t>LYNX for Task Managers</a:t>
            </a:r>
          </a:p>
          <a:p>
            <a:endParaRPr lang="en-US" sz="1800" dirty="0"/>
          </a:p>
          <a:p>
            <a:r>
              <a:rPr lang="en-US" sz="1800" dirty="0"/>
              <a:t>LYNX TameFlow</a:t>
            </a:r>
          </a:p>
          <a:p>
            <a:pPr lvl="1"/>
            <a:r>
              <a:rPr lang="en-US" sz="1600" dirty="0"/>
              <a:t>Team Managers</a:t>
            </a:r>
          </a:p>
          <a:p>
            <a:pPr lvl="1"/>
            <a:r>
              <a:rPr lang="en-US" sz="1600" dirty="0"/>
              <a:t>Teams</a:t>
            </a:r>
          </a:p>
          <a:p>
            <a:pPr lvl="1"/>
            <a:r>
              <a:rPr lang="en-US" sz="1600" dirty="0"/>
              <a:t>Team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34464" y="1277638"/>
            <a:ext cx="480000" cy="288032"/>
          </a:xfrm>
        </p:spPr>
        <p:txBody>
          <a:bodyPr/>
          <a:lstStyle/>
          <a:p>
            <a:fld id="{96499B70-49A0-4519-9B09-62EDDB406EFA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AEDFA-28A4-4EDD-947B-9726C1053A7D}"/>
              </a:ext>
            </a:extLst>
          </p:cNvPr>
          <p:cNvSpPr/>
          <p:nvPr/>
        </p:nvSpPr>
        <p:spPr>
          <a:xfrm>
            <a:off x="699520" y="1866088"/>
            <a:ext cx="4748408" cy="346470"/>
          </a:xfrm>
          <a:prstGeom prst="rect">
            <a:avLst/>
          </a:prstGeom>
          <a:noFill/>
          <a:ln w="2857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0BF24-F554-45A4-AA9A-5F7CC595C218}"/>
              </a:ext>
            </a:extLst>
          </p:cNvPr>
          <p:cNvSpPr txBox="1"/>
          <p:nvPr/>
        </p:nvSpPr>
        <p:spPr>
          <a:xfrm>
            <a:off x="1199456" y="5013176"/>
            <a:ext cx="1656184" cy="40011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Full Users</a:t>
            </a:r>
            <a:endParaRPr lang="en-NL" sz="20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C41BF-44B5-4CF2-B140-3876EA28ED69}"/>
              </a:ext>
            </a:extLst>
          </p:cNvPr>
          <p:cNvSpPr txBox="1"/>
          <p:nvPr/>
        </p:nvSpPr>
        <p:spPr>
          <a:xfrm>
            <a:off x="6816080" y="5025697"/>
            <a:ext cx="1656184" cy="40011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Light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4FEB4-0D3C-49BC-B160-DCF0E7C8C222}"/>
              </a:ext>
            </a:extLst>
          </p:cNvPr>
          <p:cNvSpPr txBox="1"/>
          <p:nvPr/>
        </p:nvSpPr>
        <p:spPr>
          <a:xfrm>
            <a:off x="9369194" y="5013176"/>
            <a:ext cx="1656184" cy="40011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Team Users</a:t>
            </a:r>
            <a:endParaRPr lang="en-NL" sz="20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26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2713FF-6D02-48C6-BFDF-EB4705E3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588C3-02D2-4CA5-A06E-514B4266A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006F-3DD3-4313-9DA3-12C63BFA95A8}"/>
              </a:ext>
            </a:extLst>
          </p:cNvPr>
          <p:cNvSpPr txBox="1">
            <a:spLocks/>
          </p:cNvSpPr>
          <p:nvPr/>
        </p:nvSpPr>
        <p:spPr>
          <a:xfrm>
            <a:off x="479376" y="2636912"/>
            <a:ext cx="3262912" cy="2260848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 different approach</a:t>
            </a:r>
          </a:p>
          <a:p>
            <a:r>
              <a:rPr lang="en-US" sz="1800" dirty="0"/>
              <a:t>Philosophy behind LYNX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>
              <a:hlinkClick r:id="rId2" action="ppaction://hlinksldjump"/>
            </a:endParaRPr>
          </a:p>
          <a:p>
            <a:endParaRPr lang="en-US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0CE7F4-7DB0-4AB4-BE8B-1CE61B377AEF}"/>
              </a:ext>
            </a:extLst>
          </p:cNvPr>
          <p:cNvSpPr txBox="1">
            <a:spLocks/>
          </p:cNvSpPr>
          <p:nvPr/>
        </p:nvSpPr>
        <p:spPr>
          <a:xfrm>
            <a:off x="3739634" y="2276872"/>
            <a:ext cx="3649856" cy="2260848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hlinkClick r:id="rId2" action="ppaction://hlinksldjump"/>
            </a:endParaRPr>
          </a:p>
          <a:p>
            <a:r>
              <a:rPr lang="en-US" sz="1800" dirty="0">
                <a:hlinkClick r:id="rId2" action="ppaction://hlinksldjump"/>
              </a:rPr>
              <a:t>Create your first project</a:t>
            </a:r>
            <a:r>
              <a:rPr lang="en-US" sz="1800" dirty="0"/>
              <a:t> (21)</a:t>
            </a:r>
          </a:p>
          <a:p>
            <a:pPr lvl="1"/>
            <a:r>
              <a:rPr lang="en-US" sz="1400" dirty="0"/>
              <a:t>Add Tasks (26)</a:t>
            </a:r>
          </a:p>
          <a:p>
            <a:pPr lvl="1"/>
            <a:r>
              <a:rPr lang="en-US" sz="1400" dirty="0"/>
              <a:t>Add Dependencies (31)</a:t>
            </a:r>
          </a:p>
          <a:p>
            <a:pPr lvl="1"/>
            <a:r>
              <a:rPr lang="en-US" sz="1400" dirty="0"/>
              <a:t>Add Skills and Resources (39)</a:t>
            </a:r>
          </a:p>
          <a:p>
            <a:pPr lvl="1"/>
            <a:r>
              <a:rPr lang="en-US" sz="1400" dirty="0"/>
              <a:t>Add Task Managers (45)</a:t>
            </a:r>
          </a:p>
          <a:p>
            <a:pPr lvl="1"/>
            <a:r>
              <a:rPr lang="en-US" sz="1400" dirty="0"/>
              <a:t>Apply CCPM Behavior (48)</a:t>
            </a:r>
          </a:p>
          <a:p>
            <a:endParaRPr lang="en-US" sz="1800" dirty="0">
              <a:hlinkClick r:id="rId3" action="ppaction://hlinksldjump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57A01-9989-4C85-9613-D225200A6B0B}"/>
              </a:ext>
            </a:extLst>
          </p:cNvPr>
          <p:cNvSpPr txBox="1">
            <a:spLocks/>
          </p:cNvSpPr>
          <p:nvPr/>
        </p:nvSpPr>
        <p:spPr>
          <a:xfrm>
            <a:off x="7248128" y="2636912"/>
            <a:ext cx="4298574" cy="18002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hlinkClick r:id="" action="ppaction://noaction"/>
              </a:rPr>
              <a:t>Release your project and tasks for execution </a:t>
            </a:r>
            <a:r>
              <a:rPr lang="en-US" sz="1800" dirty="0"/>
              <a:t> (56)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F49A8-9FA2-4199-9D4E-C12CD7FD3745}"/>
              </a:ext>
            </a:extLst>
          </p:cNvPr>
          <p:cNvSpPr txBox="1"/>
          <p:nvPr/>
        </p:nvSpPr>
        <p:spPr>
          <a:xfrm>
            <a:off x="812800" y="2087560"/>
            <a:ext cx="2880320" cy="369332"/>
          </a:xfrm>
          <a:prstGeom prst="rect">
            <a:avLst/>
          </a:prstGeom>
          <a:solidFill>
            <a:srgbClr val="C9D7F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5E872-5F68-42AB-8C47-CD63EA42DD00}"/>
              </a:ext>
            </a:extLst>
          </p:cNvPr>
          <p:cNvSpPr txBox="1"/>
          <p:nvPr/>
        </p:nvSpPr>
        <p:spPr>
          <a:xfrm>
            <a:off x="4124402" y="2092206"/>
            <a:ext cx="2880320" cy="364686"/>
          </a:xfrm>
          <a:prstGeom prst="rect">
            <a:avLst/>
          </a:prstGeom>
          <a:solidFill>
            <a:srgbClr val="5C88D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defTabSz="914377">
              <a:defRPr sz="9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1800" b="0" dirty="0">
                <a:latin typeface="+mn-lt"/>
              </a:rPr>
              <a:t>Planning</a:t>
            </a:r>
            <a:endParaRPr lang="en-US" b="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F4EED-66ED-4793-887D-8E576B088741}"/>
              </a:ext>
            </a:extLst>
          </p:cNvPr>
          <p:cNvSpPr txBox="1"/>
          <p:nvPr/>
        </p:nvSpPr>
        <p:spPr>
          <a:xfrm>
            <a:off x="7680176" y="2060848"/>
            <a:ext cx="2880320" cy="3693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Execution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0193A0-E370-483C-BB91-073F4AD52468}"/>
              </a:ext>
            </a:extLst>
          </p:cNvPr>
          <p:cNvSpPr txBox="1">
            <a:spLocks/>
          </p:cNvSpPr>
          <p:nvPr/>
        </p:nvSpPr>
        <p:spPr>
          <a:xfrm>
            <a:off x="7389490" y="5229200"/>
            <a:ext cx="3816424" cy="1942654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Other:</a:t>
            </a:r>
          </a:p>
          <a:p>
            <a:pPr lvl="1"/>
            <a:r>
              <a:rPr lang="en-US" sz="1800" dirty="0">
                <a:hlinkClick r:id="rId4" action="ppaction://hlinksldjump"/>
              </a:rPr>
              <a:t>A few tips and tricks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More information</a:t>
            </a:r>
          </a:p>
          <a:p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0870AE-013D-409A-A1AB-8180C2E2122B}"/>
              </a:ext>
            </a:extLst>
          </p:cNvPr>
          <p:cNvSpPr/>
          <p:nvPr/>
        </p:nvSpPr>
        <p:spPr>
          <a:xfrm>
            <a:off x="8692873" y="869289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GB" sz="1400" u="sng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www.a-dato.com</a:t>
            </a:r>
            <a:r>
              <a:rPr lang="en-GB" sz="14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/download-lynx/</a:t>
            </a:r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EAFCB-18D0-4331-9949-EB2DCF89A906}"/>
              </a:ext>
            </a:extLst>
          </p:cNvPr>
          <p:cNvSpPr txBox="1"/>
          <p:nvPr/>
        </p:nvSpPr>
        <p:spPr>
          <a:xfrm>
            <a:off x="6120011" y="816497"/>
            <a:ext cx="2569468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DOWNLOAD LYNX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9C314A-286F-4578-9F37-6720FE9D9A1D}"/>
              </a:ext>
            </a:extLst>
          </p:cNvPr>
          <p:cNvSpPr txBox="1"/>
          <p:nvPr/>
        </p:nvSpPr>
        <p:spPr>
          <a:xfrm>
            <a:off x="649975" y="5735009"/>
            <a:ext cx="2569468" cy="612988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Visit the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LYNX HELP CENTER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85C492-C319-47CF-AF7E-5C0887640F43}"/>
              </a:ext>
            </a:extLst>
          </p:cNvPr>
          <p:cNvSpPr/>
          <p:nvPr/>
        </p:nvSpPr>
        <p:spPr>
          <a:xfrm>
            <a:off x="3386279" y="5966997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https://support.a-dato.com/hc/en-us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12233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E39D5B-9119-4F18-A881-2AAE60204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F5CEEB-BAF7-40DF-8584-F1BCE726F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Project Control – Think Different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DB222-265F-4560-B709-594895F99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3809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6420F-93A7-4282-8ACD-F92EA42B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Theory: Project management principles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2F02E-34B1-4024-B0B8-AB461447C16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Theory</a:t>
            </a:r>
          </a:p>
          <a:p>
            <a:r>
              <a:rPr lang="en-GB" dirty="0"/>
              <a:t>If all tasks finish in time, the project finishes on time</a:t>
            </a:r>
          </a:p>
          <a:p>
            <a:r>
              <a:rPr lang="en-GB" dirty="0"/>
              <a:t>A delay on the critical path is a delay on the project</a:t>
            </a:r>
          </a:p>
          <a:p>
            <a:r>
              <a:rPr lang="en-GB" dirty="0"/>
              <a:t>Dedicated team does the work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E83F-4DE2-4753-9D8A-412C3AF6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24</a:t>
            </a:fld>
            <a:endParaRPr lang="nl-NL" dirty="0"/>
          </a:p>
        </p:txBody>
      </p:sp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E90DF953-A55B-421C-AD36-2B3AE40E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80" y="3291016"/>
            <a:ext cx="4986638" cy="280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6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2E8F-5B00-435F-947A-E7032719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Practice: Most projects are late and over budget!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07A8-47F6-48E0-A2FA-BBFA0D5660C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Practice</a:t>
            </a:r>
          </a:p>
          <a:p>
            <a:r>
              <a:rPr lang="en-GB" dirty="0"/>
              <a:t>Tasks run late even if you gave yourself extra time. In the end the project is late</a:t>
            </a:r>
          </a:p>
          <a:p>
            <a:r>
              <a:rPr lang="en-GB" dirty="0"/>
              <a:t>One of your team members is working on another assignment</a:t>
            </a:r>
          </a:p>
          <a:p>
            <a:r>
              <a:rPr lang="en-GB" dirty="0"/>
              <a:t>Murphey does exist and things derail</a:t>
            </a:r>
          </a:p>
          <a:p>
            <a:r>
              <a:rPr lang="en-GB" dirty="0"/>
              <a:t>………..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i="1" dirty="0"/>
              <a:t>Room for Improvement….</a:t>
            </a:r>
            <a:endParaRPr lang="en-NL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3C1BA-D452-4090-A386-EBE44A405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25</a:t>
            </a:fld>
            <a:endParaRPr lang="nl-NL" dirty="0"/>
          </a:p>
        </p:txBody>
      </p:sp>
      <p:pic>
        <p:nvPicPr>
          <p:cNvPr id="2050" name="Picture 2" descr="Afbeeldingsresultaat voor theory vs practice">
            <a:extLst>
              <a:ext uri="{FF2B5EF4-FFF2-40B4-BE49-F238E27FC236}">
                <a16:creationId xmlns:a16="http://schemas.microsoft.com/office/drawing/2014/main" id="{3A0A1C5C-F265-4D3C-94F1-C8785155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99" y="3554290"/>
            <a:ext cx="4925549" cy="25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252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324C-875E-4631-8413-3B8EA1D2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take a different approach…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C62E-BF8F-4272-B3B1-51B169404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26</a:t>
            </a:fld>
            <a:endParaRPr lang="nl-NL" dirty="0"/>
          </a:p>
        </p:txBody>
      </p:sp>
      <p:pic>
        <p:nvPicPr>
          <p:cNvPr id="7170" name="Picture 2" descr="Afbeeldingsresultaat voor think different">
            <a:extLst>
              <a:ext uri="{FF2B5EF4-FFF2-40B4-BE49-F238E27FC236}">
                <a16:creationId xmlns:a16="http://schemas.microsoft.com/office/drawing/2014/main" id="{355A4408-3945-4081-9258-712330848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9"/>
          <a:stretch/>
        </p:blipFill>
        <p:spPr bwMode="auto">
          <a:xfrm>
            <a:off x="3749073" y="1981199"/>
            <a:ext cx="5006782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20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2291D-2346-4813-A9D4-A1D837DFF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2743200"/>
            <a:ext cx="7219527" cy="1673225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Projects consist of people! </a:t>
            </a:r>
          </a:p>
          <a:p>
            <a:endParaRPr lang="en-GB" dirty="0"/>
          </a:p>
          <a:p>
            <a:r>
              <a:rPr lang="en-GB" dirty="0"/>
              <a:t>Thus, when managing projects, it is about people</a:t>
            </a:r>
          </a:p>
          <a:p>
            <a:r>
              <a:rPr lang="en-GB" dirty="0"/>
              <a:t>(and processes).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EC01E-22D7-4BAE-93D8-19D092DD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 (behind Lynx)</a:t>
            </a:r>
          </a:p>
        </p:txBody>
      </p:sp>
    </p:spTree>
    <p:extLst>
      <p:ext uri="{BB962C8B-B14F-4D97-AF65-F5344CB8AC3E}">
        <p14:creationId xmlns:p14="http://schemas.microsoft.com/office/powerpoint/2010/main" val="2660067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Task Durations (within Projects)</a:t>
            </a:r>
            <a:endParaRPr lang="en-US" sz="12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28</a:t>
            </a:fld>
            <a:endParaRPr lang="nl-NL" dirty="0"/>
          </a:p>
        </p:txBody>
      </p:sp>
      <p:grpSp>
        <p:nvGrpSpPr>
          <p:cNvPr id="70" name="Group 69"/>
          <p:cNvGrpSpPr/>
          <p:nvPr/>
        </p:nvGrpSpPr>
        <p:grpSpPr>
          <a:xfrm>
            <a:off x="3804090" y="4334433"/>
            <a:ext cx="6723847" cy="1941398"/>
            <a:chOff x="647134" y="4497742"/>
            <a:chExt cx="6723847" cy="1941398"/>
          </a:xfrm>
        </p:grpSpPr>
        <p:sp>
          <p:nvSpPr>
            <p:cNvPr id="45" name="TextBox 44"/>
            <p:cNvSpPr txBox="1"/>
            <p:nvPr/>
          </p:nvSpPr>
          <p:spPr>
            <a:xfrm>
              <a:off x="4507778" y="5711405"/>
              <a:ext cx="940150" cy="400110"/>
            </a:xfrm>
            <a:prstGeom prst="rect">
              <a:avLst/>
            </a:prstGeom>
          </p:spPr>
          <p:txBody>
            <a:bodyPr vert="horz" wrap="square" rtlCol="0" anchor="t" anchorCtr="0">
              <a:spAutoFit/>
            </a:bodyPr>
            <a:lstStyle/>
            <a:p>
              <a:pPr>
                <a:spcBef>
                  <a:spcPts val="700"/>
                </a:spcBef>
                <a:buClr>
                  <a:schemeClr val="accent2"/>
                </a:buClr>
                <a:buSzPct val="70000"/>
              </a:pP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100 %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647134" y="6043140"/>
              <a:ext cx="2077415" cy="39600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600" dirty="0">
                  <a:latin typeface="Lucida Grande" pitchFamily="1" charset="0"/>
                </a:rPr>
                <a:t>Wait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222854" y="6043140"/>
              <a:ext cx="787299" cy="396000"/>
            </a:xfrm>
            <a:prstGeom prst="rect">
              <a:avLst/>
            </a:prstGeom>
            <a:solidFill>
              <a:srgbClr val="00660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nl-NL" sz="1600" dirty="0" err="1">
                  <a:solidFill>
                    <a:schemeClr val="bg1"/>
                  </a:solidFill>
                  <a:latin typeface="Lucida Grande" pitchFamily="1" charset="0"/>
                </a:rPr>
                <a:t>Work</a:t>
              </a:r>
              <a:endParaRPr lang="nl-NL" sz="1600" dirty="0">
                <a:solidFill>
                  <a:schemeClr val="bg1"/>
                </a:solidFill>
                <a:latin typeface="Lucida Grande" pitchFamily="1" charset="0"/>
              </a:endParaRPr>
            </a:p>
          </p:txBody>
        </p:sp>
        <p:sp>
          <p:nvSpPr>
            <p:cNvPr id="10" name="Plus 9"/>
            <p:cNvSpPr/>
            <p:nvPr/>
          </p:nvSpPr>
          <p:spPr>
            <a:xfrm>
              <a:off x="2795127" y="6043140"/>
              <a:ext cx="283712" cy="396000"/>
            </a:xfrm>
            <a:prstGeom prst="mathPlus">
              <a:avLst/>
            </a:prstGeom>
            <a:solidFill>
              <a:srgbClr val="006600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47135" y="5877272"/>
              <a:ext cx="3432641" cy="0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971148" y="5354621"/>
              <a:ext cx="705143" cy="396000"/>
            </a:xfrm>
            <a:prstGeom prst="rect">
              <a:avLst/>
            </a:prstGeom>
            <a:solidFill>
              <a:srgbClr val="00660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nl-NL" sz="1600" dirty="0" err="1">
                  <a:solidFill>
                    <a:schemeClr val="bg1"/>
                  </a:solidFill>
                  <a:latin typeface="Lucida Grande" pitchFamily="1" charset="0"/>
                </a:rPr>
                <a:t>Work</a:t>
              </a:r>
              <a:endParaRPr lang="nl-NL" sz="1600" dirty="0">
                <a:solidFill>
                  <a:schemeClr val="bg1"/>
                </a:solidFill>
                <a:latin typeface="Lucida Grande" pitchFamily="1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47928" y="4497742"/>
              <a:ext cx="1923053" cy="1015663"/>
            </a:xfrm>
            <a:prstGeom prst="rect">
              <a:avLst/>
            </a:prstGeom>
          </p:spPr>
          <p:txBody>
            <a:bodyPr vert="horz" wrap="square" rtlCol="0" anchor="t" anchorCtr="0">
              <a:spAutoFit/>
            </a:bodyPr>
            <a:lstStyle/>
            <a:p>
              <a:pPr algn="ctr">
                <a:buClr>
                  <a:schemeClr val="accent2"/>
                </a:buClr>
                <a:buSzPct val="70000"/>
              </a:pP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Typical </a:t>
              </a:r>
            </a:p>
            <a:p>
              <a:pPr algn="ctr">
                <a:buClr>
                  <a:schemeClr val="accent2"/>
                </a:buClr>
                <a:buSzPct val="70000"/>
              </a:pP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“</a:t>
              </a:r>
              <a:r>
                <a:rPr lang="en-GB" sz="20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Flow Ratio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”</a:t>
              </a:r>
            </a:p>
            <a:p>
              <a:pPr algn="ctr">
                <a:buClr>
                  <a:schemeClr val="accent2"/>
                </a:buClr>
                <a:buSzPct val="70000"/>
              </a:pPr>
              <a:endPara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endParaRPr>
            </a:p>
          </p:txBody>
        </p:sp>
        <p:sp>
          <p:nvSpPr>
            <p:cNvPr id="39" name="Multiply 38"/>
            <p:cNvSpPr/>
            <p:nvPr/>
          </p:nvSpPr>
          <p:spPr>
            <a:xfrm>
              <a:off x="4295800" y="5805264"/>
              <a:ext cx="288032" cy="237876"/>
            </a:xfrm>
            <a:prstGeom prst="mathMultiply">
              <a:avLst/>
            </a:prstGeom>
            <a:solidFill>
              <a:srgbClr val="006600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qual 43"/>
            <p:cNvSpPr/>
            <p:nvPr/>
          </p:nvSpPr>
          <p:spPr>
            <a:xfrm>
              <a:off x="5447928" y="5805264"/>
              <a:ext cx="360040" cy="237876"/>
            </a:xfrm>
            <a:prstGeom prst="mathEqual">
              <a:avLst/>
            </a:prstGeom>
            <a:solidFill>
              <a:srgbClr val="006600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087135" y="3062111"/>
            <a:ext cx="5419261" cy="922761"/>
            <a:chOff x="263352" y="3557993"/>
            <a:chExt cx="5419261" cy="922761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485758" y="4084754"/>
              <a:ext cx="3196855" cy="396000"/>
            </a:xfrm>
            <a:prstGeom prst="rect">
              <a:avLst/>
            </a:prstGeom>
            <a:solidFill>
              <a:srgbClr val="FF000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nl-NL" sz="1600" dirty="0" err="1">
                  <a:solidFill>
                    <a:schemeClr val="bg1"/>
                  </a:solidFill>
                  <a:latin typeface="Lucida Grande" pitchFamily="1" charset="0"/>
                </a:rPr>
                <a:t>Work</a:t>
              </a:r>
              <a:endParaRPr lang="nl-NL" sz="1600" dirty="0">
                <a:solidFill>
                  <a:schemeClr val="bg1"/>
                </a:solidFill>
                <a:latin typeface="Lucida Grande" pitchFamily="1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83581" y="4259381"/>
              <a:ext cx="936104" cy="219027"/>
            </a:xfrm>
            <a:prstGeom prst="rect">
              <a:avLst/>
            </a:prstGeom>
            <a:solidFill>
              <a:srgbClr val="006600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400" dirty="0">
                  <a:latin typeface="Lucida Grande" pitchFamily="1" charset="0"/>
                </a:rPr>
                <a:t>Work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858750" y="4086625"/>
              <a:ext cx="649028" cy="392258"/>
            </a:xfrm>
            <a:prstGeom prst="rect">
              <a:avLst/>
            </a:prstGeom>
            <a:solidFill>
              <a:srgbClr val="006600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400" dirty="0">
                  <a:latin typeface="Lucida Grande" pitchFamily="1" charset="0"/>
                </a:rPr>
                <a:t>Work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898029" y="4094586"/>
              <a:ext cx="778791" cy="375848"/>
            </a:xfrm>
            <a:prstGeom prst="rect">
              <a:avLst/>
            </a:prstGeom>
            <a:solidFill>
              <a:srgbClr val="006600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400" dirty="0">
                  <a:latin typeface="Lucida Grande" pitchFamily="1" charset="0"/>
                </a:rPr>
                <a:t>Work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63352" y="4084754"/>
              <a:ext cx="2178902" cy="396000"/>
            </a:xfrm>
            <a:prstGeom prst="rect">
              <a:avLst/>
            </a:prstGeom>
            <a:solidFill>
              <a:srgbClr val="FF0000"/>
            </a:solidFill>
            <a:ln w="1905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600" dirty="0">
                  <a:latin typeface="Lucida Grande" pitchFamily="1" charset="0"/>
                </a:rPr>
                <a:t>Wait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343217" y="3557993"/>
              <a:ext cx="3948676" cy="400110"/>
            </a:xfrm>
            <a:prstGeom prst="rect">
              <a:avLst/>
            </a:prstGeom>
          </p:spPr>
          <p:txBody>
            <a:bodyPr vert="horz" wrap="square" rtlCol="0" anchor="t" anchorCtr="0">
              <a:spAutoFit/>
            </a:bodyPr>
            <a:lstStyle/>
            <a:p>
              <a:pPr algn="ctr">
                <a:spcBef>
                  <a:spcPts val="700"/>
                </a:spcBef>
                <a:buClr>
                  <a:schemeClr val="accent2"/>
                </a:buClr>
                <a:buSzPct val="70000"/>
              </a:pP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Typical task Execution Pattern</a:t>
              </a:r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161521" y="2096896"/>
            <a:ext cx="1440000" cy="396000"/>
          </a:xfrm>
          <a:prstGeom prst="rect">
            <a:avLst/>
          </a:prstGeom>
          <a:solidFill>
            <a:srgbClr val="00660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nl-NL" sz="1600" dirty="0" err="1">
                <a:solidFill>
                  <a:schemeClr val="bg1"/>
                </a:solidFill>
                <a:latin typeface="Lucida Grande" pitchFamily="1" charset="0"/>
              </a:rPr>
              <a:t>Work</a:t>
            </a:r>
            <a:endParaRPr lang="nl-NL" sz="1600" dirty="0">
              <a:solidFill>
                <a:schemeClr val="bg1"/>
              </a:solidFill>
              <a:latin typeface="Lucida Grande" pitchFamily="1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9292" y="1694440"/>
            <a:ext cx="1932452" cy="400110"/>
          </a:xfrm>
          <a:prstGeom prst="rect">
            <a:avLst/>
          </a:prstGeom>
        </p:spPr>
        <p:txBody>
          <a:bodyPr vert="horz" wrap="square" rtlCol="0" anchor="t" anchorCtr="0">
            <a:sp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61521" y="2636912"/>
            <a:ext cx="1440000" cy="0"/>
          </a:xfrm>
          <a:prstGeom prst="straightConnector1">
            <a:avLst/>
          </a:prstGeom>
          <a:ln w="19050">
            <a:solidFill>
              <a:srgbClr val="0066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87135" y="4221088"/>
            <a:ext cx="5413468" cy="0"/>
          </a:xfrm>
          <a:prstGeom prst="straightConnector1">
            <a:avLst/>
          </a:prstGeom>
          <a:ln w="19050">
            <a:solidFill>
              <a:srgbClr val="0066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035501" y="5553709"/>
            <a:ext cx="1387065" cy="400110"/>
          </a:xfrm>
          <a:prstGeom prst="rect">
            <a:avLst/>
          </a:prstGeom>
        </p:spPr>
        <p:txBody>
          <a:bodyPr vert="horz" wrap="square" rtlCol="0" anchor="t" anchorCtr="0">
            <a:sp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GB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10 - 20 %</a:t>
            </a:r>
          </a:p>
        </p:txBody>
      </p:sp>
      <p:sp>
        <p:nvSpPr>
          <p:cNvPr id="4" name="Down Arrow 3"/>
          <p:cNvSpPr/>
          <p:nvPr/>
        </p:nvSpPr>
        <p:spPr>
          <a:xfrm>
            <a:off x="9476155" y="5035124"/>
            <a:ext cx="252878" cy="460902"/>
          </a:xfrm>
          <a:prstGeom prst="downArrow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4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Where to start improving?</a:t>
            </a:r>
            <a:br>
              <a:rPr lang="en-US" sz="3200" dirty="0"/>
            </a:br>
            <a:r>
              <a:rPr lang="en-US" sz="2800" i="1" dirty="0"/>
              <a:t>“Low” hanging fruit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1464" y="3572419"/>
            <a:ext cx="4851129" cy="432645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GB" sz="2000" dirty="0">
                <a:latin typeface="Lucida Grande" pitchFamily="1" charset="0"/>
              </a:rPr>
              <a:t>Wait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22593" y="3572419"/>
            <a:ext cx="1034705" cy="432645"/>
          </a:xfrm>
          <a:prstGeom prst="rect">
            <a:avLst/>
          </a:prstGeom>
          <a:solidFill>
            <a:srgbClr val="4D7620"/>
          </a:solidFill>
          <a:ln>
            <a:solidFill>
              <a:srgbClr val="4D762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nl-NL" sz="2000" dirty="0" err="1">
                <a:solidFill>
                  <a:schemeClr val="bg1"/>
                </a:solidFill>
                <a:latin typeface="Lucida Grande" pitchFamily="1" charset="0"/>
              </a:rPr>
              <a:t>Work</a:t>
            </a:r>
            <a:endParaRPr lang="nl-NL" sz="2000" dirty="0">
              <a:solidFill>
                <a:schemeClr val="bg1"/>
              </a:solidFill>
              <a:latin typeface="Lucida Grande" pitchFamily="1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79376" y="2852936"/>
            <a:ext cx="5904656" cy="1944216"/>
          </a:xfrm>
          <a:prstGeom prst="ellipse">
            <a:avLst/>
          </a:prstGeom>
          <a:noFill/>
          <a:ln w="19050">
            <a:solidFill>
              <a:srgbClr val="4D76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5440" y="5485187"/>
            <a:ext cx="4279052" cy="830997"/>
          </a:xfrm>
          <a:prstGeom prst="rect">
            <a:avLst/>
          </a:prstGeom>
          <a:noFill/>
          <a:ln>
            <a:solidFill>
              <a:srgbClr val="212437"/>
            </a:solidFill>
          </a:ln>
          <a:effectLst/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Most jobs are not slow, but typically just have to wait a lot. </a:t>
            </a:r>
          </a:p>
        </p:txBody>
      </p:sp>
    </p:spTree>
    <p:extLst>
      <p:ext uri="{BB962C8B-B14F-4D97-AF65-F5344CB8AC3E}">
        <p14:creationId xmlns:p14="http://schemas.microsoft.com/office/powerpoint/2010/main" val="33606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Collaboration and Teamwork</a:t>
            </a:r>
            <a:br>
              <a:rPr lang="en-US" sz="3600" dirty="0"/>
            </a:br>
            <a:r>
              <a:rPr lang="en-US" sz="2400" i="1" dirty="0"/>
              <a:t>Working together at the same time in the same project(s)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</a:t>
            </a:fld>
            <a:endParaRPr lang="nl-NL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919536" y="1628800"/>
          <a:ext cx="6264696" cy="418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207568" y="6165304"/>
            <a:ext cx="5760640" cy="360040"/>
          </a:xfrm>
          <a:prstGeom prst="roundRect">
            <a:avLst/>
          </a:prstGeom>
          <a:solidFill>
            <a:srgbClr val="2048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Just “invite” others in one “click”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8168" y="1772816"/>
            <a:ext cx="4075832" cy="1746632"/>
          </a:xfrm>
          <a:prstGeom prst="rect">
            <a:avLst/>
          </a:prstGeom>
        </p:spPr>
        <p:txBody>
          <a:bodyPr vert="horz" wrap="square" rtlCol="0" anchor="t" anchorCtr="0">
            <a:sp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“Timing is everything”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There is only 1 moment you can be on time!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are not there you are either </a:t>
            </a: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too early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or </a:t>
            </a: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too late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. </a:t>
            </a:r>
          </a:p>
          <a:p>
            <a:pPr algn="r"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Johan </a:t>
            </a:r>
            <a:r>
              <a:rPr lang="en-US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Cruijff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3536" y="6589800"/>
            <a:ext cx="2088232" cy="307777"/>
          </a:xfrm>
          <a:prstGeom prst="rect">
            <a:avLst/>
          </a:prstGeom>
        </p:spPr>
        <p:txBody>
          <a:bodyPr vert="horz" wrap="square" rtlCol="0" anchor="t" anchorCtr="0">
            <a:sp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A-</a:t>
            </a:r>
            <a:r>
              <a:rPr lang="en-GB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dato</a:t>
            </a:r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Confidential</a:t>
            </a:r>
          </a:p>
        </p:txBody>
      </p:sp>
      <p:pic>
        <p:nvPicPr>
          <p:cNvPr id="9" name="Picture 8" descr="Relay-race_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27801" y="4172840"/>
            <a:ext cx="2544663" cy="1690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78EDF6-92E0-42F8-9B51-5F16CA6DEC9E}"/>
              </a:ext>
            </a:extLst>
          </p:cNvPr>
          <p:cNvGrpSpPr/>
          <p:nvPr/>
        </p:nvGrpSpPr>
        <p:grpSpPr>
          <a:xfrm>
            <a:off x="1919536" y="2646132"/>
            <a:ext cx="1179758" cy="1179758"/>
            <a:chOff x="1340438" y="617752"/>
            <a:chExt cx="1179758" cy="1179758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5C6870-8535-4135-93B4-F03509E61CE4}"/>
                </a:ext>
              </a:extLst>
            </p:cNvPr>
            <p:cNvSpPr/>
            <p:nvPr/>
          </p:nvSpPr>
          <p:spPr>
            <a:xfrm>
              <a:off x="1340438" y="617752"/>
              <a:ext cx="1179758" cy="117975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F61E0B53-4226-4E85-A80A-A827FCAEB12E}"/>
                </a:ext>
              </a:extLst>
            </p:cNvPr>
            <p:cNvSpPr txBox="1"/>
            <p:nvPr/>
          </p:nvSpPr>
          <p:spPr>
            <a:xfrm>
              <a:off x="1513210" y="790524"/>
              <a:ext cx="834214" cy="8342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</a:rPr>
                <a:t>External partner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2539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22940" y="1993784"/>
            <a:ext cx="2261240" cy="363917"/>
          </a:xfrm>
          <a:custGeom>
            <a:avLst/>
            <a:gdLst/>
            <a:ahLst/>
            <a:cxnLst/>
            <a:rect l="l" t="t" r="r" b="b"/>
            <a:pathLst>
              <a:path w="2493645" h="401319">
                <a:moveTo>
                  <a:pt x="0" y="400812"/>
                </a:moveTo>
                <a:lnTo>
                  <a:pt x="2493264" y="400812"/>
                </a:lnTo>
                <a:lnTo>
                  <a:pt x="2493264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Today: What makes people (and </a:t>
            </a:r>
            <a:r>
              <a:rPr lang="en-US" sz="2400" dirty="0" err="1"/>
              <a:t>organisations</a:t>
            </a:r>
            <a:r>
              <a:rPr lang="en-US" sz="2400" dirty="0"/>
              <a:t>) unhappy?</a:t>
            </a:r>
          </a:p>
        </p:txBody>
      </p:sp>
      <p:sp>
        <p:nvSpPr>
          <p:cNvPr id="14" name="object 14"/>
          <p:cNvSpPr/>
          <p:nvPr/>
        </p:nvSpPr>
        <p:spPr>
          <a:xfrm>
            <a:off x="2694618" y="1719297"/>
            <a:ext cx="407679" cy="395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930366" y="1993784"/>
            <a:ext cx="1805193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 marR="0" lvl="0" indent="0" algn="l" defTabSz="914400" rtl="0" eaLnBrk="1" fontAlgn="auto" latinLnBrk="0" hangingPunct="1">
              <a:lnSpc>
                <a:spcPct val="100000"/>
              </a:lnSpc>
              <a:spcBef>
                <a:spcPts val="2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Undesired</a:t>
            </a:r>
            <a:endParaRPr kumimoji="0" sz="181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61A9D6D1-17C4-4B70-8095-5323E484ED4F}"/>
              </a:ext>
            </a:extLst>
          </p:cNvPr>
          <p:cNvSpPr txBox="1"/>
          <p:nvPr/>
        </p:nvSpPr>
        <p:spPr>
          <a:xfrm>
            <a:off x="4318256" y="2308431"/>
            <a:ext cx="5234128" cy="4821104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297266" indent="-285750">
              <a:spcBef>
                <a:spcPts val="77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Too many things going on  = mental pressure</a:t>
            </a:r>
            <a:endParaRPr kumimoji="0" lang="en-US" sz="1632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Delays and waiting time </a:t>
            </a: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Many unfinished tasks, more Work-in-Progress</a:t>
            </a:r>
            <a:endParaRPr kumimoji="0" lang="en-US" sz="1632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Task Interruptions</a:t>
            </a:r>
          </a:p>
          <a:p>
            <a:pPr marL="297266" indent="-285750">
              <a:spcBef>
                <a:spcPts val="68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Favorite tasks first</a:t>
            </a:r>
            <a:endParaRPr kumimoji="0" lang="en-US" sz="1632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Working on non-critical work first</a:t>
            </a:r>
            <a:endParaRPr kumimoji="0" lang="en-US" sz="1632" b="0" i="1" u="none" strike="noStrike" kern="1200" cap="none" spc="-5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indent="-285750">
              <a:spcBef>
                <a:spcPts val="68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Efficient but not effective</a:t>
            </a: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Every person adds private buffer – long </a:t>
            </a:r>
            <a:r>
              <a:rPr kumimoji="0" lang="en-US" sz="1632" b="0" i="1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leadtimes</a:t>
            </a:r>
            <a:endParaRPr kumimoji="0" lang="en-US" sz="1632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Low Flow Ratio </a:t>
            </a: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Budget time </a:t>
            </a: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1632" i="1" spc="-5" dirty="0">
                <a:latin typeface="Arial"/>
                <a:cs typeface="Arial"/>
              </a:rPr>
              <a:t>A</a:t>
            </a: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ctual time</a:t>
            </a:r>
            <a:endParaRPr kumimoji="0" lang="en-US" sz="1632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Last minute rushing, forget stuff</a:t>
            </a:r>
          </a:p>
          <a:p>
            <a:pPr marL="297266" indent="-285750">
              <a:spcBef>
                <a:spcPts val="68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 guaranteed “bottleneck”</a:t>
            </a:r>
            <a:endParaRPr kumimoji="0" lang="en-US" sz="1632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endParaRPr kumimoji="0" lang="en-US" sz="1632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endParaRPr kumimoji="0" lang="en-US" sz="1632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2" descr="Afbeeldingsresultaat voor joggling">
            <a:extLst>
              <a:ext uri="{FF2B5EF4-FFF2-40B4-BE49-F238E27FC236}">
                <a16:creationId xmlns:a16="http://schemas.microsoft.com/office/drawing/2014/main" id="{3A4F0F4F-05AC-480E-92F7-627B11AC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271242"/>
            <a:ext cx="2088519" cy="38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328C5CC-FDB6-4012-9896-C915D454E23A}"/>
              </a:ext>
            </a:extLst>
          </p:cNvPr>
          <p:cNvSpPr/>
          <p:nvPr/>
        </p:nvSpPr>
        <p:spPr>
          <a:xfrm>
            <a:off x="4318256" y="1993784"/>
            <a:ext cx="2261240" cy="363917"/>
          </a:xfrm>
          <a:custGeom>
            <a:avLst/>
            <a:gdLst/>
            <a:ahLst/>
            <a:cxnLst/>
            <a:rect l="l" t="t" r="r" b="b"/>
            <a:pathLst>
              <a:path w="2493645" h="401319">
                <a:moveTo>
                  <a:pt x="0" y="400812"/>
                </a:moveTo>
                <a:lnTo>
                  <a:pt x="2493264" y="400812"/>
                </a:lnTo>
                <a:lnTo>
                  <a:pt x="2493264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E92E625-E136-43A6-B178-7192AF4D358D}"/>
              </a:ext>
            </a:extLst>
          </p:cNvPr>
          <p:cNvSpPr txBox="1"/>
          <p:nvPr/>
        </p:nvSpPr>
        <p:spPr>
          <a:xfrm>
            <a:off x="4340486" y="1993784"/>
            <a:ext cx="1805193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 marR="0" lvl="0" indent="0" algn="l" defTabSz="914400" rtl="0" eaLnBrk="1" fontAlgn="auto" latinLnBrk="0" hangingPunct="1">
              <a:lnSpc>
                <a:spcPct val="100000"/>
              </a:lnSpc>
              <a:spcBef>
                <a:spcPts val="2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4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</a:t>
            </a:r>
            <a:endParaRPr kumimoji="0" sz="1814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AF0A389-74A5-4FA8-AA26-9E578DB0337F}"/>
              </a:ext>
            </a:extLst>
          </p:cNvPr>
          <p:cNvSpPr txBox="1"/>
          <p:nvPr/>
        </p:nvSpPr>
        <p:spPr>
          <a:xfrm>
            <a:off x="943740" y="2271242"/>
            <a:ext cx="2703988" cy="4557122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Overload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Multi-tasking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Task</a:t>
            </a: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Interruptions</a:t>
            </a:r>
            <a:endParaRPr lang="nl-NL" sz="1632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Too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early</a:t>
            </a: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 starts</a:t>
            </a: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Cherry</a:t>
            </a:r>
            <a:r>
              <a:rPr lang="nl-NL" sz="1632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9" dirty="0" err="1">
                <a:solidFill>
                  <a:srgbClr val="FF0000"/>
                </a:solidFill>
                <a:latin typeface="Arial"/>
                <a:cs typeface="Arial"/>
              </a:rPr>
              <a:t>picking</a:t>
            </a:r>
            <a:endParaRPr lang="nl-NL" sz="1632" spc="-9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De-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synchronisation</a:t>
            </a:r>
            <a:endParaRPr lang="nl-NL" sz="1632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Batching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Local</a:t>
            </a:r>
            <a:r>
              <a:rPr lang="nl-NL" sz="1632" spc="-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safeties</a:t>
            </a: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 / Padding</a:t>
            </a: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Spreading</a:t>
            </a: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 resources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thin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Parkinson’s</a:t>
            </a:r>
            <a:r>
              <a:rPr lang="nl-NL" sz="1632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law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Student</a:t>
            </a:r>
            <a:r>
              <a:rPr lang="nl-NL" sz="1632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9" dirty="0" err="1">
                <a:solidFill>
                  <a:srgbClr val="FF0000"/>
                </a:solidFill>
                <a:latin typeface="Arial"/>
                <a:cs typeface="Arial"/>
              </a:rPr>
              <a:t>syndrome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Kopfmonopole</a:t>
            </a: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endParaRPr sz="163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224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Tomorrow: What makes people (and </a:t>
            </a:r>
            <a:r>
              <a:rPr lang="en-US" sz="2400" dirty="0" err="1"/>
              <a:t>organisations</a:t>
            </a:r>
            <a:r>
              <a:rPr lang="en-US" sz="2400" dirty="0"/>
              <a:t>) happy?</a:t>
            </a:r>
          </a:p>
        </p:txBody>
      </p:sp>
      <p:sp>
        <p:nvSpPr>
          <p:cNvPr id="11" name="object 11"/>
          <p:cNvSpPr/>
          <p:nvPr/>
        </p:nvSpPr>
        <p:spPr>
          <a:xfrm>
            <a:off x="867683" y="1994027"/>
            <a:ext cx="1976211" cy="363917"/>
          </a:xfrm>
          <a:custGeom>
            <a:avLst/>
            <a:gdLst/>
            <a:ahLst/>
            <a:cxnLst/>
            <a:rect l="l" t="t" r="r" b="b"/>
            <a:pathLst>
              <a:path w="2179320" h="401319">
                <a:moveTo>
                  <a:pt x="0" y="400812"/>
                </a:moveTo>
                <a:lnTo>
                  <a:pt x="2179320" y="400812"/>
                </a:lnTo>
                <a:lnTo>
                  <a:pt x="217932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7683" y="1994027"/>
            <a:ext cx="1805194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 marR="0" lvl="0" indent="0" algn="r" defTabSz="914400" rtl="0" eaLnBrk="1" fontAlgn="auto" latinLnBrk="0" hangingPunct="1">
              <a:lnSpc>
                <a:spcPct val="100000"/>
              </a:lnSpc>
              <a:spcBef>
                <a:spcPts val="2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Desired</a:t>
            </a:r>
            <a:endParaRPr kumimoji="0" sz="181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0994" y="1701051"/>
            <a:ext cx="409061" cy="395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61A9D6D1-17C4-4B70-8095-5323E484ED4F}"/>
              </a:ext>
            </a:extLst>
          </p:cNvPr>
          <p:cNvSpPr txBox="1"/>
          <p:nvPr/>
        </p:nvSpPr>
        <p:spPr>
          <a:xfrm>
            <a:off x="4068147" y="2308674"/>
            <a:ext cx="6399828" cy="4139250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297266" lvl="0" indent="-285750">
              <a:spcBef>
                <a:spcPts val="77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“Constraint” thinking </a:t>
            </a:r>
            <a:r>
              <a:rPr lang="en-US" sz="1632" i="1" spc="-5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1632" i="1" spc="-5" dirty="0">
                <a:latin typeface="Arial"/>
                <a:cs typeface="Arial"/>
              </a:rPr>
              <a:t>Work on less than X things at the time</a:t>
            </a:r>
          </a:p>
          <a:p>
            <a:pPr marL="297266" indent="-285750">
              <a:spcBef>
                <a:spcPts val="77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Inverse of multi-tasking</a:t>
            </a:r>
            <a:endParaRPr lang="en-US" sz="1632" i="1" dirty="0">
              <a:latin typeface="Arial"/>
              <a:cs typeface="Arial"/>
            </a:endParaRPr>
          </a:p>
          <a:p>
            <a:pPr marL="297266" indent="-285750">
              <a:spcBef>
                <a:spcPts val="77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Less interruptions = higher flow %</a:t>
            </a: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Everything is prepared to finish in one</a:t>
            </a:r>
            <a:r>
              <a:rPr lang="en-US" sz="1632" i="1" spc="-5" dirty="0">
                <a:latin typeface="Arial"/>
                <a:cs typeface="Arial"/>
              </a:rPr>
              <a:t> go (mise en place)</a:t>
            </a:r>
            <a:endParaRPr kumimoji="0" lang="en-US" sz="1632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Prevents loud-mouth-management</a:t>
            </a:r>
          </a:p>
          <a:p>
            <a:pPr marL="297266" indent="-285750">
              <a:spcBef>
                <a:spcPts val="68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dirty="0">
                <a:latin typeface="Arial"/>
                <a:cs typeface="Arial"/>
              </a:rPr>
              <a:t>The show CAN go on</a:t>
            </a:r>
          </a:p>
          <a:p>
            <a:pPr marL="297266" indent="-285750">
              <a:spcBef>
                <a:spcPts val="68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Effective instead of efficient </a:t>
            </a:r>
            <a:endParaRPr lang="en-US" sz="1632" i="1" dirty="0">
              <a:latin typeface="Arial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Team focus on project “constraint”</a:t>
            </a: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dirty="0">
                <a:latin typeface="Arial"/>
                <a:cs typeface="Arial"/>
              </a:rPr>
              <a:t>Good enough estimates will do</a:t>
            </a:r>
            <a:endParaRPr kumimoji="0" lang="en-US" sz="1632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dirty="0">
                <a:latin typeface="Arial"/>
                <a:cs typeface="Arial"/>
              </a:rPr>
              <a:t>No handover delays</a:t>
            </a:r>
          </a:p>
          <a:p>
            <a:pPr marL="297266" marR="0" lvl="0" indent="-28575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dirty="0">
                <a:latin typeface="Arial"/>
                <a:cs typeface="Arial"/>
              </a:rPr>
              <a:t>Impact </a:t>
            </a:r>
            <a:r>
              <a:rPr lang="en-US" sz="1632" i="1" dirty="0" err="1">
                <a:latin typeface="Arial"/>
                <a:cs typeface="Arial"/>
              </a:rPr>
              <a:t>workfloor</a:t>
            </a:r>
            <a:r>
              <a:rPr lang="en-US" sz="1632" i="1" dirty="0">
                <a:latin typeface="Arial"/>
                <a:cs typeface="Arial"/>
              </a:rPr>
              <a:t> directly visible on strategic level</a:t>
            </a:r>
            <a:endParaRPr kumimoji="0" lang="en-US" sz="1632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266" lvl="0" indent="-285750">
              <a:spcBef>
                <a:spcPts val="685"/>
              </a:spcBef>
              <a:buClr>
                <a:srgbClr val="003366"/>
              </a:buClr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dirty="0">
                <a:latin typeface="Arial"/>
                <a:cs typeface="Arial"/>
              </a:rPr>
              <a:t>Flexibility and high flow ratio</a:t>
            </a:r>
            <a:endParaRPr kumimoji="0" lang="en-US" sz="1632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290" name="Picture 2" descr="Afbeeldingsresultaat voor focused people image">
            <a:extLst>
              <a:ext uri="{FF2B5EF4-FFF2-40B4-BE49-F238E27FC236}">
                <a16:creationId xmlns:a16="http://schemas.microsoft.com/office/drawing/2014/main" id="{46D0F3CB-3031-48EA-8823-3714B5ECB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3806236"/>
            <a:ext cx="3143672" cy="18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778E412C-262B-42E0-8773-B477808E9B56}"/>
              </a:ext>
            </a:extLst>
          </p:cNvPr>
          <p:cNvSpPr/>
          <p:nvPr/>
        </p:nvSpPr>
        <p:spPr>
          <a:xfrm>
            <a:off x="4068147" y="1996568"/>
            <a:ext cx="1976211" cy="363917"/>
          </a:xfrm>
          <a:custGeom>
            <a:avLst/>
            <a:gdLst/>
            <a:ahLst/>
            <a:cxnLst/>
            <a:rect l="l" t="t" r="r" b="b"/>
            <a:pathLst>
              <a:path w="2179320" h="401319">
                <a:moveTo>
                  <a:pt x="0" y="400812"/>
                </a:moveTo>
                <a:lnTo>
                  <a:pt x="2179320" y="400812"/>
                </a:lnTo>
                <a:lnTo>
                  <a:pt x="217932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C73FDFF2-2ACE-4FD5-B36C-99A5E098826A}"/>
              </a:ext>
            </a:extLst>
          </p:cNvPr>
          <p:cNvSpPr txBox="1"/>
          <p:nvPr/>
        </p:nvSpPr>
        <p:spPr>
          <a:xfrm>
            <a:off x="4142891" y="1990289"/>
            <a:ext cx="1547008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 marR="0" lvl="0" indent="0" defTabSz="914400" rtl="0" eaLnBrk="1" fontAlgn="auto" latinLnBrk="0" hangingPunct="1">
              <a:lnSpc>
                <a:spcPct val="100000"/>
              </a:lnSpc>
              <a:spcBef>
                <a:spcPts val="2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4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</a:t>
            </a:r>
            <a:endParaRPr kumimoji="0" sz="1814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F4537CA4-F3E3-48BA-9788-D48BEEC4701E}"/>
              </a:ext>
            </a:extLst>
          </p:cNvPr>
          <p:cNvSpPr txBox="1"/>
          <p:nvPr/>
        </p:nvSpPr>
        <p:spPr>
          <a:xfrm>
            <a:off x="292675" y="2304936"/>
            <a:ext cx="2565499" cy="4216195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WIP Control</a:t>
            </a:r>
            <a:endParaRPr lang="nl-NL" sz="1632" spc="-9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Single</a:t>
            </a:r>
            <a:r>
              <a:rPr lang="nl-NL" sz="1632" spc="-68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tasking</a:t>
            </a:r>
            <a:endParaRPr lang="nl-NL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Single-</a:t>
            </a: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touching</a:t>
            </a:r>
            <a:endParaRPr lang="nl-NL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Full-kit</a:t>
            </a: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Objective</a:t>
            </a:r>
            <a:r>
              <a:rPr lang="nl-NL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priorities</a:t>
            </a:r>
            <a:endParaRPr lang="nl-NL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9" dirty="0" err="1">
                <a:solidFill>
                  <a:srgbClr val="00B050"/>
                </a:solidFill>
                <a:latin typeface="Arial"/>
                <a:cs typeface="Arial"/>
              </a:rPr>
              <a:t>Synchronisation</a:t>
            </a:r>
            <a:endParaRPr lang="en-US" sz="1632" spc="-9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Single-piece</a:t>
            </a:r>
            <a:r>
              <a:rPr lang="en-US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flow</a:t>
            </a:r>
            <a:endParaRPr lang="en-US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Global</a:t>
            </a:r>
            <a:r>
              <a:rPr lang="nl-NL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buffers</a:t>
            </a: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9" dirty="0" err="1">
                <a:solidFill>
                  <a:srgbClr val="00B050"/>
                </a:solidFill>
                <a:latin typeface="Arial"/>
                <a:cs typeface="Arial"/>
              </a:rPr>
              <a:t>Aggregation</a:t>
            </a:r>
            <a:endParaRPr lang="nl-NL" sz="1632" spc="-9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9" dirty="0" err="1">
                <a:solidFill>
                  <a:srgbClr val="00B050"/>
                </a:solidFill>
                <a:latin typeface="Arial"/>
                <a:cs typeface="Arial"/>
              </a:rPr>
              <a:t>Relay</a:t>
            </a:r>
            <a:r>
              <a:rPr lang="nl-NL" sz="1632" spc="-9" dirty="0">
                <a:solidFill>
                  <a:srgbClr val="00B050"/>
                </a:solidFill>
                <a:latin typeface="Arial"/>
                <a:cs typeface="Arial"/>
              </a:rPr>
              <a:t> race</a:t>
            </a:r>
          </a:p>
          <a:p>
            <a:pPr marL="447675" lvl="1" indent="-179388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447675" algn="l"/>
              </a:tabLst>
            </a:pPr>
            <a:r>
              <a:rPr lang="en-US" sz="1632" spc="-9" dirty="0">
                <a:solidFill>
                  <a:srgbClr val="00B050"/>
                </a:solidFill>
                <a:latin typeface="Arial"/>
                <a:cs typeface="Arial"/>
              </a:rPr>
              <a:t>Vertical Integration</a:t>
            </a:r>
          </a:p>
          <a:p>
            <a:pPr marL="447675" lvl="1" indent="-179388" algn="r">
              <a:spcBef>
                <a:spcPts val="685"/>
              </a:spcBef>
              <a:buClr>
                <a:srgbClr val="003366"/>
              </a:buClr>
              <a:buFontTx/>
              <a:buChar char="•"/>
              <a:tabLst>
                <a:tab pos="447675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Late</a:t>
            </a:r>
            <a:r>
              <a:rPr lang="en-US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1632" spc="-9" dirty="0">
                <a:solidFill>
                  <a:srgbClr val="00B050"/>
                </a:solidFill>
                <a:latin typeface="Arial"/>
                <a:cs typeface="Arial"/>
              </a:rPr>
              <a:t>binding</a:t>
            </a:r>
            <a:endParaRPr lang="en-US" sz="1632" dirty="0">
              <a:solidFill>
                <a:srgbClr val="00B05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0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8" grpId="0"/>
      <p:bldP spid="14" grpId="0" animBg="1"/>
      <p:bldP spid="15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1454" y="5059596"/>
            <a:ext cx="3316715" cy="439925"/>
          </a:xfrm>
          <a:custGeom>
            <a:avLst/>
            <a:gdLst/>
            <a:ahLst/>
            <a:cxnLst/>
            <a:rect l="l" t="t" r="r" b="b"/>
            <a:pathLst>
              <a:path w="3657600" h="485139">
                <a:moveTo>
                  <a:pt x="3415283" y="484632"/>
                </a:moveTo>
                <a:lnTo>
                  <a:pt x="3415283" y="364236"/>
                </a:lnTo>
                <a:lnTo>
                  <a:pt x="0" y="364236"/>
                </a:lnTo>
                <a:lnTo>
                  <a:pt x="0" y="121920"/>
                </a:lnTo>
                <a:lnTo>
                  <a:pt x="3415283" y="121920"/>
                </a:lnTo>
                <a:lnTo>
                  <a:pt x="3415283" y="0"/>
                </a:lnTo>
                <a:lnTo>
                  <a:pt x="3657600" y="242315"/>
                </a:lnTo>
                <a:lnTo>
                  <a:pt x="3415283" y="48463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3701454" y="2834241"/>
            <a:ext cx="3316715" cy="439925"/>
          </a:xfrm>
          <a:custGeom>
            <a:avLst/>
            <a:gdLst/>
            <a:ahLst/>
            <a:cxnLst/>
            <a:rect l="l" t="t" r="r" b="b"/>
            <a:pathLst>
              <a:path w="3657600" h="485139">
                <a:moveTo>
                  <a:pt x="3415283" y="484632"/>
                </a:moveTo>
                <a:lnTo>
                  <a:pt x="3415283" y="362712"/>
                </a:lnTo>
                <a:lnTo>
                  <a:pt x="0" y="362712"/>
                </a:lnTo>
                <a:lnTo>
                  <a:pt x="0" y="120396"/>
                </a:lnTo>
                <a:lnTo>
                  <a:pt x="3415283" y="120396"/>
                </a:lnTo>
                <a:lnTo>
                  <a:pt x="3415283" y="0"/>
                </a:lnTo>
                <a:lnTo>
                  <a:pt x="3657600" y="242316"/>
                </a:lnTo>
                <a:lnTo>
                  <a:pt x="3415283" y="48463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922940" y="1993784"/>
            <a:ext cx="2261240" cy="363917"/>
          </a:xfrm>
          <a:custGeom>
            <a:avLst/>
            <a:gdLst/>
            <a:ahLst/>
            <a:cxnLst/>
            <a:rect l="l" t="t" r="r" b="b"/>
            <a:pathLst>
              <a:path w="2493645" h="401319">
                <a:moveTo>
                  <a:pt x="0" y="400812"/>
                </a:moveTo>
                <a:lnTo>
                  <a:pt x="2493264" y="400812"/>
                </a:lnTo>
                <a:lnTo>
                  <a:pt x="2493264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there?</a:t>
            </a:r>
          </a:p>
        </p:txBody>
      </p:sp>
      <p:sp>
        <p:nvSpPr>
          <p:cNvPr id="11" name="object 11"/>
          <p:cNvSpPr/>
          <p:nvPr/>
        </p:nvSpPr>
        <p:spPr>
          <a:xfrm>
            <a:off x="7556667" y="1993784"/>
            <a:ext cx="1976210" cy="363917"/>
          </a:xfrm>
          <a:custGeom>
            <a:avLst/>
            <a:gdLst/>
            <a:ahLst/>
            <a:cxnLst/>
            <a:rect l="l" t="t" r="r" b="b"/>
            <a:pathLst>
              <a:path w="2179320" h="401319">
                <a:moveTo>
                  <a:pt x="0" y="400812"/>
                </a:moveTo>
                <a:lnTo>
                  <a:pt x="2179320" y="400812"/>
                </a:lnTo>
                <a:lnTo>
                  <a:pt x="217932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 txBox="1"/>
          <p:nvPr/>
        </p:nvSpPr>
        <p:spPr>
          <a:xfrm>
            <a:off x="7556668" y="1993784"/>
            <a:ext cx="1805193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 algn="r">
              <a:spcBef>
                <a:spcPts val="277"/>
              </a:spcBef>
            </a:pPr>
            <a:r>
              <a:rPr lang="en-US" sz="1814" b="1" dirty="0">
                <a:solidFill>
                  <a:srgbClr val="FFFFFF"/>
                </a:solidFill>
                <a:latin typeface="Arial"/>
                <a:cs typeface="Arial"/>
              </a:rPr>
              <a:t>Desired</a:t>
            </a:r>
            <a:endParaRPr sz="1814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94618" y="1719297"/>
            <a:ext cx="407679" cy="395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4514050" y="2492896"/>
            <a:ext cx="1719394" cy="1167413"/>
          </a:xfrm>
          <a:prstGeom prst="round2DiagRect">
            <a:avLst/>
          </a:pr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 txBox="1"/>
          <p:nvPr/>
        </p:nvSpPr>
        <p:spPr>
          <a:xfrm>
            <a:off x="4514050" y="2535022"/>
            <a:ext cx="1719394" cy="776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79" dirty="0">
              <a:latin typeface="Times New Roman"/>
              <a:cs typeface="Times New Roman"/>
            </a:endParaRPr>
          </a:p>
          <a:p>
            <a:pPr marL="172170" marR="165836" indent="1727" algn="ctr">
              <a:spcBef>
                <a:spcPts val="843"/>
              </a:spcBef>
            </a:pP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Different way of planning</a:t>
            </a:r>
            <a:endParaRPr sz="1088" dirty="0">
              <a:latin typeface="Arial"/>
              <a:cs typeface="Arial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930366" y="1993784"/>
            <a:ext cx="1805193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>
              <a:spcBef>
                <a:spcPts val="277"/>
              </a:spcBef>
            </a:pPr>
            <a:r>
              <a:rPr lang="en-US" sz="1814" b="1" dirty="0">
                <a:solidFill>
                  <a:srgbClr val="FFFFFF"/>
                </a:solidFill>
                <a:latin typeface="Arial"/>
                <a:cs typeface="Arial"/>
              </a:rPr>
              <a:t>Undesired</a:t>
            </a:r>
            <a:endParaRPr sz="1814" dirty="0">
              <a:latin typeface="Arial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C5D950-7785-43E7-BD29-F598206F4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20" y="3728214"/>
            <a:ext cx="1674112" cy="836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F2605-CACC-4657-B161-0CB31AE06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46" y="3806187"/>
            <a:ext cx="1440160" cy="698490"/>
          </a:xfrm>
          <a:prstGeom prst="rect">
            <a:avLst/>
          </a:prstGeom>
        </p:spPr>
      </p:pic>
      <p:sp>
        <p:nvSpPr>
          <p:cNvPr id="21" name="object 16">
            <a:extLst>
              <a:ext uri="{FF2B5EF4-FFF2-40B4-BE49-F238E27FC236}">
                <a16:creationId xmlns:a16="http://schemas.microsoft.com/office/drawing/2014/main" id="{4892AF98-751A-4919-B1BA-B2E455C9B8CA}"/>
              </a:ext>
            </a:extLst>
          </p:cNvPr>
          <p:cNvSpPr/>
          <p:nvPr/>
        </p:nvSpPr>
        <p:spPr>
          <a:xfrm>
            <a:off x="4429485" y="4662745"/>
            <a:ext cx="1719394" cy="1167413"/>
          </a:xfrm>
          <a:prstGeom prst="round2DiagRect">
            <a:avLst/>
          </a:pr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90D9E797-2F47-4973-A8FA-17ED08F703C2}"/>
              </a:ext>
            </a:extLst>
          </p:cNvPr>
          <p:cNvSpPr txBox="1"/>
          <p:nvPr/>
        </p:nvSpPr>
        <p:spPr>
          <a:xfrm>
            <a:off x="4429485" y="4704871"/>
            <a:ext cx="1719394" cy="776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79" dirty="0">
              <a:latin typeface="Times New Roman"/>
              <a:cs typeface="Times New Roman"/>
            </a:endParaRPr>
          </a:p>
          <a:p>
            <a:pPr marL="172170" marR="165836" indent="1727" algn="ctr">
              <a:spcBef>
                <a:spcPts val="843"/>
              </a:spcBef>
            </a:pPr>
            <a:r>
              <a:rPr lang="en-US" sz="1600" b="1" spc="-5" dirty="0">
                <a:solidFill>
                  <a:srgbClr val="FFFFFF"/>
                </a:solidFill>
                <a:latin typeface="Arial"/>
                <a:cs typeface="Arial"/>
              </a:rPr>
              <a:t>Different way of working</a:t>
            </a:r>
            <a:endParaRPr sz="1088" dirty="0">
              <a:latin typeface="Arial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12638A72-2476-47C7-8FA3-CCA9FC48131C}"/>
              </a:ext>
            </a:extLst>
          </p:cNvPr>
          <p:cNvSpPr txBox="1"/>
          <p:nvPr/>
        </p:nvSpPr>
        <p:spPr>
          <a:xfrm>
            <a:off x="943740" y="2271242"/>
            <a:ext cx="2088232" cy="4557122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Overload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Multi-tasking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Task</a:t>
            </a: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Interruptions</a:t>
            </a:r>
            <a:endParaRPr lang="nl-NL" sz="1632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Too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early</a:t>
            </a: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 starts</a:t>
            </a: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Cherry</a:t>
            </a:r>
            <a:r>
              <a:rPr lang="nl-NL" sz="1632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9" dirty="0" err="1">
                <a:solidFill>
                  <a:srgbClr val="FF0000"/>
                </a:solidFill>
                <a:latin typeface="Arial"/>
                <a:cs typeface="Arial"/>
              </a:rPr>
              <a:t>picking</a:t>
            </a:r>
            <a:endParaRPr lang="nl-NL" sz="1632" spc="-9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De-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synchronisation</a:t>
            </a:r>
            <a:endParaRPr lang="nl-NL" sz="1632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Batching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Local</a:t>
            </a:r>
            <a:r>
              <a:rPr lang="nl-NL" sz="1632" spc="-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safeties</a:t>
            </a:r>
            <a:endParaRPr lang="nl-NL" sz="1632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Padding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Parkinson’s</a:t>
            </a:r>
            <a:r>
              <a:rPr lang="nl-NL" sz="1632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law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rgbClr val="FF0000"/>
                </a:solidFill>
                <a:latin typeface="Arial"/>
                <a:cs typeface="Arial"/>
              </a:rPr>
              <a:t>Student</a:t>
            </a:r>
            <a:r>
              <a:rPr lang="nl-NL" sz="1632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1632" spc="-9" dirty="0" err="1">
                <a:solidFill>
                  <a:srgbClr val="FF0000"/>
                </a:solidFill>
                <a:latin typeface="Arial"/>
                <a:cs typeface="Arial"/>
              </a:rPr>
              <a:t>syndrome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rgbClr val="FF0000"/>
                </a:solidFill>
                <a:latin typeface="Arial"/>
                <a:cs typeface="Arial"/>
              </a:rPr>
              <a:t>Kopfmonopole</a:t>
            </a:r>
            <a:endParaRPr lang="nl-NL" sz="1632" dirty="0"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endParaRPr sz="1632" dirty="0">
              <a:latin typeface="Arial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D944082D-4704-41A0-A749-DA29D8B89888}"/>
              </a:ext>
            </a:extLst>
          </p:cNvPr>
          <p:cNvSpPr txBox="1"/>
          <p:nvPr/>
        </p:nvSpPr>
        <p:spPr>
          <a:xfrm>
            <a:off x="6876910" y="2271242"/>
            <a:ext cx="2565499" cy="4216195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WIP Control</a:t>
            </a:r>
            <a:endParaRPr lang="nl-NL" sz="1632" spc="-9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Single</a:t>
            </a:r>
            <a:r>
              <a:rPr lang="nl-NL" sz="1632" spc="-68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tasking</a:t>
            </a:r>
            <a:endParaRPr lang="nl-NL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Single-</a:t>
            </a: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touching</a:t>
            </a:r>
            <a:endParaRPr lang="nl-NL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Full-kit</a:t>
            </a: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Objective</a:t>
            </a:r>
            <a:r>
              <a:rPr lang="nl-NL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rgbClr val="00B050"/>
                </a:solidFill>
                <a:latin typeface="Arial"/>
                <a:cs typeface="Arial"/>
              </a:rPr>
              <a:t>priorities</a:t>
            </a:r>
            <a:endParaRPr lang="nl-NL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9" dirty="0" err="1">
                <a:solidFill>
                  <a:srgbClr val="00B050"/>
                </a:solidFill>
                <a:latin typeface="Arial"/>
                <a:cs typeface="Arial"/>
              </a:rPr>
              <a:t>Synchronisation</a:t>
            </a:r>
            <a:endParaRPr lang="en-US" sz="1632" spc="-9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Single-piece</a:t>
            </a:r>
            <a:r>
              <a:rPr lang="en-US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flow</a:t>
            </a:r>
            <a:endParaRPr lang="en-US" sz="1632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Global</a:t>
            </a:r>
            <a:r>
              <a:rPr lang="nl-NL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nl-NL" sz="1632" spc="-5" dirty="0">
                <a:solidFill>
                  <a:srgbClr val="00B050"/>
                </a:solidFill>
                <a:latin typeface="Arial"/>
                <a:cs typeface="Arial"/>
              </a:rPr>
              <a:t>buffers</a:t>
            </a: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9" dirty="0" err="1">
                <a:solidFill>
                  <a:srgbClr val="00B050"/>
                </a:solidFill>
                <a:latin typeface="Arial"/>
                <a:cs typeface="Arial"/>
              </a:rPr>
              <a:t>Aggregation</a:t>
            </a:r>
            <a:endParaRPr lang="nl-NL" sz="1632" spc="-9" dirty="0">
              <a:solidFill>
                <a:srgbClr val="00B050"/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9" dirty="0">
                <a:solidFill>
                  <a:srgbClr val="00B050"/>
                </a:solidFill>
                <a:latin typeface="Arial"/>
                <a:cs typeface="Arial"/>
              </a:rPr>
              <a:t>Roadrunner</a:t>
            </a:r>
          </a:p>
          <a:p>
            <a:pPr marL="447675" lvl="1" indent="-179388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447675" algn="l"/>
              </a:tabLst>
            </a:pPr>
            <a:r>
              <a:rPr lang="en-US" sz="1632" spc="-9" dirty="0">
                <a:solidFill>
                  <a:srgbClr val="00B050"/>
                </a:solidFill>
                <a:latin typeface="Arial"/>
                <a:cs typeface="Arial"/>
              </a:rPr>
              <a:t>Vertical Integration</a:t>
            </a:r>
          </a:p>
          <a:p>
            <a:pPr marL="447675" lvl="1" indent="-179388" algn="r">
              <a:spcBef>
                <a:spcPts val="685"/>
              </a:spcBef>
              <a:buClr>
                <a:srgbClr val="003366"/>
              </a:buClr>
              <a:buFontTx/>
              <a:buChar char="•"/>
              <a:tabLst>
                <a:tab pos="447675" algn="l"/>
              </a:tabLst>
            </a:pPr>
            <a:r>
              <a:rPr lang="en-US" sz="1632" spc="-5" dirty="0">
                <a:solidFill>
                  <a:srgbClr val="00B050"/>
                </a:solidFill>
                <a:latin typeface="Arial"/>
                <a:cs typeface="Arial"/>
              </a:rPr>
              <a:t>Late</a:t>
            </a:r>
            <a:r>
              <a:rPr lang="en-US" sz="1632" spc="-5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1632" spc="-9" dirty="0">
                <a:solidFill>
                  <a:srgbClr val="00B050"/>
                </a:solidFill>
                <a:latin typeface="Arial"/>
                <a:cs typeface="Arial"/>
              </a:rPr>
              <a:t>binding</a:t>
            </a:r>
            <a:endParaRPr lang="en-US" sz="1632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A34B5743-3C85-4724-950A-8EAF940060DA}"/>
              </a:ext>
            </a:extLst>
          </p:cNvPr>
          <p:cNvSpPr/>
          <p:nvPr/>
        </p:nvSpPr>
        <p:spPr>
          <a:xfrm>
            <a:off x="9242839" y="1658427"/>
            <a:ext cx="409061" cy="395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6" grpId="0" animBg="1"/>
      <p:bldP spid="17" grpId="0"/>
      <p:bldP spid="21" grpId="0" animBg="1"/>
      <p:bldP spid="23" grpId="0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54" y="476672"/>
            <a:ext cx="10871200" cy="392088"/>
          </a:xfrm>
        </p:spPr>
        <p:txBody>
          <a:bodyPr>
            <a:normAutofit fontScale="90000"/>
          </a:bodyPr>
          <a:lstStyle/>
          <a:p>
            <a:r>
              <a:rPr lang="en-US" dirty="0"/>
              <a:t>Any system needs WIP control….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33</a:t>
            </a:fld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434" r="13827" b="9904"/>
          <a:stretch/>
        </p:blipFill>
        <p:spPr>
          <a:xfrm>
            <a:off x="1820912" y="1792022"/>
            <a:ext cx="7063458" cy="4752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DF32D9-5EAF-468E-9C90-EDAC46376880}"/>
              </a:ext>
            </a:extLst>
          </p:cNvPr>
          <p:cNvSpPr/>
          <p:nvPr/>
        </p:nvSpPr>
        <p:spPr>
          <a:xfrm>
            <a:off x="7392144" y="2646515"/>
            <a:ext cx="1872208" cy="3960440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915B5-4C6D-408D-80FD-312DD8633475}"/>
              </a:ext>
            </a:extLst>
          </p:cNvPr>
          <p:cNvSpPr/>
          <p:nvPr/>
        </p:nvSpPr>
        <p:spPr>
          <a:xfrm>
            <a:off x="7392144" y="3094743"/>
            <a:ext cx="208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Cycle time (duration)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65DBE-0804-4768-B705-0F2A88E10CFB}"/>
              </a:ext>
            </a:extLst>
          </p:cNvPr>
          <p:cNvSpPr/>
          <p:nvPr/>
        </p:nvSpPr>
        <p:spPr>
          <a:xfrm>
            <a:off x="7499613" y="5805264"/>
            <a:ext cx="1160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Reliability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E15193-7A22-4B8E-8A0E-6EE76771332F}"/>
              </a:ext>
            </a:extLst>
          </p:cNvPr>
          <p:cNvSpPr/>
          <p:nvPr/>
        </p:nvSpPr>
        <p:spPr>
          <a:xfrm>
            <a:off x="7575622" y="4481517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D7620"/>
                </a:solidFill>
              </a:rPr>
              <a:t>OUTPUT </a:t>
            </a:r>
          </a:p>
        </p:txBody>
      </p:sp>
    </p:spTree>
    <p:extLst>
      <p:ext uri="{BB962C8B-B14F-4D97-AF65-F5344CB8AC3E}">
        <p14:creationId xmlns:p14="http://schemas.microsoft.com/office/powerpoint/2010/main" val="101100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8189" y="257471"/>
            <a:ext cx="10871200" cy="990600"/>
          </a:xfrm>
        </p:spPr>
        <p:txBody>
          <a:bodyPr>
            <a:normAutofit/>
          </a:bodyPr>
          <a:lstStyle/>
          <a:p>
            <a:r>
              <a:rPr lang="en-US" sz="2400" i="1" dirty="0"/>
              <a:t>A different approach…</a:t>
            </a:r>
            <a:br>
              <a:rPr lang="en-US" sz="2400" dirty="0"/>
            </a:br>
            <a:r>
              <a:rPr lang="en-US" sz="2400" b="1" i="1" dirty="0"/>
              <a:t>Critical Chain (Multi-)Project Management: </a:t>
            </a:r>
            <a:r>
              <a:rPr lang="en-US" sz="2400" dirty="0"/>
              <a:t>Key Ingredients</a:t>
            </a:r>
            <a:endParaRPr lang="en-US" sz="2000" i="1" dirty="0"/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369668" y="3471942"/>
            <a:ext cx="2799402" cy="63814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sz="1050"/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369668" y="4110082"/>
            <a:ext cx="2799402" cy="63747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sz="1050"/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69668" y="2834473"/>
            <a:ext cx="2799402" cy="637469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de-DE" sz="1050"/>
          </a:p>
        </p:txBody>
      </p:sp>
      <p:grpSp>
        <p:nvGrpSpPr>
          <p:cNvPr id="13" name="Group 60"/>
          <p:cNvGrpSpPr>
            <a:grpSpLocks/>
          </p:cNvGrpSpPr>
          <p:nvPr/>
        </p:nvGrpSpPr>
        <p:grpSpPr bwMode="auto">
          <a:xfrm>
            <a:off x="741494" y="3079815"/>
            <a:ext cx="2175593" cy="532277"/>
            <a:chOff x="734" y="1211"/>
            <a:chExt cx="3102" cy="795"/>
          </a:xfrm>
        </p:grpSpPr>
        <p:cxnSp>
          <p:nvCxnSpPr>
            <p:cNvPr id="121" name="AutoShape 61"/>
            <p:cNvCxnSpPr>
              <a:cxnSpLocks noChangeShapeType="1"/>
              <a:stCxn id="84" idx="2"/>
              <a:endCxn id="62" idx="0"/>
            </p:cNvCxnSpPr>
            <p:nvPr/>
          </p:nvCxnSpPr>
          <p:spPr bwMode="auto">
            <a:xfrm rot="16200000" flipH="1">
              <a:off x="1528" y="418"/>
              <a:ext cx="794" cy="2381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2" name="AutoShape 62"/>
            <p:cNvCxnSpPr>
              <a:cxnSpLocks noChangeShapeType="1"/>
              <a:stCxn id="85" idx="2"/>
              <a:endCxn id="62" idx="0"/>
            </p:cNvCxnSpPr>
            <p:nvPr/>
          </p:nvCxnSpPr>
          <p:spPr bwMode="auto">
            <a:xfrm rot="16200000" flipH="1">
              <a:off x="1624" y="513"/>
              <a:ext cx="794" cy="2190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3" name="AutoShape 63"/>
            <p:cNvCxnSpPr>
              <a:cxnSpLocks noChangeShapeType="1"/>
              <a:stCxn id="88" idx="2"/>
              <a:endCxn id="62" idx="0"/>
            </p:cNvCxnSpPr>
            <p:nvPr/>
          </p:nvCxnSpPr>
          <p:spPr bwMode="auto">
            <a:xfrm rot="16200000" flipH="1">
              <a:off x="1940" y="829"/>
              <a:ext cx="794" cy="1558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4" name="AutoShape 64"/>
            <p:cNvCxnSpPr>
              <a:cxnSpLocks noChangeShapeType="1"/>
              <a:stCxn id="89" idx="2"/>
              <a:endCxn id="62" idx="0"/>
            </p:cNvCxnSpPr>
            <p:nvPr/>
          </p:nvCxnSpPr>
          <p:spPr bwMode="auto">
            <a:xfrm rot="16200000" flipH="1">
              <a:off x="2035" y="924"/>
              <a:ext cx="794" cy="1368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5" name="AutoShape 65"/>
            <p:cNvCxnSpPr>
              <a:cxnSpLocks noChangeShapeType="1"/>
              <a:stCxn id="92" idx="2"/>
              <a:endCxn id="62" idx="0"/>
            </p:cNvCxnSpPr>
            <p:nvPr/>
          </p:nvCxnSpPr>
          <p:spPr bwMode="auto">
            <a:xfrm rot="16200000" flipH="1">
              <a:off x="2526" y="1415"/>
              <a:ext cx="445" cy="735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6" name="AutoShape 66"/>
            <p:cNvCxnSpPr>
              <a:cxnSpLocks noChangeShapeType="1"/>
              <a:stCxn id="93" idx="2"/>
              <a:endCxn id="62" idx="0"/>
            </p:cNvCxnSpPr>
            <p:nvPr/>
          </p:nvCxnSpPr>
          <p:spPr bwMode="auto">
            <a:xfrm rot="16200000" flipH="1">
              <a:off x="2620" y="1510"/>
              <a:ext cx="445" cy="546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7" name="AutoShape 67"/>
            <p:cNvCxnSpPr>
              <a:cxnSpLocks noChangeShapeType="1"/>
              <a:stCxn id="101" idx="2"/>
              <a:endCxn id="62" idx="0"/>
            </p:cNvCxnSpPr>
            <p:nvPr/>
          </p:nvCxnSpPr>
          <p:spPr bwMode="auto">
            <a:xfrm rot="16200000" flipH="1">
              <a:off x="2573" y="1462"/>
              <a:ext cx="794" cy="292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8" name="AutoShape 68"/>
            <p:cNvCxnSpPr>
              <a:cxnSpLocks noChangeShapeType="1"/>
              <a:stCxn id="100" idx="2"/>
              <a:endCxn id="62" idx="0"/>
            </p:cNvCxnSpPr>
            <p:nvPr/>
          </p:nvCxnSpPr>
          <p:spPr bwMode="auto">
            <a:xfrm rot="16200000" flipH="1">
              <a:off x="2667" y="1557"/>
              <a:ext cx="794" cy="102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29" name="AutoShape 69"/>
            <p:cNvCxnSpPr>
              <a:cxnSpLocks noChangeShapeType="1"/>
              <a:stCxn id="95" idx="2"/>
              <a:endCxn id="62" idx="0"/>
            </p:cNvCxnSpPr>
            <p:nvPr/>
          </p:nvCxnSpPr>
          <p:spPr bwMode="auto">
            <a:xfrm rot="16200000" flipH="1">
              <a:off x="2842" y="1732"/>
              <a:ext cx="445" cy="102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30" name="AutoShape 70"/>
            <p:cNvCxnSpPr>
              <a:cxnSpLocks noChangeShapeType="1"/>
              <a:stCxn id="98" idx="2"/>
              <a:endCxn id="62" idx="0"/>
            </p:cNvCxnSpPr>
            <p:nvPr/>
          </p:nvCxnSpPr>
          <p:spPr bwMode="auto">
            <a:xfrm rot="5400000">
              <a:off x="2984" y="1343"/>
              <a:ext cx="794" cy="530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131" name="AutoShape 71"/>
            <p:cNvCxnSpPr>
              <a:cxnSpLocks noChangeShapeType="1"/>
              <a:stCxn id="99" idx="2"/>
              <a:endCxn id="62" idx="0"/>
            </p:cNvCxnSpPr>
            <p:nvPr/>
          </p:nvCxnSpPr>
          <p:spPr bwMode="auto">
            <a:xfrm rot="5400000">
              <a:off x="3079" y="1248"/>
              <a:ext cx="794" cy="720"/>
            </a:xfrm>
            <a:prstGeom prst="straightConnector1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  <a:effectLst/>
          </p:spPr>
        </p:cxnSp>
      </p:grpSp>
      <p:grpSp>
        <p:nvGrpSpPr>
          <p:cNvPr id="14" name="Group 148"/>
          <p:cNvGrpSpPr>
            <a:grpSpLocks/>
          </p:cNvGrpSpPr>
          <p:nvPr/>
        </p:nvGrpSpPr>
        <p:grpSpPr bwMode="auto">
          <a:xfrm>
            <a:off x="409607" y="2864637"/>
            <a:ext cx="2718070" cy="449111"/>
            <a:chOff x="123" y="1164"/>
            <a:chExt cx="3743" cy="670"/>
          </a:xfrm>
        </p:grpSpPr>
        <p:cxnSp>
          <p:nvCxnSpPr>
            <p:cNvPr id="80" name="AutoShape 29"/>
            <p:cNvCxnSpPr>
              <a:cxnSpLocks noChangeShapeType="1"/>
              <a:stCxn id="93" idx="3"/>
              <a:endCxn id="96" idx="2"/>
            </p:cNvCxnSpPr>
            <p:nvPr/>
          </p:nvCxnSpPr>
          <p:spPr bwMode="auto">
            <a:xfrm flipV="1">
              <a:off x="2453" y="1493"/>
              <a:ext cx="573" cy="22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45791" dir="3378596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81" name="AutoShape 30"/>
            <p:cNvCxnSpPr>
              <a:cxnSpLocks noChangeShapeType="1"/>
              <a:stCxn id="85" idx="3"/>
              <a:endCxn id="96" idx="1"/>
            </p:cNvCxnSpPr>
            <p:nvPr/>
          </p:nvCxnSpPr>
          <p:spPr bwMode="auto">
            <a:xfrm>
              <a:off x="865" y="1369"/>
              <a:ext cx="2061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45791" dir="3378596" algn="ctr" rotWithShape="0">
                <a:schemeClr val="bg2">
                  <a:alpha val="50000"/>
                </a:schemeClr>
              </a:outerShdw>
            </a:effectLst>
          </p:spPr>
        </p:cxnSp>
        <p:sp>
          <p:nvSpPr>
            <p:cNvPr id="82" name="Rectangle 4"/>
            <p:cNvSpPr>
              <a:spLocks noChangeArrowheads="1"/>
            </p:cNvSpPr>
            <p:nvPr/>
          </p:nvSpPr>
          <p:spPr bwMode="auto">
            <a:xfrm>
              <a:off x="123" y="1252"/>
              <a:ext cx="183" cy="23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83" name="Rectangle 8"/>
            <p:cNvSpPr>
              <a:spLocks noChangeArrowheads="1"/>
            </p:cNvSpPr>
            <p:nvPr/>
          </p:nvSpPr>
          <p:spPr bwMode="auto">
            <a:xfrm>
              <a:off x="306" y="1252"/>
              <a:ext cx="183" cy="23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489" y="1252"/>
              <a:ext cx="184" cy="23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85" name="Rectangle 10"/>
            <p:cNvSpPr>
              <a:spLocks noChangeArrowheads="1"/>
            </p:cNvSpPr>
            <p:nvPr/>
          </p:nvSpPr>
          <p:spPr bwMode="auto">
            <a:xfrm>
              <a:off x="674" y="1252"/>
              <a:ext cx="183" cy="23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86" name="Rectangle 11"/>
            <p:cNvSpPr>
              <a:spLocks noChangeArrowheads="1"/>
            </p:cNvSpPr>
            <p:nvPr/>
          </p:nvSpPr>
          <p:spPr bwMode="auto">
            <a:xfrm>
              <a:off x="918" y="1252"/>
              <a:ext cx="183" cy="23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87" name="Rectangle 12"/>
            <p:cNvSpPr>
              <a:spLocks noChangeArrowheads="1"/>
            </p:cNvSpPr>
            <p:nvPr/>
          </p:nvSpPr>
          <p:spPr bwMode="auto">
            <a:xfrm>
              <a:off x="1101" y="1252"/>
              <a:ext cx="183" cy="23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88" name="Rectangle 13"/>
            <p:cNvSpPr>
              <a:spLocks noChangeArrowheads="1"/>
            </p:cNvSpPr>
            <p:nvPr/>
          </p:nvSpPr>
          <p:spPr bwMode="auto">
            <a:xfrm>
              <a:off x="1284" y="1252"/>
              <a:ext cx="184" cy="23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89" name="Rectangle 14"/>
            <p:cNvSpPr>
              <a:spLocks noChangeArrowheads="1"/>
            </p:cNvSpPr>
            <p:nvPr/>
          </p:nvSpPr>
          <p:spPr bwMode="auto">
            <a:xfrm>
              <a:off x="1468" y="1252"/>
              <a:ext cx="182" cy="23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0" name="Rectangle 16"/>
            <p:cNvSpPr>
              <a:spLocks noChangeArrowheads="1"/>
            </p:cNvSpPr>
            <p:nvPr/>
          </p:nvSpPr>
          <p:spPr bwMode="auto">
            <a:xfrm>
              <a:off x="1712" y="1602"/>
              <a:ext cx="183" cy="232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1" name="Rectangle 15"/>
            <p:cNvSpPr>
              <a:spLocks noChangeArrowheads="1"/>
            </p:cNvSpPr>
            <p:nvPr/>
          </p:nvSpPr>
          <p:spPr bwMode="auto">
            <a:xfrm>
              <a:off x="1895" y="1602"/>
              <a:ext cx="183" cy="232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2" name="Rectangle 17"/>
            <p:cNvSpPr>
              <a:spLocks noChangeArrowheads="1"/>
            </p:cNvSpPr>
            <p:nvPr/>
          </p:nvSpPr>
          <p:spPr bwMode="auto">
            <a:xfrm>
              <a:off x="2078" y="1602"/>
              <a:ext cx="184" cy="232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3" name="Rectangle 18"/>
            <p:cNvSpPr>
              <a:spLocks noChangeArrowheads="1"/>
            </p:cNvSpPr>
            <p:nvPr/>
          </p:nvSpPr>
          <p:spPr bwMode="auto">
            <a:xfrm>
              <a:off x="2262" y="1602"/>
              <a:ext cx="182" cy="232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4" name="Rectangle 19"/>
            <p:cNvSpPr>
              <a:spLocks noChangeArrowheads="1"/>
            </p:cNvSpPr>
            <p:nvPr/>
          </p:nvSpPr>
          <p:spPr bwMode="auto">
            <a:xfrm>
              <a:off x="2507" y="1602"/>
              <a:ext cx="183" cy="232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5" name="Rectangle 20"/>
            <p:cNvSpPr>
              <a:spLocks noChangeArrowheads="1"/>
            </p:cNvSpPr>
            <p:nvPr/>
          </p:nvSpPr>
          <p:spPr bwMode="auto">
            <a:xfrm>
              <a:off x="2690" y="1602"/>
              <a:ext cx="183" cy="232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6" name="Rectangle 21"/>
            <p:cNvSpPr>
              <a:spLocks noChangeArrowheads="1"/>
            </p:cNvSpPr>
            <p:nvPr/>
          </p:nvSpPr>
          <p:spPr bwMode="auto">
            <a:xfrm>
              <a:off x="2935" y="1252"/>
              <a:ext cx="182" cy="23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7" name="Rectangle 22"/>
            <p:cNvSpPr>
              <a:spLocks noChangeArrowheads="1"/>
            </p:cNvSpPr>
            <p:nvPr/>
          </p:nvSpPr>
          <p:spPr bwMode="auto">
            <a:xfrm>
              <a:off x="3117" y="1252"/>
              <a:ext cx="184" cy="23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8" name="Rectangle 23"/>
            <p:cNvSpPr>
              <a:spLocks noChangeArrowheads="1"/>
            </p:cNvSpPr>
            <p:nvPr/>
          </p:nvSpPr>
          <p:spPr bwMode="auto">
            <a:xfrm>
              <a:off x="3301" y="1252"/>
              <a:ext cx="183" cy="23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99" name="Rectangle 24"/>
            <p:cNvSpPr>
              <a:spLocks noChangeArrowheads="1"/>
            </p:cNvSpPr>
            <p:nvPr/>
          </p:nvSpPr>
          <p:spPr bwMode="auto">
            <a:xfrm>
              <a:off x="3484" y="1252"/>
              <a:ext cx="183" cy="23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100" name="Rectangle 25"/>
            <p:cNvSpPr>
              <a:spLocks noChangeArrowheads="1"/>
            </p:cNvSpPr>
            <p:nvPr/>
          </p:nvSpPr>
          <p:spPr bwMode="auto">
            <a:xfrm>
              <a:off x="2690" y="1252"/>
              <a:ext cx="183" cy="23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2507" y="1252"/>
              <a:ext cx="183" cy="23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102" name="Rectangle 27"/>
            <p:cNvSpPr>
              <a:spLocks noChangeArrowheads="1"/>
            </p:cNvSpPr>
            <p:nvPr/>
          </p:nvSpPr>
          <p:spPr bwMode="auto">
            <a:xfrm>
              <a:off x="2323" y="1252"/>
              <a:ext cx="184" cy="23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103" name="Rectangle 28"/>
            <p:cNvSpPr>
              <a:spLocks noChangeArrowheads="1"/>
            </p:cNvSpPr>
            <p:nvPr/>
          </p:nvSpPr>
          <p:spPr bwMode="auto">
            <a:xfrm>
              <a:off x="2140" y="1252"/>
              <a:ext cx="183" cy="23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grpSp>
          <p:nvGrpSpPr>
            <p:cNvPr id="104" name="Group 61"/>
            <p:cNvGrpSpPr>
              <a:grpSpLocks/>
            </p:cNvGrpSpPr>
            <p:nvPr/>
          </p:nvGrpSpPr>
          <p:grpSpPr bwMode="auto">
            <a:xfrm>
              <a:off x="3683" y="1164"/>
              <a:ext cx="183" cy="469"/>
              <a:chOff x="5420" y="845"/>
              <a:chExt cx="272" cy="728"/>
            </a:xfrm>
          </p:grpSpPr>
          <p:sp>
            <p:nvSpPr>
              <p:cNvPr id="105" name="Rectangle 62"/>
              <p:cNvSpPr>
                <a:spLocks noChangeArrowheads="1"/>
              </p:cNvSpPr>
              <p:nvPr/>
            </p:nvSpPr>
            <p:spPr bwMode="auto">
              <a:xfrm>
                <a:off x="5420" y="845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06" name="Rectangle 63"/>
              <p:cNvSpPr>
                <a:spLocks noChangeArrowheads="1"/>
              </p:cNvSpPr>
              <p:nvPr/>
            </p:nvSpPr>
            <p:spPr bwMode="auto">
              <a:xfrm>
                <a:off x="5420" y="936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07" name="Rectangle 64"/>
              <p:cNvSpPr>
                <a:spLocks noChangeArrowheads="1"/>
              </p:cNvSpPr>
              <p:nvPr/>
            </p:nvSpPr>
            <p:spPr bwMode="auto">
              <a:xfrm>
                <a:off x="5511" y="936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08" name="Rectangle 65"/>
              <p:cNvSpPr>
                <a:spLocks noChangeArrowheads="1"/>
              </p:cNvSpPr>
              <p:nvPr/>
            </p:nvSpPr>
            <p:spPr bwMode="auto">
              <a:xfrm>
                <a:off x="5601" y="845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09" name="Rectangle 66"/>
              <p:cNvSpPr>
                <a:spLocks noChangeArrowheads="1"/>
              </p:cNvSpPr>
              <p:nvPr/>
            </p:nvSpPr>
            <p:spPr bwMode="auto">
              <a:xfrm>
                <a:off x="5420" y="1027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0" name="Rectangle 67"/>
              <p:cNvSpPr>
                <a:spLocks noChangeArrowheads="1"/>
              </p:cNvSpPr>
              <p:nvPr/>
            </p:nvSpPr>
            <p:spPr bwMode="auto">
              <a:xfrm>
                <a:off x="5420" y="1118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1" name="Rectangle 68"/>
              <p:cNvSpPr>
                <a:spLocks noChangeArrowheads="1"/>
              </p:cNvSpPr>
              <p:nvPr/>
            </p:nvSpPr>
            <p:spPr bwMode="auto">
              <a:xfrm>
                <a:off x="5511" y="1118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2" name="Rectangle 69"/>
              <p:cNvSpPr>
                <a:spLocks noChangeArrowheads="1"/>
              </p:cNvSpPr>
              <p:nvPr/>
            </p:nvSpPr>
            <p:spPr bwMode="auto">
              <a:xfrm>
                <a:off x="5601" y="1027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3" name="Rectangle 70"/>
              <p:cNvSpPr>
                <a:spLocks noChangeArrowheads="1"/>
              </p:cNvSpPr>
              <p:nvPr/>
            </p:nvSpPr>
            <p:spPr bwMode="auto">
              <a:xfrm>
                <a:off x="5420" y="1209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4" name="Rectangle 71"/>
              <p:cNvSpPr>
                <a:spLocks noChangeArrowheads="1"/>
              </p:cNvSpPr>
              <p:nvPr/>
            </p:nvSpPr>
            <p:spPr bwMode="auto">
              <a:xfrm>
                <a:off x="5420" y="1300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5" name="Rectangle 72"/>
              <p:cNvSpPr>
                <a:spLocks noChangeArrowheads="1"/>
              </p:cNvSpPr>
              <p:nvPr/>
            </p:nvSpPr>
            <p:spPr bwMode="auto">
              <a:xfrm>
                <a:off x="5511" y="1300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6" name="Rectangle 73"/>
              <p:cNvSpPr>
                <a:spLocks noChangeArrowheads="1"/>
              </p:cNvSpPr>
              <p:nvPr/>
            </p:nvSpPr>
            <p:spPr bwMode="auto">
              <a:xfrm>
                <a:off x="5601" y="1209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7" name="Rectangle 74"/>
              <p:cNvSpPr>
                <a:spLocks noChangeArrowheads="1"/>
              </p:cNvSpPr>
              <p:nvPr/>
            </p:nvSpPr>
            <p:spPr bwMode="auto">
              <a:xfrm>
                <a:off x="5420" y="1391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8" name="Rectangle 75"/>
              <p:cNvSpPr>
                <a:spLocks noChangeArrowheads="1"/>
              </p:cNvSpPr>
              <p:nvPr/>
            </p:nvSpPr>
            <p:spPr bwMode="auto">
              <a:xfrm>
                <a:off x="5420" y="1482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19" name="Rectangle 76"/>
              <p:cNvSpPr>
                <a:spLocks noChangeArrowheads="1"/>
              </p:cNvSpPr>
              <p:nvPr/>
            </p:nvSpPr>
            <p:spPr bwMode="auto">
              <a:xfrm>
                <a:off x="5511" y="1482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120" name="Rectangle 77"/>
              <p:cNvSpPr>
                <a:spLocks noChangeArrowheads="1"/>
              </p:cNvSpPr>
              <p:nvPr/>
            </p:nvSpPr>
            <p:spPr bwMode="auto">
              <a:xfrm>
                <a:off x="5601" y="1391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</p:grpSp>
      </p:grpSp>
      <p:grpSp>
        <p:nvGrpSpPr>
          <p:cNvPr id="15" name="Group 113"/>
          <p:cNvGrpSpPr>
            <a:grpSpLocks/>
          </p:cNvGrpSpPr>
          <p:nvPr/>
        </p:nvGrpSpPr>
        <p:grpSpPr bwMode="auto">
          <a:xfrm>
            <a:off x="415417" y="3532941"/>
            <a:ext cx="2722427" cy="469890"/>
            <a:chOff x="126" y="845"/>
            <a:chExt cx="5567" cy="1089"/>
          </a:xfrm>
        </p:grpSpPr>
        <p:cxnSp>
          <p:nvCxnSpPr>
            <p:cNvPr id="49" name="AutoShape 4"/>
            <p:cNvCxnSpPr>
              <a:cxnSpLocks noChangeShapeType="1"/>
              <a:stCxn id="56" idx="3"/>
              <a:endCxn id="58" idx="2"/>
            </p:cNvCxnSpPr>
            <p:nvPr/>
          </p:nvCxnSpPr>
          <p:spPr bwMode="auto">
            <a:xfrm flipV="1">
              <a:off x="1951" y="1402"/>
              <a:ext cx="579" cy="351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45791" dir="3378596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50" name="AutoShape 5"/>
            <p:cNvCxnSpPr>
              <a:cxnSpLocks noChangeShapeType="1"/>
              <a:stCxn id="52" idx="3"/>
              <a:endCxn id="58" idx="1"/>
            </p:cNvCxnSpPr>
            <p:nvPr/>
          </p:nvCxnSpPr>
          <p:spPr bwMode="auto">
            <a:xfrm>
              <a:off x="682" y="1209"/>
              <a:ext cx="17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45791" dir="3378596" algn="ctr" rotWithShape="0">
                <a:schemeClr val="bg2">
                  <a:alpha val="50000"/>
                </a:schemeClr>
              </a:outerShdw>
            </a:effectLst>
          </p:spPr>
        </p:cxnSp>
        <p:sp>
          <p:nvSpPr>
            <p:cNvPr id="51" name="Rectangle 6"/>
            <p:cNvSpPr>
              <a:spLocks noChangeArrowheads="1"/>
            </p:cNvSpPr>
            <p:nvPr/>
          </p:nvSpPr>
          <p:spPr bwMode="auto">
            <a:xfrm>
              <a:off x="126" y="1027"/>
              <a:ext cx="272" cy="36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auto">
            <a:xfrm>
              <a:off x="398" y="1027"/>
              <a:ext cx="272" cy="36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>
              <a:off x="761" y="1027"/>
              <a:ext cx="272" cy="36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1033" y="1027"/>
              <a:ext cx="272" cy="36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5" name="Rectangle 16"/>
            <p:cNvSpPr>
              <a:spLocks noChangeArrowheads="1"/>
            </p:cNvSpPr>
            <p:nvPr/>
          </p:nvSpPr>
          <p:spPr bwMode="auto">
            <a:xfrm>
              <a:off x="1395" y="1571"/>
              <a:ext cx="272" cy="36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6" name="Rectangle 17"/>
            <p:cNvSpPr>
              <a:spLocks noChangeArrowheads="1"/>
            </p:cNvSpPr>
            <p:nvPr/>
          </p:nvSpPr>
          <p:spPr bwMode="auto">
            <a:xfrm>
              <a:off x="1667" y="1571"/>
              <a:ext cx="272" cy="36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7" name="Rectangle 18"/>
            <p:cNvSpPr>
              <a:spLocks noChangeArrowheads="1"/>
            </p:cNvSpPr>
            <p:nvPr/>
          </p:nvSpPr>
          <p:spPr bwMode="auto">
            <a:xfrm>
              <a:off x="2031" y="1571"/>
              <a:ext cx="272" cy="36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2394" y="1027"/>
              <a:ext cx="272" cy="36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59" name="Rectangle 21"/>
            <p:cNvSpPr>
              <a:spLocks noChangeArrowheads="1"/>
            </p:cNvSpPr>
            <p:nvPr/>
          </p:nvSpPr>
          <p:spPr bwMode="auto">
            <a:xfrm>
              <a:off x="2666" y="1027"/>
              <a:ext cx="272" cy="36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60" name="Rectangle 24"/>
            <p:cNvSpPr>
              <a:spLocks noChangeArrowheads="1"/>
            </p:cNvSpPr>
            <p:nvPr/>
          </p:nvSpPr>
          <p:spPr bwMode="auto">
            <a:xfrm>
              <a:off x="2031" y="1027"/>
              <a:ext cx="272" cy="36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61" name="Rectangle 25"/>
            <p:cNvSpPr>
              <a:spLocks noChangeArrowheads="1"/>
            </p:cNvSpPr>
            <p:nvPr/>
          </p:nvSpPr>
          <p:spPr bwMode="auto">
            <a:xfrm>
              <a:off x="1759" y="1027"/>
              <a:ext cx="272" cy="36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62" name="Rectangle 55"/>
            <p:cNvSpPr>
              <a:spLocks noChangeArrowheads="1"/>
            </p:cNvSpPr>
            <p:nvPr/>
          </p:nvSpPr>
          <p:spPr bwMode="auto">
            <a:xfrm>
              <a:off x="3029" y="1027"/>
              <a:ext cx="2359" cy="363"/>
            </a:xfrm>
            <a:prstGeom prst="rect">
              <a:avLst/>
            </a:prstGeom>
            <a:solidFill>
              <a:srgbClr val="EAEAEA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DE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Buffer</a:t>
              </a:r>
            </a:p>
          </p:txBody>
        </p:sp>
        <p:grpSp>
          <p:nvGrpSpPr>
            <p:cNvPr id="63" name="Group 72"/>
            <p:cNvGrpSpPr>
              <a:grpSpLocks/>
            </p:cNvGrpSpPr>
            <p:nvPr/>
          </p:nvGrpSpPr>
          <p:grpSpPr bwMode="auto">
            <a:xfrm>
              <a:off x="5421" y="845"/>
              <a:ext cx="272" cy="728"/>
              <a:chOff x="5420" y="845"/>
              <a:chExt cx="272" cy="728"/>
            </a:xfrm>
          </p:grpSpPr>
          <p:sp>
            <p:nvSpPr>
              <p:cNvPr id="64" name="Rectangle 73"/>
              <p:cNvSpPr>
                <a:spLocks noChangeArrowheads="1"/>
              </p:cNvSpPr>
              <p:nvPr/>
            </p:nvSpPr>
            <p:spPr bwMode="auto">
              <a:xfrm>
                <a:off x="5420" y="845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65" name="Rectangle 74"/>
              <p:cNvSpPr>
                <a:spLocks noChangeArrowheads="1"/>
              </p:cNvSpPr>
              <p:nvPr/>
            </p:nvSpPr>
            <p:spPr bwMode="auto">
              <a:xfrm>
                <a:off x="5420" y="936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66" name="Rectangle 75"/>
              <p:cNvSpPr>
                <a:spLocks noChangeArrowheads="1"/>
              </p:cNvSpPr>
              <p:nvPr/>
            </p:nvSpPr>
            <p:spPr bwMode="auto">
              <a:xfrm>
                <a:off x="5511" y="936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67" name="Rectangle 76"/>
              <p:cNvSpPr>
                <a:spLocks noChangeArrowheads="1"/>
              </p:cNvSpPr>
              <p:nvPr/>
            </p:nvSpPr>
            <p:spPr bwMode="auto">
              <a:xfrm>
                <a:off x="5601" y="845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68" name="Rectangle 77"/>
              <p:cNvSpPr>
                <a:spLocks noChangeArrowheads="1"/>
              </p:cNvSpPr>
              <p:nvPr/>
            </p:nvSpPr>
            <p:spPr bwMode="auto">
              <a:xfrm>
                <a:off x="5420" y="1027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69" name="Rectangle 78"/>
              <p:cNvSpPr>
                <a:spLocks noChangeArrowheads="1"/>
              </p:cNvSpPr>
              <p:nvPr/>
            </p:nvSpPr>
            <p:spPr bwMode="auto">
              <a:xfrm>
                <a:off x="5420" y="1118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0" name="Rectangle 79"/>
              <p:cNvSpPr>
                <a:spLocks noChangeArrowheads="1"/>
              </p:cNvSpPr>
              <p:nvPr/>
            </p:nvSpPr>
            <p:spPr bwMode="auto">
              <a:xfrm>
                <a:off x="5511" y="1118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1" name="Rectangle 80"/>
              <p:cNvSpPr>
                <a:spLocks noChangeArrowheads="1"/>
              </p:cNvSpPr>
              <p:nvPr/>
            </p:nvSpPr>
            <p:spPr bwMode="auto">
              <a:xfrm>
                <a:off x="5601" y="1027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2" name="Rectangle 81"/>
              <p:cNvSpPr>
                <a:spLocks noChangeArrowheads="1"/>
              </p:cNvSpPr>
              <p:nvPr/>
            </p:nvSpPr>
            <p:spPr bwMode="auto">
              <a:xfrm>
                <a:off x="5420" y="1209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3" name="Rectangle 82"/>
              <p:cNvSpPr>
                <a:spLocks noChangeArrowheads="1"/>
              </p:cNvSpPr>
              <p:nvPr/>
            </p:nvSpPr>
            <p:spPr bwMode="auto">
              <a:xfrm>
                <a:off x="5420" y="1300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4" name="Rectangle 83"/>
              <p:cNvSpPr>
                <a:spLocks noChangeArrowheads="1"/>
              </p:cNvSpPr>
              <p:nvPr/>
            </p:nvSpPr>
            <p:spPr bwMode="auto">
              <a:xfrm>
                <a:off x="5511" y="1300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5" name="Rectangle 84"/>
              <p:cNvSpPr>
                <a:spLocks noChangeArrowheads="1"/>
              </p:cNvSpPr>
              <p:nvPr/>
            </p:nvSpPr>
            <p:spPr bwMode="auto">
              <a:xfrm>
                <a:off x="5601" y="1209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6" name="Rectangle 85"/>
              <p:cNvSpPr>
                <a:spLocks noChangeArrowheads="1"/>
              </p:cNvSpPr>
              <p:nvPr/>
            </p:nvSpPr>
            <p:spPr bwMode="auto">
              <a:xfrm>
                <a:off x="5420" y="1391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7" name="Rectangle 86"/>
              <p:cNvSpPr>
                <a:spLocks noChangeArrowheads="1"/>
              </p:cNvSpPr>
              <p:nvPr/>
            </p:nvSpPr>
            <p:spPr bwMode="auto">
              <a:xfrm>
                <a:off x="5420" y="1482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8" name="Rectangle 87"/>
              <p:cNvSpPr>
                <a:spLocks noChangeArrowheads="1"/>
              </p:cNvSpPr>
              <p:nvPr/>
            </p:nvSpPr>
            <p:spPr bwMode="auto">
              <a:xfrm>
                <a:off x="5511" y="1482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79" name="Rectangle 88"/>
              <p:cNvSpPr>
                <a:spLocks noChangeArrowheads="1"/>
              </p:cNvSpPr>
              <p:nvPr/>
            </p:nvSpPr>
            <p:spPr bwMode="auto">
              <a:xfrm>
                <a:off x="5601" y="1391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</p:grpSp>
      </p:grpSp>
      <p:grpSp>
        <p:nvGrpSpPr>
          <p:cNvPr id="16" name="Group 149"/>
          <p:cNvGrpSpPr>
            <a:grpSpLocks/>
          </p:cNvGrpSpPr>
          <p:nvPr/>
        </p:nvGrpSpPr>
        <p:grpSpPr bwMode="auto">
          <a:xfrm>
            <a:off x="393314" y="4222574"/>
            <a:ext cx="2173440" cy="469890"/>
            <a:chOff x="131" y="3113"/>
            <a:chExt cx="2993" cy="701"/>
          </a:xfrm>
        </p:grpSpPr>
        <p:cxnSp>
          <p:nvCxnSpPr>
            <p:cNvPr id="18" name="AutoShape 56"/>
            <p:cNvCxnSpPr>
              <a:cxnSpLocks noChangeShapeType="1"/>
              <a:stCxn id="25" idx="3"/>
              <a:endCxn id="27" idx="2"/>
            </p:cNvCxnSpPr>
            <p:nvPr/>
          </p:nvCxnSpPr>
          <p:spPr bwMode="auto">
            <a:xfrm flipV="1">
              <a:off x="1359" y="3472"/>
              <a:ext cx="391" cy="22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dist="45791" dir="3378596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19" name="AutoShape 57"/>
            <p:cNvCxnSpPr>
              <a:cxnSpLocks noChangeShapeType="1"/>
              <a:stCxn id="21" idx="3"/>
              <a:endCxn id="27" idx="1"/>
            </p:cNvCxnSpPr>
            <p:nvPr/>
          </p:nvCxnSpPr>
          <p:spPr bwMode="auto">
            <a:xfrm>
              <a:off x="506" y="3348"/>
              <a:ext cx="1144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45791" dir="3378596" algn="ctr" rotWithShape="0">
                <a:schemeClr val="bg2">
                  <a:alpha val="50000"/>
                </a:schemeClr>
              </a:outerShdw>
            </a:effectLst>
          </p:spPr>
        </p:cxnSp>
        <p:sp>
          <p:nvSpPr>
            <p:cNvPr id="20" name="Rectangle 58"/>
            <p:cNvSpPr>
              <a:spLocks noChangeArrowheads="1"/>
            </p:cNvSpPr>
            <p:nvPr/>
          </p:nvSpPr>
          <p:spPr bwMode="auto">
            <a:xfrm>
              <a:off x="131" y="3231"/>
              <a:ext cx="183" cy="23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>
              <a:off x="314" y="3231"/>
              <a:ext cx="183" cy="233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2" name="Rectangle 60"/>
            <p:cNvSpPr>
              <a:spLocks noChangeArrowheads="1"/>
            </p:cNvSpPr>
            <p:nvPr/>
          </p:nvSpPr>
          <p:spPr bwMode="auto">
            <a:xfrm>
              <a:off x="559" y="3231"/>
              <a:ext cx="182" cy="23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3" name="Rectangle 61"/>
            <p:cNvSpPr>
              <a:spLocks noChangeArrowheads="1"/>
            </p:cNvSpPr>
            <p:nvPr/>
          </p:nvSpPr>
          <p:spPr bwMode="auto">
            <a:xfrm>
              <a:off x="741" y="3231"/>
              <a:ext cx="184" cy="23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4" name="Rectangle 62"/>
            <p:cNvSpPr>
              <a:spLocks noChangeArrowheads="1"/>
            </p:cNvSpPr>
            <p:nvPr/>
          </p:nvSpPr>
          <p:spPr bwMode="auto">
            <a:xfrm>
              <a:off x="986" y="3580"/>
              <a:ext cx="182" cy="234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5" name="Rectangle 63"/>
            <p:cNvSpPr>
              <a:spLocks noChangeArrowheads="1"/>
            </p:cNvSpPr>
            <p:nvPr/>
          </p:nvSpPr>
          <p:spPr bwMode="auto">
            <a:xfrm>
              <a:off x="1168" y="3580"/>
              <a:ext cx="184" cy="234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6" name="Rectangle 64"/>
            <p:cNvSpPr>
              <a:spLocks noChangeArrowheads="1"/>
            </p:cNvSpPr>
            <p:nvPr/>
          </p:nvSpPr>
          <p:spPr bwMode="auto">
            <a:xfrm>
              <a:off x="1414" y="3580"/>
              <a:ext cx="183" cy="234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7" name="Rectangle 65"/>
            <p:cNvSpPr>
              <a:spLocks noChangeArrowheads="1"/>
            </p:cNvSpPr>
            <p:nvPr/>
          </p:nvSpPr>
          <p:spPr bwMode="auto">
            <a:xfrm>
              <a:off x="1658" y="3231"/>
              <a:ext cx="183" cy="23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8" name="Rectangle 66"/>
            <p:cNvSpPr>
              <a:spLocks noChangeArrowheads="1"/>
            </p:cNvSpPr>
            <p:nvPr/>
          </p:nvSpPr>
          <p:spPr bwMode="auto">
            <a:xfrm>
              <a:off x="1841" y="3231"/>
              <a:ext cx="183" cy="233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29" name="Rectangle 67"/>
            <p:cNvSpPr>
              <a:spLocks noChangeArrowheads="1"/>
            </p:cNvSpPr>
            <p:nvPr/>
          </p:nvSpPr>
          <p:spPr bwMode="auto">
            <a:xfrm>
              <a:off x="1414" y="3231"/>
              <a:ext cx="183" cy="23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sp>
          <p:nvSpPr>
            <p:cNvPr id="30" name="Rectangle 68"/>
            <p:cNvSpPr>
              <a:spLocks noChangeArrowheads="1"/>
            </p:cNvSpPr>
            <p:nvPr/>
          </p:nvSpPr>
          <p:spPr bwMode="auto">
            <a:xfrm>
              <a:off x="1231" y="3231"/>
              <a:ext cx="183" cy="233"/>
            </a:xfrm>
            <a:prstGeom prst="rect">
              <a:avLst/>
            </a:prstGeom>
            <a:solidFill>
              <a:srgbClr val="99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1000"/>
            </a:p>
          </p:txBody>
        </p:sp>
        <p:grpSp>
          <p:nvGrpSpPr>
            <p:cNvPr id="31" name="Group 89"/>
            <p:cNvGrpSpPr>
              <a:grpSpLocks/>
            </p:cNvGrpSpPr>
            <p:nvPr/>
          </p:nvGrpSpPr>
          <p:grpSpPr bwMode="auto">
            <a:xfrm>
              <a:off x="2941" y="3113"/>
              <a:ext cx="183" cy="467"/>
              <a:chOff x="5420" y="845"/>
              <a:chExt cx="272" cy="728"/>
            </a:xfrm>
          </p:grpSpPr>
          <p:sp>
            <p:nvSpPr>
              <p:cNvPr id="33" name="Rectangle 90"/>
              <p:cNvSpPr>
                <a:spLocks noChangeArrowheads="1"/>
              </p:cNvSpPr>
              <p:nvPr/>
            </p:nvSpPr>
            <p:spPr bwMode="auto">
              <a:xfrm>
                <a:off x="5420" y="845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34" name="Rectangle 91"/>
              <p:cNvSpPr>
                <a:spLocks noChangeArrowheads="1"/>
              </p:cNvSpPr>
              <p:nvPr/>
            </p:nvSpPr>
            <p:spPr bwMode="auto">
              <a:xfrm>
                <a:off x="5420" y="936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35" name="Rectangle 92"/>
              <p:cNvSpPr>
                <a:spLocks noChangeArrowheads="1"/>
              </p:cNvSpPr>
              <p:nvPr/>
            </p:nvSpPr>
            <p:spPr bwMode="auto">
              <a:xfrm>
                <a:off x="5511" y="936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36" name="Rectangle 93"/>
              <p:cNvSpPr>
                <a:spLocks noChangeArrowheads="1"/>
              </p:cNvSpPr>
              <p:nvPr/>
            </p:nvSpPr>
            <p:spPr bwMode="auto">
              <a:xfrm>
                <a:off x="5601" y="845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37" name="Rectangle 94"/>
              <p:cNvSpPr>
                <a:spLocks noChangeArrowheads="1"/>
              </p:cNvSpPr>
              <p:nvPr/>
            </p:nvSpPr>
            <p:spPr bwMode="auto">
              <a:xfrm>
                <a:off x="5420" y="1027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38" name="Rectangle 95"/>
              <p:cNvSpPr>
                <a:spLocks noChangeArrowheads="1"/>
              </p:cNvSpPr>
              <p:nvPr/>
            </p:nvSpPr>
            <p:spPr bwMode="auto">
              <a:xfrm>
                <a:off x="5420" y="1118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39" name="Rectangle 96"/>
              <p:cNvSpPr>
                <a:spLocks noChangeArrowheads="1"/>
              </p:cNvSpPr>
              <p:nvPr/>
            </p:nvSpPr>
            <p:spPr bwMode="auto">
              <a:xfrm>
                <a:off x="5511" y="1118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0" name="Rectangle 97"/>
              <p:cNvSpPr>
                <a:spLocks noChangeArrowheads="1"/>
              </p:cNvSpPr>
              <p:nvPr/>
            </p:nvSpPr>
            <p:spPr bwMode="auto">
              <a:xfrm>
                <a:off x="5601" y="1027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1" name="Rectangle 98"/>
              <p:cNvSpPr>
                <a:spLocks noChangeArrowheads="1"/>
              </p:cNvSpPr>
              <p:nvPr/>
            </p:nvSpPr>
            <p:spPr bwMode="auto">
              <a:xfrm>
                <a:off x="5420" y="1209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2" name="Rectangle 99"/>
              <p:cNvSpPr>
                <a:spLocks noChangeArrowheads="1"/>
              </p:cNvSpPr>
              <p:nvPr/>
            </p:nvSpPr>
            <p:spPr bwMode="auto">
              <a:xfrm>
                <a:off x="5420" y="1300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3" name="Rectangle 100"/>
              <p:cNvSpPr>
                <a:spLocks noChangeArrowheads="1"/>
              </p:cNvSpPr>
              <p:nvPr/>
            </p:nvSpPr>
            <p:spPr bwMode="auto">
              <a:xfrm>
                <a:off x="5511" y="1300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4" name="Rectangle 101"/>
              <p:cNvSpPr>
                <a:spLocks noChangeArrowheads="1"/>
              </p:cNvSpPr>
              <p:nvPr/>
            </p:nvSpPr>
            <p:spPr bwMode="auto">
              <a:xfrm>
                <a:off x="5601" y="1209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5" name="Rectangle 102"/>
              <p:cNvSpPr>
                <a:spLocks noChangeArrowheads="1"/>
              </p:cNvSpPr>
              <p:nvPr/>
            </p:nvSpPr>
            <p:spPr bwMode="auto">
              <a:xfrm>
                <a:off x="5420" y="1391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6" name="Rectangle 103"/>
              <p:cNvSpPr>
                <a:spLocks noChangeArrowheads="1"/>
              </p:cNvSpPr>
              <p:nvPr/>
            </p:nvSpPr>
            <p:spPr bwMode="auto">
              <a:xfrm>
                <a:off x="5420" y="1482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7" name="Rectangle 104"/>
              <p:cNvSpPr>
                <a:spLocks noChangeArrowheads="1"/>
              </p:cNvSpPr>
              <p:nvPr/>
            </p:nvSpPr>
            <p:spPr bwMode="auto">
              <a:xfrm>
                <a:off x="5511" y="1482"/>
                <a:ext cx="18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48" name="Rectangle 105"/>
              <p:cNvSpPr>
                <a:spLocks noChangeArrowheads="1"/>
              </p:cNvSpPr>
              <p:nvPr/>
            </p:nvSpPr>
            <p:spPr bwMode="auto">
              <a:xfrm>
                <a:off x="5601" y="1391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</p:grpSp>
        <p:sp>
          <p:nvSpPr>
            <p:cNvPr id="32" name="Rectangle 69"/>
            <p:cNvSpPr>
              <a:spLocks noChangeArrowheads="1"/>
            </p:cNvSpPr>
            <p:nvPr/>
          </p:nvSpPr>
          <p:spPr bwMode="auto">
            <a:xfrm>
              <a:off x="2083" y="3218"/>
              <a:ext cx="833" cy="233"/>
            </a:xfrm>
            <a:prstGeom prst="rect">
              <a:avLst/>
            </a:prstGeom>
            <a:solidFill>
              <a:srgbClr val="EAEAEA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de-DE" sz="105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50%</a:t>
              </a:r>
            </a:p>
          </p:txBody>
        </p:sp>
      </p:grpSp>
      <p:sp>
        <p:nvSpPr>
          <p:cNvPr id="4109" name="Textfeld 4108"/>
          <p:cNvSpPr txBox="1"/>
          <p:nvPr/>
        </p:nvSpPr>
        <p:spPr>
          <a:xfrm>
            <a:off x="4375079" y="1975446"/>
            <a:ext cx="298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Execute </a:t>
            </a:r>
            <a:r>
              <a:rPr lang="de-DE" dirty="0" err="1"/>
              <a:t>by</a:t>
            </a:r>
            <a:r>
              <a:rPr lang="de-DE" dirty="0"/>
              <a:t> Single </a:t>
            </a:r>
            <a:r>
              <a:rPr lang="de-DE" dirty="0" err="1"/>
              <a:t>Priority</a:t>
            </a:r>
            <a:endParaRPr lang="de-DE" dirty="0"/>
          </a:p>
        </p:txBody>
      </p:sp>
      <p:cxnSp>
        <p:nvCxnSpPr>
          <p:cNvPr id="254" name="Gerade Verbindung 253"/>
          <p:cNvCxnSpPr/>
          <p:nvPr/>
        </p:nvCxnSpPr>
        <p:spPr>
          <a:xfrm>
            <a:off x="1739704" y="5960874"/>
            <a:ext cx="56811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Gerade Verbindung 254"/>
          <p:cNvCxnSpPr/>
          <p:nvPr/>
        </p:nvCxnSpPr>
        <p:spPr>
          <a:xfrm>
            <a:off x="1739704" y="6165304"/>
            <a:ext cx="8021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Gerade Verbindung 255"/>
          <p:cNvCxnSpPr/>
          <p:nvPr/>
        </p:nvCxnSpPr>
        <p:spPr>
          <a:xfrm>
            <a:off x="1739704" y="6381328"/>
            <a:ext cx="6777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Gerade Verbindung 256"/>
          <p:cNvCxnSpPr/>
          <p:nvPr/>
        </p:nvCxnSpPr>
        <p:spPr>
          <a:xfrm>
            <a:off x="1739704" y="6525344"/>
            <a:ext cx="4901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6" name="Textfeld 4125"/>
          <p:cNvSpPr txBox="1"/>
          <p:nvPr/>
        </p:nvSpPr>
        <p:spPr>
          <a:xfrm>
            <a:off x="4079777" y="4999598"/>
            <a:ext cx="3277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Traffic light = 1 Operational Priority </a:t>
            </a:r>
            <a:r>
              <a:rPr lang="en-GB" sz="1600" i="1" dirty="0"/>
              <a:t>for everybody (across projects)</a:t>
            </a:r>
          </a:p>
        </p:txBody>
      </p:sp>
      <p:pic>
        <p:nvPicPr>
          <p:cNvPr id="250" name="Picture 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337" y="2799448"/>
            <a:ext cx="2536011" cy="2171408"/>
          </a:xfrm>
          <a:prstGeom prst="rect">
            <a:avLst/>
          </a:prstGeom>
          <a:ln>
            <a:solidFill>
              <a:srgbClr val="212437"/>
            </a:solidFill>
          </a:ln>
        </p:spPr>
      </p:pic>
      <p:sp>
        <p:nvSpPr>
          <p:cNvPr id="168" name="Textfeld 4108"/>
          <p:cNvSpPr txBox="1"/>
          <p:nvPr/>
        </p:nvSpPr>
        <p:spPr>
          <a:xfrm>
            <a:off x="327791" y="2002381"/>
            <a:ext cx="282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Buffer Management </a:t>
            </a:r>
          </a:p>
          <a:p>
            <a:pPr algn="ctr"/>
            <a:r>
              <a:rPr lang="de-DE" dirty="0"/>
              <a:t>+ Critical Chain</a:t>
            </a:r>
          </a:p>
        </p:txBody>
      </p:sp>
      <p:sp>
        <p:nvSpPr>
          <p:cNvPr id="147" name="Textfeld 4108"/>
          <p:cNvSpPr txBox="1"/>
          <p:nvPr/>
        </p:nvSpPr>
        <p:spPr>
          <a:xfrm>
            <a:off x="8498859" y="2031696"/>
            <a:ext cx="298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Manage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projects</a:t>
            </a:r>
            <a:endParaRPr lang="de-DE" dirty="0"/>
          </a:p>
          <a:p>
            <a:pPr algn="ctr"/>
            <a:r>
              <a:rPr lang="de-DE" dirty="0"/>
              <a:t>(Control </a:t>
            </a:r>
            <a:r>
              <a:rPr lang="de-DE" dirty="0" err="1"/>
              <a:t>the</a:t>
            </a:r>
            <a:r>
              <a:rPr lang="de-DE" dirty="0"/>
              <a:t> WIP)</a:t>
            </a: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2799448"/>
            <a:ext cx="3518246" cy="2099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6" name="Textfeld 4108">
            <a:extLst>
              <a:ext uri="{FF2B5EF4-FFF2-40B4-BE49-F238E27FC236}">
                <a16:creationId xmlns:a16="http://schemas.microsoft.com/office/drawing/2014/main" id="{16C1967A-B0F0-498A-BE24-FEBC47082D26}"/>
              </a:ext>
            </a:extLst>
          </p:cNvPr>
          <p:cNvSpPr txBox="1"/>
          <p:nvPr/>
        </p:nvSpPr>
        <p:spPr>
          <a:xfrm>
            <a:off x="8688288" y="4970856"/>
            <a:ext cx="298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Heatmap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Feverchart</a:t>
            </a:r>
            <a:endParaRPr lang="de-DE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D48644-0455-4DBC-989E-A98101BD8C53}"/>
              </a:ext>
            </a:extLst>
          </p:cNvPr>
          <p:cNvCxnSpPr>
            <a:stCxn id="62" idx="2"/>
          </p:cNvCxnSpPr>
          <p:nvPr/>
        </p:nvCxnSpPr>
        <p:spPr>
          <a:xfrm flipH="1">
            <a:off x="2095058" y="3768102"/>
            <a:ext cx="316822" cy="51316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109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B772-F150-4B68-9D10-0D389495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CCPM: Theory of Constraints</a:t>
            </a:r>
            <a:br>
              <a:rPr lang="en-US" sz="3200" dirty="0"/>
            </a:br>
            <a:r>
              <a:rPr lang="en-US" sz="2800" i="1" dirty="0"/>
              <a:t>What do we mean with a “Critical Chain”?</a:t>
            </a:r>
            <a:endParaRPr lang="en-US" sz="3200" i="1" dirty="0"/>
          </a:p>
        </p:txBody>
      </p:sp>
      <p:pic>
        <p:nvPicPr>
          <p:cNvPr id="4100" name="Picture 4" descr="Afbeeldingsresultaat voor theory of constraints">
            <a:extLst>
              <a:ext uri="{FF2B5EF4-FFF2-40B4-BE49-F238E27FC236}">
                <a16:creationId xmlns:a16="http://schemas.microsoft.com/office/drawing/2014/main" id="{D93E17A3-6631-4E7F-A50B-C971DCE5EAF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3" y="3330769"/>
            <a:ext cx="3523809" cy="15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91F0E-AD1B-4A82-A275-BC32550BAD90}"/>
              </a:ext>
            </a:extLst>
          </p:cNvPr>
          <p:cNvSpPr txBox="1"/>
          <p:nvPr/>
        </p:nvSpPr>
        <p:spPr>
          <a:xfrm>
            <a:off x="6709615" y="1829973"/>
            <a:ext cx="4094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path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(longest path) is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“bottleneck” in a project because it determines the total duration of the project………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B0662-79B8-46D0-BC07-D796CB2155BE}"/>
              </a:ext>
            </a:extLst>
          </p:cNvPr>
          <p:cNvSpPr txBox="1"/>
          <p:nvPr/>
        </p:nvSpPr>
        <p:spPr>
          <a:xfrm>
            <a:off x="7101512" y="5805264"/>
            <a:ext cx="409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isn’t it……?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EE3CBE-FB3D-425A-8AE7-660E1CE25B3B}"/>
              </a:ext>
            </a:extLst>
          </p:cNvPr>
          <p:cNvSpPr/>
          <p:nvPr/>
        </p:nvSpPr>
        <p:spPr>
          <a:xfrm>
            <a:off x="479723" y="1949944"/>
            <a:ext cx="434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capacity of the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bottleneck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determines the maximum output that can be achieved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E992986-F24C-4592-9A5D-A7D78146587B}"/>
              </a:ext>
            </a:extLst>
          </p:cNvPr>
          <p:cNvSpPr/>
          <p:nvPr/>
        </p:nvSpPr>
        <p:spPr>
          <a:xfrm>
            <a:off x="4483848" y="4261725"/>
            <a:ext cx="1821880" cy="474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73">
            <a:extLst>
              <a:ext uri="{FF2B5EF4-FFF2-40B4-BE49-F238E27FC236}">
                <a16:creationId xmlns:a16="http://schemas.microsoft.com/office/drawing/2014/main" id="{B2CD2E94-F12E-4233-BC67-DA32E65FC470}"/>
              </a:ext>
            </a:extLst>
          </p:cNvPr>
          <p:cNvGrpSpPr>
            <a:grpSpLocks/>
          </p:cNvGrpSpPr>
          <p:nvPr/>
        </p:nvGrpSpPr>
        <p:grpSpPr bwMode="auto">
          <a:xfrm>
            <a:off x="7153278" y="3187894"/>
            <a:ext cx="2281237" cy="2286000"/>
            <a:chOff x="1647801" y="1857364"/>
            <a:chExt cx="2281256" cy="2286016"/>
          </a:xfrm>
        </p:grpSpPr>
        <p:cxnSp>
          <p:nvCxnSpPr>
            <p:cNvPr id="11" name="Straight Connector 48">
              <a:extLst>
                <a:ext uri="{FF2B5EF4-FFF2-40B4-BE49-F238E27FC236}">
                  <a16:creationId xmlns:a16="http://schemas.microsoft.com/office/drawing/2014/main" id="{2E3C4F97-F8E3-4656-8B0F-0176FE72DA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65505" y="3321049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12" name="Straight Connector 49">
              <a:extLst>
                <a:ext uri="{FF2B5EF4-FFF2-40B4-BE49-F238E27FC236}">
                  <a16:creationId xmlns:a16="http://schemas.microsoft.com/office/drawing/2014/main" id="{AE88B4F8-5CB8-444F-A1AE-B23002B94A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536811" y="3749677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13" name="Straight Connector 50">
              <a:extLst>
                <a:ext uri="{FF2B5EF4-FFF2-40B4-BE49-F238E27FC236}">
                  <a16:creationId xmlns:a16="http://schemas.microsoft.com/office/drawing/2014/main" id="{48964912-455B-438F-9F9E-774F801EC5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750993" y="3749677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14" name="Straight Connector 51">
              <a:extLst>
                <a:ext uri="{FF2B5EF4-FFF2-40B4-BE49-F238E27FC236}">
                  <a16:creationId xmlns:a16="http://schemas.microsoft.com/office/drawing/2014/main" id="{D6F92453-9BD1-4FE9-A53D-A070165438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750993" y="2178041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15" name="Straight Connector 52">
              <a:extLst>
                <a:ext uri="{FF2B5EF4-FFF2-40B4-BE49-F238E27FC236}">
                  <a16:creationId xmlns:a16="http://schemas.microsoft.com/office/drawing/2014/main" id="{D854A9C1-3D64-428B-BFD0-F104F20833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536811" y="2178041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sp>
          <p:nvSpPr>
            <p:cNvPr id="16" name="Rectangle 24">
              <a:extLst>
                <a:ext uri="{FF2B5EF4-FFF2-40B4-BE49-F238E27FC236}">
                  <a16:creationId xmlns:a16="http://schemas.microsoft.com/office/drawing/2014/main" id="{1FB1DE92-BCC0-45C8-8E23-BB57D7FA5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801" y="2360605"/>
              <a:ext cx="625480" cy="566742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A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49E05BB0-0EE5-4453-BA95-020C60AD8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801" y="3079748"/>
              <a:ext cx="625480" cy="566741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A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11BE8585-912D-4AD8-9D36-42A42BD8B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70" y="2360605"/>
              <a:ext cx="625480" cy="566742"/>
            </a:xfrm>
            <a:prstGeom prst="rect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B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CDFC7F3B-5361-4360-866C-27C414FCD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70" y="3079748"/>
              <a:ext cx="625480" cy="566741"/>
            </a:xfrm>
            <a:prstGeom prst="rect">
              <a:avLst/>
            </a:prstGeom>
            <a:solidFill>
              <a:srgbClr val="0066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C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C91C91E4-48CA-462A-A157-A8AB90102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564" y="2719376"/>
              <a:ext cx="625493" cy="566747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D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1" name="Line 33">
              <a:extLst>
                <a:ext uri="{FF2B5EF4-FFF2-40B4-BE49-F238E27FC236}">
                  <a16:creationId xmlns:a16="http://schemas.microsoft.com/office/drawing/2014/main" id="{99C791E8-CDB1-42B6-BC8D-00C3BF4FC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1040" y="2643182"/>
              <a:ext cx="288925" cy="0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Line 34">
              <a:extLst>
                <a:ext uri="{FF2B5EF4-FFF2-40B4-BE49-F238E27FC236}">
                  <a16:creationId xmlns:a16="http://schemas.microsoft.com/office/drawing/2014/main" id="{22C1ABDE-23A6-4A0E-9955-E4F0E5A92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1040" y="3357562"/>
              <a:ext cx="288925" cy="0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Line 35">
              <a:extLst>
                <a:ext uri="{FF2B5EF4-FFF2-40B4-BE49-F238E27FC236}">
                  <a16:creationId xmlns:a16="http://schemas.microsoft.com/office/drawing/2014/main" id="{0FDF300A-9396-4CC7-9F92-83BDFC6897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1802" y="3000370"/>
              <a:ext cx="214314" cy="357191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Line 37">
              <a:extLst>
                <a:ext uri="{FF2B5EF4-FFF2-40B4-BE49-F238E27FC236}">
                  <a16:creationId xmlns:a16="http://schemas.microsoft.com/office/drawing/2014/main" id="{027BD207-4D66-4420-8A10-7FE24DE92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1802" y="2643182"/>
              <a:ext cx="214314" cy="357190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Oval 40">
              <a:extLst>
                <a:ext uri="{FF2B5EF4-FFF2-40B4-BE49-F238E27FC236}">
                  <a16:creationId xmlns:a16="http://schemas.microsoft.com/office/drawing/2014/main" id="{8CBE73DB-760A-4F8C-8EAB-9900AF5A4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918" y="1857364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8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6" name="Oval 41">
              <a:extLst>
                <a:ext uri="{FF2B5EF4-FFF2-40B4-BE49-F238E27FC236}">
                  <a16:creationId xmlns:a16="http://schemas.microsoft.com/office/drawing/2014/main" id="{56603147-D92D-408F-A79D-8030498EA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918" y="3857628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5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7" name="Oval 42">
              <a:extLst>
                <a:ext uri="{FF2B5EF4-FFF2-40B4-BE49-F238E27FC236}">
                  <a16:creationId xmlns:a16="http://schemas.microsoft.com/office/drawing/2014/main" id="{6B81803C-78C0-4C8A-9AA8-2FCED70EE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736" y="1857364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2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8" name="Oval 43">
              <a:extLst>
                <a:ext uri="{FF2B5EF4-FFF2-40B4-BE49-F238E27FC236}">
                  <a16:creationId xmlns:a16="http://schemas.microsoft.com/office/drawing/2014/main" id="{01654280-0AAD-4DE3-B658-38E5F425B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736" y="3857628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1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29" name="Oval 44">
              <a:extLst>
                <a:ext uri="{FF2B5EF4-FFF2-40B4-BE49-F238E27FC236}">
                  <a16:creationId xmlns:a16="http://schemas.microsoft.com/office/drawing/2014/main" id="{03ED29D0-66DE-442E-83BA-BB51FAB51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430" y="3429000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5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grpSp>
        <p:nvGrpSpPr>
          <p:cNvPr id="30" name="Group 75">
            <a:extLst>
              <a:ext uri="{FF2B5EF4-FFF2-40B4-BE49-F238E27FC236}">
                <a16:creationId xmlns:a16="http://schemas.microsoft.com/office/drawing/2014/main" id="{957D02C3-A102-45BC-85E6-63A7C6F90E49}"/>
              </a:ext>
            </a:extLst>
          </p:cNvPr>
          <p:cNvGrpSpPr>
            <a:grpSpLocks/>
          </p:cNvGrpSpPr>
          <p:nvPr/>
        </p:nvGrpSpPr>
        <p:grpSpPr bwMode="auto">
          <a:xfrm>
            <a:off x="6719887" y="3402209"/>
            <a:ext cx="3429000" cy="1603375"/>
            <a:chOff x="168" y="2024"/>
            <a:chExt cx="2160" cy="1010"/>
          </a:xfrm>
        </p:grpSpPr>
        <p:grpSp>
          <p:nvGrpSpPr>
            <p:cNvPr id="31" name="Group 72">
              <a:extLst>
                <a:ext uri="{FF2B5EF4-FFF2-40B4-BE49-F238E27FC236}">
                  <a16:creationId xmlns:a16="http://schemas.microsoft.com/office/drawing/2014/main" id="{7170BD3E-BCE7-45A2-8233-345042820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2024"/>
              <a:ext cx="355" cy="1010"/>
              <a:chOff x="1973" y="2024"/>
              <a:chExt cx="355" cy="1010"/>
            </a:xfrm>
          </p:grpSpPr>
          <p:sp>
            <p:nvSpPr>
              <p:cNvPr id="33" name="Text Box 39">
                <a:extLst>
                  <a:ext uri="{FF2B5EF4-FFF2-40B4-BE49-F238E27FC236}">
                    <a16:creationId xmlns:a16="http://schemas.microsoft.com/office/drawing/2014/main" id="{CE6CD1FF-B7CB-4A72-8865-4BA464E036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3" y="2024"/>
                <a:ext cx="355" cy="233"/>
              </a:xfrm>
              <a:prstGeom prst="rect">
                <a:avLst/>
              </a:prstGeom>
              <a:noFill/>
              <a:ln w="9525" algn="ctr">
                <a:solidFill>
                  <a:srgbClr val="0066CC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nl-NL" b="1" dirty="0">
                    <a:solidFill>
                      <a:srgbClr val="0066CC"/>
                    </a:solidFill>
                    <a:latin typeface="+mj-lt"/>
                  </a:rPr>
                  <a:t>15</a:t>
                </a:r>
                <a:endParaRPr lang="en-US" b="1" dirty="0">
                  <a:solidFill>
                    <a:srgbClr val="0066CC"/>
                  </a:solidFill>
                  <a:latin typeface="+mj-lt"/>
                </a:endParaRPr>
              </a:p>
            </p:txBody>
          </p:sp>
          <p:sp>
            <p:nvSpPr>
              <p:cNvPr id="34" name="Text Box 40">
                <a:extLst>
                  <a:ext uri="{FF2B5EF4-FFF2-40B4-BE49-F238E27FC236}">
                    <a16:creationId xmlns:a16="http://schemas.microsoft.com/office/drawing/2014/main" id="{35125F52-A35C-4551-AE80-6AA24CE746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" y="2704"/>
                <a:ext cx="116" cy="3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en-US" sz="2800">
                  <a:latin typeface="Impact" pitchFamily="34" charset="0"/>
                </a:endParaRPr>
              </a:p>
            </p:txBody>
          </p:sp>
        </p:grp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2ACF9E11-A1ED-4CBD-A7B0-1D1EEABF7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2229"/>
              <a:ext cx="1822" cy="532"/>
            </a:xfrm>
            <a:custGeom>
              <a:avLst/>
              <a:gdLst>
                <a:gd name="T0" fmla="*/ 0 w 1822"/>
                <a:gd name="T1" fmla="*/ 148 h 532"/>
                <a:gd name="T2" fmla="*/ 764 w 1822"/>
                <a:gd name="T3" fmla="*/ 117 h 532"/>
                <a:gd name="T4" fmla="*/ 1036 w 1822"/>
                <a:gd name="T5" fmla="*/ 138 h 532"/>
                <a:gd name="T6" fmla="*/ 1173 w 1822"/>
                <a:gd name="T7" fmla="*/ 379 h 532"/>
                <a:gd name="T8" fmla="*/ 1256 w 1822"/>
                <a:gd name="T9" fmla="*/ 483 h 532"/>
                <a:gd name="T10" fmla="*/ 1413 w 1822"/>
                <a:gd name="T11" fmla="*/ 452 h 532"/>
                <a:gd name="T12" fmla="*/ 1455 w 1822"/>
                <a:gd name="T13" fmla="*/ 274 h 532"/>
                <a:gd name="T14" fmla="*/ 1508 w 1822"/>
                <a:gd name="T15" fmla="*/ 232 h 532"/>
                <a:gd name="T16" fmla="*/ 1633 w 1822"/>
                <a:gd name="T17" fmla="*/ 106 h 532"/>
                <a:gd name="T18" fmla="*/ 1696 w 1822"/>
                <a:gd name="T19" fmla="*/ 65 h 532"/>
                <a:gd name="T20" fmla="*/ 1728 w 1822"/>
                <a:gd name="T21" fmla="*/ 44 h 532"/>
                <a:gd name="T22" fmla="*/ 1822 w 1822"/>
                <a:gd name="T23" fmla="*/ 2 h 5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22"/>
                <a:gd name="T37" fmla="*/ 0 h 532"/>
                <a:gd name="T38" fmla="*/ 1822 w 1822"/>
                <a:gd name="T39" fmla="*/ 532 h 5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22" h="532">
                  <a:moveTo>
                    <a:pt x="0" y="148"/>
                  </a:moveTo>
                  <a:cubicBezTo>
                    <a:pt x="255" y="141"/>
                    <a:pt x="509" y="127"/>
                    <a:pt x="764" y="117"/>
                  </a:cubicBezTo>
                  <a:cubicBezTo>
                    <a:pt x="852" y="109"/>
                    <a:pt x="958" y="85"/>
                    <a:pt x="1036" y="138"/>
                  </a:cubicBezTo>
                  <a:cubicBezTo>
                    <a:pt x="1068" y="227"/>
                    <a:pt x="1090" y="324"/>
                    <a:pt x="1173" y="379"/>
                  </a:cubicBezTo>
                  <a:cubicBezTo>
                    <a:pt x="1189" y="430"/>
                    <a:pt x="1206" y="467"/>
                    <a:pt x="1256" y="483"/>
                  </a:cubicBezTo>
                  <a:cubicBezTo>
                    <a:pt x="1331" y="532"/>
                    <a:pt x="1352" y="513"/>
                    <a:pt x="1413" y="452"/>
                  </a:cubicBezTo>
                  <a:cubicBezTo>
                    <a:pt x="1432" y="174"/>
                    <a:pt x="1379" y="350"/>
                    <a:pt x="1455" y="274"/>
                  </a:cubicBezTo>
                  <a:cubicBezTo>
                    <a:pt x="1502" y="227"/>
                    <a:pt x="1446" y="253"/>
                    <a:pt x="1508" y="232"/>
                  </a:cubicBezTo>
                  <a:cubicBezTo>
                    <a:pt x="1551" y="189"/>
                    <a:pt x="1585" y="143"/>
                    <a:pt x="1633" y="106"/>
                  </a:cubicBezTo>
                  <a:cubicBezTo>
                    <a:pt x="1653" y="91"/>
                    <a:pt x="1675" y="79"/>
                    <a:pt x="1696" y="65"/>
                  </a:cubicBezTo>
                  <a:cubicBezTo>
                    <a:pt x="1707" y="58"/>
                    <a:pt x="1728" y="44"/>
                    <a:pt x="1728" y="44"/>
                  </a:cubicBezTo>
                  <a:cubicBezTo>
                    <a:pt x="1757" y="0"/>
                    <a:pt x="1770" y="2"/>
                    <a:pt x="1822" y="2"/>
                  </a:cubicBezTo>
                </a:path>
              </a:pathLst>
            </a:custGeom>
            <a:noFill/>
            <a:ln w="38100">
              <a:solidFill>
                <a:srgbClr val="0066CC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latin typeface="Lucida Grande" pitchFamily="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E4E9-D6D0-4FC0-B181-5D9BE2D90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CCPM: Critical Resources</a:t>
            </a:r>
          </a:p>
        </p:txBody>
      </p:sp>
      <p:pic>
        <p:nvPicPr>
          <p:cNvPr id="4" name="Picture 6" descr="Afbeeldingsresultaat voor limited resources">
            <a:extLst>
              <a:ext uri="{FF2B5EF4-FFF2-40B4-BE49-F238E27FC236}">
                <a16:creationId xmlns:a16="http://schemas.microsoft.com/office/drawing/2014/main" id="{D2FA9096-875B-4FCF-BCCF-28A7486D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82" y="1825625"/>
            <a:ext cx="6483035" cy="27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0D51A1-5CE3-4017-813C-45DC4E88E5FB}"/>
              </a:ext>
            </a:extLst>
          </p:cNvPr>
          <p:cNvSpPr/>
          <p:nvPr/>
        </p:nvSpPr>
        <p:spPr>
          <a:xfrm>
            <a:off x="3047999" y="4828730"/>
            <a:ext cx="5640289" cy="1477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Question:	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the critical resources or critical departments within your company?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What is impact of their availability on your project or other projects?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85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6596063" y="2500313"/>
            <a:ext cx="3040062" cy="2286000"/>
            <a:chOff x="4813276" y="3063881"/>
            <a:chExt cx="3040112" cy="2286016"/>
          </a:xfrm>
        </p:grpSpPr>
        <p:cxnSp>
          <p:nvCxnSpPr>
            <p:cNvPr id="85024" name="Straight Connector 53"/>
            <p:cNvCxnSpPr>
              <a:cxnSpLocks noChangeShapeType="1"/>
            </p:cNvCxnSpPr>
            <p:nvPr/>
          </p:nvCxnSpPr>
          <p:spPr bwMode="auto">
            <a:xfrm rot="5400000">
              <a:off x="7389836" y="4527566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</p:spPr>
        </p:cxnSp>
        <p:cxnSp>
          <p:nvCxnSpPr>
            <p:cNvPr id="85025" name="Straight Connector 54"/>
            <p:cNvCxnSpPr>
              <a:cxnSpLocks noChangeShapeType="1"/>
            </p:cNvCxnSpPr>
            <p:nvPr/>
          </p:nvCxnSpPr>
          <p:spPr bwMode="auto">
            <a:xfrm rot="5400000">
              <a:off x="6461142" y="4956194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85026" name="Straight Connector 55"/>
            <p:cNvCxnSpPr>
              <a:cxnSpLocks noChangeShapeType="1"/>
            </p:cNvCxnSpPr>
            <p:nvPr/>
          </p:nvCxnSpPr>
          <p:spPr bwMode="auto">
            <a:xfrm rot="5400000">
              <a:off x="5675324" y="4956194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85027" name="Straight Connector 56"/>
            <p:cNvCxnSpPr>
              <a:cxnSpLocks noChangeShapeType="1"/>
            </p:cNvCxnSpPr>
            <p:nvPr/>
          </p:nvCxnSpPr>
          <p:spPr bwMode="auto">
            <a:xfrm rot="5400000">
              <a:off x="4921229" y="3384558"/>
              <a:ext cx="357191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85028" name="Straight Connector 57"/>
            <p:cNvCxnSpPr>
              <a:cxnSpLocks noChangeShapeType="1"/>
            </p:cNvCxnSpPr>
            <p:nvPr/>
          </p:nvCxnSpPr>
          <p:spPr bwMode="auto">
            <a:xfrm rot="5400000">
              <a:off x="6267451" y="3384558"/>
              <a:ext cx="357191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sp>
          <p:nvSpPr>
            <p:cNvPr id="85029" name="Rectangle 24"/>
            <p:cNvSpPr>
              <a:spLocks noChangeArrowheads="1"/>
            </p:cNvSpPr>
            <p:nvPr/>
          </p:nvSpPr>
          <p:spPr bwMode="auto">
            <a:xfrm>
              <a:off x="4813276" y="3567122"/>
              <a:ext cx="625485" cy="566742"/>
            </a:xfrm>
            <a:prstGeom prst="rect">
              <a:avLst/>
            </a:prstGeom>
            <a:solidFill>
              <a:srgbClr val="FFCC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A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30" name="Rectangle 25"/>
            <p:cNvSpPr>
              <a:spLocks noChangeArrowheads="1"/>
            </p:cNvSpPr>
            <p:nvPr/>
          </p:nvSpPr>
          <p:spPr bwMode="auto">
            <a:xfrm>
              <a:off x="5572113" y="4286265"/>
              <a:ext cx="625485" cy="566741"/>
            </a:xfrm>
            <a:prstGeom prst="rect">
              <a:avLst/>
            </a:prstGeom>
            <a:solidFill>
              <a:srgbClr val="FFCC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A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31" name="Rectangle 26"/>
            <p:cNvSpPr>
              <a:spLocks noChangeArrowheads="1"/>
            </p:cNvSpPr>
            <p:nvPr/>
          </p:nvSpPr>
          <p:spPr bwMode="auto">
            <a:xfrm>
              <a:off x="6170610" y="3567122"/>
              <a:ext cx="625480" cy="566742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B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32" name="Rectangle 27"/>
            <p:cNvSpPr>
              <a:spLocks noChangeArrowheads="1"/>
            </p:cNvSpPr>
            <p:nvPr/>
          </p:nvSpPr>
          <p:spPr bwMode="auto">
            <a:xfrm>
              <a:off x="6364301" y="4286265"/>
              <a:ext cx="625480" cy="566741"/>
            </a:xfrm>
            <a:prstGeom prst="rect">
              <a:avLst/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C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33" name="Rectangle 28"/>
            <p:cNvSpPr>
              <a:spLocks noChangeArrowheads="1"/>
            </p:cNvSpPr>
            <p:nvPr/>
          </p:nvSpPr>
          <p:spPr bwMode="auto">
            <a:xfrm>
              <a:off x="7227895" y="3925893"/>
              <a:ext cx="625493" cy="566747"/>
            </a:xfrm>
            <a:prstGeom prst="rect">
              <a:avLst/>
            </a:prstGeom>
            <a:solidFill>
              <a:srgbClr val="FF66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D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34" name="Line 33"/>
            <p:cNvSpPr>
              <a:spLocks noChangeShapeType="1"/>
            </p:cNvSpPr>
            <p:nvPr/>
          </p:nvSpPr>
          <p:spPr bwMode="auto">
            <a:xfrm>
              <a:off x="5393343" y="3849695"/>
              <a:ext cx="759801" cy="1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sp>
          <p:nvSpPr>
            <p:cNvPr id="85035" name="Line 34"/>
            <p:cNvSpPr>
              <a:spLocks noChangeShapeType="1"/>
            </p:cNvSpPr>
            <p:nvPr/>
          </p:nvSpPr>
          <p:spPr bwMode="auto">
            <a:xfrm>
              <a:off x="6075371" y="4564079"/>
              <a:ext cx="288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5036" name="Line 35"/>
            <p:cNvSpPr>
              <a:spLocks noChangeShapeType="1"/>
            </p:cNvSpPr>
            <p:nvPr/>
          </p:nvSpPr>
          <p:spPr bwMode="auto">
            <a:xfrm flipV="1">
              <a:off x="6996133" y="4206887"/>
              <a:ext cx="214314" cy="357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5037" name="Line 37"/>
            <p:cNvSpPr>
              <a:spLocks noChangeShapeType="1"/>
            </p:cNvSpPr>
            <p:nvPr/>
          </p:nvSpPr>
          <p:spPr bwMode="auto">
            <a:xfrm>
              <a:off x="6813557" y="3849697"/>
              <a:ext cx="396889" cy="357192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sp>
          <p:nvSpPr>
            <p:cNvPr id="85038" name="Oval 67"/>
            <p:cNvSpPr>
              <a:spLocks noChangeArrowheads="1"/>
            </p:cNvSpPr>
            <p:nvPr/>
          </p:nvSpPr>
          <p:spPr bwMode="auto">
            <a:xfrm>
              <a:off x="4956154" y="3063881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8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39" name="Oval 68"/>
            <p:cNvSpPr>
              <a:spLocks noChangeArrowheads="1"/>
            </p:cNvSpPr>
            <p:nvPr/>
          </p:nvSpPr>
          <p:spPr bwMode="auto">
            <a:xfrm>
              <a:off x="5710249" y="5064145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5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40" name="Oval 69"/>
            <p:cNvSpPr>
              <a:spLocks noChangeArrowheads="1"/>
            </p:cNvSpPr>
            <p:nvPr/>
          </p:nvSpPr>
          <p:spPr bwMode="auto">
            <a:xfrm>
              <a:off x="6302376" y="3063881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2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41" name="Oval 70"/>
            <p:cNvSpPr>
              <a:spLocks noChangeArrowheads="1"/>
            </p:cNvSpPr>
            <p:nvPr/>
          </p:nvSpPr>
          <p:spPr bwMode="auto">
            <a:xfrm>
              <a:off x="6496067" y="5064145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1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42" name="Oval 71"/>
            <p:cNvSpPr>
              <a:spLocks noChangeArrowheads="1"/>
            </p:cNvSpPr>
            <p:nvPr/>
          </p:nvSpPr>
          <p:spPr bwMode="auto">
            <a:xfrm>
              <a:off x="7424761" y="4635517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5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sp>
        <p:nvSpPr>
          <p:cNvPr id="204823" name="Text Box 23"/>
          <p:cNvSpPr txBox="1">
            <a:spLocks noChangeArrowheads="1"/>
          </p:cNvSpPr>
          <p:nvPr/>
        </p:nvSpPr>
        <p:spPr bwMode="auto">
          <a:xfrm>
            <a:off x="2475399" y="5157192"/>
            <a:ext cx="1841723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en-US" b="1" dirty="0">
              <a:latin typeface="+mj-lt"/>
            </a:endParaRPr>
          </a:p>
          <a:p>
            <a:pPr algn="ctr">
              <a:defRPr/>
            </a:pPr>
            <a:br>
              <a:rPr lang="en-US" b="1" dirty="0">
                <a:latin typeface="+mj-lt"/>
              </a:rPr>
            </a:br>
            <a:r>
              <a:rPr lang="en-US" b="1" dirty="0"/>
              <a:t>Critical Path = 14</a:t>
            </a: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6224591" y="3222627"/>
            <a:ext cx="4086225" cy="874713"/>
            <a:chOff x="4557713" y="3222625"/>
            <a:chExt cx="4086225" cy="874713"/>
          </a:xfrm>
        </p:grpSpPr>
        <p:sp>
          <p:nvSpPr>
            <p:cNvPr id="204885" name="Freeform 85"/>
            <p:cNvSpPr>
              <a:spLocks/>
            </p:cNvSpPr>
            <p:nvPr/>
          </p:nvSpPr>
          <p:spPr bwMode="auto">
            <a:xfrm>
              <a:off x="4557713" y="3373438"/>
              <a:ext cx="3543300" cy="723900"/>
            </a:xfrm>
            <a:custGeom>
              <a:avLst/>
              <a:gdLst>
                <a:gd name="T0" fmla="*/ 0 w 2232"/>
                <a:gd name="T1" fmla="*/ 2147483647 h 456"/>
                <a:gd name="T2" fmla="*/ 2147483647 w 2232"/>
                <a:gd name="T3" fmla="*/ 2147483647 h 456"/>
                <a:gd name="T4" fmla="*/ 2147483647 w 2232"/>
                <a:gd name="T5" fmla="*/ 2147483647 h 456"/>
                <a:gd name="T6" fmla="*/ 2147483647 w 2232"/>
                <a:gd name="T7" fmla="*/ 2147483647 h 456"/>
                <a:gd name="T8" fmla="*/ 2147483647 w 2232"/>
                <a:gd name="T9" fmla="*/ 2147483647 h 456"/>
                <a:gd name="T10" fmla="*/ 2147483647 w 2232"/>
                <a:gd name="T11" fmla="*/ 2147483647 h 456"/>
                <a:gd name="T12" fmla="*/ 2147483647 w 2232"/>
                <a:gd name="T13" fmla="*/ 2147483647 h 456"/>
                <a:gd name="T14" fmla="*/ 2147483647 w 2232"/>
                <a:gd name="T15" fmla="*/ 2147483647 h 456"/>
                <a:gd name="T16" fmla="*/ 2147483647 w 2232"/>
                <a:gd name="T17" fmla="*/ 2147483647 h 456"/>
                <a:gd name="T18" fmla="*/ 2147483647 w 2232"/>
                <a:gd name="T19" fmla="*/ 2147483647 h 456"/>
                <a:gd name="T20" fmla="*/ 2147483647 w 2232"/>
                <a:gd name="T21" fmla="*/ 2147483647 h 456"/>
                <a:gd name="T22" fmla="*/ 2147483647 w 2232"/>
                <a:gd name="T23" fmla="*/ 2147483647 h 456"/>
                <a:gd name="T24" fmla="*/ 2147483647 w 2232"/>
                <a:gd name="T25" fmla="*/ 2147483647 h 456"/>
                <a:gd name="T26" fmla="*/ 2147483647 w 2232"/>
                <a:gd name="T27" fmla="*/ 2147483647 h 456"/>
                <a:gd name="T28" fmla="*/ 2147483647 w 2232"/>
                <a:gd name="T29" fmla="*/ 2147483647 h 4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32"/>
                <a:gd name="T46" fmla="*/ 0 h 456"/>
                <a:gd name="T47" fmla="*/ 2232 w 2232"/>
                <a:gd name="T48" fmla="*/ 456 h 4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32" h="456">
                  <a:moveTo>
                    <a:pt x="0" y="15"/>
                  </a:moveTo>
                  <a:cubicBezTo>
                    <a:pt x="224" y="0"/>
                    <a:pt x="400" y="1"/>
                    <a:pt x="639" y="6"/>
                  </a:cubicBezTo>
                  <a:cubicBezTo>
                    <a:pt x="677" y="119"/>
                    <a:pt x="717" y="231"/>
                    <a:pt x="783" y="330"/>
                  </a:cubicBezTo>
                  <a:cubicBezTo>
                    <a:pt x="815" y="379"/>
                    <a:pt x="757" y="338"/>
                    <a:pt x="819" y="393"/>
                  </a:cubicBezTo>
                  <a:cubicBezTo>
                    <a:pt x="835" y="407"/>
                    <a:pt x="858" y="414"/>
                    <a:pt x="873" y="429"/>
                  </a:cubicBezTo>
                  <a:cubicBezTo>
                    <a:pt x="882" y="438"/>
                    <a:pt x="891" y="447"/>
                    <a:pt x="900" y="456"/>
                  </a:cubicBezTo>
                  <a:cubicBezTo>
                    <a:pt x="1004" y="450"/>
                    <a:pt x="1027" y="449"/>
                    <a:pt x="1107" y="429"/>
                  </a:cubicBezTo>
                  <a:cubicBezTo>
                    <a:pt x="1209" y="434"/>
                    <a:pt x="1356" y="448"/>
                    <a:pt x="1458" y="429"/>
                  </a:cubicBezTo>
                  <a:cubicBezTo>
                    <a:pt x="1471" y="427"/>
                    <a:pt x="1474" y="408"/>
                    <a:pt x="1485" y="402"/>
                  </a:cubicBezTo>
                  <a:cubicBezTo>
                    <a:pt x="1514" y="385"/>
                    <a:pt x="1545" y="386"/>
                    <a:pt x="1575" y="366"/>
                  </a:cubicBezTo>
                  <a:cubicBezTo>
                    <a:pt x="1601" y="327"/>
                    <a:pt x="1644" y="324"/>
                    <a:pt x="1674" y="285"/>
                  </a:cubicBezTo>
                  <a:cubicBezTo>
                    <a:pt x="1695" y="257"/>
                    <a:pt x="1703" y="220"/>
                    <a:pt x="1728" y="195"/>
                  </a:cubicBezTo>
                  <a:cubicBezTo>
                    <a:pt x="1811" y="112"/>
                    <a:pt x="1925" y="120"/>
                    <a:pt x="2034" y="114"/>
                  </a:cubicBezTo>
                  <a:cubicBezTo>
                    <a:pt x="2056" y="107"/>
                    <a:pt x="2074" y="91"/>
                    <a:pt x="2097" y="87"/>
                  </a:cubicBezTo>
                  <a:cubicBezTo>
                    <a:pt x="2142" y="80"/>
                    <a:pt x="2232" y="78"/>
                    <a:pt x="2232" y="7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latin typeface="Lucida Grande" pitchFamily="1" charset="0"/>
              </a:endParaRPr>
            </a:p>
          </p:txBody>
        </p:sp>
        <p:sp>
          <p:nvSpPr>
            <p:cNvPr id="85023" name="Text Box 86"/>
            <p:cNvSpPr txBox="1">
              <a:spLocks noChangeArrowheads="1"/>
            </p:cNvSpPr>
            <p:nvPr/>
          </p:nvSpPr>
          <p:spPr bwMode="auto">
            <a:xfrm>
              <a:off x="8067675" y="3222625"/>
              <a:ext cx="576263" cy="369332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nl-NL" b="1" dirty="0">
                  <a:solidFill>
                    <a:srgbClr val="FF0000"/>
                  </a:solidFill>
                </a:rPr>
                <a:t>19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2671766" y="2500313"/>
            <a:ext cx="2281237" cy="2286000"/>
            <a:chOff x="1647801" y="1857364"/>
            <a:chExt cx="2281256" cy="2286016"/>
          </a:xfrm>
        </p:grpSpPr>
        <p:cxnSp>
          <p:nvCxnSpPr>
            <p:cNvPr id="85003" name="Straight Connector 48"/>
            <p:cNvCxnSpPr>
              <a:cxnSpLocks noChangeShapeType="1"/>
            </p:cNvCxnSpPr>
            <p:nvPr/>
          </p:nvCxnSpPr>
          <p:spPr bwMode="auto">
            <a:xfrm rot="5400000">
              <a:off x="3465505" y="3321049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85004" name="Straight Connector 49"/>
            <p:cNvCxnSpPr>
              <a:cxnSpLocks noChangeShapeType="1"/>
            </p:cNvCxnSpPr>
            <p:nvPr/>
          </p:nvCxnSpPr>
          <p:spPr bwMode="auto">
            <a:xfrm rot="5400000">
              <a:off x="2536811" y="3749677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85005" name="Straight Connector 50"/>
            <p:cNvCxnSpPr>
              <a:cxnSpLocks noChangeShapeType="1"/>
            </p:cNvCxnSpPr>
            <p:nvPr/>
          </p:nvCxnSpPr>
          <p:spPr bwMode="auto">
            <a:xfrm rot="5400000">
              <a:off x="1750993" y="3749677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85006" name="Straight Connector 51"/>
            <p:cNvCxnSpPr>
              <a:cxnSpLocks noChangeShapeType="1"/>
            </p:cNvCxnSpPr>
            <p:nvPr/>
          </p:nvCxnSpPr>
          <p:spPr bwMode="auto">
            <a:xfrm rot="5400000">
              <a:off x="1750993" y="2178041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cxnSp>
          <p:nvCxnSpPr>
            <p:cNvPr id="85007" name="Straight Connector 52"/>
            <p:cNvCxnSpPr>
              <a:cxnSpLocks noChangeShapeType="1"/>
            </p:cNvCxnSpPr>
            <p:nvPr/>
          </p:nvCxnSpPr>
          <p:spPr bwMode="auto">
            <a:xfrm rot="5400000">
              <a:off x="2536811" y="2178041"/>
              <a:ext cx="357190" cy="1588"/>
            </a:xfrm>
            <a:prstGeom prst="line">
              <a:avLst/>
            </a:prstGeom>
            <a:noFill/>
            <a:ln w="28575" algn="ctr">
              <a:solidFill>
                <a:srgbClr val="0066CC"/>
              </a:solidFill>
              <a:round/>
              <a:headEnd/>
              <a:tailEnd/>
            </a:ln>
          </p:spPr>
        </p:cxnSp>
        <p:sp>
          <p:nvSpPr>
            <p:cNvPr id="85008" name="Rectangle 24"/>
            <p:cNvSpPr>
              <a:spLocks noChangeArrowheads="1"/>
            </p:cNvSpPr>
            <p:nvPr/>
          </p:nvSpPr>
          <p:spPr bwMode="auto">
            <a:xfrm>
              <a:off x="1647801" y="2360605"/>
              <a:ext cx="625480" cy="566742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A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09" name="Rectangle 25"/>
            <p:cNvSpPr>
              <a:spLocks noChangeArrowheads="1"/>
            </p:cNvSpPr>
            <p:nvPr/>
          </p:nvSpPr>
          <p:spPr bwMode="auto">
            <a:xfrm>
              <a:off x="1647801" y="3079748"/>
              <a:ext cx="625480" cy="566741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A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10" name="Rectangle 26"/>
            <p:cNvSpPr>
              <a:spLocks noChangeArrowheads="1"/>
            </p:cNvSpPr>
            <p:nvPr/>
          </p:nvSpPr>
          <p:spPr bwMode="auto">
            <a:xfrm>
              <a:off x="2439970" y="2360605"/>
              <a:ext cx="625480" cy="566742"/>
            </a:xfrm>
            <a:prstGeom prst="rect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B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11" name="Rectangle 27"/>
            <p:cNvSpPr>
              <a:spLocks noChangeArrowheads="1"/>
            </p:cNvSpPr>
            <p:nvPr/>
          </p:nvSpPr>
          <p:spPr bwMode="auto">
            <a:xfrm>
              <a:off x="2439970" y="3079748"/>
              <a:ext cx="625480" cy="566741"/>
            </a:xfrm>
            <a:prstGeom prst="rect">
              <a:avLst/>
            </a:prstGeom>
            <a:solidFill>
              <a:srgbClr val="0066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C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12" name="Rectangle 28"/>
            <p:cNvSpPr>
              <a:spLocks noChangeArrowheads="1"/>
            </p:cNvSpPr>
            <p:nvPr/>
          </p:nvSpPr>
          <p:spPr bwMode="auto">
            <a:xfrm>
              <a:off x="3303564" y="2719376"/>
              <a:ext cx="625493" cy="566747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nl-NL" sz="3200">
                  <a:solidFill>
                    <a:schemeClr val="bg1"/>
                  </a:solidFill>
                  <a:latin typeface="Impact" pitchFamily="34" charset="0"/>
                </a:rPr>
                <a:t>D</a:t>
              </a:r>
              <a:endParaRPr lang="en-US" sz="32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13" name="Line 33"/>
            <p:cNvSpPr>
              <a:spLocks noChangeShapeType="1"/>
            </p:cNvSpPr>
            <p:nvPr/>
          </p:nvSpPr>
          <p:spPr bwMode="auto">
            <a:xfrm>
              <a:off x="2151040" y="2643182"/>
              <a:ext cx="288925" cy="0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5014" name="Line 34"/>
            <p:cNvSpPr>
              <a:spLocks noChangeShapeType="1"/>
            </p:cNvSpPr>
            <p:nvPr/>
          </p:nvSpPr>
          <p:spPr bwMode="auto">
            <a:xfrm>
              <a:off x="2151040" y="3357562"/>
              <a:ext cx="288925" cy="0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5015" name="Line 35"/>
            <p:cNvSpPr>
              <a:spLocks noChangeShapeType="1"/>
            </p:cNvSpPr>
            <p:nvPr/>
          </p:nvSpPr>
          <p:spPr bwMode="auto">
            <a:xfrm flipV="1">
              <a:off x="3071802" y="3000370"/>
              <a:ext cx="214314" cy="357191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5016" name="Line 37"/>
            <p:cNvSpPr>
              <a:spLocks noChangeShapeType="1"/>
            </p:cNvSpPr>
            <p:nvPr/>
          </p:nvSpPr>
          <p:spPr bwMode="auto">
            <a:xfrm>
              <a:off x="3071802" y="2643182"/>
              <a:ext cx="214314" cy="357190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5017" name="Oval 40"/>
            <p:cNvSpPr>
              <a:spLocks noChangeArrowheads="1"/>
            </p:cNvSpPr>
            <p:nvPr/>
          </p:nvSpPr>
          <p:spPr bwMode="auto">
            <a:xfrm>
              <a:off x="1785918" y="1857364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8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18" name="Oval 41"/>
            <p:cNvSpPr>
              <a:spLocks noChangeArrowheads="1"/>
            </p:cNvSpPr>
            <p:nvPr/>
          </p:nvSpPr>
          <p:spPr bwMode="auto">
            <a:xfrm>
              <a:off x="1785918" y="3857628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5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19" name="Oval 42"/>
            <p:cNvSpPr>
              <a:spLocks noChangeArrowheads="1"/>
            </p:cNvSpPr>
            <p:nvPr/>
          </p:nvSpPr>
          <p:spPr bwMode="auto">
            <a:xfrm>
              <a:off x="2571736" y="1857364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2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20" name="Oval 43"/>
            <p:cNvSpPr>
              <a:spLocks noChangeArrowheads="1"/>
            </p:cNvSpPr>
            <p:nvPr/>
          </p:nvSpPr>
          <p:spPr bwMode="auto">
            <a:xfrm>
              <a:off x="2571736" y="3857628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1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85021" name="Oval 44"/>
            <p:cNvSpPr>
              <a:spLocks noChangeArrowheads="1"/>
            </p:cNvSpPr>
            <p:nvPr/>
          </p:nvSpPr>
          <p:spPr bwMode="auto">
            <a:xfrm>
              <a:off x="3500430" y="3429000"/>
              <a:ext cx="285752" cy="285752"/>
            </a:xfrm>
            <a:prstGeom prst="ellipse">
              <a:avLst/>
            </a:prstGeom>
            <a:solidFill>
              <a:srgbClr val="0066CC"/>
            </a:solidFill>
            <a:ln w="9525" algn="ctr">
              <a:solidFill>
                <a:srgbClr val="0066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nl-NL" sz="1600">
                  <a:solidFill>
                    <a:schemeClr val="bg1"/>
                  </a:solidFill>
                  <a:latin typeface="Impact" pitchFamily="34" charset="0"/>
                </a:rPr>
                <a:t>5</a:t>
              </a:r>
              <a:endParaRPr lang="en-US" sz="160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2238375" y="2714628"/>
            <a:ext cx="3429000" cy="1603375"/>
            <a:chOff x="168" y="2024"/>
            <a:chExt cx="2160" cy="1010"/>
          </a:xfrm>
        </p:grpSpPr>
        <p:grpSp>
          <p:nvGrpSpPr>
            <p:cNvPr id="7" name="Group 72"/>
            <p:cNvGrpSpPr>
              <a:grpSpLocks/>
            </p:cNvGrpSpPr>
            <p:nvPr/>
          </p:nvGrpSpPr>
          <p:grpSpPr bwMode="auto">
            <a:xfrm>
              <a:off x="1973" y="2024"/>
              <a:ext cx="355" cy="1010"/>
              <a:chOff x="1973" y="2024"/>
              <a:chExt cx="355" cy="1010"/>
            </a:xfrm>
          </p:grpSpPr>
          <p:sp>
            <p:nvSpPr>
              <p:cNvPr id="5" name="Text Box 39"/>
              <p:cNvSpPr txBox="1">
                <a:spLocks noChangeArrowheads="1"/>
              </p:cNvSpPr>
              <p:nvPr/>
            </p:nvSpPr>
            <p:spPr bwMode="auto">
              <a:xfrm>
                <a:off x="1973" y="2024"/>
                <a:ext cx="355" cy="233"/>
              </a:xfrm>
              <a:prstGeom prst="rect">
                <a:avLst/>
              </a:prstGeom>
              <a:noFill/>
              <a:ln w="9525" algn="ctr">
                <a:solidFill>
                  <a:srgbClr val="0066CC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nl-NL" b="1" dirty="0">
                    <a:solidFill>
                      <a:srgbClr val="0066CC"/>
                    </a:solidFill>
                    <a:latin typeface="+mj-lt"/>
                  </a:rPr>
                  <a:t>15</a:t>
                </a:r>
                <a:endParaRPr lang="en-US" b="1" dirty="0">
                  <a:solidFill>
                    <a:srgbClr val="0066CC"/>
                  </a:solidFill>
                  <a:latin typeface="+mj-lt"/>
                </a:endParaRPr>
              </a:p>
            </p:txBody>
          </p:sp>
          <p:sp>
            <p:nvSpPr>
              <p:cNvPr id="85002" name="Text Box 40"/>
              <p:cNvSpPr txBox="1">
                <a:spLocks noChangeArrowheads="1"/>
              </p:cNvSpPr>
              <p:nvPr/>
            </p:nvSpPr>
            <p:spPr bwMode="auto">
              <a:xfrm>
                <a:off x="2057" y="2704"/>
                <a:ext cx="116" cy="3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en-US" sz="2800">
                  <a:latin typeface="Impact" pitchFamily="34" charset="0"/>
                </a:endParaRPr>
              </a:p>
            </p:txBody>
          </p:sp>
        </p:grpSp>
        <p:sp>
          <p:nvSpPr>
            <p:cNvPr id="29706" name="Freeform 71"/>
            <p:cNvSpPr>
              <a:spLocks/>
            </p:cNvSpPr>
            <p:nvPr/>
          </p:nvSpPr>
          <p:spPr bwMode="auto">
            <a:xfrm>
              <a:off x="168" y="2229"/>
              <a:ext cx="1822" cy="532"/>
            </a:xfrm>
            <a:custGeom>
              <a:avLst/>
              <a:gdLst>
                <a:gd name="T0" fmla="*/ 0 w 1822"/>
                <a:gd name="T1" fmla="*/ 148 h 532"/>
                <a:gd name="T2" fmla="*/ 764 w 1822"/>
                <a:gd name="T3" fmla="*/ 117 h 532"/>
                <a:gd name="T4" fmla="*/ 1036 w 1822"/>
                <a:gd name="T5" fmla="*/ 138 h 532"/>
                <a:gd name="T6" fmla="*/ 1173 w 1822"/>
                <a:gd name="T7" fmla="*/ 379 h 532"/>
                <a:gd name="T8" fmla="*/ 1256 w 1822"/>
                <a:gd name="T9" fmla="*/ 483 h 532"/>
                <a:gd name="T10" fmla="*/ 1413 w 1822"/>
                <a:gd name="T11" fmla="*/ 452 h 532"/>
                <a:gd name="T12" fmla="*/ 1455 w 1822"/>
                <a:gd name="T13" fmla="*/ 274 h 532"/>
                <a:gd name="T14" fmla="*/ 1508 w 1822"/>
                <a:gd name="T15" fmla="*/ 232 h 532"/>
                <a:gd name="T16" fmla="*/ 1633 w 1822"/>
                <a:gd name="T17" fmla="*/ 106 h 532"/>
                <a:gd name="T18" fmla="*/ 1696 w 1822"/>
                <a:gd name="T19" fmla="*/ 65 h 532"/>
                <a:gd name="T20" fmla="*/ 1728 w 1822"/>
                <a:gd name="T21" fmla="*/ 44 h 532"/>
                <a:gd name="T22" fmla="*/ 1822 w 1822"/>
                <a:gd name="T23" fmla="*/ 2 h 5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22"/>
                <a:gd name="T37" fmla="*/ 0 h 532"/>
                <a:gd name="T38" fmla="*/ 1822 w 1822"/>
                <a:gd name="T39" fmla="*/ 532 h 5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22" h="532">
                  <a:moveTo>
                    <a:pt x="0" y="148"/>
                  </a:moveTo>
                  <a:cubicBezTo>
                    <a:pt x="255" y="141"/>
                    <a:pt x="509" y="127"/>
                    <a:pt x="764" y="117"/>
                  </a:cubicBezTo>
                  <a:cubicBezTo>
                    <a:pt x="852" y="109"/>
                    <a:pt x="958" y="85"/>
                    <a:pt x="1036" y="138"/>
                  </a:cubicBezTo>
                  <a:cubicBezTo>
                    <a:pt x="1068" y="227"/>
                    <a:pt x="1090" y="324"/>
                    <a:pt x="1173" y="379"/>
                  </a:cubicBezTo>
                  <a:cubicBezTo>
                    <a:pt x="1189" y="430"/>
                    <a:pt x="1206" y="467"/>
                    <a:pt x="1256" y="483"/>
                  </a:cubicBezTo>
                  <a:cubicBezTo>
                    <a:pt x="1331" y="532"/>
                    <a:pt x="1352" y="513"/>
                    <a:pt x="1413" y="452"/>
                  </a:cubicBezTo>
                  <a:cubicBezTo>
                    <a:pt x="1432" y="174"/>
                    <a:pt x="1379" y="350"/>
                    <a:pt x="1455" y="274"/>
                  </a:cubicBezTo>
                  <a:cubicBezTo>
                    <a:pt x="1502" y="227"/>
                    <a:pt x="1446" y="253"/>
                    <a:pt x="1508" y="232"/>
                  </a:cubicBezTo>
                  <a:cubicBezTo>
                    <a:pt x="1551" y="189"/>
                    <a:pt x="1585" y="143"/>
                    <a:pt x="1633" y="106"/>
                  </a:cubicBezTo>
                  <a:cubicBezTo>
                    <a:pt x="1653" y="91"/>
                    <a:pt x="1675" y="79"/>
                    <a:pt x="1696" y="65"/>
                  </a:cubicBezTo>
                  <a:cubicBezTo>
                    <a:pt x="1707" y="58"/>
                    <a:pt x="1728" y="44"/>
                    <a:pt x="1728" y="44"/>
                  </a:cubicBezTo>
                  <a:cubicBezTo>
                    <a:pt x="1757" y="0"/>
                    <a:pt x="1770" y="2"/>
                    <a:pt x="1822" y="2"/>
                  </a:cubicBezTo>
                </a:path>
              </a:pathLst>
            </a:custGeom>
            <a:noFill/>
            <a:ln w="38100">
              <a:solidFill>
                <a:srgbClr val="0066CC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latin typeface="Lucida Grande" pitchFamily="1" charset="0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CCPM: Critical Resources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impact on your project..</a:t>
            </a:r>
            <a:br>
              <a:rPr lang="en-US" sz="2800" dirty="0"/>
            </a:br>
            <a:r>
              <a:rPr lang="en-US" sz="2400" i="1" dirty="0"/>
              <a:t>Ability to identify “Invisible dependencies”</a:t>
            </a:r>
          </a:p>
        </p:txBody>
      </p:sp>
      <p:sp>
        <p:nvSpPr>
          <p:cNvPr id="56" name="Text Box 23">
            <a:extLst>
              <a:ext uri="{FF2B5EF4-FFF2-40B4-BE49-F238E27FC236}">
                <a16:creationId xmlns:a16="http://schemas.microsoft.com/office/drawing/2014/main" id="{3EB610CE-B040-4B92-8E40-5B381CBC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439" y="5175546"/>
            <a:ext cx="1983235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n-US" b="1" dirty="0">
              <a:latin typeface="+mj-lt"/>
            </a:endParaRPr>
          </a:p>
          <a:p>
            <a:pPr algn="ctr">
              <a:defRPr/>
            </a:pPr>
            <a:br>
              <a:rPr lang="en-US" b="1" dirty="0">
                <a:latin typeface="+mj-lt"/>
              </a:rPr>
            </a:br>
            <a:r>
              <a:rPr lang="en-US" b="1" dirty="0">
                <a:solidFill>
                  <a:srgbClr val="FF0000"/>
                </a:solidFill>
              </a:rPr>
              <a:t>Critical Chain = 19</a:t>
            </a:r>
          </a:p>
        </p:txBody>
      </p:sp>
      <p:sp>
        <p:nvSpPr>
          <p:cNvPr id="57" name="Text Box 23">
            <a:extLst>
              <a:ext uri="{FF2B5EF4-FFF2-40B4-BE49-F238E27FC236}">
                <a16:creationId xmlns:a16="http://schemas.microsoft.com/office/drawing/2014/main" id="{D37C72A8-7E91-4AAF-B093-362320556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363" y="1489071"/>
            <a:ext cx="2272931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n-US" b="1" dirty="0">
              <a:latin typeface="+mj-lt"/>
            </a:endParaRPr>
          </a:p>
          <a:p>
            <a:pPr algn="ctr">
              <a:defRPr/>
            </a:pP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Task </a:t>
            </a:r>
            <a:r>
              <a:rPr lang="en-US" b="1" dirty="0"/>
              <a:t>B is </a:t>
            </a:r>
            <a:r>
              <a:rPr lang="en-US" b="1" u="sng" dirty="0"/>
              <a:t>not</a:t>
            </a:r>
            <a:r>
              <a:rPr lang="en-US" b="1" dirty="0"/>
              <a:t> Critical !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5A0ED78-9BD5-4D6F-A4E5-B1AE0009A2B0}"/>
              </a:ext>
            </a:extLst>
          </p:cNvPr>
          <p:cNvCxnSpPr>
            <a:stCxn id="85029" idx="2"/>
            <a:endCxn id="85030" idx="1"/>
          </p:cNvCxnSpPr>
          <p:nvPr/>
        </p:nvCxnSpPr>
        <p:spPr>
          <a:xfrm rot="16200000" flipH="1">
            <a:off x="6913960" y="3565128"/>
            <a:ext cx="435769" cy="446087"/>
          </a:xfrm>
          <a:prstGeom prst="bentConnector2">
            <a:avLst/>
          </a:prstGeom>
          <a:ln w="222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2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Levers for improvement!</a:t>
            </a:r>
            <a:br>
              <a:rPr lang="en-US" sz="3200" dirty="0"/>
            </a:br>
            <a:r>
              <a:rPr lang="en-US" sz="2400" i="1" dirty="0"/>
              <a:t>Operations Management for (multi-)project operations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703512" y="1844824"/>
            <a:ext cx="10330776" cy="44958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Introduction of </a:t>
            </a:r>
            <a:r>
              <a:rPr lang="en-US" sz="1800" b="1" i="1" dirty="0"/>
              <a:t>Buffer Managemen</a:t>
            </a:r>
            <a:r>
              <a:rPr lang="en-US" sz="1800" dirty="0"/>
              <a:t>t with </a:t>
            </a:r>
            <a:r>
              <a:rPr lang="en-US" sz="1800" i="1" dirty="0"/>
              <a:t>Dynamic Schedules </a:t>
            </a:r>
            <a:r>
              <a:rPr lang="en-US" sz="1800" dirty="0"/>
              <a:t>		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i="1" dirty="0">
                <a:sym typeface="Wingdings" panose="05000000000000000000" pitchFamily="2" charset="2"/>
              </a:rPr>
              <a:t>Manage the Buffer</a:t>
            </a:r>
            <a:endParaRPr lang="en-US" sz="1800" i="1" dirty="0"/>
          </a:p>
          <a:p>
            <a:pPr lvl="1"/>
            <a:r>
              <a:rPr lang="en-US" sz="1600" dirty="0"/>
              <a:t>Aggregate and (re-)move safety time</a:t>
            </a:r>
          </a:p>
          <a:p>
            <a:pPr lvl="1"/>
            <a:r>
              <a:rPr lang="en-US" sz="1600" dirty="0"/>
              <a:t>Critical Longest Chain Scheduling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Introduction of </a:t>
            </a:r>
            <a:r>
              <a:rPr lang="en-US" sz="1800" u="sng" dirty="0"/>
              <a:t>one single </a:t>
            </a:r>
            <a:r>
              <a:rPr lang="en-US" sz="1800" dirty="0"/>
              <a:t>priority and feedback loop 			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i="1" dirty="0">
                <a:sym typeface="Wingdings" panose="05000000000000000000" pitchFamily="2" charset="2"/>
              </a:rPr>
              <a:t>Execute by single priority</a:t>
            </a:r>
            <a:endParaRPr lang="en-US" sz="1800" i="1" dirty="0"/>
          </a:p>
          <a:p>
            <a:pPr lvl="1"/>
            <a:r>
              <a:rPr lang="en-US" sz="1600" dirty="0"/>
              <a:t>Synchronized Execution of Tasks</a:t>
            </a:r>
          </a:p>
          <a:p>
            <a:pPr lvl="1"/>
            <a:r>
              <a:rPr lang="en-US" sz="1600" dirty="0"/>
              <a:t>Track progress by </a:t>
            </a:r>
            <a:r>
              <a:rPr lang="en-US" sz="1600" b="1" i="1" dirty="0"/>
              <a:t>Expected-Time-To-Complete</a:t>
            </a:r>
            <a:r>
              <a:rPr lang="en-US" sz="1600" dirty="0"/>
              <a:t> (~ ETA)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Introduction of Pipeline and Portfolio Management			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i="1" dirty="0">
                <a:sym typeface="Wingdings" panose="05000000000000000000" pitchFamily="2" charset="2"/>
              </a:rPr>
              <a:t>Control the WIP</a:t>
            </a:r>
            <a:endParaRPr lang="en-US" sz="1800" i="1" dirty="0"/>
          </a:p>
          <a:p>
            <a:pPr lvl="1"/>
            <a:r>
              <a:rPr lang="en-US" sz="1600" dirty="0"/>
              <a:t>Constraint based Work-in-Progress management</a:t>
            </a:r>
          </a:p>
          <a:p>
            <a:pPr lvl="1"/>
            <a:r>
              <a:rPr lang="en-US" sz="1600" dirty="0"/>
              <a:t>Flow Control with Release management (staggering)</a:t>
            </a:r>
          </a:p>
          <a:p>
            <a:pPr marL="365760" lvl="1" indent="0">
              <a:buNone/>
            </a:pPr>
            <a:endParaRPr lang="en-US" sz="1600" dirty="0"/>
          </a:p>
          <a:p>
            <a:r>
              <a:rPr lang="en-US" sz="1800" dirty="0"/>
              <a:t>Introduction of Aggregation and (dynamic) “Late Binding”</a:t>
            </a:r>
          </a:p>
          <a:p>
            <a:pPr lvl="1"/>
            <a:r>
              <a:rPr lang="en-US" sz="1600" dirty="0"/>
              <a:t>By skill(group)						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i="1" dirty="0">
                <a:sym typeface="Wingdings" panose="05000000000000000000" pitchFamily="2" charset="2"/>
              </a:rPr>
              <a:t>Flexible Capacity</a:t>
            </a:r>
            <a:endParaRPr lang="en-US" i="1" dirty="0"/>
          </a:p>
          <a:p>
            <a:endParaRPr lang="en-US" dirty="0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5" y="1878814"/>
            <a:ext cx="1203745" cy="83935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21" y="3102950"/>
            <a:ext cx="427629" cy="11273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6" y="4509120"/>
            <a:ext cx="1256610" cy="749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52" y="5757207"/>
            <a:ext cx="1263423" cy="8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hteck 3"/>
          <p:cNvSpPr/>
          <p:nvPr/>
        </p:nvSpPr>
        <p:spPr>
          <a:xfrm>
            <a:off x="385076" y="2698791"/>
            <a:ext cx="8735260" cy="17317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7" name="Rechteck 216"/>
          <p:cNvSpPr/>
          <p:nvPr/>
        </p:nvSpPr>
        <p:spPr>
          <a:xfrm>
            <a:off x="390967" y="4429022"/>
            <a:ext cx="8729369" cy="2026433"/>
          </a:xfrm>
          <a:prstGeom prst="rect">
            <a:avLst/>
          </a:prstGeom>
          <a:solidFill>
            <a:srgbClr val="C9D7F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85076" y="879952"/>
            <a:ext cx="8735260" cy="1833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 useBgFill="1"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85076" y="201326"/>
            <a:ext cx="10823492" cy="503237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Improving with LYNX..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20" name="Gruppieren 349"/>
          <p:cNvGrpSpPr/>
          <p:nvPr/>
        </p:nvGrpSpPr>
        <p:grpSpPr>
          <a:xfrm>
            <a:off x="5004187" y="1889469"/>
            <a:ext cx="178588" cy="450956"/>
            <a:chOff x="7154155" y="5371450"/>
            <a:chExt cx="193470" cy="450956"/>
          </a:xfrm>
          <a:solidFill>
            <a:srgbClr val="C9D7F3"/>
          </a:solidFill>
        </p:grpSpPr>
        <p:sp>
          <p:nvSpPr>
            <p:cNvPr id="221" name="Trapezoid 220"/>
            <p:cNvSpPr/>
            <p:nvPr/>
          </p:nvSpPr>
          <p:spPr bwMode="auto">
            <a:xfrm>
              <a:off x="7154155" y="5564920"/>
              <a:ext cx="193470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2" name="Ellipse 221"/>
            <p:cNvSpPr/>
            <p:nvPr/>
          </p:nvSpPr>
          <p:spPr bwMode="auto">
            <a:xfrm>
              <a:off x="7154155" y="5371450"/>
              <a:ext cx="193470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3" name="Gruppieren 350"/>
          <p:cNvGrpSpPr/>
          <p:nvPr/>
        </p:nvGrpSpPr>
        <p:grpSpPr>
          <a:xfrm>
            <a:off x="5243179" y="1889469"/>
            <a:ext cx="178588" cy="450956"/>
            <a:chOff x="7413063" y="5371450"/>
            <a:chExt cx="193470" cy="450956"/>
          </a:xfrm>
          <a:solidFill>
            <a:srgbClr val="C9D7F3"/>
          </a:solidFill>
        </p:grpSpPr>
        <p:sp>
          <p:nvSpPr>
            <p:cNvPr id="224" name="Trapezoid 223"/>
            <p:cNvSpPr/>
            <p:nvPr/>
          </p:nvSpPr>
          <p:spPr bwMode="auto">
            <a:xfrm>
              <a:off x="7413063" y="5564920"/>
              <a:ext cx="193470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5" name="Ellipse 224"/>
            <p:cNvSpPr/>
            <p:nvPr/>
          </p:nvSpPr>
          <p:spPr bwMode="auto">
            <a:xfrm>
              <a:off x="7413063" y="5371450"/>
              <a:ext cx="193470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6" name="Gruppieren 351"/>
          <p:cNvGrpSpPr/>
          <p:nvPr/>
        </p:nvGrpSpPr>
        <p:grpSpPr>
          <a:xfrm>
            <a:off x="5480858" y="1889469"/>
            <a:ext cx="178588" cy="450956"/>
            <a:chOff x="7670548" y="5371450"/>
            <a:chExt cx="193470" cy="450956"/>
          </a:xfrm>
          <a:solidFill>
            <a:srgbClr val="C9D7F3"/>
          </a:solidFill>
        </p:grpSpPr>
        <p:sp>
          <p:nvSpPr>
            <p:cNvPr id="227" name="Trapezoid 226"/>
            <p:cNvSpPr/>
            <p:nvPr/>
          </p:nvSpPr>
          <p:spPr bwMode="auto">
            <a:xfrm>
              <a:off x="7670548" y="5564920"/>
              <a:ext cx="193470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8" name="Ellipse 227"/>
            <p:cNvSpPr/>
            <p:nvPr/>
          </p:nvSpPr>
          <p:spPr bwMode="auto">
            <a:xfrm>
              <a:off x="7670548" y="5371450"/>
              <a:ext cx="193470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9" name="Gruppieren 352"/>
          <p:cNvGrpSpPr/>
          <p:nvPr/>
        </p:nvGrpSpPr>
        <p:grpSpPr>
          <a:xfrm>
            <a:off x="5718537" y="1889469"/>
            <a:ext cx="179900" cy="450956"/>
            <a:chOff x="7928034" y="5371450"/>
            <a:chExt cx="194892" cy="450956"/>
          </a:xfrm>
          <a:solidFill>
            <a:srgbClr val="C9D7F3"/>
          </a:solidFill>
        </p:grpSpPr>
        <p:sp>
          <p:nvSpPr>
            <p:cNvPr id="230" name="Trapezoid 229"/>
            <p:cNvSpPr/>
            <p:nvPr/>
          </p:nvSpPr>
          <p:spPr bwMode="auto">
            <a:xfrm>
              <a:off x="7928034" y="5564920"/>
              <a:ext cx="194892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1" name="Ellipse 230"/>
            <p:cNvSpPr/>
            <p:nvPr/>
          </p:nvSpPr>
          <p:spPr bwMode="auto">
            <a:xfrm>
              <a:off x="7928034" y="5371450"/>
              <a:ext cx="194892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32" name="Textfeld 221"/>
          <p:cNvSpPr txBox="1">
            <a:spLocks noChangeArrowheads="1"/>
          </p:cNvSpPr>
          <p:nvPr/>
        </p:nvSpPr>
        <p:spPr bwMode="auto">
          <a:xfrm>
            <a:off x="4708603" y="1211226"/>
            <a:ext cx="1502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Stakeholder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„Priority board“</a:t>
            </a:r>
          </a:p>
        </p:txBody>
      </p:sp>
      <p:grpSp>
        <p:nvGrpSpPr>
          <p:cNvPr id="237" name="Gruppieren 222"/>
          <p:cNvGrpSpPr>
            <a:grpSpLocks/>
          </p:cNvGrpSpPr>
          <p:nvPr/>
        </p:nvGrpSpPr>
        <p:grpSpPr bwMode="auto">
          <a:xfrm>
            <a:off x="7252889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50" name="Trapezoid 223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1" name="Ellipse 224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8" name="Gruppieren 225"/>
          <p:cNvGrpSpPr>
            <a:grpSpLocks/>
          </p:cNvGrpSpPr>
          <p:nvPr/>
        </p:nvGrpSpPr>
        <p:grpSpPr bwMode="auto">
          <a:xfrm>
            <a:off x="7490569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48" name="Trapezoid 226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9" name="Ellipse 227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9" name="Gruppieren 228"/>
          <p:cNvGrpSpPr>
            <a:grpSpLocks/>
          </p:cNvGrpSpPr>
          <p:nvPr/>
        </p:nvGrpSpPr>
        <p:grpSpPr bwMode="auto">
          <a:xfrm>
            <a:off x="7729561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46" name="Trapezoid 229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7" name="Ellipse 230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40" name="Gruppieren 231"/>
          <p:cNvGrpSpPr>
            <a:grpSpLocks/>
          </p:cNvGrpSpPr>
          <p:nvPr/>
        </p:nvGrpSpPr>
        <p:grpSpPr bwMode="auto">
          <a:xfrm>
            <a:off x="7967239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44" name="Trapezoid 243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5" name="Ellipse 244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41" name="Textfeld 234"/>
          <p:cNvSpPr txBox="1">
            <a:spLocks noChangeArrowheads="1"/>
          </p:cNvSpPr>
          <p:nvPr/>
        </p:nvSpPr>
        <p:spPr bwMode="auto">
          <a:xfrm>
            <a:off x="7263159" y="3861350"/>
            <a:ext cx="759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teams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08416" y="1385816"/>
            <a:ext cx="1244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projects</a:t>
            </a:r>
          </a:p>
        </p:txBody>
      </p:sp>
      <p:sp>
        <p:nvSpPr>
          <p:cNvPr id="16" name="Textfeld 15"/>
          <p:cNvSpPr txBox="1"/>
          <p:nvPr/>
        </p:nvSpPr>
        <p:spPr>
          <a:xfrm rot="16200000">
            <a:off x="-30124" y="142089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</a:rPr>
              <a:t>Layer 1</a:t>
            </a:r>
          </a:p>
          <a:p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</a:rPr>
              <a:t>Multi-Project</a:t>
            </a:r>
          </a:p>
        </p:txBody>
      </p:sp>
      <p:sp>
        <p:nvSpPr>
          <p:cNvPr id="520" name="Textfeld 519"/>
          <p:cNvSpPr txBox="1"/>
          <p:nvPr/>
        </p:nvSpPr>
        <p:spPr>
          <a:xfrm rot="16200000">
            <a:off x="-84882" y="3209779"/>
            <a:ext cx="148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Layer 2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Single Project</a:t>
            </a:r>
          </a:p>
        </p:txBody>
      </p:sp>
      <p:sp>
        <p:nvSpPr>
          <p:cNvPr id="234" name="Flussdiagramm: Mehrere Dokumente 233"/>
          <p:cNvSpPr/>
          <p:nvPr/>
        </p:nvSpPr>
        <p:spPr>
          <a:xfrm>
            <a:off x="3871864" y="1900144"/>
            <a:ext cx="455610" cy="463732"/>
          </a:xfrm>
          <a:prstGeom prst="flowChartMultidocument">
            <a:avLst/>
          </a:prstGeom>
          <a:solidFill>
            <a:srgbClr val="C9D7F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52" y="3025726"/>
            <a:ext cx="2004254" cy="1267512"/>
          </a:xfrm>
          <a:prstGeom prst="rect">
            <a:avLst/>
          </a:prstGeom>
        </p:spPr>
      </p:pic>
      <p:pic>
        <p:nvPicPr>
          <p:cNvPr id="187" name="Picture 186" descr="IMG_23022012_15343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7191" y="2883456"/>
            <a:ext cx="1949196" cy="1246578"/>
          </a:xfrm>
          <a:prstGeom prst="rect">
            <a:avLst/>
          </a:prstGeom>
        </p:spPr>
      </p:pic>
      <p:sp>
        <p:nvSpPr>
          <p:cNvPr id="93" name="Textfeld 520"/>
          <p:cNvSpPr txBox="1"/>
          <p:nvPr/>
        </p:nvSpPr>
        <p:spPr>
          <a:xfrm rot="16200000">
            <a:off x="-54241" y="4862363"/>
            <a:ext cx="1754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Layer 3</a:t>
            </a:r>
          </a:p>
          <a:p>
            <a:r>
              <a:rPr lang="en-US" b="1" dirty="0" err="1"/>
              <a:t>Workpackages</a:t>
            </a:r>
            <a:r>
              <a:rPr lang="en-US" b="1" dirty="0"/>
              <a:t> </a:t>
            </a:r>
            <a:r>
              <a:rPr lang="en-US" b="1" i="1" dirty="0"/>
              <a:t>Agile &amp; Kanban</a:t>
            </a:r>
          </a:p>
        </p:txBody>
      </p:sp>
      <p:pic>
        <p:nvPicPr>
          <p:cNvPr id="94" name="Picture 93" descr="IMG_23022012_15343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6919" y="4876736"/>
            <a:ext cx="1949196" cy="1246578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9227774" y="882630"/>
            <a:ext cx="2830142" cy="116078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spcBef>
                <a:spcPct val="0"/>
              </a:spcBef>
            </a:pPr>
            <a:r>
              <a:rPr lang="en-GB" sz="1600" b="1" i="1" kern="1200" dirty="0">
                <a:solidFill>
                  <a:schemeClr val="tx1"/>
                </a:solidFill>
              </a:rPr>
              <a:t>Pipeline &amp; Scenario Planning</a:t>
            </a:r>
          </a:p>
          <a:p>
            <a:pPr lvl="0" algn="ctr" defTabSz="622300"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Release Wizard</a:t>
            </a:r>
          </a:p>
          <a:p>
            <a:pPr lvl="0" algn="ctr" defTabSz="622300"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Scenario Wizard</a:t>
            </a:r>
          </a:p>
          <a:p>
            <a:pPr lvl="0" algn="ctr" defTabSz="622300">
              <a:lnSpc>
                <a:spcPct val="90000"/>
              </a:lnSpc>
              <a:spcBef>
                <a:spcPts val="1200"/>
              </a:spcBef>
              <a:spcAft>
                <a:spcPct val="35000"/>
              </a:spcAft>
            </a:pPr>
            <a:r>
              <a:rPr lang="en-GB" sz="1600" i="1" dirty="0">
                <a:solidFill>
                  <a:schemeClr val="tx1"/>
                </a:solidFill>
              </a:rPr>
              <a:t>“Strategic Priorities”</a:t>
            </a:r>
            <a:endParaRPr lang="en-GB" sz="1600" i="1" kern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227775" y="4576668"/>
            <a:ext cx="2830142" cy="85165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b="1" i="1" dirty="0" err="1">
                <a:solidFill>
                  <a:schemeClr val="tx1"/>
                </a:solidFill>
              </a:rPr>
              <a:t>Workpackages</a:t>
            </a:r>
            <a:r>
              <a:rPr lang="en-GB" sz="1600" b="1" i="1" dirty="0">
                <a:solidFill>
                  <a:schemeClr val="tx1"/>
                </a:solidFill>
              </a:rPr>
              <a:t> with Cards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Agile/Kanban Processes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e.g. Sub-tasks / Stories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336360" y="2769308"/>
            <a:ext cx="2129142" cy="85165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b="1" i="1" kern="1200" dirty="0">
                <a:solidFill>
                  <a:schemeClr val="tx1"/>
                </a:solidFill>
              </a:rPr>
              <a:t>Projects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kern="1200" dirty="0">
                <a:solidFill>
                  <a:schemeClr val="tx1"/>
                </a:solidFill>
              </a:rPr>
              <a:t>CCPM Engine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Buffer Management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i="1" dirty="0">
                <a:solidFill>
                  <a:schemeClr val="tx1"/>
                </a:solidFill>
              </a:rPr>
              <a:t>“Operational Priorities”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13" y="5856308"/>
            <a:ext cx="2017300" cy="978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553"/>
          <a:stretch/>
        </p:blipFill>
        <p:spPr>
          <a:xfrm>
            <a:off x="-41107" y="2561407"/>
            <a:ext cx="592492" cy="83541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553"/>
          <a:stretch/>
        </p:blipFill>
        <p:spPr>
          <a:xfrm>
            <a:off x="-46223" y="508092"/>
            <a:ext cx="592492" cy="835411"/>
          </a:xfrm>
          <a:prstGeom prst="rect">
            <a:avLst/>
          </a:prstGeom>
        </p:spPr>
      </p:pic>
      <p:grpSp>
        <p:nvGrpSpPr>
          <p:cNvPr id="95" name="Gruppieren 8">
            <a:extLst>
              <a:ext uri="{FF2B5EF4-FFF2-40B4-BE49-F238E27FC236}">
                <a16:creationId xmlns:a16="http://schemas.microsoft.com/office/drawing/2014/main" id="{A8140DE1-E2F4-4B34-876C-EB71D449F1CE}"/>
              </a:ext>
            </a:extLst>
          </p:cNvPr>
          <p:cNvGrpSpPr/>
          <p:nvPr/>
        </p:nvGrpSpPr>
        <p:grpSpPr>
          <a:xfrm>
            <a:off x="6598709" y="1188491"/>
            <a:ext cx="2261704" cy="1219872"/>
            <a:chOff x="4195903" y="1556905"/>
            <a:chExt cx="5158490" cy="2615623"/>
          </a:xfrm>
        </p:grpSpPr>
        <p:cxnSp>
          <p:nvCxnSpPr>
            <p:cNvPr id="97" name="Gerade Verbindung mit Pfeil 200">
              <a:extLst>
                <a:ext uri="{FF2B5EF4-FFF2-40B4-BE49-F238E27FC236}">
                  <a16:creationId xmlns:a16="http://schemas.microsoft.com/office/drawing/2014/main" id="{BB72AD49-A2B3-4936-86EA-78949A25EE4E}"/>
                </a:ext>
              </a:extLst>
            </p:cNvPr>
            <p:cNvCxnSpPr/>
            <p:nvPr/>
          </p:nvCxnSpPr>
          <p:spPr>
            <a:xfrm>
              <a:off x="4205894" y="4172528"/>
              <a:ext cx="469900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201">
              <a:extLst>
                <a:ext uri="{FF2B5EF4-FFF2-40B4-BE49-F238E27FC236}">
                  <a16:creationId xmlns:a16="http://schemas.microsoft.com/office/drawing/2014/main" id="{CFED45E5-C59E-4B4B-99A8-5D17261BA662}"/>
                </a:ext>
              </a:extLst>
            </p:cNvPr>
            <p:cNvCxnSpPr/>
            <p:nvPr/>
          </p:nvCxnSpPr>
          <p:spPr>
            <a:xfrm flipV="1">
              <a:off x="4195903" y="1903858"/>
              <a:ext cx="0" cy="22686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hteck 202">
              <a:extLst>
                <a:ext uri="{FF2B5EF4-FFF2-40B4-BE49-F238E27FC236}">
                  <a16:creationId xmlns:a16="http://schemas.microsoft.com/office/drawing/2014/main" id="{F25910A7-A407-4002-83DC-789E08AF6104}"/>
                </a:ext>
              </a:extLst>
            </p:cNvPr>
            <p:cNvSpPr/>
            <p:nvPr/>
          </p:nvSpPr>
          <p:spPr>
            <a:xfrm>
              <a:off x="4343400" y="3535065"/>
              <a:ext cx="2933700" cy="507832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>
                  <a:solidFill>
                    <a:schemeClr val="bg1"/>
                  </a:solidFill>
                </a:rPr>
                <a:t>Project #1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101" name="Rechteck 203">
              <a:extLst>
                <a:ext uri="{FF2B5EF4-FFF2-40B4-BE49-F238E27FC236}">
                  <a16:creationId xmlns:a16="http://schemas.microsoft.com/office/drawing/2014/main" id="{6541633A-7A26-4A40-97D1-C92DEE8CA677}"/>
                </a:ext>
              </a:extLst>
            </p:cNvPr>
            <p:cNvSpPr/>
            <p:nvPr/>
          </p:nvSpPr>
          <p:spPr>
            <a:xfrm>
              <a:off x="4343400" y="2904698"/>
              <a:ext cx="1092200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#2</a:t>
              </a:r>
            </a:p>
          </p:txBody>
        </p:sp>
        <p:sp>
          <p:nvSpPr>
            <p:cNvPr id="105" name="Rechteck 204">
              <a:extLst>
                <a:ext uri="{FF2B5EF4-FFF2-40B4-BE49-F238E27FC236}">
                  <a16:creationId xmlns:a16="http://schemas.microsoft.com/office/drawing/2014/main" id="{486ACC98-DF23-490C-83A8-1C7CD3AAF54A}"/>
                </a:ext>
              </a:extLst>
            </p:cNvPr>
            <p:cNvSpPr/>
            <p:nvPr/>
          </p:nvSpPr>
          <p:spPr>
            <a:xfrm>
              <a:off x="4343400" y="2307966"/>
              <a:ext cx="2298700" cy="507832"/>
            </a:xfrm>
            <a:prstGeom prst="rect">
              <a:avLst/>
            </a:prstGeom>
            <a:solidFill>
              <a:srgbClr val="FF9933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Project #4</a:t>
              </a:r>
            </a:p>
          </p:txBody>
        </p:sp>
        <p:sp>
          <p:nvSpPr>
            <p:cNvPr id="106" name="Textfeld 205">
              <a:extLst>
                <a:ext uri="{FF2B5EF4-FFF2-40B4-BE49-F238E27FC236}">
                  <a16:creationId xmlns:a16="http://schemas.microsoft.com/office/drawing/2014/main" id="{CE2A06F1-7B6B-4A4B-9737-94CDAA824F73}"/>
                </a:ext>
              </a:extLst>
            </p:cNvPr>
            <p:cNvSpPr txBox="1"/>
            <p:nvPr/>
          </p:nvSpPr>
          <p:spPr>
            <a:xfrm>
              <a:off x="4418515" y="1556905"/>
              <a:ext cx="1819455" cy="626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PIPELINE</a:t>
              </a:r>
            </a:p>
          </p:txBody>
        </p:sp>
        <p:sp>
          <p:nvSpPr>
            <p:cNvPr id="107" name="Rechteck 206">
              <a:extLst>
                <a:ext uri="{FF2B5EF4-FFF2-40B4-BE49-F238E27FC236}">
                  <a16:creationId xmlns:a16="http://schemas.microsoft.com/office/drawing/2014/main" id="{EC40311E-D308-4717-A66E-84D53F7A5558}"/>
                </a:ext>
              </a:extLst>
            </p:cNvPr>
            <p:cNvSpPr/>
            <p:nvPr/>
          </p:nvSpPr>
          <p:spPr>
            <a:xfrm>
              <a:off x="7277100" y="3535065"/>
              <a:ext cx="1117600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8" name="Rechteck 207">
              <a:extLst>
                <a:ext uri="{FF2B5EF4-FFF2-40B4-BE49-F238E27FC236}">
                  <a16:creationId xmlns:a16="http://schemas.microsoft.com/office/drawing/2014/main" id="{5E9D4DB5-3A0F-41A4-9C72-2F0929F598A8}"/>
                </a:ext>
              </a:extLst>
            </p:cNvPr>
            <p:cNvSpPr/>
            <p:nvPr/>
          </p:nvSpPr>
          <p:spPr>
            <a:xfrm>
              <a:off x="5438624" y="2904698"/>
              <a:ext cx="416076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9" name="Rechteck 208">
              <a:extLst>
                <a:ext uri="{FF2B5EF4-FFF2-40B4-BE49-F238E27FC236}">
                  <a16:creationId xmlns:a16="http://schemas.microsoft.com/office/drawing/2014/main" id="{863BD897-E670-4790-84D7-59288AD92AD8}"/>
                </a:ext>
              </a:extLst>
            </p:cNvPr>
            <p:cNvSpPr/>
            <p:nvPr/>
          </p:nvSpPr>
          <p:spPr>
            <a:xfrm>
              <a:off x="6642864" y="2307967"/>
              <a:ext cx="875695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0" name="Rechteck 212">
              <a:extLst>
                <a:ext uri="{FF2B5EF4-FFF2-40B4-BE49-F238E27FC236}">
                  <a16:creationId xmlns:a16="http://schemas.microsoft.com/office/drawing/2014/main" id="{CC067249-EF1F-41CE-8BFE-96477CAC1DD2}"/>
                </a:ext>
              </a:extLst>
            </p:cNvPr>
            <p:cNvSpPr/>
            <p:nvPr/>
          </p:nvSpPr>
          <p:spPr>
            <a:xfrm>
              <a:off x="5854700" y="2904782"/>
              <a:ext cx="2298700" cy="507832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bg1"/>
                  </a:solidFill>
                </a:rPr>
                <a:t>Project #3</a:t>
              </a:r>
            </a:p>
          </p:txBody>
        </p:sp>
        <p:sp>
          <p:nvSpPr>
            <p:cNvPr id="111" name="Rechteck 213">
              <a:extLst>
                <a:ext uri="{FF2B5EF4-FFF2-40B4-BE49-F238E27FC236}">
                  <a16:creationId xmlns:a16="http://schemas.microsoft.com/office/drawing/2014/main" id="{151FD551-0E94-4097-852E-1C5385463023}"/>
                </a:ext>
              </a:extLst>
            </p:cNvPr>
            <p:cNvSpPr/>
            <p:nvPr/>
          </p:nvSpPr>
          <p:spPr>
            <a:xfrm>
              <a:off x="8149984" y="2904783"/>
              <a:ext cx="875695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2" name="Rechteck 214">
              <a:extLst>
                <a:ext uri="{FF2B5EF4-FFF2-40B4-BE49-F238E27FC236}">
                  <a16:creationId xmlns:a16="http://schemas.microsoft.com/office/drawing/2014/main" id="{5F1ECA3E-5BBE-4203-B5C9-BAEB341E6905}"/>
                </a:ext>
              </a:extLst>
            </p:cNvPr>
            <p:cNvSpPr/>
            <p:nvPr/>
          </p:nvSpPr>
          <p:spPr>
            <a:xfrm>
              <a:off x="7520513" y="2307963"/>
              <a:ext cx="1833880" cy="507834"/>
            </a:xfrm>
            <a:prstGeom prst="rect">
              <a:avLst/>
            </a:prstGeom>
            <a:solidFill>
              <a:srgbClr val="20489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bg1"/>
                  </a:solidFill>
                </a:rPr>
                <a:t>Project # 5</a:t>
              </a: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4D84031-0C40-4C21-BC59-69C25A3BF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539" y="1112743"/>
            <a:ext cx="2129940" cy="1271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6BCFA-2FDF-45E9-BD1A-B95FF1A2CA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11" y="3259871"/>
            <a:ext cx="623805" cy="623805"/>
          </a:xfrm>
          <a:prstGeom prst="rect">
            <a:avLst/>
          </a:prstGeom>
        </p:spPr>
      </p:pic>
      <p:pic>
        <p:nvPicPr>
          <p:cNvPr id="160" name="Picture 2" descr="part1">
            <a:extLst>
              <a:ext uri="{FF2B5EF4-FFF2-40B4-BE49-F238E27FC236}">
                <a16:creationId xmlns:a16="http://schemas.microsoft.com/office/drawing/2014/main" id="{7C9E87CC-8823-4D5C-AD08-8DC5703A8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25099" t="5046" r="40004" b="10585"/>
          <a:stretch/>
        </p:blipFill>
        <p:spPr bwMode="auto">
          <a:xfrm>
            <a:off x="3131215" y="4711393"/>
            <a:ext cx="922157" cy="11470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EC23EE3-B29A-4619-A886-02C18AC1FFA3}"/>
              </a:ext>
            </a:extLst>
          </p:cNvPr>
          <p:cNvGrpSpPr/>
          <p:nvPr/>
        </p:nvGrpSpPr>
        <p:grpSpPr>
          <a:xfrm>
            <a:off x="1435774" y="4975861"/>
            <a:ext cx="2245291" cy="1147453"/>
            <a:chOff x="346704" y="476672"/>
            <a:chExt cx="11560542" cy="577200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DDDFB6E-4DA4-4AEF-8443-294E4306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6704" y="476672"/>
              <a:ext cx="11560542" cy="576884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7EA2B64-A0D6-495A-B5DE-024CFC3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3578" y="4076784"/>
              <a:ext cx="480102" cy="21718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B044E947-C58F-4260-B6B9-D74E69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36516" y="525856"/>
              <a:ext cx="2133785" cy="48314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104CD50-14E8-4921-B980-60612982DC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3372" y="4868217"/>
            <a:ext cx="2511055" cy="1371153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B477B161-AA1B-4443-85E2-C790CC3437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3724" y="2769308"/>
            <a:ext cx="1229947" cy="6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1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217" grpId="0" animBg="1"/>
      <p:bldP spid="4" grpId="0" animBg="1"/>
      <p:bldP spid="232" grpId="0"/>
      <p:bldP spid="241" grpId="0"/>
      <p:bldP spid="12" grpId="0"/>
      <p:bldP spid="16" grpId="0"/>
      <p:bldP spid="520" grpId="0"/>
      <p:bldP spid="234" grpId="0" animBg="1"/>
      <p:bldP spid="93" grpId="0"/>
      <p:bldP spid="92" grpId="0" animBg="1"/>
      <p:bldP spid="102" grpId="0" animBg="1"/>
      <p:bldP spid="1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9A7B50-04C3-4651-8B58-FB085B2758F6}"/>
              </a:ext>
            </a:extLst>
          </p:cNvPr>
          <p:cNvSpPr/>
          <p:nvPr/>
        </p:nvSpPr>
        <p:spPr>
          <a:xfrm>
            <a:off x="205110" y="1225100"/>
            <a:ext cx="7325499" cy="5199667"/>
          </a:xfrm>
          <a:prstGeom prst="roundRect">
            <a:avLst/>
          </a:prstGeom>
          <a:solidFill>
            <a:srgbClr val="C9D7F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8" y="1575048"/>
            <a:ext cx="3382101" cy="40281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9730" y="3342867"/>
            <a:ext cx="2903538" cy="923330"/>
          </a:xfrm>
          <a:prstGeom prst="rect">
            <a:avLst/>
          </a:prstGeom>
          <a:solidFill>
            <a:srgbClr val="C9D7F3"/>
          </a:solidFill>
        </p:spPr>
        <p:txBody>
          <a:bodyPr wrap="square">
            <a:spAutoFit/>
          </a:bodyPr>
          <a:lstStyle/>
          <a:p>
            <a:r>
              <a:rPr lang="en-US" b="1" dirty="0"/>
              <a:t>Projects with stages, phases, tasks, </a:t>
            </a:r>
            <a:r>
              <a:rPr lang="en-US" b="1" dirty="0" err="1"/>
              <a:t>workpackages</a:t>
            </a:r>
            <a:r>
              <a:rPr lang="en-US" b="1" dirty="0"/>
              <a:t> </a:t>
            </a:r>
          </a:p>
          <a:p>
            <a:r>
              <a:rPr lang="en-US" b="1" dirty="0"/>
              <a:t>with cards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7368" y="1700840"/>
            <a:ext cx="3266106" cy="646331"/>
          </a:xfrm>
          <a:prstGeom prst="rect">
            <a:avLst/>
          </a:prstGeom>
          <a:solidFill>
            <a:srgbClr val="C9D7F3"/>
          </a:solidFill>
        </p:spPr>
        <p:txBody>
          <a:bodyPr wrap="square">
            <a:spAutoFit/>
          </a:bodyPr>
          <a:lstStyle/>
          <a:p>
            <a:r>
              <a:rPr lang="en-US" b="1" dirty="0"/>
              <a:t>Portfolio / Multi Project</a:t>
            </a:r>
          </a:p>
          <a:p>
            <a:r>
              <a:rPr lang="en-US" b="1" dirty="0"/>
              <a:t>Scenario Planning &amp; Simulation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130" y="5392298"/>
            <a:ext cx="1871255" cy="9075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3" y="238098"/>
            <a:ext cx="1601775" cy="80055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388198" y="4745967"/>
            <a:ext cx="2641572" cy="646331"/>
          </a:xfrm>
          <a:prstGeom prst="rect">
            <a:avLst/>
          </a:prstGeom>
          <a:solidFill>
            <a:srgbClr val="C9D7F3"/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Taskboards</a:t>
            </a:r>
            <a:r>
              <a:rPr lang="en-US" b="1" dirty="0"/>
              <a:t> with Cards </a:t>
            </a:r>
            <a:r>
              <a:rPr lang="en-US" i="1" dirty="0"/>
              <a:t>e.g.</a:t>
            </a:r>
            <a:r>
              <a:rPr lang="en-US" b="1" dirty="0"/>
              <a:t> </a:t>
            </a:r>
            <a:r>
              <a:rPr lang="en-US" i="1" dirty="0"/>
              <a:t>subtasks, user-stories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814382-6166-4E5A-AC43-74BCF818D75B}"/>
              </a:ext>
            </a:extLst>
          </p:cNvPr>
          <p:cNvGrpSpPr/>
          <p:nvPr/>
        </p:nvGrpSpPr>
        <p:grpSpPr>
          <a:xfrm>
            <a:off x="6468321" y="3415207"/>
            <a:ext cx="5330923" cy="3068115"/>
            <a:chOff x="5927991" y="3954959"/>
            <a:chExt cx="4802917" cy="2858418"/>
          </a:xfrm>
        </p:grpSpPr>
        <p:sp>
          <p:nvSpPr>
            <p:cNvPr id="15" name="Isosceles Triangle 14"/>
            <p:cNvSpPr/>
            <p:nvPr/>
          </p:nvSpPr>
          <p:spPr>
            <a:xfrm rot="17409417">
              <a:off x="6349161" y="4389554"/>
              <a:ext cx="844330" cy="168666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7248129" y="4018792"/>
              <a:ext cx="2203830" cy="2275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6068" y="4349076"/>
              <a:ext cx="1648560" cy="16913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8" name="Rectangle 27"/>
            <p:cNvSpPr/>
            <p:nvPr/>
          </p:nvSpPr>
          <p:spPr>
            <a:xfrm>
              <a:off x="7826552" y="3954959"/>
              <a:ext cx="2311113" cy="344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b="1" dirty="0"/>
                <a:t>Card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CA1F1B-E4FB-4F78-902F-0D6DBEE3D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6079" y="4385042"/>
              <a:ext cx="1844829" cy="242833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CF84A6-6B53-4FDC-B335-45B595842431}"/>
              </a:ext>
            </a:extLst>
          </p:cNvPr>
          <p:cNvGrpSpPr/>
          <p:nvPr/>
        </p:nvGrpSpPr>
        <p:grpSpPr>
          <a:xfrm>
            <a:off x="6527587" y="1225100"/>
            <a:ext cx="4943964" cy="1879640"/>
            <a:chOff x="5063701" y="1405017"/>
            <a:chExt cx="4943964" cy="1879639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65FF10A-D4CE-4C3C-94B8-179C16334A9D}"/>
                </a:ext>
              </a:extLst>
            </p:cNvPr>
            <p:cNvSpPr/>
            <p:nvPr/>
          </p:nvSpPr>
          <p:spPr>
            <a:xfrm rot="15435128">
              <a:off x="5445561" y="2013130"/>
              <a:ext cx="700747" cy="1464467"/>
            </a:xfrm>
            <a:prstGeom prst="triangle">
              <a:avLst/>
            </a:prstGeom>
            <a:solidFill>
              <a:srgbClr val="204892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98BCB7B-B8A0-436F-AF56-53486C63C059}"/>
                </a:ext>
              </a:extLst>
            </p:cNvPr>
            <p:cNvSpPr/>
            <p:nvPr/>
          </p:nvSpPr>
          <p:spPr>
            <a:xfrm>
              <a:off x="6334557" y="1405017"/>
              <a:ext cx="3673108" cy="1879639"/>
            </a:xfrm>
            <a:prstGeom prst="roundRect">
              <a:avLst/>
            </a:prstGeom>
            <a:solidFill>
              <a:srgbClr val="204892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9EE721-5D48-4871-A26A-2DE6CEC8AD49}"/>
                </a:ext>
              </a:extLst>
            </p:cNvPr>
            <p:cNvSpPr/>
            <p:nvPr/>
          </p:nvSpPr>
          <p:spPr>
            <a:xfrm>
              <a:off x="6870225" y="1653908"/>
              <a:ext cx="260177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Multi-Skill Resource Management</a:t>
              </a:r>
            </a:p>
            <a:p>
              <a:r>
                <a:rPr lang="en-US" i="1" dirty="0">
                  <a:solidFill>
                    <a:schemeClr val="bg1"/>
                  </a:solidFill>
                </a:rPr>
                <a:t>Skills, profiles, resources, teams, team members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49E79CA-B365-406D-B801-6A53702CB7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1" y="2253131"/>
            <a:ext cx="2180369" cy="1089736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72EA271-08F8-4DB1-BF95-FAF74DF66B50}"/>
              </a:ext>
            </a:extLst>
          </p:cNvPr>
          <p:cNvSpPr/>
          <p:nvPr/>
        </p:nvSpPr>
        <p:spPr>
          <a:xfrm>
            <a:off x="2818321" y="1385689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Portfolio manager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4A7F6F1-289F-4888-9E37-736F03FBCDD3}"/>
              </a:ext>
            </a:extLst>
          </p:cNvPr>
          <p:cNvSpPr/>
          <p:nvPr/>
        </p:nvSpPr>
        <p:spPr>
          <a:xfrm>
            <a:off x="2173630" y="3123619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Project manager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DE5E909-E8C4-4758-93DE-25E69D9DB160}"/>
              </a:ext>
            </a:extLst>
          </p:cNvPr>
          <p:cNvSpPr/>
          <p:nvPr/>
        </p:nvSpPr>
        <p:spPr>
          <a:xfrm>
            <a:off x="10514880" y="919684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FF993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Resource manager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369C33E-E146-4534-B279-B6E840C03DFB}"/>
              </a:ext>
            </a:extLst>
          </p:cNvPr>
          <p:cNvSpPr/>
          <p:nvPr/>
        </p:nvSpPr>
        <p:spPr>
          <a:xfrm>
            <a:off x="4398378" y="4286006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Team manager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5229122-977A-405A-A732-5E301F34A8C0}"/>
              </a:ext>
            </a:extLst>
          </p:cNvPr>
          <p:cNvSpPr/>
          <p:nvPr/>
        </p:nvSpPr>
        <p:spPr>
          <a:xfrm>
            <a:off x="5150115" y="3214653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Task manager 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88627DF-D272-4DB2-8F1F-C9334A57BCB9}"/>
              </a:ext>
            </a:extLst>
          </p:cNvPr>
          <p:cNvSpPr/>
          <p:nvPr/>
        </p:nvSpPr>
        <p:spPr>
          <a:xfrm>
            <a:off x="6461018" y="5062813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Team member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BF3D49F-D5D5-4AFA-826A-CAE447D12FD1}"/>
              </a:ext>
            </a:extLst>
          </p:cNvPr>
          <p:cNvSpPr/>
          <p:nvPr/>
        </p:nvSpPr>
        <p:spPr>
          <a:xfrm>
            <a:off x="7007653" y="3816681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FF993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Resource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617CBD4-45F1-4B1A-BA89-3F99AB294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16632"/>
            <a:ext cx="10871200" cy="990600"/>
          </a:xfrm>
        </p:spPr>
        <p:txBody>
          <a:bodyPr>
            <a:noAutofit/>
          </a:bodyPr>
          <a:lstStyle/>
          <a:p>
            <a:r>
              <a:rPr lang="en-US" sz="2800" dirty="0"/>
              <a:t>Why LYNX?</a:t>
            </a:r>
            <a:br>
              <a:rPr lang="en-US" sz="2800" dirty="0"/>
            </a:br>
            <a:r>
              <a:rPr lang="en-US" sz="2800" i="1" dirty="0"/>
              <a:t>LYNX brings everything together..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0092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4" grpId="0" animBg="1"/>
      <p:bldP spid="27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Layer 3: </a:t>
            </a:r>
            <a:br>
              <a:rPr lang="en-GB" dirty="0"/>
            </a:br>
            <a:r>
              <a:rPr lang="en-GB" sz="3100" i="1" dirty="0"/>
              <a:t>LYNX TameFlow Task Board, including Flow Buffer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40</a:t>
            </a:fld>
            <a:endParaRPr lang="nl-NL" dirty="0"/>
          </a:p>
        </p:txBody>
      </p:sp>
      <p:grpSp>
        <p:nvGrpSpPr>
          <p:cNvPr id="4" name="Group 3"/>
          <p:cNvGrpSpPr/>
          <p:nvPr/>
        </p:nvGrpSpPr>
        <p:grpSpPr>
          <a:xfrm>
            <a:off x="1127448" y="1628800"/>
            <a:ext cx="9804335" cy="4895153"/>
            <a:chOff x="346704" y="476672"/>
            <a:chExt cx="11560542" cy="577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704" y="476672"/>
              <a:ext cx="11560542" cy="576884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78" y="4076784"/>
              <a:ext cx="480102" cy="21718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6516" y="525856"/>
              <a:ext cx="2133785" cy="48314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82305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25FE-9359-4BB8-9059-8190EAAE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this Training: Layer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AB27E-90A6-4172-BBF9-AFCAED98D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41</a:t>
            </a:fld>
            <a:endParaRPr lang="nl-NL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24429F7-B434-459B-8300-B63E7B03F195}"/>
              </a:ext>
            </a:extLst>
          </p:cNvPr>
          <p:cNvSpPr/>
          <p:nvPr/>
        </p:nvSpPr>
        <p:spPr>
          <a:xfrm>
            <a:off x="812800" y="2921411"/>
            <a:ext cx="8735260" cy="17317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" name="Gruppieren 222">
            <a:extLst>
              <a:ext uri="{FF2B5EF4-FFF2-40B4-BE49-F238E27FC236}">
                <a16:creationId xmlns:a16="http://schemas.microsoft.com/office/drawing/2014/main" id="{87A93738-3502-4B9A-9916-8A0A40FE15DA}"/>
              </a:ext>
            </a:extLst>
          </p:cNvPr>
          <p:cNvGrpSpPr>
            <a:grpSpLocks/>
          </p:cNvGrpSpPr>
          <p:nvPr/>
        </p:nvGrpSpPr>
        <p:grpSpPr bwMode="auto">
          <a:xfrm>
            <a:off x="7680176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6" name="Trapezoid 223">
              <a:extLst>
                <a:ext uri="{FF2B5EF4-FFF2-40B4-BE49-F238E27FC236}">
                  <a16:creationId xmlns:a16="http://schemas.microsoft.com/office/drawing/2014/main" id="{5B320200-B0EC-414E-989F-D34B72475044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Ellipse 224">
              <a:extLst>
                <a:ext uri="{FF2B5EF4-FFF2-40B4-BE49-F238E27FC236}">
                  <a16:creationId xmlns:a16="http://schemas.microsoft.com/office/drawing/2014/main" id="{87978B09-2273-413B-A642-5EFBDA796AAB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8" name="Gruppieren 225">
            <a:extLst>
              <a:ext uri="{FF2B5EF4-FFF2-40B4-BE49-F238E27FC236}">
                <a16:creationId xmlns:a16="http://schemas.microsoft.com/office/drawing/2014/main" id="{CD7B5996-36C3-4736-9853-363207788482}"/>
              </a:ext>
            </a:extLst>
          </p:cNvPr>
          <p:cNvGrpSpPr>
            <a:grpSpLocks/>
          </p:cNvGrpSpPr>
          <p:nvPr/>
        </p:nvGrpSpPr>
        <p:grpSpPr bwMode="auto">
          <a:xfrm>
            <a:off x="7917856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9" name="Trapezoid 226">
              <a:extLst>
                <a:ext uri="{FF2B5EF4-FFF2-40B4-BE49-F238E27FC236}">
                  <a16:creationId xmlns:a16="http://schemas.microsoft.com/office/drawing/2014/main" id="{9A69F6E4-CE06-4CB5-9BDA-A62CC1221037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Ellipse 227">
              <a:extLst>
                <a:ext uri="{FF2B5EF4-FFF2-40B4-BE49-F238E27FC236}">
                  <a16:creationId xmlns:a16="http://schemas.microsoft.com/office/drawing/2014/main" id="{49D5359D-72EE-4B98-9063-2480411B989C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" name="Gruppieren 228">
            <a:extLst>
              <a:ext uri="{FF2B5EF4-FFF2-40B4-BE49-F238E27FC236}">
                <a16:creationId xmlns:a16="http://schemas.microsoft.com/office/drawing/2014/main" id="{BDAC7301-C4DB-4A2A-AB8C-059EC315E650}"/>
              </a:ext>
            </a:extLst>
          </p:cNvPr>
          <p:cNvGrpSpPr>
            <a:grpSpLocks/>
          </p:cNvGrpSpPr>
          <p:nvPr/>
        </p:nvGrpSpPr>
        <p:grpSpPr bwMode="auto">
          <a:xfrm>
            <a:off x="8156848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12" name="Trapezoid 229">
              <a:extLst>
                <a:ext uri="{FF2B5EF4-FFF2-40B4-BE49-F238E27FC236}">
                  <a16:creationId xmlns:a16="http://schemas.microsoft.com/office/drawing/2014/main" id="{260D973E-D220-46B7-9DA1-5FDA372781F3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Ellipse 230">
              <a:extLst>
                <a:ext uri="{FF2B5EF4-FFF2-40B4-BE49-F238E27FC236}">
                  <a16:creationId xmlns:a16="http://schemas.microsoft.com/office/drawing/2014/main" id="{6BE0417B-F7D6-4A31-A5B5-3A6049CC7AFE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4" name="Gruppieren 231">
            <a:extLst>
              <a:ext uri="{FF2B5EF4-FFF2-40B4-BE49-F238E27FC236}">
                <a16:creationId xmlns:a16="http://schemas.microsoft.com/office/drawing/2014/main" id="{F3763E5E-F9D5-4315-9738-7ED9AB594EB1}"/>
              </a:ext>
            </a:extLst>
          </p:cNvPr>
          <p:cNvGrpSpPr>
            <a:grpSpLocks/>
          </p:cNvGrpSpPr>
          <p:nvPr/>
        </p:nvGrpSpPr>
        <p:grpSpPr bwMode="auto">
          <a:xfrm>
            <a:off x="8394526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7BC19B5D-D392-4300-987E-D34A89A38DE5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Ellipse 244">
              <a:extLst>
                <a:ext uri="{FF2B5EF4-FFF2-40B4-BE49-F238E27FC236}">
                  <a16:creationId xmlns:a16="http://schemas.microsoft.com/office/drawing/2014/main" id="{E6648723-6666-478D-94BE-FB0FC3DA5B83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8" name="Textfeld 519">
            <a:extLst>
              <a:ext uri="{FF2B5EF4-FFF2-40B4-BE49-F238E27FC236}">
                <a16:creationId xmlns:a16="http://schemas.microsoft.com/office/drawing/2014/main" id="{5D6A0ED1-A5AE-4DAC-BF16-D1D398904A2F}"/>
              </a:ext>
            </a:extLst>
          </p:cNvPr>
          <p:cNvSpPr txBox="1"/>
          <p:nvPr/>
        </p:nvSpPr>
        <p:spPr>
          <a:xfrm rot="16200000">
            <a:off x="342842" y="3432399"/>
            <a:ext cx="148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Layer 2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Single Project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D28E8D-BFA0-4F86-A6A8-10D6E516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76" y="3248346"/>
            <a:ext cx="2004254" cy="1267512"/>
          </a:xfrm>
          <a:prstGeom prst="rect">
            <a:avLst/>
          </a:prstGeom>
        </p:spPr>
      </p:pic>
      <p:pic>
        <p:nvPicPr>
          <p:cNvPr id="20" name="Picture 19" descr="IMG_23022012_153431.png">
            <a:extLst>
              <a:ext uri="{FF2B5EF4-FFF2-40B4-BE49-F238E27FC236}">
                <a16:creationId xmlns:a16="http://schemas.microsoft.com/office/drawing/2014/main" id="{62418EF4-4B3E-4340-8130-4C25AC2E53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4915" y="3106076"/>
            <a:ext cx="1949196" cy="12465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536C14-5B33-4F9F-9282-618337E600F5}"/>
              </a:ext>
            </a:extLst>
          </p:cNvPr>
          <p:cNvSpPr/>
          <p:nvPr/>
        </p:nvSpPr>
        <p:spPr>
          <a:xfrm>
            <a:off x="9764084" y="2991928"/>
            <a:ext cx="2129142" cy="85165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b="1" i="1" kern="1200" dirty="0">
                <a:solidFill>
                  <a:schemeClr val="tx1"/>
                </a:solidFill>
              </a:rPr>
              <a:t>Create Projects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kern="1200" dirty="0">
                <a:solidFill>
                  <a:schemeClr val="tx1"/>
                </a:solidFill>
              </a:rPr>
              <a:t>CCPM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Buffer Management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i="1" dirty="0">
                <a:solidFill>
                  <a:schemeClr val="tx1"/>
                </a:solidFill>
              </a:rPr>
              <a:t>“Operational Priorities”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91C63F-A9E1-4A6D-A2D0-AE3E32AE0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553"/>
          <a:stretch/>
        </p:blipFill>
        <p:spPr>
          <a:xfrm>
            <a:off x="386617" y="2784027"/>
            <a:ext cx="592492" cy="835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6B2815-0834-40B0-B5D1-757158343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35" y="3482491"/>
            <a:ext cx="623805" cy="623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3CF774-D0B6-44B7-9683-B167BE641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448" y="2991928"/>
            <a:ext cx="1229947" cy="6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27FC7-AEEC-489C-AFB8-F8DF4EEE1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can you do with </a:t>
            </a:r>
            <a:r>
              <a:rPr lang="en-GB" sz="2400" dirty="0">
                <a:solidFill>
                  <a:srgbClr val="FF0000"/>
                </a:solidFill>
              </a:rPr>
              <a:t>Red</a:t>
            </a:r>
            <a:r>
              <a:rPr lang="en-GB" sz="2400" dirty="0"/>
              <a:t>, </a:t>
            </a:r>
            <a:r>
              <a:rPr lang="en-GB" sz="2400" dirty="0">
                <a:solidFill>
                  <a:srgbClr val="FFC000"/>
                </a:solidFill>
              </a:rPr>
              <a:t>Orange</a:t>
            </a:r>
            <a:r>
              <a:rPr lang="en-GB" sz="2400" dirty="0"/>
              <a:t> and </a:t>
            </a:r>
            <a:r>
              <a:rPr lang="en-GB" sz="2400" dirty="0">
                <a:solidFill>
                  <a:srgbClr val="008000"/>
                </a:solidFill>
              </a:rPr>
              <a:t>Green</a:t>
            </a:r>
            <a:r>
              <a:rPr lang="en-GB" sz="2400" dirty="0"/>
              <a:t>?</a:t>
            </a:r>
            <a:br>
              <a:rPr lang="en-GB" sz="2400" dirty="0"/>
            </a:b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B5449A-B1DC-41B3-A10F-0F52D974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of Buffer Management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F1195C-9A99-4B55-9E88-E22725F18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9894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6165304"/>
            <a:ext cx="1835696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731586" y="2225506"/>
            <a:ext cx="576262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303086" y="2226387"/>
            <a:ext cx="576262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80901" name="Line 22"/>
          <p:cNvSpPr>
            <a:spLocks noChangeShapeType="1"/>
          </p:cNvSpPr>
          <p:nvPr/>
        </p:nvSpPr>
        <p:spPr bwMode="auto">
          <a:xfrm flipH="1">
            <a:off x="1800776" y="5519515"/>
            <a:ext cx="676790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0902" name="Text Box 23"/>
          <p:cNvSpPr txBox="1">
            <a:spLocks noChangeArrowheads="1"/>
          </p:cNvSpPr>
          <p:nvPr/>
        </p:nvSpPr>
        <p:spPr bwMode="auto">
          <a:xfrm>
            <a:off x="4900237" y="5509616"/>
            <a:ext cx="3213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r" rtl="1">
              <a:spcBef>
                <a:spcPct val="50000"/>
              </a:spcBef>
              <a:defRPr/>
            </a:pPr>
            <a:r>
              <a:rPr lang="en-US" b="1" noProof="0" dirty="0">
                <a:solidFill>
                  <a:srgbClr val="FF0000"/>
                </a:solidFill>
                <a:latin typeface="Tw Cen MT"/>
              </a:rPr>
              <a:t>CRITICAL </a:t>
            </a:r>
            <a:r>
              <a:rPr lang="en-US" b="1" dirty="0">
                <a:solidFill>
                  <a:srgbClr val="FF0000"/>
                </a:solidFill>
              </a:rPr>
              <a:t>CHAIN / PATH </a:t>
            </a:r>
            <a:r>
              <a:rPr lang="en-US" b="1" noProof="0" dirty="0">
                <a:solidFill>
                  <a:srgbClr val="FF0000"/>
                </a:solidFill>
                <a:latin typeface="Tw Cen MT"/>
              </a:rPr>
              <a:t>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60</a:t>
            </a:r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 flipV="1">
            <a:off x="1704598" y="1937499"/>
            <a:ext cx="0" cy="27368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4" name="Group 61"/>
          <p:cNvGrpSpPr/>
          <p:nvPr/>
        </p:nvGrpSpPr>
        <p:grpSpPr>
          <a:xfrm>
            <a:off x="1704598" y="4674346"/>
            <a:ext cx="7199714" cy="493160"/>
            <a:chOff x="1120374" y="4674346"/>
            <a:chExt cx="7199714" cy="493160"/>
          </a:xfrm>
        </p:grpSpPr>
        <p:sp>
          <p:nvSpPr>
            <p:cNvPr id="80899" name="Text Box 15"/>
            <p:cNvSpPr txBox="1">
              <a:spLocks noChangeArrowheads="1"/>
            </p:cNvSpPr>
            <p:nvPr/>
          </p:nvSpPr>
          <p:spPr bwMode="auto">
            <a:xfrm>
              <a:off x="207803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10</a:t>
              </a:r>
            </a:p>
          </p:txBody>
        </p:sp>
        <p:grpSp>
          <p:nvGrpSpPr>
            <p:cNvPr id="5" name="Group 60"/>
            <p:cNvGrpSpPr/>
            <p:nvPr/>
          </p:nvGrpSpPr>
          <p:grpSpPr>
            <a:xfrm>
              <a:off x="1120374" y="4674346"/>
              <a:ext cx="7199714" cy="123828"/>
              <a:chOff x="1120374" y="4674346"/>
              <a:chExt cx="7199714" cy="123828"/>
            </a:xfrm>
          </p:grpSpPr>
          <p:sp>
            <p:nvSpPr>
              <p:cNvPr id="80905" name="Line 27"/>
              <p:cNvSpPr>
                <a:spLocks noChangeShapeType="1"/>
              </p:cNvSpPr>
              <p:nvPr/>
            </p:nvSpPr>
            <p:spPr bwMode="auto">
              <a:xfrm flipV="1">
                <a:off x="1120374" y="4674346"/>
                <a:ext cx="7199714" cy="989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7" name="Line 29"/>
              <p:cNvSpPr>
                <a:spLocks noChangeShapeType="1"/>
              </p:cNvSpPr>
              <p:nvPr/>
            </p:nvSpPr>
            <p:spPr bwMode="auto">
              <a:xfrm>
                <a:off x="230346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8" name="Line 30"/>
              <p:cNvSpPr>
                <a:spLocks noChangeShapeType="1"/>
              </p:cNvSpPr>
              <p:nvPr/>
            </p:nvSpPr>
            <p:spPr bwMode="auto">
              <a:xfrm>
                <a:off x="34163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9" name="Line 31"/>
              <p:cNvSpPr>
                <a:spLocks noChangeShapeType="1"/>
              </p:cNvSpPr>
              <p:nvPr/>
            </p:nvSpPr>
            <p:spPr bwMode="auto">
              <a:xfrm>
                <a:off x="4605338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0" name="Line 32"/>
              <p:cNvSpPr>
                <a:spLocks noChangeShapeType="1"/>
              </p:cNvSpPr>
              <p:nvPr/>
            </p:nvSpPr>
            <p:spPr bwMode="auto">
              <a:xfrm>
                <a:off x="564515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1" name="Line 33"/>
              <p:cNvSpPr>
                <a:spLocks noChangeShapeType="1"/>
              </p:cNvSpPr>
              <p:nvPr/>
            </p:nvSpPr>
            <p:spPr bwMode="auto">
              <a:xfrm>
                <a:off x="68326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2" name="Line 34"/>
              <p:cNvSpPr>
                <a:spLocks noChangeShapeType="1"/>
              </p:cNvSpPr>
              <p:nvPr/>
            </p:nvSpPr>
            <p:spPr bwMode="auto">
              <a:xfrm>
                <a:off x="794861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  <p:sp>
          <p:nvSpPr>
            <p:cNvPr id="80913" name="Text Box 35"/>
            <p:cNvSpPr txBox="1">
              <a:spLocks noChangeArrowheads="1"/>
            </p:cNvSpPr>
            <p:nvPr/>
          </p:nvSpPr>
          <p:spPr bwMode="auto">
            <a:xfrm>
              <a:off x="31940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0914" name="Text Box 36"/>
            <p:cNvSpPr txBox="1">
              <a:spLocks noChangeArrowheads="1"/>
            </p:cNvSpPr>
            <p:nvPr/>
          </p:nvSpPr>
          <p:spPr bwMode="auto">
            <a:xfrm>
              <a:off x="438308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0915" name="Text Box 37"/>
            <p:cNvSpPr txBox="1">
              <a:spLocks noChangeArrowheads="1"/>
            </p:cNvSpPr>
            <p:nvPr/>
          </p:nvSpPr>
          <p:spPr bwMode="auto">
            <a:xfrm>
              <a:off x="542290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0916" name="Text Box 38"/>
            <p:cNvSpPr txBox="1">
              <a:spLocks noChangeArrowheads="1"/>
            </p:cNvSpPr>
            <p:nvPr/>
          </p:nvSpPr>
          <p:spPr bwMode="auto">
            <a:xfrm>
              <a:off x="66103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80917" name="Text Box 39"/>
            <p:cNvSpPr txBox="1">
              <a:spLocks noChangeArrowheads="1"/>
            </p:cNvSpPr>
            <p:nvPr/>
          </p:nvSpPr>
          <p:spPr bwMode="auto">
            <a:xfrm>
              <a:off x="7724775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27672" name="Text Box 58"/>
          <p:cNvSpPr txBox="1">
            <a:spLocks noChangeArrowheads="1"/>
          </p:cNvSpPr>
          <p:nvPr/>
        </p:nvSpPr>
        <p:spPr bwMode="auto">
          <a:xfrm>
            <a:off x="8809854" y="4484320"/>
            <a:ext cx="575469" cy="347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0008" tIns="50004" rIns="100008" bIns="50004">
            <a:spAutoFit/>
          </a:bodyPr>
          <a:lstStyle/>
          <a:p>
            <a:pPr marL="0" marR="0" lvl="0" indent="0" algn="l" defTabSz="10001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Time</a:t>
            </a:r>
          </a:p>
        </p:txBody>
      </p:sp>
      <p:sp>
        <p:nvSpPr>
          <p:cNvPr id="27673" name="Rectangle 59"/>
          <p:cNvSpPr>
            <a:spLocks noChangeArrowheads="1"/>
          </p:cNvSpPr>
          <p:nvPr/>
        </p:nvSpPr>
        <p:spPr bwMode="auto">
          <a:xfrm>
            <a:off x="408628" y="4410273"/>
            <a:ext cx="222250" cy="2476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3" name="Rectangle 60"/>
          <p:cNvSpPr>
            <a:spLocks noChangeArrowheads="1"/>
          </p:cNvSpPr>
          <p:nvPr/>
        </p:nvSpPr>
        <p:spPr bwMode="auto">
          <a:xfrm>
            <a:off x="408628" y="4037212"/>
            <a:ext cx="222250" cy="2476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80921" name="Text Box 61"/>
          <p:cNvSpPr txBox="1">
            <a:spLocks noChangeArrowheads="1"/>
          </p:cNvSpPr>
          <p:nvPr/>
        </p:nvSpPr>
        <p:spPr bwMode="auto">
          <a:xfrm>
            <a:off x="705491" y="4037212"/>
            <a:ext cx="19132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Achievable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0922" name="Text Box 63"/>
          <p:cNvSpPr txBox="1">
            <a:spLocks noChangeArrowheads="1"/>
          </p:cNvSpPr>
          <p:nvPr/>
        </p:nvSpPr>
        <p:spPr bwMode="auto">
          <a:xfrm>
            <a:off x="712252" y="4410275"/>
            <a:ext cx="9284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Contingency</a:t>
            </a: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874586" y="2611104"/>
            <a:ext cx="576000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3446086" y="2610893"/>
            <a:ext cx="576262" cy="28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4017586" y="2974971"/>
            <a:ext cx="576262" cy="287337"/>
          </a:xfrm>
          <a:prstGeom prst="rect">
            <a:avLst/>
          </a:prstGeom>
          <a:ln w="19050">
            <a:solidFill>
              <a:srgbClr val="0B4E8C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4589086" y="2974971"/>
            <a:ext cx="576262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5155826" y="3321592"/>
            <a:ext cx="576263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5727326" y="3321762"/>
            <a:ext cx="576263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6303586" y="3678067"/>
            <a:ext cx="57626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6875086" y="3676481"/>
            <a:ext cx="576262" cy="288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7446586" y="4022757"/>
            <a:ext cx="576262" cy="288925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8018086" y="4024343"/>
            <a:ext cx="527446" cy="287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/>
              <a:t>A Standard Plan</a:t>
            </a:r>
            <a:endParaRPr lang="en-GB" i="1" dirty="0"/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91344" y="1257301"/>
            <a:ext cx="574799" cy="29949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9B70-49A0-4519-9B09-62EDDB406EF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3" name="Group 119"/>
          <p:cNvGrpSpPr/>
          <p:nvPr/>
        </p:nvGrpSpPr>
        <p:grpSpPr>
          <a:xfrm>
            <a:off x="7445000" y="5077518"/>
            <a:ext cx="1301964" cy="441997"/>
            <a:chOff x="6927852" y="4916565"/>
            <a:chExt cx="1301964" cy="441997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6927852" y="5347508"/>
              <a:ext cx="1586" cy="11054"/>
            </a:xfrm>
            <a:prstGeom prst="lin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96"/>
            <p:cNvGrpSpPr/>
            <p:nvPr/>
          </p:nvGrpSpPr>
          <p:grpSpPr>
            <a:xfrm>
              <a:off x="8013792" y="4916565"/>
              <a:ext cx="216024" cy="419368"/>
              <a:chOff x="534688" y="3073824"/>
              <a:chExt cx="216024" cy="419368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 flipV="1">
                <a:off x="543460" y="3277168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Isosceles Triangle 108"/>
              <p:cNvSpPr/>
              <p:nvPr/>
            </p:nvSpPr>
            <p:spPr>
              <a:xfrm rot="5400000">
                <a:off x="534688" y="3073824"/>
                <a:ext cx="216024" cy="216024"/>
              </a:xfrm>
              <a:prstGeom prst="triangle">
                <a:avLst>
                  <a:gd name="adj" fmla="val 4879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9F4EEBEE-317C-4552-8A8C-2F4530EF7854}"/>
              </a:ext>
            </a:extLst>
          </p:cNvPr>
          <p:cNvSpPr txBox="1">
            <a:spLocks/>
          </p:cNvSpPr>
          <p:nvPr/>
        </p:nvSpPr>
        <p:spPr>
          <a:xfrm>
            <a:off x="6591717" y="1781936"/>
            <a:ext cx="5120481" cy="147452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GB" i="1" dirty="0"/>
              <a:t>Psychological effects of the standard plan:</a:t>
            </a:r>
          </a:p>
          <a:p>
            <a:r>
              <a:rPr lang="en-GB" dirty="0"/>
              <a:t>Safe estimates (or overambitions)</a:t>
            </a:r>
          </a:p>
          <a:p>
            <a:r>
              <a:rPr lang="en-GB" dirty="0"/>
              <a:t>Student Syndrome</a:t>
            </a:r>
          </a:p>
          <a:p>
            <a:r>
              <a:rPr lang="en-GB" dirty="0"/>
              <a:t>Parkinson's law</a:t>
            </a:r>
          </a:p>
          <a:p>
            <a:r>
              <a:rPr lang="en-GB" dirty="0"/>
              <a:t>Padding</a:t>
            </a:r>
            <a:endParaRPr lang="en-NL" dirty="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115185D-5412-424A-BDDA-7AE5819575D8}"/>
              </a:ext>
            </a:extLst>
          </p:cNvPr>
          <p:cNvCxnSpPr/>
          <p:nvPr/>
        </p:nvCxnSpPr>
        <p:spPr>
          <a:xfrm flipH="1" flipV="1">
            <a:off x="8609168" y="5510691"/>
            <a:ext cx="2528652" cy="8824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triangle" w="lg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7716460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2" grpId="0" animBg="1"/>
      <p:bldP spid="80901" grpId="0" animBg="1"/>
      <p:bldP spid="80902" grpId="0"/>
      <p:bldP spid="80906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7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6165304"/>
            <a:ext cx="1835696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731586" y="2225506"/>
            <a:ext cx="576262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303086" y="2226387"/>
            <a:ext cx="576262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27664" name="Rectangle 21"/>
          <p:cNvSpPr>
            <a:spLocks noChangeArrowheads="1"/>
          </p:cNvSpPr>
          <p:nvPr/>
        </p:nvSpPr>
        <p:spPr bwMode="auto">
          <a:xfrm>
            <a:off x="5303462" y="4023473"/>
            <a:ext cx="3373386" cy="287339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80901" name="Line 22"/>
          <p:cNvSpPr>
            <a:spLocks noChangeShapeType="1"/>
          </p:cNvSpPr>
          <p:nvPr/>
        </p:nvSpPr>
        <p:spPr bwMode="auto">
          <a:xfrm flipH="1">
            <a:off x="1800775" y="5506014"/>
            <a:ext cx="6876072" cy="135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lg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0903" name="Line 24"/>
          <p:cNvSpPr>
            <a:spLocks noChangeShapeType="1"/>
          </p:cNvSpPr>
          <p:nvPr/>
        </p:nvSpPr>
        <p:spPr bwMode="auto">
          <a:xfrm flipH="1">
            <a:off x="1800773" y="6188455"/>
            <a:ext cx="5204324" cy="244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204892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0904" name="Text Box 25"/>
          <p:cNvSpPr txBox="1">
            <a:spLocks noChangeArrowheads="1"/>
          </p:cNvSpPr>
          <p:nvPr/>
        </p:nvSpPr>
        <p:spPr bwMode="auto">
          <a:xfrm>
            <a:off x="3933451" y="6203956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45</a:t>
            </a:r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 flipV="1">
            <a:off x="1704598" y="1937499"/>
            <a:ext cx="0" cy="27368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4" name="Group 61"/>
          <p:cNvGrpSpPr/>
          <p:nvPr/>
        </p:nvGrpSpPr>
        <p:grpSpPr>
          <a:xfrm>
            <a:off x="1704598" y="4671902"/>
            <a:ext cx="7343730" cy="495604"/>
            <a:chOff x="976358" y="4671902"/>
            <a:chExt cx="7343730" cy="495604"/>
          </a:xfrm>
        </p:grpSpPr>
        <p:sp>
          <p:nvSpPr>
            <p:cNvPr id="80899" name="Text Box 15"/>
            <p:cNvSpPr txBox="1">
              <a:spLocks noChangeArrowheads="1"/>
            </p:cNvSpPr>
            <p:nvPr/>
          </p:nvSpPr>
          <p:spPr bwMode="auto">
            <a:xfrm>
              <a:off x="207803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10</a:t>
              </a:r>
            </a:p>
          </p:txBody>
        </p:sp>
        <p:grpSp>
          <p:nvGrpSpPr>
            <p:cNvPr id="5" name="Group 60"/>
            <p:cNvGrpSpPr/>
            <p:nvPr/>
          </p:nvGrpSpPr>
          <p:grpSpPr>
            <a:xfrm>
              <a:off x="976358" y="4671902"/>
              <a:ext cx="7343730" cy="126272"/>
              <a:chOff x="976358" y="4671902"/>
              <a:chExt cx="7343730" cy="126272"/>
            </a:xfrm>
          </p:grpSpPr>
          <p:sp>
            <p:nvSpPr>
              <p:cNvPr id="80905" name="Line 27"/>
              <p:cNvSpPr>
                <a:spLocks noChangeShapeType="1"/>
              </p:cNvSpPr>
              <p:nvPr/>
            </p:nvSpPr>
            <p:spPr bwMode="auto">
              <a:xfrm>
                <a:off x="976358" y="4671902"/>
                <a:ext cx="7343730" cy="244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7" name="Line 29"/>
              <p:cNvSpPr>
                <a:spLocks noChangeShapeType="1"/>
              </p:cNvSpPr>
              <p:nvPr/>
            </p:nvSpPr>
            <p:spPr bwMode="auto">
              <a:xfrm>
                <a:off x="230346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8" name="Line 30"/>
              <p:cNvSpPr>
                <a:spLocks noChangeShapeType="1"/>
              </p:cNvSpPr>
              <p:nvPr/>
            </p:nvSpPr>
            <p:spPr bwMode="auto">
              <a:xfrm>
                <a:off x="34163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9" name="Line 31"/>
              <p:cNvSpPr>
                <a:spLocks noChangeShapeType="1"/>
              </p:cNvSpPr>
              <p:nvPr/>
            </p:nvSpPr>
            <p:spPr bwMode="auto">
              <a:xfrm>
                <a:off x="4605338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0" name="Line 32"/>
              <p:cNvSpPr>
                <a:spLocks noChangeShapeType="1"/>
              </p:cNvSpPr>
              <p:nvPr/>
            </p:nvSpPr>
            <p:spPr bwMode="auto">
              <a:xfrm>
                <a:off x="564515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1" name="Line 33"/>
              <p:cNvSpPr>
                <a:spLocks noChangeShapeType="1"/>
              </p:cNvSpPr>
              <p:nvPr/>
            </p:nvSpPr>
            <p:spPr bwMode="auto">
              <a:xfrm>
                <a:off x="68326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2" name="Line 34"/>
              <p:cNvSpPr>
                <a:spLocks noChangeShapeType="1"/>
              </p:cNvSpPr>
              <p:nvPr/>
            </p:nvSpPr>
            <p:spPr bwMode="auto">
              <a:xfrm>
                <a:off x="794861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  <p:sp>
          <p:nvSpPr>
            <p:cNvPr id="80913" name="Text Box 35"/>
            <p:cNvSpPr txBox="1">
              <a:spLocks noChangeArrowheads="1"/>
            </p:cNvSpPr>
            <p:nvPr/>
          </p:nvSpPr>
          <p:spPr bwMode="auto">
            <a:xfrm>
              <a:off x="31940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0914" name="Text Box 36"/>
            <p:cNvSpPr txBox="1">
              <a:spLocks noChangeArrowheads="1"/>
            </p:cNvSpPr>
            <p:nvPr/>
          </p:nvSpPr>
          <p:spPr bwMode="auto">
            <a:xfrm>
              <a:off x="438308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0915" name="Text Box 37"/>
            <p:cNvSpPr txBox="1">
              <a:spLocks noChangeArrowheads="1"/>
            </p:cNvSpPr>
            <p:nvPr/>
          </p:nvSpPr>
          <p:spPr bwMode="auto">
            <a:xfrm>
              <a:off x="542290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0916" name="Text Box 38"/>
            <p:cNvSpPr txBox="1">
              <a:spLocks noChangeArrowheads="1"/>
            </p:cNvSpPr>
            <p:nvPr/>
          </p:nvSpPr>
          <p:spPr bwMode="auto">
            <a:xfrm>
              <a:off x="66103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80917" name="Text Box 39"/>
            <p:cNvSpPr txBox="1">
              <a:spLocks noChangeArrowheads="1"/>
            </p:cNvSpPr>
            <p:nvPr/>
          </p:nvSpPr>
          <p:spPr bwMode="auto">
            <a:xfrm>
              <a:off x="7724775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27672" name="Text Box 58"/>
          <p:cNvSpPr txBox="1">
            <a:spLocks noChangeArrowheads="1"/>
          </p:cNvSpPr>
          <p:nvPr/>
        </p:nvSpPr>
        <p:spPr bwMode="auto">
          <a:xfrm>
            <a:off x="9094762" y="4479146"/>
            <a:ext cx="575469" cy="347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0008" tIns="50004" rIns="100008" bIns="50004">
            <a:spAutoFit/>
          </a:bodyPr>
          <a:lstStyle/>
          <a:p>
            <a:pPr marL="0" marR="0" lvl="0" indent="0" algn="l" defTabSz="10001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Time</a:t>
            </a:r>
          </a:p>
        </p:txBody>
      </p:sp>
      <p:sp>
        <p:nvSpPr>
          <p:cNvPr id="27673" name="Rectangle 59"/>
          <p:cNvSpPr>
            <a:spLocks noChangeArrowheads="1"/>
          </p:cNvSpPr>
          <p:nvPr/>
        </p:nvSpPr>
        <p:spPr bwMode="auto">
          <a:xfrm>
            <a:off x="408628" y="4410273"/>
            <a:ext cx="222250" cy="2476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3" name="Rectangle 60"/>
          <p:cNvSpPr>
            <a:spLocks noChangeArrowheads="1"/>
          </p:cNvSpPr>
          <p:nvPr/>
        </p:nvSpPr>
        <p:spPr bwMode="auto">
          <a:xfrm>
            <a:off x="408628" y="4037212"/>
            <a:ext cx="222250" cy="2476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80921" name="Text Box 61"/>
          <p:cNvSpPr txBox="1">
            <a:spLocks noChangeArrowheads="1"/>
          </p:cNvSpPr>
          <p:nvPr/>
        </p:nvSpPr>
        <p:spPr bwMode="auto">
          <a:xfrm>
            <a:off x="705491" y="4037212"/>
            <a:ext cx="19132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Achievable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0922" name="Text Box 63"/>
          <p:cNvSpPr txBox="1">
            <a:spLocks noChangeArrowheads="1"/>
          </p:cNvSpPr>
          <p:nvPr/>
        </p:nvSpPr>
        <p:spPr bwMode="auto">
          <a:xfrm>
            <a:off x="712252" y="4410275"/>
            <a:ext cx="9284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Contingency</a:t>
            </a:r>
          </a:p>
        </p:txBody>
      </p:sp>
      <p:cxnSp>
        <p:nvCxnSpPr>
          <p:cNvPr id="27687" name="Straight Connector 50"/>
          <p:cNvCxnSpPr>
            <a:cxnSpLocks noChangeShapeType="1"/>
            <a:stCxn id="27652" idx="0"/>
          </p:cNvCxnSpPr>
          <p:nvPr/>
        </p:nvCxnSpPr>
        <p:spPr bwMode="auto">
          <a:xfrm rot="5400000" flipH="1" flipV="1">
            <a:off x="5524795" y="-817501"/>
            <a:ext cx="110311" cy="5977466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88" name="Straight Connector 51"/>
          <p:cNvCxnSpPr>
            <a:cxnSpLocks noChangeShapeType="1"/>
            <a:stCxn id="54" idx="0"/>
          </p:cNvCxnSpPr>
          <p:nvPr/>
        </p:nvCxnSpPr>
        <p:spPr bwMode="auto">
          <a:xfrm rot="5400000" flipH="1" flipV="1">
            <a:off x="6012179" y="83359"/>
            <a:ext cx="249573" cy="4805497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89" name="Straight Connector 53"/>
          <p:cNvCxnSpPr>
            <a:cxnSpLocks noChangeShapeType="1"/>
            <a:stCxn id="56" idx="0"/>
          </p:cNvCxnSpPr>
          <p:nvPr/>
        </p:nvCxnSpPr>
        <p:spPr bwMode="auto">
          <a:xfrm rot="5400000" flipH="1" flipV="1">
            <a:off x="6602825" y="1009111"/>
            <a:ext cx="240252" cy="3691468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90" name="Straight Connector 56"/>
          <p:cNvCxnSpPr>
            <a:cxnSpLocks noChangeShapeType="1"/>
            <a:stCxn id="58" idx="0"/>
          </p:cNvCxnSpPr>
          <p:nvPr/>
        </p:nvCxnSpPr>
        <p:spPr bwMode="auto">
          <a:xfrm rot="5400000" flipH="1" flipV="1">
            <a:off x="7174283" y="1927361"/>
            <a:ext cx="235577" cy="2553227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91" name="Straight Connector 58"/>
          <p:cNvCxnSpPr>
            <a:cxnSpLocks noChangeShapeType="1"/>
            <a:stCxn id="60" idx="0"/>
          </p:cNvCxnSpPr>
          <p:nvPr/>
        </p:nvCxnSpPr>
        <p:spPr bwMode="auto">
          <a:xfrm rot="5400000" flipH="1" flipV="1">
            <a:off x="7748316" y="2885086"/>
            <a:ext cx="206296" cy="1376495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7692" name="Down Arrow 60"/>
          <p:cNvSpPr>
            <a:spLocks noChangeArrowheads="1"/>
          </p:cNvSpPr>
          <p:nvPr/>
        </p:nvSpPr>
        <p:spPr bwMode="auto">
          <a:xfrm>
            <a:off x="8517690" y="2040531"/>
            <a:ext cx="288031" cy="1779493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92D050"/>
          </a:solidFill>
          <a:ln>
            <a:solidFill>
              <a:srgbClr val="92D05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874586" y="2611104"/>
            <a:ext cx="576000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3446086" y="2610893"/>
            <a:ext cx="576262" cy="28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4017586" y="2974971"/>
            <a:ext cx="576262" cy="287337"/>
          </a:xfrm>
          <a:prstGeom prst="rect">
            <a:avLst/>
          </a:prstGeom>
          <a:ln w="19050">
            <a:solidFill>
              <a:srgbClr val="0B4E8C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4589086" y="2974971"/>
            <a:ext cx="576262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5155826" y="3321592"/>
            <a:ext cx="576263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5727326" y="3321762"/>
            <a:ext cx="576263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6303586" y="3678067"/>
            <a:ext cx="57626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6875086" y="3676481"/>
            <a:ext cx="576262" cy="288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7446586" y="4022757"/>
            <a:ext cx="576262" cy="288925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8018085" y="4024343"/>
            <a:ext cx="658767" cy="287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5303458" y="4023473"/>
            <a:ext cx="1585888" cy="287339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3600" dirty="0"/>
              <a:t>A Buffered Plan (1)</a:t>
            </a:r>
            <a:endParaRPr lang="en-GB" sz="3600" i="1" dirty="0"/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91344" y="1257301"/>
            <a:ext cx="574799" cy="29949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9B70-49A0-4519-9B09-62EDDB406EF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1" name="Down Arrow 60"/>
          <p:cNvSpPr>
            <a:spLocks noChangeArrowheads="1"/>
          </p:cNvSpPr>
          <p:nvPr/>
        </p:nvSpPr>
        <p:spPr bwMode="auto">
          <a:xfrm>
            <a:off x="6603598" y="2132857"/>
            <a:ext cx="285750" cy="1531937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006600"/>
          </a:solidFill>
          <a:ln>
            <a:solidFill>
              <a:srgbClr val="0066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grpSp>
        <p:nvGrpSpPr>
          <p:cNvPr id="13" name="Group 119"/>
          <p:cNvGrpSpPr/>
          <p:nvPr/>
        </p:nvGrpSpPr>
        <p:grpSpPr>
          <a:xfrm>
            <a:off x="7578184" y="5064017"/>
            <a:ext cx="1301964" cy="441997"/>
            <a:chOff x="6927852" y="4916565"/>
            <a:chExt cx="1301964" cy="441997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6927852" y="5347508"/>
              <a:ext cx="1586" cy="11054"/>
            </a:xfrm>
            <a:prstGeom prst="lin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96"/>
            <p:cNvGrpSpPr/>
            <p:nvPr/>
          </p:nvGrpSpPr>
          <p:grpSpPr>
            <a:xfrm>
              <a:off x="8013792" y="4916565"/>
              <a:ext cx="216024" cy="419368"/>
              <a:chOff x="534688" y="3073824"/>
              <a:chExt cx="216024" cy="419368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 flipV="1">
                <a:off x="543460" y="3277168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Isosceles Triangle 108"/>
              <p:cNvSpPr/>
              <p:nvPr/>
            </p:nvSpPr>
            <p:spPr>
              <a:xfrm rot="5400000">
                <a:off x="534688" y="3073824"/>
                <a:ext cx="216024" cy="216024"/>
              </a:xfrm>
              <a:prstGeom prst="triangle">
                <a:avLst>
                  <a:gd name="adj" fmla="val 4879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oup 126"/>
          <p:cNvGrpSpPr/>
          <p:nvPr/>
        </p:nvGrpSpPr>
        <p:grpSpPr>
          <a:xfrm>
            <a:off x="5320109" y="5739284"/>
            <a:ext cx="1843108" cy="433501"/>
            <a:chOff x="4779007" y="5769086"/>
            <a:chExt cx="1708943" cy="433501"/>
          </a:xfrm>
        </p:grpSpPr>
        <p:grpSp>
          <p:nvGrpSpPr>
            <p:cNvPr id="21" name="Group 122"/>
            <p:cNvGrpSpPr/>
            <p:nvPr/>
          </p:nvGrpSpPr>
          <p:grpSpPr>
            <a:xfrm>
              <a:off x="6271926" y="5769086"/>
              <a:ext cx="216024" cy="419368"/>
              <a:chOff x="6248776" y="5721681"/>
              <a:chExt cx="216024" cy="41936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6257548" y="5925025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Isosceles Triangle 121"/>
              <p:cNvSpPr/>
              <p:nvPr/>
            </p:nvSpPr>
            <p:spPr>
              <a:xfrm rot="5400000">
                <a:off x="6248776" y="5721681"/>
                <a:ext cx="216024" cy="216024"/>
              </a:xfrm>
              <a:prstGeom prst="triangle">
                <a:avLst>
                  <a:gd name="adj" fmla="val 4879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123"/>
            <p:cNvGrpSpPr/>
            <p:nvPr/>
          </p:nvGrpSpPr>
          <p:grpSpPr>
            <a:xfrm>
              <a:off x="4779007" y="5783219"/>
              <a:ext cx="216024" cy="419368"/>
              <a:chOff x="6248776" y="5710106"/>
              <a:chExt cx="216024" cy="419368"/>
            </a:xfrm>
            <a:solidFill>
              <a:srgbClr val="006600"/>
            </a:solidFill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6257548" y="5913450"/>
                <a:ext cx="0" cy="216024"/>
              </a:xfrm>
              <a:prstGeom prst="line">
                <a:avLst/>
              </a:prstGeom>
              <a:grpFill/>
              <a:ln w="1905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Isosceles Triangle 125"/>
              <p:cNvSpPr/>
              <p:nvPr/>
            </p:nvSpPr>
            <p:spPr>
              <a:xfrm rot="5400000">
                <a:off x="6248776" y="5710106"/>
                <a:ext cx="216024" cy="216024"/>
              </a:xfrm>
              <a:prstGeom prst="triangle">
                <a:avLst>
                  <a:gd name="adj" fmla="val 487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0" name="Straight Arrow Connector 99"/>
          <p:cNvCxnSpPr>
            <a:cxnSpLocks/>
          </p:cNvCxnSpPr>
          <p:nvPr/>
        </p:nvCxnSpPr>
        <p:spPr>
          <a:xfrm flipH="1">
            <a:off x="8740671" y="5519515"/>
            <a:ext cx="2411399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triangle" w="lg" len="med"/>
            <a:tailEnd type="none" w="med" len="med"/>
          </a:ln>
        </p:spPr>
      </p:cxnSp>
      <p:grpSp>
        <p:nvGrpSpPr>
          <p:cNvPr id="14" name="Group 13"/>
          <p:cNvGrpSpPr/>
          <p:nvPr/>
        </p:nvGrpSpPr>
        <p:grpSpPr>
          <a:xfrm>
            <a:off x="5316099" y="5116929"/>
            <a:ext cx="216024" cy="419368"/>
            <a:chOff x="6322951" y="5116929"/>
            <a:chExt cx="216024" cy="419368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326960" y="5320273"/>
              <a:ext cx="0" cy="216024"/>
            </a:xfrm>
            <a:prstGeom prst="line">
              <a:avLst/>
            </a:prstGeom>
            <a:solidFill>
              <a:srgbClr val="006600"/>
            </a:solidFill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Isosceles Triangle 68"/>
            <p:cNvSpPr/>
            <p:nvPr/>
          </p:nvSpPr>
          <p:spPr>
            <a:xfrm rot="5400000">
              <a:off x="6322951" y="5116929"/>
              <a:ext cx="216024" cy="216024"/>
            </a:xfrm>
            <a:prstGeom prst="triangle">
              <a:avLst>
                <a:gd name="adj" fmla="val 48794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72903" y="5190540"/>
            <a:ext cx="497569" cy="636658"/>
            <a:chOff x="9816706" y="5178562"/>
            <a:chExt cx="497569" cy="63665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816706" y="5178562"/>
              <a:ext cx="455758" cy="636658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816706" y="5185530"/>
              <a:ext cx="497569" cy="62969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 Box 25">
            <a:extLst>
              <a:ext uri="{FF2B5EF4-FFF2-40B4-BE49-F238E27FC236}">
                <a16:creationId xmlns:a16="http://schemas.microsoft.com/office/drawing/2014/main" id="{79C8BDEB-FBB3-417C-BA86-C50712A7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837" y="5732311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2/3</a:t>
            </a:r>
          </a:p>
        </p:txBody>
      </p:sp>
      <p:sp>
        <p:nvSpPr>
          <p:cNvPr id="78" name="Text Box 25">
            <a:extLst>
              <a:ext uri="{FF2B5EF4-FFF2-40B4-BE49-F238E27FC236}">
                <a16:creationId xmlns:a16="http://schemas.microsoft.com/office/drawing/2014/main" id="{037FA9F8-199F-45BE-BC1E-DB38DFD92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894" y="5742763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1/3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9055D53F-77A4-4CCF-A427-E026C5455F10}"/>
              </a:ext>
            </a:extLst>
          </p:cNvPr>
          <p:cNvSpPr txBox="1">
            <a:spLocks/>
          </p:cNvSpPr>
          <p:nvPr/>
        </p:nvSpPr>
        <p:spPr>
          <a:xfrm>
            <a:off x="9353458" y="1700179"/>
            <a:ext cx="2520280" cy="1800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000" dirty="0"/>
              <a:t>Pooling of Contingency </a:t>
            </a:r>
            <a:r>
              <a:rPr lang="en-US" sz="2000" i="1" dirty="0"/>
              <a:t>Insurance Model</a:t>
            </a:r>
          </a:p>
        </p:txBody>
      </p:sp>
    </p:spTree>
    <p:extLst>
      <p:ext uri="{BB962C8B-B14F-4D97-AF65-F5344CB8AC3E}">
        <p14:creationId xmlns:p14="http://schemas.microsoft.com/office/powerpoint/2010/main" val="101496985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162 L -0.04688 -3.7037E-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09467 0.0016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14205 0.0011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823 0.0016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1.11111E-6 L -0.22422 -0.000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-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indefinite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64" grpId="0" animBg="1"/>
      <p:bldP spid="27664" grpId="1" animBg="1"/>
      <p:bldP spid="80903" grpId="0" animBg="1"/>
      <p:bldP spid="80904" grpId="0"/>
      <p:bldP spid="27692" grpId="0" animBg="1"/>
      <p:bldP spid="27692" grpId="1" animBg="1"/>
      <p:bldP spid="53" grpId="0" animBg="1"/>
      <p:bldP spid="54" grpId="0" animBg="1"/>
      <p:bldP spid="56" grpId="0" animBg="1"/>
      <p:bldP spid="58" grpId="0" animBg="1"/>
      <p:bldP spid="60" grpId="0" animBg="1"/>
      <p:bldP spid="64" grpId="0" animBg="1"/>
      <p:bldP spid="65" grpId="0" animBg="1"/>
      <p:bldP spid="51" grpId="0" animBg="1"/>
      <p:bldP spid="77" grpId="0"/>
      <p:bldP spid="78" grpId="0"/>
      <p:bldP spid="7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746600" y="2225981"/>
            <a:ext cx="770400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530092" y="2225981"/>
            <a:ext cx="381600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27664" name="Rectangle 21"/>
          <p:cNvSpPr>
            <a:spLocks noChangeArrowheads="1"/>
          </p:cNvSpPr>
          <p:nvPr/>
        </p:nvSpPr>
        <p:spPr bwMode="auto">
          <a:xfrm>
            <a:off x="6384546" y="4023033"/>
            <a:ext cx="2297769" cy="287339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80903" name="Line 24"/>
          <p:cNvSpPr>
            <a:spLocks noChangeShapeType="1"/>
          </p:cNvSpPr>
          <p:nvPr/>
        </p:nvSpPr>
        <p:spPr bwMode="auto">
          <a:xfrm flipH="1">
            <a:off x="1746144" y="5867610"/>
            <a:ext cx="6979961" cy="950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204892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0904" name="Text Box 25"/>
          <p:cNvSpPr txBox="1">
            <a:spLocks noChangeArrowheads="1"/>
          </p:cNvSpPr>
          <p:nvPr/>
        </p:nvSpPr>
        <p:spPr bwMode="auto">
          <a:xfrm>
            <a:off x="5409836" y="5900260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60</a:t>
            </a:r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 flipV="1">
            <a:off x="1723650" y="1937499"/>
            <a:ext cx="0" cy="27368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4" name="Group 61"/>
          <p:cNvGrpSpPr/>
          <p:nvPr/>
        </p:nvGrpSpPr>
        <p:grpSpPr>
          <a:xfrm>
            <a:off x="1683981" y="4665273"/>
            <a:ext cx="7375503" cy="493159"/>
            <a:chOff x="944585" y="4674347"/>
            <a:chExt cx="7375503" cy="493159"/>
          </a:xfrm>
        </p:grpSpPr>
        <p:sp>
          <p:nvSpPr>
            <p:cNvPr id="80899" name="Text Box 15"/>
            <p:cNvSpPr txBox="1">
              <a:spLocks noChangeArrowheads="1"/>
            </p:cNvSpPr>
            <p:nvPr/>
          </p:nvSpPr>
          <p:spPr bwMode="auto">
            <a:xfrm>
              <a:off x="2044236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10</a:t>
              </a:r>
            </a:p>
          </p:txBody>
        </p:sp>
        <p:grpSp>
          <p:nvGrpSpPr>
            <p:cNvPr id="5" name="Group 60"/>
            <p:cNvGrpSpPr/>
            <p:nvPr/>
          </p:nvGrpSpPr>
          <p:grpSpPr>
            <a:xfrm>
              <a:off x="944585" y="4674347"/>
              <a:ext cx="7375503" cy="123827"/>
              <a:chOff x="944585" y="4674347"/>
              <a:chExt cx="7375503" cy="123827"/>
            </a:xfrm>
          </p:grpSpPr>
          <p:sp>
            <p:nvSpPr>
              <p:cNvPr id="80905" name="Line 27"/>
              <p:cNvSpPr>
                <a:spLocks noChangeShapeType="1"/>
              </p:cNvSpPr>
              <p:nvPr/>
            </p:nvSpPr>
            <p:spPr bwMode="auto">
              <a:xfrm flipV="1">
                <a:off x="944585" y="4674347"/>
                <a:ext cx="7375503" cy="6613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7" name="Line 29"/>
              <p:cNvSpPr>
                <a:spLocks noChangeShapeType="1"/>
              </p:cNvSpPr>
              <p:nvPr/>
            </p:nvSpPr>
            <p:spPr bwMode="auto">
              <a:xfrm>
                <a:off x="2188252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8" name="Line 30"/>
              <p:cNvSpPr>
                <a:spLocks noChangeShapeType="1"/>
              </p:cNvSpPr>
              <p:nvPr/>
            </p:nvSpPr>
            <p:spPr bwMode="auto">
              <a:xfrm>
                <a:off x="334038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09" name="Line 31"/>
              <p:cNvSpPr>
                <a:spLocks noChangeShapeType="1"/>
              </p:cNvSpPr>
              <p:nvPr/>
            </p:nvSpPr>
            <p:spPr bwMode="auto">
              <a:xfrm>
                <a:off x="4492508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0" name="Line 32"/>
              <p:cNvSpPr>
                <a:spLocks noChangeShapeType="1"/>
              </p:cNvSpPr>
              <p:nvPr/>
            </p:nvSpPr>
            <p:spPr bwMode="auto">
              <a:xfrm>
                <a:off x="564515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1" name="Line 33"/>
              <p:cNvSpPr>
                <a:spLocks noChangeShapeType="1"/>
              </p:cNvSpPr>
              <p:nvPr/>
            </p:nvSpPr>
            <p:spPr bwMode="auto">
              <a:xfrm>
                <a:off x="6808785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80912" name="Line 34"/>
              <p:cNvSpPr>
                <a:spLocks noChangeShapeType="1"/>
              </p:cNvSpPr>
              <p:nvPr/>
            </p:nvSpPr>
            <p:spPr bwMode="auto">
              <a:xfrm>
                <a:off x="794861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  <p:sp>
          <p:nvSpPr>
            <p:cNvPr id="80913" name="Text Box 35"/>
            <p:cNvSpPr txBox="1">
              <a:spLocks noChangeArrowheads="1"/>
            </p:cNvSpPr>
            <p:nvPr/>
          </p:nvSpPr>
          <p:spPr bwMode="auto">
            <a:xfrm>
              <a:off x="3170237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0914" name="Text Box 36"/>
            <p:cNvSpPr txBox="1">
              <a:spLocks noChangeArrowheads="1"/>
            </p:cNvSpPr>
            <p:nvPr/>
          </p:nvSpPr>
          <p:spPr bwMode="auto">
            <a:xfrm>
              <a:off x="4362029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0915" name="Text Box 37"/>
            <p:cNvSpPr txBox="1">
              <a:spLocks noChangeArrowheads="1"/>
            </p:cNvSpPr>
            <p:nvPr/>
          </p:nvSpPr>
          <p:spPr bwMode="auto">
            <a:xfrm>
              <a:off x="542290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0916" name="Text Box 38"/>
            <p:cNvSpPr txBox="1">
              <a:spLocks noChangeArrowheads="1"/>
            </p:cNvSpPr>
            <p:nvPr/>
          </p:nvSpPr>
          <p:spPr bwMode="auto">
            <a:xfrm>
              <a:off x="6586537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80917" name="Text Box 39"/>
            <p:cNvSpPr txBox="1">
              <a:spLocks noChangeArrowheads="1"/>
            </p:cNvSpPr>
            <p:nvPr/>
          </p:nvSpPr>
          <p:spPr bwMode="auto">
            <a:xfrm>
              <a:off x="7724775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27672" name="Text Box 58"/>
          <p:cNvSpPr txBox="1">
            <a:spLocks noChangeArrowheads="1"/>
          </p:cNvSpPr>
          <p:nvPr/>
        </p:nvSpPr>
        <p:spPr bwMode="auto">
          <a:xfrm>
            <a:off x="9051126" y="4479608"/>
            <a:ext cx="575469" cy="347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0008" tIns="50004" rIns="100008" bIns="50004">
            <a:spAutoFit/>
          </a:bodyPr>
          <a:lstStyle/>
          <a:p>
            <a:pPr marL="0" marR="0" lvl="0" indent="0" algn="l" defTabSz="10001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Time</a:t>
            </a:r>
          </a:p>
        </p:txBody>
      </p:sp>
      <p:sp>
        <p:nvSpPr>
          <p:cNvPr id="27673" name="Rectangle 59"/>
          <p:cNvSpPr>
            <a:spLocks noChangeArrowheads="1"/>
          </p:cNvSpPr>
          <p:nvPr/>
        </p:nvSpPr>
        <p:spPr bwMode="auto">
          <a:xfrm>
            <a:off x="408628" y="4410273"/>
            <a:ext cx="222250" cy="2476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3" name="Rectangle 60"/>
          <p:cNvSpPr>
            <a:spLocks noChangeArrowheads="1"/>
          </p:cNvSpPr>
          <p:nvPr/>
        </p:nvSpPr>
        <p:spPr bwMode="auto">
          <a:xfrm>
            <a:off x="408628" y="4037212"/>
            <a:ext cx="222250" cy="2476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80921" name="Text Box 61"/>
          <p:cNvSpPr txBox="1">
            <a:spLocks noChangeArrowheads="1"/>
          </p:cNvSpPr>
          <p:nvPr/>
        </p:nvSpPr>
        <p:spPr bwMode="auto">
          <a:xfrm>
            <a:off x="705491" y="4037212"/>
            <a:ext cx="19132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Achievable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0922" name="Text Box 63"/>
          <p:cNvSpPr txBox="1">
            <a:spLocks noChangeArrowheads="1"/>
          </p:cNvSpPr>
          <p:nvPr/>
        </p:nvSpPr>
        <p:spPr bwMode="auto">
          <a:xfrm>
            <a:off x="712252" y="4410275"/>
            <a:ext cx="9284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Contingency</a:t>
            </a:r>
          </a:p>
        </p:txBody>
      </p:sp>
      <p:cxnSp>
        <p:nvCxnSpPr>
          <p:cNvPr id="27687" name="Straight Connector 50"/>
          <p:cNvCxnSpPr>
            <a:cxnSpLocks noChangeShapeType="1"/>
            <a:stCxn id="27652" idx="0"/>
          </p:cNvCxnSpPr>
          <p:nvPr/>
        </p:nvCxnSpPr>
        <p:spPr bwMode="auto">
          <a:xfrm rot="5400000" flipH="1" flipV="1">
            <a:off x="5593851" y="-714230"/>
            <a:ext cx="67253" cy="5813170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88" name="Straight Connector 51"/>
          <p:cNvCxnSpPr>
            <a:cxnSpLocks noChangeShapeType="1"/>
            <a:stCxn id="53" idx="0"/>
          </p:cNvCxnSpPr>
          <p:nvPr/>
        </p:nvCxnSpPr>
        <p:spPr bwMode="auto">
          <a:xfrm rot="5400000" flipH="1" flipV="1">
            <a:off x="5836981" y="-84818"/>
            <a:ext cx="158735" cy="5235424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89" name="Straight Connector 53"/>
          <p:cNvCxnSpPr>
            <a:cxnSpLocks noChangeShapeType="1"/>
            <a:stCxn id="56" idx="0"/>
          </p:cNvCxnSpPr>
          <p:nvPr/>
        </p:nvCxnSpPr>
        <p:spPr bwMode="auto">
          <a:xfrm rot="5400000" flipH="1" flipV="1">
            <a:off x="6671951" y="1103007"/>
            <a:ext cx="232345" cy="3496667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90" name="Straight Connector 56"/>
          <p:cNvCxnSpPr>
            <a:cxnSpLocks noChangeShapeType="1"/>
            <a:stCxn id="58" idx="0"/>
          </p:cNvCxnSpPr>
          <p:nvPr/>
        </p:nvCxnSpPr>
        <p:spPr bwMode="auto">
          <a:xfrm rot="5400000" flipH="1" flipV="1">
            <a:off x="7222714" y="1989842"/>
            <a:ext cx="318965" cy="2344537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91" name="Straight Connector 58"/>
          <p:cNvCxnSpPr>
            <a:cxnSpLocks noChangeShapeType="1"/>
            <a:stCxn id="60" idx="0"/>
          </p:cNvCxnSpPr>
          <p:nvPr/>
        </p:nvCxnSpPr>
        <p:spPr bwMode="auto">
          <a:xfrm rot="5400000" flipH="1" flipV="1">
            <a:off x="7734318" y="2876740"/>
            <a:ext cx="407074" cy="1192409"/>
          </a:xfrm>
          <a:prstGeom prst="bentConnector2">
            <a:avLst/>
          </a:prstGeom>
          <a:ln>
            <a:headEnd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7692" name="Down Arrow 60"/>
          <p:cNvSpPr>
            <a:spLocks noChangeArrowheads="1"/>
          </p:cNvSpPr>
          <p:nvPr/>
        </p:nvSpPr>
        <p:spPr bwMode="auto">
          <a:xfrm>
            <a:off x="8497198" y="1988842"/>
            <a:ext cx="288031" cy="1904336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92D050"/>
          </a:solidFill>
          <a:ln>
            <a:solidFill>
              <a:srgbClr val="92D05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913436" y="2612261"/>
            <a:ext cx="770400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endParaRPr lang="nl-NL" sz="2400">
              <a:solidFill>
                <a:srgbClr val="FFFFFF"/>
              </a:solidFill>
              <a:latin typeface="Lucida Grande" pitchFamily="1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3698170" y="2612261"/>
            <a:ext cx="381600" cy="28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4081690" y="2967512"/>
            <a:ext cx="770400" cy="287337"/>
          </a:xfrm>
          <a:prstGeom prst="rect">
            <a:avLst/>
          </a:prstGeom>
          <a:ln w="19050">
            <a:solidFill>
              <a:srgbClr val="0B4E8C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4848990" y="2967512"/>
            <a:ext cx="381600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5232033" y="3321592"/>
            <a:ext cx="770400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6019128" y="3321592"/>
            <a:ext cx="381600" cy="28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6422661" y="3678067"/>
            <a:ext cx="770400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7150851" y="3676481"/>
            <a:ext cx="381600" cy="288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7537083" y="4023033"/>
            <a:ext cx="736347" cy="288925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8290883" y="4023033"/>
            <a:ext cx="381600" cy="287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+mn-ea"/>
              <a:cs typeface="+mn-cs"/>
            </a:endParaRPr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/>
              <a:t>A Buffered Plan (2)</a:t>
            </a:r>
            <a:endParaRPr lang="en-GB" i="1" dirty="0"/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91344" y="1257301"/>
            <a:ext cx="574799" cy="29949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9B70-49A0-4519-9B09-62EDDB406EF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20" name="Group 126"/>
          <p:cNvGrpSpPr/>
          <p:nvPr/>
        </p:nvGrpSpPr>
        <p:grpSpPr>
          <a:xfrm>
            <a:off x="6417938" y="5425100"/>
            <a:ext cx="2433121" cy="419368"/>
            <a:chOff x="4702585" y="5783219"/>
            <a:chExt cx="1688611" cy="419368"/>
          </a:xfrm>
        </p:grpSpPr>
        <p:grpSp>
          <p:nvGrpSpPr>
            <p:cNvPr id="21" name="Group 122"/>
            <p:cNvGrpSpPr/>
            <p:nvPr/>
          </p:nvGrpSpPr>
          <p:grpSpPr>
            <a:xfrm>
              <a:off x="6274086" y="5784123"/>
              <a:ext cx="117110" cy="404331"/>
              <a:chOff x="6250936" y="5736718"/>
              <a:chExt cx="117110" cy="404331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6257548" y="5925025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Isosceles Triangle 121"/>
              <p:cNvSpPr/>
              <p:nvPr/>
            </p:nvSpPr>
            <p:spPr>
              <a:xfrm rot="5400000">
                <a:off x="6201931" y="5785723"/>
                <a:ext cx="215120" cy="117110"/>
              </a:xfrm>
              <a:prstGeom prst="triangle">
                <a:avLst>
                  <a:gd name="adj" fmla="val 46588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123"/>
            <p:cNvGrpSpPr/>
            <p:nvPr/>
          </p:nvGrpSpPr>
          <p:grpSpPr>
            <a:xfrm>
              <a:off x="4702585" y="5783219"/>
              <a:ext cx="143484" cy="419368"/>
              <a:chOff x="6172354" y="5710106"/>
              <a:chExt cx="143484" cy="419368"/>
            </a:xfrm>
            <a:solidFill>
              <a:srgbClr val="006600"/>
            </a:solidFill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6181127" y="5913450"/>
                <a:ext cx="0" cy="216024"/>
              </a:xfrm>
              <a:prstGeom prst="line">
                <a:avLst/>
              </a:prstGeom>
              <a:grpFill/>
              <a:ln w="1905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Isosceles Triangle 125"/>
              <p:cNvSpPr/>
              <p:nvPr/>
            </p:nvSpPr>
            <p:spPr>
              <a:xfrm rot="5400000">
                <a:off x="6136084" y="5746376"/>
                <a:ext cx="216024" cy="143484"/>
              </a:xfrm>
              <a:prstGeom prst="triangle">
                <a:avLst>
                  <a:gd name="adj" fmla="val 487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3" name="Text Box 25">
            <a:extLst>
              <a:ext uri="{FF2B5EF4-FFF2-40B4-BE49-F238E27FC236}">
                <a16:creationId xmlns:a16="http://schemas.microsoft.com/office/drawing/2014/main" id="{B6B2B739-CBFC-4F09-B3DC-D2B0FC7E5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213" y="5367124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2/3</a:t>
            </a:r>
          </a:p>
        </p:txBody>
      </p:sp>
      <p:sp>
        <p:nvSpPr>
          <p:cNvPr id="114" name="Text Box 25">
            <a:extLst>
              <a:ext uri="{FF2B5EF4-FFF2-40B4-BE49-F238E27FC236}">
                <a16:creationId xmlns:a16="http://schemas.microsoft.com/office/drawing/2014/main" id="{A7655517-8210-4881-BDAE-68D8A6A3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894" y="5358898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167694936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162 L -0.02812 -0.0039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625 0.0009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09362 -0.00231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11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15 L -0.12929 -0.00024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-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1.11111E-6 L -0.15599 0.000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64" grpId="0" animBg="1"/>
      <p:bldP spid="80903" grpId="0" animBg="1"/>
      <p:bldP spid="80904" grpId="0"/>
      <p:bldP spid="27692" grpId="0" animBg="1"/>
      <p:bldP spid="27692" grpId="1" animBg="1"/>
      <p:bldP spid="53" grpId="0" animBg="1"/>
      <p:bldP spid="54" grpId="0" animBg="1"/>
      <p:bldP spid="56" grpId="0" animBg="1"/>
      <p:bldP spid="58" grpId="0" animBg="1"/>
      <p:bldP spid="60" grpId="0" animBg="1"/>
      <p:bldP spid="64" grpId="0" animBg="1"/>
      <p:bldP spid="113" grpId="0"/>
      <p:bldP spid="1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6165304"/>
            <a:ext cx="1835696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400" u="sng" dirty="0"/>
              <a:t>Pooling</a:t>
            </a:r>
            <a:r>
              <a:rPr lang="en-GB" sz="2400" dirty="0"/>
              <a:t> of Contingency – Insurance Model</a:t>
            </a:r>
            <a:br>
              <a:rPr lang="en-GB" sz="2400" dirty="0"/>
            </a:br>
            <a:r>
              <a:rPr lang="en-GB" sz="2000" i="1" dirty="0"/>
              <a:t>Buffer Management</a:t>
            </a:r>
            <a:endParaRPr lang="en-GB" sz="1050" i="1" dirty="0"/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91344" y="1257301"/>
            <a:ext cx="574799" cy="299492"/>
          </a:xfrm>
        </p:spPr>
        <p:txBody>
          <a:bodyPr/>
          <a:lstStyle/>
          <a:p>
            <a:fld id="{96499B70-49A0-4519-9B09-62EDDB406EFA}" type="slidenum">
              <a:rPr lang="nl-NL" smtClean="0"/>
              <a:pPr/>
              <a:t>46</a:t>
            </a:fld>
            <a:endParaRPr lang="nl-NL" dirty="0"/>
          </a:p>
        </p:txBody>
      </p:sp>
      <p:sp>
        <p:nvSpPr>
          <p:cNvPr id="66" name="Rectangle 65"/>
          <p:cNvSpPr/>
          <p:nvPr/>
        </p:nvSpPr>
        <p:spPr>
          <a:xfrm>
            <a:off x="8832304" y="774555"/>
            <a:ext cx="316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“To be safer, (re)move the safety”</a:t>
            </a:r>
            <a:endParaRPr lang="en-GB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1DEAD-8C64-4A96-843F-F7BF0180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965298"/>
            <a:ext cx="8976320" cy="41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48203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5841442"/>
            <a:ext cx="1835696" cy="827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738438" y="2260231"/>
            <a:ext cx="57626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80903" name="Line 24"/>
          <p:cNvSpPr>
            <a:spLocks noChangeShapeType="1"/>
          </p:cNvSpPr>
          <p:nvPr/>
        </p:nvSpPr>
        <p:spPr bwMode="auto">
          <a:xfrm flipH="1">
            <a:off x="2807625" y="5867040"/>
            <a:ext cx="50117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nl-NL">
              <a:solidFill>
                <a:srgbClr val="204892"/>
              </a:solidFill>
            </a:endParaRPr>
          </a:p>
        </p:txBody>
      </p:sp>
      <p:sp>
        <p:nvSpPr>
          <p:cNvPr id="80904" name="Text Box 25"/>
          <p:cNvSpPr txBox="1">
            <a:spLocks noChangeArrowheads="1"/>
          </p:cNvSpPr>
          <p:nvPr/>
        </p:nvSpPr>
        <p:spPr bwMode="auto">
          <a:xfrm>
            <a:off x="4940303" y="5880094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b="1" dirty="0">
                <a:solidFill>
                  <a:srgbClr val="006600"/>
                </a:solidFill>
              </a:rPr>
              <a:t>45</a:t>
            </a:r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 flipV="1">
            <a:off x="4727848" y="1999193"/>
            <a:ext cx="0" cy="2736851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2" name="Group 61"/>
          <p:cNvGrpSpPr/>
          <p:nvPr/>
        </p:nvGrpSpPr>
        <p:grpSpPr>
          <a:xfrm>
            <a:off x="2711450" y="4736042"/>
            <a:ext cx="7132638" cy="493158"/>
            <a:chOff x="1187450" y="4674348"/>
            <a:chExt cx="7132638" cy="493158"/>
          </a:xfrm>
        </p:grpSpPr>
        <p:sp>
          <p:nvSpPr>
            <p:cNvPr id="80899" name="Text Box 15"/>
            <p:cNvSpPr txBox="1">
              <a:spLocks noChangeArrowheads="1"/>
            </p:cNvSpPr>
            <p:nvPr/>
          </p:nvSpPr>
          <p:spPr bwMode="auto">
            <a:xfrm>
              <a:off x="207803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10</a:t>
              </a: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187450" y="4674348"/>
              <a:ext cx="7132638" cy="123826"/>
              <a:chOff x="1187450" y="4674348"/>
              <a:chExt cx="7132638" cy="123826"/>
            </a:xfrm>
          </p:grpSpPr>
          <p:sp>
            <p:nvSpPr>
              <p:cNvPr id="80905" name="Line 27"/>
              <p:cNvSpPr>
                <a:spLocks noChangeShapeType="1"/>
              </p:cNvSpPr>
              <p:nvPr/>
            </p:nvSpPr>
            <p:spPr bwMode="auto">
              <a:xfrm>
                <a:off x="1187450" y="4674348"/>
                <a:ext cx="713263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7" name="Line 29"/>
              <p:cNvSpPr>
                <a:spLocks noChangeShapeType="1"/>
              </p:cNvSpPr>
              <p:nvPr/>
            </p:nvSpPr>
            <p:spPr bwMode="auto">
              <a:xfrm>
                <a:off x="230346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8" name="Line 30"/>
              <p:cNvSpPr>
                <a:spLocks noChangeShapeType="1"/>
              </p:cNvSpPr>
              <p:nvPr/>
            </p:nvSpPr>
            <p:spPr bwMode="auto">
              <a:xfrm>
                <a:off x="34163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9" name="Line 31"/>
              <p:cNvSpPr>
                <a:spLocks noChangeShapeType="1"/>
              </p:cNvSpPr>
              <p:nvPr/>
            </p:nvSpPr>
            <p:spPr bwMode="auto">
              <a:xfrm>
                <a:off x="4605338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0" name="Line 32"/>
              <p:cNvSpPr>
                <a:spLocks noChangeShapeType="1"/>
              </p:cNvSpPr>
              <p:nvPr/>
            </p:nvSpPr>
            <p:spPr bwMode="auto">
              <a:xfrm>
                <a:off x="564515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1" name="Line 33"/>
              <p:cNvSpPr>
                <a:spLocks noChangeShapeType="1"/>
              </p:cNvSpPr>
              <p:nvPr/>
            </p:nvSpPr>
            <p:spPr bwMode="auto">
              <a:xfrm>
                <a:off x="68326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2" name="Line 34"/>
              <p:cNvSpPr>
                <a:spLocks noChangeShapeType="1"/>
              </p:cNvSpPr>
              <p:nvPr/>
            </p:nvSpPr>
            <p:spPr bwMode="auto">
              <a:xfrm>
                <a:off x="794861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80913" name="Text Box 35"/>
            <p:cNvSpPr txBox="1">
              <a:spLocks noChangeArrowheads="1"/>
            </p:cNvSpPr>
            <p:nvPr/>
          </p:nvSpPr>
          <p:spPr bwMode="auto">
            <a:xfrm>
              <a:off x="31940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20</a:t>
              </a:r>
            </a:p>
          </p:txBody>
        </p:sp>
        <p:sp>
          <p:nvSpPr>
            <p:cNvPr id="80914" name="Text Box 36"/>
            <p:cNvSpPr txBox="1">
              <a:spLocks noChangeArrowheads="1"/>
            </p:cNvSpPr>
            <p:nvPr/>
          </p:nvSpPr>
          <p:spPr bwMode="auto">
            <a:xfrm>
              <a:off x="438308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30</a:t>
              </a:r>
            </a:p>
          </p:txBody>
        </p:sp>
        <p:sp>
          <p:nvSpPr>
            <p:cNvPr id="80915" name="Text Box 37"/>
            <p:cNvSpPr txBox="1">
              <a:spLocks noChangeArrowheads="1"/>
            </p:cNvSpPr>
            <p:nvPr/>
          </p:nvSpPr>
          <p:spPr bwMode="auto">
            <a:xfrm>
              <a:off x="542290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40</a:t>
              </a:r>
            </a:p>
          </p:txBody>
        </p:sp>
        <p:sp>
          <p:nvSpPr>
            <p:cNvPr id="80916" name="Text Box 38"/>
            <p:cNvSpPr txBox="1">
              <a:spLocks noChangeArrowheads="1"/>
            </p:cNvSpPr>
            <p:nvPr/>
          </p:nvSpPr>
          <p:spPr bwMode="auto">
            <a:xfrm>
              <a:off x="66103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50</a:t>
              </a:r>
            </a:p>
          </p:txBody>
        </p:sp>
        <p:sp>
          <p:nvSpPr>
            <p:cNvPr id="80917" name="Text Box 39"/>
            <p:cNvSpPr txBox="1">
              <a:spLocks noChangeArrowheads="1"/>
            </p:cNvSpPr>
            <p:nvPr/>
          </p:nvSpPr>
          <p:spPr bwMode="auto">
            <a:xfrm>
              <a:off x="7724775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60</a:t>
              </a:r>
            </a:p>
          </p:txBody>
        </p:sp>
      </p:grpSp>
      <p:sp>
        <p:nvSpPr>
          <p:cNvPr id="27672" name="Text Box 58"/>
          <p:cNvSpPr txBox="1">
            <a:spLocks noChangeArrowheads="1"/>
          </p:cNvSpPr>
          <p:nvPr/>
        </p:nvSpPr>
        <p:spPr bwMode="auto">
          <a:xfrm>
            <a:off x="9618664" y="5187111"/>
            <a:ext cx="575469" cy="347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0008" tIns="50004" rIns="100008" bIns="50004">
            <a:spAutoFit/>
          </a:bodyPr>
          <a:lstStyle/>
          <a:p>
            <a:pPr defTabSz="1000125" eaLnBrk="0" hangingPunct="0">
              <a:defRPr/>
            </a:pPr>
            <a:r>
              <a:rPr lang="en-US" sz="1600" dirty="0">
                <a:latin typeface="+mj-lt"/>
              </a:rPr>
              <a:t>Time</a:t>
            </a: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3336348" y="2637608"/>
            <a:ext cx="784802" cy="287337"/>
          </a:xfrm>
          <a:prstGeom prst="rect">
            <a:avLst/>
          </a:prstGeom>
          <a:solidFill>
            <a:srgbClr val="006600"/>
          </a:solidFill>
          <a:ln w="19050">
            <a:solidFill>
              <a:srgbClr val="0066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4733652" y="3321592"/>
            <a:ext cx="576263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5332865" y="3678067"/>
            <a:ext cx="57626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6310315" y="4350972"/>
            <a:ext cx="1476000" cy="287339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nl-NL" sz="1400" dirty="0">
                <a:solidFill>
                  <a:schemeClr val="bg1"/>
                </a:solidFill>
                <a:latin typeface="Lucida Grande" pitchFamily="1" charset="0"/>
              </a:rPr>
              <a:t>50 % / 15 %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735960" y="1556792"/>
            <a:ext cx="4752528" cy="148343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z="2400" kern="0" dirty="0"/>
              <a:t>Project is on track. The risk </a:t>
            </a:r>
            <a:r>
              <a:rPr lang="nl-NL" sz="2400" kern="0" dirty="0" err="1"/>
              <a:t>that</a:t>
            </a:r>
            <a:r>
              <a:rPr lang="nl-NL" sz="2400" kern="0" dirty="0"/>
              <a:t> the project </a:t>
            </a:r>
            <a:r>
              <a:rPr lang="nl-NL" sz="2400" kern="0" dirty="0" err="1"/>
              <a:t>will</a:t>
            </a:r>
            <a:r>
              <a:rPr lang="nl-NL" sz="2400" kern="0" dirty="0"/>
              <a:t> </a:t>
            </a:r>
            <a:r>
              <a:rPr lang="nl-NL" sz="2400" kern="0" dirty="0" err="1"/>
              <a:t>be</a:t>
            </a:r>
            <a:r>
              <a:rPr lang="nl-NL" sz="2400" kern="0" dirty="0"/>
              <a:t> late is </a:t>
            </a:r>
            <a:r>
              <a:rPr lang="nl-NL" sz="2400" kern="0" dirty="0" err="1"/>
              <a:t>very</a:t>
            </a:r>
            <a:r>
              <a:rPr lang="nl-NL" sz="2400" kern="0" dirty="0"/>
              <a:t> low. </a:t>
            </a:r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008000"/>
                </a:solidFill>
              </a:rPr>
              <a:t>Green</a:t>
            </a:r>
            <a:br>
              <a:rPr lang="en-GB" sz="3200" dirty="0"/>
            </a:br>
            <a:r>
              <a:rPr lang="en-GB" sz="2400" i="1" dirty="0"/>
              <a:t>50 % progress on the longest chain  / 15 % buffer used</a:t>
            </a:r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75975" y="1257301"/>
            <a:ext cx="358775" cy="288925"/>
          </a:xfrm>
        </p:spPr>
        <p:txBody>
          <a:bodyPr lIns="0" tIns="0" rIns="0" bIns="0" anchor="ctr"/>
          <a:lstStyle/>
          <a:p>
            <a:fld id="{96499B70-49A0-4519-9B09-62EDDB406EFA}" type="slidenum">
              <a:rPr lang="nl-NL">
                <a:solidFill>
                  <a:schemeClr val="bg1"/>
                </a:solidFill>
              </a:rPr>
              <a:pPr/>
              <a:t>47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24000" y="6164806"/>
            <a:ext cx="316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“To be safer, (re)move the safety”</a:t>
            </a:r>
            <a:endParaRPr lang="en-GB" b="1" i="1" dirty="0"/>
          </a:p>
        </p:txBody>
      </p:sp>
      <p:grpSp>
        <p:nvGrpSpPr>
          <p:cNvPr id="5" name="Group 126"/>
          <p:cNvGrpSpPr/>
          <p:nvPr/>
        </p:nvGrpSpPr>
        <p:grpSpPr>
          <a:xfrm>
            <a:off x="6303008" y="5445225"/>
            <a:ext cx="1708943" cy="433501"/>
            <a:chOff x="4779007" y="5769086"/>
            <a:chExt cx="1708943" cy="433501"/>
          </a:xfrm>
        </p:grpSpPr>
        <p:grpSp>
          <p:nvGrpSpPr>
            <p:cNvPr id="6" name="Group 122"/>
            <p:cNvGrpSpPr/>
            <p:nvPr/>
          </p:nvGrpSpPr>
          <p:grpSpPr>
            <a:xfrm>
              <a:off x="6271926" y="5769086"/>
              <a:ext cx="216024" cy="419368"/>
              <a:chOff x="6248776" y="5721681"/>
              <a:chExt cx="216024" cy="41936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6257548" y="5925025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Isosceles Triangle 121"/>
              <p:cNvSpPr/>
              <p:nvPr/>
            </p:nvSpPr>
            <p:spPr>
              <a:xfrm rot="5400000">
                <a:off x="6248776" y="5721681"/>
                <a:ext cx="216024" cy="216024"/>
              </a:xfrm>
              <a:prstGeom prst="triangle">
                <a:avLst>
                  <a:gd name="adj" fmla="val 4879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123"/>
            <p:cNvGrpSpPr/>
            <p:nvPr/>
          </p:nvGrpSpPr>
          <p:grpSpPr>
            <a:xfrm>
              <a:off x="4779007" y="5783219"/>
              <a:ext cx="216024" cy="419368"/>
              <a:chOff x="6248776" y="5710106"/>
              <a:chExt cx="216024" cy="419368"/>
            </a:xfrm>
            <a:solidFill>
              <a:srgbClr val="006600"/>
            </a:solidFill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6257548" y="5913450"/>
                <a:ext cx="0" cy="216024"/>
              </a:xfrm>
              <a:prstGeom prst="line">
                <a:avLst/>
              </a:prstGeom>
              <a:grpFill/>
              <a:ln w="1905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Isosceles Triangle 125"/>
              <p:cNvSpPr/>
              <p:nvPr/>
            </p:nvSpPr>
            <p:spPr>
              <a:xfrm rot="5400000">
                <a:off x="6248776" y="5710106"/>
                <a:ext cx="216024" cy="216024"/>
              </a:xfrm>
              <a:prstGeom prst="triangle">
                <a:avLst>
                  <a:gd name="adj" fmla="val 487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0" name="Rectangle 3"/>
          <p:cNvSpPr>
            <a:spLocks noChangeArrowheads="1"/>
          </p:cNvSpPr>
          <p:nvPr/>
        </p:nvSpPr>
        <p:spPr bwMode="auto">
          <a:xfrm>
            <a:off x="5920504" y="4016640"/>
            <a:ext cx="54642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104" name="Rectangle 3"/>
          <p:cNvSpPr>
            <a:spLocks noChangeArrowheads="1"/>
          </p:cNvSpPr>
          <p:nvPr/>
        </p:nvSpPr>
        <p:spPr bwMode="auto">
          <a:xfrm>
            <a:off x="3324971" y="2636440"/>
            <a:ext cx="682797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105" name="Rectangle 3"/>
          <p:cNvSpPr>
            <a:spLocks noChangeArrowheads="1"/>
          </p:cNvSpPr>
          <p:nvPr/>
        </p:nvSpPr>
        <p:spPr bwMode="auto">
          <a:xfrm>
            <a:off x="4132078" y="2985378"/>
            <a:ext cx="576263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r>
              <a:rPr lang="nl-NL" sz="1400" dirty="0" err="1">
                <a:latin typeface="Lucida Grande" pitchFamily="1" charset="0"/>
              </a:rPr>
              <a:t>Done</a:t>
            </a:r>
            <a:endParaRPr lang="nl-NL" sz="1400" dirty="0">
              <a:latin typeface="Lucida Grande" pitchFamily="1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FC3A0D-1C65-41F7-B340-8D0235F89A3E}"/>
              </a:ext>
            </a:extLst>
          </p:cNvPr>
          <p:cNvSpPr/>
          <p:nvPr/>
        </p:nvSpPr>
        <p:spPr>
          <a:xfrm>
            <a:off x="4342966" y="1616808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kern="0" dirty="0" err="1"/>
              <a:t>Today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26441073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5841442"/>
            <a:ext cx="1835696" cy="827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738438" y="2260231"/>
            <a:ext cx="57626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80903" name="Line 24"/>
          <p:cNvSpPr>
            <a:spLocks noChangeShapeType="1"/>
          </p:cNvSpPr>
          <p:nvPr/>
        </p:nvSpPr>
        <p:spPr bwMode="auto">
          <a:xfrm flipH="1">
            <a:off x="2807625" y="5867040"/>
            <a:ext cx="50117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nl-NL">
              <a:solidFill>
                <a:srgbClr val="204892"/>
              </a:solidFill>
            </a:endParaRPr>
          </a:p>
        </p:txBody>
      </p:sp>
      <p:sp>
        <p:nvSpPr>
          <p:cNvPr id="80904" name="Text Box 25"/>
          <p:cNvSpPr txBox="1">
            <a:spLocks noChangeArrowheads="1"/>
          </p:cNvSpPr>
          <p:nvPr/>
        </p:nvSpPr>
        <p:spPr bwMode="auto">
          <a:xfrm>
            <a:off x="4940303" y="5880094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b="1" dirty="0">
                <a:solidFill>
                  <a:srgbClr val="006600"/>
                </a:solidFill>
              </a:rPr>
              <a:t>45</a:t>
            </a:r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 flipV="1">
            <a:off x="5834602" y="1999193"/>
            <a:ext cx="0" cy="2736851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2" name="Group 61"/>
          <p:cNvGrpSpPr/>
          <p:nvPr/>
        </p:nvGrpSpPr>
        <p:grpSpPr>
          <a:xfrm>
            <a:off x="2711450" y="4736042"/>
            <a:ext cx="7132638" cy="493158"/>
            <a:chOff x="1187450" y="4674348"/>
            <a:chExt cx="7132638" cy="493158"/>
          </a:xfrm>
        </p:grpSpPr>
        <p:sp>
          <p:nvSpPr>
            <p:cNvPr id="80899" name="Text Box 15"/>
            <p:cNvSpPr txBox="1">
              <a:spLocks noChangeArrowheads="1"/>
            </p:cNvSpPr>
            <p:nvPr/>
          </p:nvSpPr>
          <p:spPr bwMode="auto">
            <a:xfrm>
              <a:off x="207803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10</a:t>
              </a: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187450" y="4674348"/>
              <a:ext cx="7132638" cy="123826"/>
              <a:chOff x="1187450" y="4674348"/>
              <a:chExt cx="7132638" cy="123826"/>
            </a:xfrm>
          </p:grpSpPr>
          <p:sp>
            <p:nvSpPr>
              <p:cNvPr id="80905" name="Line 27"/>
              <p:cNvSpPr>
                <a:spLocks noChangeShapeType="1"/>
              </p:cNvSpPr>
              <p:nvPr/>
            </p:nvSpPr>
            <p:spPr bwMode="auto">
              <a:xfrm>
                <a:off x="1187450" y="4674348"/>
                <a:ext cx="713263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7" name="Line 29"/>
              <p:cNvSpPr>
                <a:spLocks noChangeShapeType="1"/>
              </p:cNvSpPr>
              <p:nvPr/>
            </p:nvSpPr>
            <p:spPr bwMode="auto">
              <a:xfrm>
                <a:off x="230346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8" name="Line 30"/>
              <p:cNvSpPr>
                <a:spLocks noChangeShapeType="1"/>
              </p:cNvSpPr>
              <p:nvPr/>
            </p:nvSpPr>
            <p:spPr bwMode="auto">
              <a:xfrm>
                <a:off x="34163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9" name="Line 31"/>
              <p:cNvSpPr>
                <a:spLocks noChangeShapeType="1"/>
              </p:cNvSpPr>
              <p:nvPr/>
            </p:nvSpPr>
            <p:spPr bwMode="auto">
              <a:xfrm>
                <a:off x="4605338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0" name="Line 32"/>
              <p:cNvSpPr>
                <a:spLocks noChangeShapeType="1"/>
              </p:cNvSpPr>
              <p:nvPr/>
            </p:nvSpPr>
            <p:spPr bwMode="auto">
              <a:xfrm>
                <a:off x="564515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1" name="Line 33"/>
              <p:cNvSpPr>
                <a:spLocks noChangeShapeType="1"/>
              </p:cNvSpPr>
              <p:nvPr/>
            </p:nvSpPr>
            <p:spPr bwMode="auto">
              <a:xfrm>
                <a:off x="68326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2" name="Line 34"/>
              <p:cNvSpPr>
                <a:spLocks noChangeShapeType="1"/>
              </p:cNvSpPr>
              <p:nvPr/>
            </p:nvSpPr>
            <p:spPr bwMode="auto">
              <a:xfrm>
                <a:off x="794861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80913" name="Text Box 35"/>
            <p:cNvSpPr txBox="1">
              <a:spLocks noChangeArrowheads="1"/>
            </p:cNvSpPr>
            <p:nvPr/>
          </p:nvSpPr>
          <p:spPr bwMode="auto">
            <a:xfrm>
              <a:off x="31940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20</a:t>
              </a:r>
            </a:p>
          </p:txBody>
        </p:sp>
        <p:sp>
          <p:nvSpPr>
            <p:cNvPr id="80914" name="Text Box 36"/>
            <p:cNvSpPr txBox="1">
              <a:spLocks noChangeArrowheads="1"/>
            </p:cNvSpPr>
            <p:nvPr/>
          </p:nvSpPr>
          <p:spPr bwMode="auto">
            <a:xfrm>
              <a:off x="438308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30</a:t>
              </a:r>
            </a:p>
          </p:txBody>
        </p:sp>
        <p:sp>
          <p:nvSpPr>
            <p:cNvPr id="80915" name="Text Box 37"/>
            <p:cNvSpPr txBox="1">
              <a:spLocks noChangeArrowheads="1"/>
            </p:cNvSpPr>
            <p:nvPr/>
          </p:nvSpPr>
          <p:spPr bwMode="auto">
            <a:xfrm>
              <a:off x="542290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40</a:t>
              </a:r>
            </a:p>
          </p:txBody>
        </p:sp>
        <p:sp>
          <p:nvSpPr>
            <p:cNvPr id="80916" name="Text Box 38"/>
            <p:cNvSpPr txBox="1">
              <a:spLocks noChangeArrowheads="1"/>
            </p:cNvSpPr>
            <p:nvPr/>
          </p:nvSpPr>
          <p:spPr bwMode="auto">
            <a:xfrm>
              <a:off x="66103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50</a:t>
              </a:r>
            </a:p>
          </p:txBody>
        </p:sp>
        <p:sp>
          <p:nvSpPr>
            <p:cNvPr id="80917" name="Text Box 39"/>
            <p:cNvSpPr txBox="1">
              <a:spLocks noChangeArrowheads="1"/>
            </p:cNvSpPr>
            <p:nvPr/>
          </p:nvSpPr>
          <p:spPr bwMode="auto">
            <a:xfrm>
              <a:off x="7724775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60</a:t>
              </a:r>
            </a:p>
          </p:txBody>
        </p:sp>
      </p:grpSp>
      <p:sp>
        <p:nvSpPr>
          <p:cNvPr id="27672" name="Text Box 58"/>
          <p:cNvSpPr txBox="1">
            <a:spLocks noChangeArrowheads="1"/>
          </p:cNvSpPr>
          <p:nvPr/>
        </p:nvSpPr>
        <p:spPr bwMode="auto">
          <a:xfrm>
            <a:off x="9618664" y="5187111"/>
            <a:ext cx="575469" cy="347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0008" tIns="50004" rIns="100008" bIns="50004">
            <a:spAutoFit/>
          </a:bodyPr>
          <a:lstStyle/>
          <a:p>
            <a:pPr defTabSz="1000125" eaLnBrk="0" hangingPunct="0">
              <a:defRPr/>
            </a:pPr>
            <a:r>
              <a:rPr lang="en-US" sz="1600" dirty="0">
                <a:latin typeface="+mj-lt"/>
              </a:rPr>
              <a:t>Time</a:t>
            </a: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3336348" y="2637608"/>
            <a:ext cx="887444" cy="287337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5856628" y="3678067"/>
            <a:ext cx="57626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6310315" y="4350972"/>
            <a:ext cx="1476000" cy="2873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nl-NL" sz="1400" dirty="0">
                <a:solidFill>
                  <a:schemeClr val="bg1"/>
                </a:solidFill>
                <a:latin typeface="Lucida Grande" pitchFamily="1" charset="0"/>
              </a:rPr>
              <a:t>55 % / 65 %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312024" y="1556792"/>
            <a:ext cx="4608512" cy="11521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2000" kern="0" dirty="0">
                <a:latin typeface="+mj-lt"/>
                <a:ea typeface="+mj-ea"/>
                <a:cs typeface="+mj-cs"/>
              </a:rPr>
              <a:t>Relatively to much buffer is used. Measure are need to make sure the project can be delivered on time. </a:t>
            </a:r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Red</a:t>
            </a:r>
            <a:br>
              <a:rPr lang="en-GB" sz="3200" dirty="0"/>
            </a:br>
            <a:r>
              <a:rPr lang="en-GB" sz="2400" i="1" dirty="0"/>
              <a:t>55 % progress on the longest chain / 65 % buffer used</a:t>
            </a:r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5596" y="1257301"/>
            <a:ext cx="358775" cy="288925"/>
          </a:xfrm>
        </p:spPr>
        <p:txBody>
          <a:bodyPr/>
          <a:lstStyle/>
          <a:p>
            <a:fld id="{96499B70-49A0-4519-9B09-62EDDB406EFA}" type="slidenum">
              <a:rPr lang="nl-NL" smtClean="0"/>
              <a:pPr/>
              <a:t>48</a:t>
            </a:fld>
            <a:endParaRPr lang="nl-NL" dirty="0"/>
          </a:p>
        </p:txBody>
      </p:sp>
      <p:sp>
        <p:nvSpPr>
          <p:cNvPr id="66" name="Rectangle 65"/>
          <p:cNvSpPr/>
          <p:nvPr/>
        </p:nvSpPr>
        <p:spPr>
          <a:xfrm>
            <a:off x="1524000" y="6164806"/>
            <a:ext cx="316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“To be safer, (re)move the safety”</a:t>
            </a:r>
            <a:endParaRPr lang="en-GB" b="1" i="1" dirty="0"/>
          </a:p>
        </p:txBody>
      </p:sp>
      <p:grpSp>
        <p:nvGrpSpPr>
          <p:cNvPr id="5" name="Group 126"/>
          <p:cNvGrpSpPr/>
          <p:nvPr/>
        </p:nvGrpSpPr>
        <p:grpSpPr>
          <a:xfrm>
            <a:off x="6303008" y="5445225"/>
            <a:ext cx="1708943" cy="433501"/>
            <a:chOff x="4779007" y="5769086"/>
            <a:chExt cx="1708943" cy="433501"/>
          </a:xfrm>
        </p:grpSpPr>
        <p:grpSp>
          <p:nvGrpSpPr>
            <p:cNvPr id="6" name="Group 122"/>
            <p:cNvGrpSpPr/>
            <p:nvPr/>
          </p:nvGrpSpPr>
          <p:grpSpPr>
            <a:xfrm>
              <a:off x="6271926" y="5769086"/>
              <a:ext cx="216024" cy="419368"/>
              <a:chOff x="6248776" y="5721681"/>
              <a:chExt cx="216024" cy="41936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6257548" y="5925025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Isosceles Triangle 121"/>
              <p:cNvSpPr/>
              <p:nvPr/>
            </p:nvSpPr>
            <p:spPr>
              <a:xfrm rot="5400000">
                <a:off x="6248776" y="5721681"/>
                <a:ext cx="216024" cy="216024"/>
              </a:xfrm>
              <a:prstGeom prst="triangle">
                <a:avLst>
                  <a:gd name="adj" fmla="val 4879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123"/>
            <p:cNvGrpSpPr/>
            <p:nvPr/>
          </p:nvGrpSpPr>
          <p:grpSpPr>
            <a:xfrm>
              <a:off x="4779007" y="5783219"/>
              <a:ext cx="216024" cy="419368"/>
              <a:chOff x="6248776" y="5710106"/>
              <a:chExt cx="216024" cy="419368"/>
            </a:xfrm>
            <a:solidFill>
              <a:srgbClr val="006600"/>
            </a:solidFill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6257548" y="5913450"/>
                <a:ext cx="0" cy="216024"/>
              </a:xfrm>
              <a:prstGeom prst="line">
                <a:avLst/>
              </a:prstGeom>
              <a:grpFill/>
              <a:ln w="1905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Isosceles Triangle 125"/>
              <p:cNvSpPr/>
              <p:nvPr/>
            </p:nvSpPr>
            <p:spPr>
              <a:xfrm rot="5400000">
                <a:off x="6248776" y="5710106"/>
                <a:ext cx="216024" cy="216024"/>
              </a:xfrm>
              <a:prstGeom prst="triangle">
                <a:avLst>
                  <a:gd name="adj" fmla="val 487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0" name="Rectangle 3"/>
          <p:cNvSpPr>
            <a:spLocks noChangeArrowheads="1"/>
          </p:cNvSpPr>
          <p:nvPr/>
        </p:nvSpPr>
        <p:spPr bwMode="auto">
          <a:xfrm>
            <a:off x="6476632" y="4016640"/>
            <a:ext cx="792286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104" name="Rectangle 3"/>
          <p:cNvSpPr>
            <a:spLocks noChangeArrowheads="1"/>
          </p:cNvSpPr>
          <p:nvPr/>
        </p:nvSpPr>
        <p:spPr bwMode="auto">
          <a:xfrm>
            <a:off x="3324970" y="2636440"/>
            <a:ext cx="89882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106" name="Rectangle 3"/>
          <p:cNvSpPr>
            <a:spLocks noChangeArrowheads="1"/>
          </p:cNvSpPr>
          <p:nvPr/>
        </p:nvSpPr>
        <p:spPr bwMode="auto">
          <a:xfrm>
            <a:off x="7113327" y="4016640"/>
            <a:ext cx="167364" cy="287337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4848516" y="3358161"/>
            <a:ext cx="959452" cy="287337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4837139" y="3356993"/>
            <a:ext cx="466773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4223792" y="2996953"/>
            <a:ext cx="57626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AA1EB8-18ED-4F91-B98F-534FE817D9B7}"/>
              </a:ext>
            </a:extLst>
          </p:cNvPr>
          <p:cNvSpPr/>
          <p:nvPr/>
        </p:nvSpPr>
        <p:spPr>
          <a:xfrm>
            <a:off x="5471611" y="1661198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kern="0" dirty="0" err="1"/>
              <a:t>Today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0772556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13EB-8B8A-498E-B067-E45F74EB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What can you do with </a:t>
            </a:r>
            <a:r>
              <a:rPr lang="en-GB" sz="3200" dirty="0">
                <a:solidFill>
                  <a:srgbClr val="FF0000"/>
                </a:solidFill>
              </a:rPr>
              <a:t>Red</a:t>
            </a:r>
            <a:r>
              <a:rPr lang="en-GB" sz="3200" dirty="0"/>
              <a:t>, </a:t>
            </a:r>
            <a:r>
              <a:rPr lang="en-GB" sz="3200" dirty="0">
                <a:solidFill>
                  <a:srgbClr val="FFC000"/>
                </a:solidFill>
              </a:rPr>
              <a:t>Orange</a:t>
            </a:r>
            <a:r>
              <a:rPr lang="en-GB" sz="3200" dirty="0"/>
              <a:t> and </a:t>
            </a:r>
            <a:r>
              <a:rPr lang="en-GB" sz="3200" dirty="0">
                <a:solidFill>
                  <a:srgbClr val="008000"/>
                </a:solidFill>
              </a:rPr>
              <a:t>Green</a:t>
            </a:r>
            <a:r>
              <a:rPr lang="en-GB" sz="3200" dirty="0"/>
              <a:t>?</a:t>
            </a:r>
            <a:br>
              <a:rPr lang="en-GB" sz="3200" dirty="0"/>
            </a:br>
            <a:r>
              <a:rPr lang="en-US" sz="2800" i="1" dirty="0"/>
              <a:t>CCPM: Project Trend Line</a:t>
            </a:r>
            <a:endParaRPr lang="en-US" sz="3200" i="1" dirty="0"/>
          </a:p>
        </p:txBody>
      </p:sp>
      <p:pic>
        <p:nvPicPr>
          <p:cNvPr id="4" name="Picture 3" descr="IMG_23022012_153431.png">
            <a:extLst>
              <a:ext uri="{FF2B5EF4-FFF2-40B4-BE49-F238E27FC236}">
                <a16:creationId xmlns:a16="http://schemas.microsoft.com/office/drawing/2014/main" id="{571674DE-3297-43F9-B1B9-5C50D3CE6808}"/>
              </a:ext>
            </a:extLst>
          </p:cNvPr>
          <p:cNvPicPr/>
          <p:nvPr/>
        </p:nvPicPr>
        <p:blipFill rotWithShape="1">
          <a:blip r:embed="rId2" cstate="print"/>
          <a:srcRect l="1507" t="17486" r="2108" b="4568"/>
          <a:stretch/>
        </p:blipFill>
        <p:spPr>
          <a:xfrm>
            <a:off x="816864" y="2204720"/>
            <a:ext cx="7569200" cy="413512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242" name="Picture 2" descr="Afbeeldingsresultaat voor fever">
            <a:extLst>
              <a:ext uri="{FF2B5EF4-FFF2-40B4-BE49-F238E27FC236}">
                <a16:creationId xmlns:a16="http://schemas.microsoft.com/office/drawing/2014/main" id="{AC7D5D16-0D1F-4E83-AC9A-0655BACA7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6"/>
          <a:stretch/>
        </p:blipFill>
        <p:spPr bwMode="auto">
          <a:xfrm>
            <a:off x="8386064" y="729190"/>
            <a:ext cx="2294509" cy="23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green fields">
            <a:extLst>
              <a:ext uri="{FF2B5EF4-FFF2-40B4-BE49-F238E27FC236}">
                <a16:creationId xmlns:a16="http://schemas.microsoft.com/office/drawing/2014/main" id="{DE578C85-696B-4902-8A07-94C03E79B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38" y="4998720"/>
            <a:ext cx="2049485" cy="121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E0541-FF64-4410-841B-79355F650704}"/>
              </a:ext>
            </a:extLst>
          </p:cNvPr>
          <p:cNvSpPr/>
          <p:nvPr/>
        </p:nvSpPr>
        <p:spPr>
          <a:xfrm>
            <a:off x="8688288" y="3053519"/>
            <a:ext cx="2144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Fever Chart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2BCA1DE-8569-4F34-A46E-5BDF56689A62}"/>
              </a:ext>
            </a:extLst>
          </p:cNvPr>
          <p:cNvSpPr/>
          <p:nvPr/>
        </p:nvSpPr>
        <p:spPr>
          <a:xfrm rot="19964128">
            <a:off x="7214910" y="2146901"/>
            <a:ext cx="1296144" cy="425024"/>
          </a:xfrm>
          <a:prstGeom prst="rightArrow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332A914-6376-473D-8CD1-926E7D4A91E6}"/>
              </a:ext>
            </a:extLst>
          </p:cNvPr>
          <p:cNvSpPr/>
          <p:nvPr/>
        </p:nvSpPr>
        <p:spPr>
          <a:xfrm rot="980628">
            <a:off x="7422381" y="5001185"/>
            <a:ext cx="1512168" cy="432048"/>
          </a:xfrm>
          <a:prstGeom prst="rightArrow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743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6341B26-1656-438B-A741-3EB41DB3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556" y="4138882"/>
            <a:ext cx="1214446" cy="490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9B80AA-77CF-4B8B-9793-3F3E431A5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016" y="4169694"/>
            <a:ext cx="1504459" cy="2506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9DF060-568D-47CD-8120-469A3808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Why LYNX?</a:t>
            </a:r>
            <a:br>
              <a:rPr lang="en-US" sz="2800" dirty="0"/>
            </a:br>
            <a:r>
              <a:rPr lang="en-US" sz="2400" i="1" dirty="0"/>
              <a:t>Embedding Agile/Kanban way of working into projects</a:t>
            </a:r>
            <a:endParaRPr lang="en-NL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538A-2DA4-42A2-82D8-34C09EF1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3FAF2B-2919-48C7-BB17-EE57E0C9E917}"/>
              </a:ext>
            </a:extLst>
          </p:cNvPr>
          <p:cNvSpPr/>
          <p:nvPr/>
        </p:nvSpPr>
        <p:spPr>
          <a:xfrm>
            <a:off x="4782541" y="4255567"/>
            <a:ext cx="302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222831"/>
                </a:solidFill>
                <a:latin typeface="-apple-system"/>
              </a:rPr>
              <a:t>The </a:t>
            </a:r>
            <a:r>
              <a:rPr lang="en-US" b="1" i="1" dirty="0" err="1">
                <a:solidFill>
                  <a:srgbClr val="222831"/>
                </a:solidFill>
                <a:latin typeface="-apple-system"/>
              </a:rPr>
              <a:t>TameFlow</a:t>
            </a:r>
            <a:r>
              <a:rPr lang="en-US" b="1" i="1" dirty="0">
                <a:solidFill>
                  <a:srgbClr val="222831"/>
                </a:solidFill>
                <a:latin typeface="-apple-system"/>
              </a:rPr>
              <a:t> Approach</a:t>
            </a:r>
            <a:endParaRPr lang="en-US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4D0DE4-9538-4901-8B2B-6DECBB17C906}"/>
              </a:ext>
            </a:extLst>
          </p:cNvPr>
          <p:cNvSpPr/>
          <p:nvPr/>
        </p:nvSpPr>
        <p:spPr>
          <a:xfrm>
            <a:off x="4782541" y="4664849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831"/>
                </a:solidFill>
                <a:latin typeface="-apple-system"/>
              </a:rPr>
              <a:t>Through LYNX TameFlow, Agile and Kanban workflows are integrated, bringing Agile CCPM to life.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6DCF0-D406-441A-95AC-5755E9DA2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23" y="1637432"/>
            <a:ext cx="1674112" cy="836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1041C6-285E-427C-87A3-8B587211E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133" y="1673664"/>
            <a:ext cx="7290539" cy="19206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CB9E9-CCA3-4F58-A432-B97E4BB7D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4254549"/>
            <a:ext cx="4049483" cy="24212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B67930-D87A-4C78-A111-6A3561630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436" y="1586481"/>
            <a:ext cx="1138246" cy="514354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ECF448-EC5C-40F3-993E-F87557D984D9}"/>
              </a:ext>
            </a:extLst>
          </p:cNvPr>
          <p:cNvSpPr/>
          <p:nvPr/>
        </p:nvSpPr>
        <p:spPr>
          <a:xfrm>
            <a:off x="4591397" y="2433592"/>
            <a:ext cx="2016224" cy="432048"/>
          </a:xfrm>
          <a:prstGeom prst="rect">
            <a:avLst/>
          </a:prstGeom>
          <a:noFill/>
          <a:ln w="2857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L" sz="16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FCA7F6-ED17-4FD0-8695-D74BDD04B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5717" y="2075762"/>
            <a:ext cx="924081" cy="796764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EE9DE01-6DB5-4556-8536-E1B1349F81CF}"/>
              </a:ext>
            </a:extLst>
          </p:cNvPr>
          <p:cNvCxnSpPr>
            <a:cxnSpLocks/>
            <a:stCxn id="13" idx="2"/>
            <a:endCxn id="9" idx="0"/>
          </p:cNvCxnSpPr>
          <p:nvPr/>
        </p:nvCxnSpPr>
        <p:spPr>
          <a:xfrm rot="5400000">
            <a:off x="3285352" y="1940391"/>
            <a:ext cx="1388909" cy="3239407"/>
          </a:xfrm>
          <a:prstGeom prst="bentConnector3">
            <a:avLst>
              <a:gd name="adj1" fmla="val 69138"/>
            </a:avLst>
          </a:prstGeom>
          <a:noFill/>
          <a:ln w="28575">
            <a:solidFill>
              <a:srgbClr val="204892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D19AB3D-FD96-4308-9C8A-CD9FF53AF9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40" y="6109093"/>
            <a:ext cx="1323194" cy="6417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2C7F5BC-6472-4AD2-B1AD-FF508C112405}"/>
              </a:ext>
            </a:extLst>
          </p:cNvPr>
          <p:cNvGrpSpPr/>
          <p:nvPr/>
        </p:nvGrpSpPr>
        <p:grpSpPr>
          <a:xfrm>
            <a:off x="8017007" y="1485883"/>
            <a:ext cx="1179758" cy="1179758"/>
            <a:chOff x="3744499" y="617752"/>
            <a:chExt cx="1179758" cy="117975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C3BE68-84AC-41D7-8361-EE8E65B6813F}"/>
                </a:ext>
              </a:extLst>
            </p:cNvPr>
            <p:cNvSpPr/>
            <p:nvPr/>
          </p:nvSpPr>
          <p:spPr>
            <a:xfrm>
              <a:off x="3744499" y="617752"/>
              <a:ext cx="1179758" cy="117975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EBD0913C-EA0B-4888-8310-C006A06AE39A}"/>
                </a:ext>
              </a:extLst>
            </p:cNvPr>
            <p:cNvSpPr txBox="1"/>
            <p:nvPr/>
          </p:nvSpPr>
          <p:spPr>
            <a:xfrm>
              <a:off x="3917271" y="790524"/>
              <a:ext cx="834214" cy="8342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700" kern="1200" dirty="0">
                  <a:solidFill>
                    <a:schemeClr val="bg1"/>
                  </a:solidFill>
                </a:rPr>
                <a:t>Project manager</a:t>
              </a:r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F971547-4243-4319-8798-36FC5A4F0689}"/>
              </a:ext>
            </a:extLst>
          </p:cNvPr>
          <p:cNvSpPr/>
          <p:nvPr/>
        </p:nvSpPr>
        <p:spPr>
          <a:xfrm>
            <a:off x="2907675" y="5158111"/>
            <a:ext cx="1179758" cy="1179758"/>
          </a:xfrm>
          <a:custGeom>
            <a:avLst/>
            <a:gdLst>
              <a:gd name="connsiteX0" fmla="*/ 0 w 1179758"/>
              <a:gd name="connsiteY0" fmla="*/ 589879 h 1179758"/>
              <a:gd name="connsiteX1" fmla="*/ 589879 w 1179758"/>
              <a:gd name="connsiteY1" fmla="*/ 0 h 1179758"/>
              <a:gd name="connsiteX2" fmla="*/ 1179758 w 1179758"/>
              <a:gd name="connsiteY2" fmla="*/ 589879 h 1179758"/>
              <a:gd name="connsiteX3" fmla="*/ 589879 w 1179758"/>
              <a:gd name="connsiteY3" fmla="*/ 1179758 h 1179758"/>
              <a:gd name="connsiteX4" fmla="*/ 0 w 1179758"/>
              <a:gd name="connsiteY4" fmla="*/ 589879 h 117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758" h="1179758">
                <a:moveTo>
                  <a:pt x="0" y="589879"/>
                </a:moveTo>
                <a:cubicBezTo>
                  <a:pt x="0" y="264098"/>
                  <a:pt x="264098" y="0"/>
                  <a:pt x="589879" y="0"/>
                </a:cubicBezTo>
                <a:cubicBezTo>
                  <a:pt x="915660" y="0"/>
                  <a:pt x="1179758" y="264098"/>
                  <a:pt x="1179758" y="589879"/>
                </a:cubicBezTo>
                <a:cubicBezTo>
                  <a:pt x="1179758" y="915660"/>
                  <a:pt x="915660" y="1179758"/>
                  <a:pt x="589879" y="1179758"/>
                </a:cubicBezTo>
                <a:cubicBezTo>
                  <a:pt x="264098" y="1179758"/>
                  <a:pt x="0" y="915660"/>
                  <a:pt x="0" y="589879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4362" tIns="194362" rIns="194362" bIns="19436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>
                <a:solidFill>
                  <a:schemeClr val="bg1"/>
                </a:solidFill>
              </a:rPr>
              <a:t>Team member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0660A4-650C-4C8A-85B5-58CA9F162E70}"/>
              </a:ext>
            </a:extLst>
          </p:cNvPr>
          <p:cNvSpPr txBox="1">
            <a:spLocks/>
          </p:cNvSpPr>
          <p:nvPr/>
        </p:nvSpPr>
        <p:spPr>
          <a:xfrm>
            <a:off x="3660358" y="2445317"/>
            <a:ext cx="891313" cy="393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i="1" dirty="0"/>
              <a:t>Level 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7E2C849-8BE7-49F8-A293-AA9DEE85E811}"/>
              </a:ext>
            </a:extLst>
          </p:cNvPr>
          <p:cNvSpPr txBox="1">
            <a:spLocks/>
          </p:cNvSpPr>
          <p:nvPr/>
        </p:nvSpPr>
        <p:spPr>
          <a:xfrm>
            <a:off x="338544" y="3843652"/>
            <a:ext cx="891313" cy="393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i="1" dirty="0"/>
              <a:t>Level 2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97A626C-DD12-4C76-A90D-8F3203026E38}"/>
              </a:ext>
            </a:extLst>
          </p:cNvPr>
          <p:cNvSpPr txBox="1">
            <a:spLocks/>
          </p:cNvSpPr>
          <p:nvPr/>
        </p:nvSpPr>
        <p:spPr>
          <a:xfrm>
            <a:off x="10245247" y="4164064"/>
            <a:ext cx="891313" cy="393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1600" i="1" dirty="0"/>
              <a:t>Level 2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D40AAB82-3F6F-4D83-A06A-CC9EAF1DE252}"/>
              </a:ext>
            </a:extLst>
          </p:cNvPr>
          <p:cNvCxnSpPr>
            <a:cxnSpLocks/>
            <a:stCxn id="13" idx="2"/>
            <a:endCxn id="31" idx="0"/>
          </p:cNvCxnSpPr>
          <p:nvPr/>
        </p:nvCxnSpPr>
        <p:spPr>
          <a:xfrm rot="16200000" flipH="1">
            <a:off x="6881850" y="1583298"/>
            <a:ext cx="1304054" cy="3868737"/>
          </a:xfrm>
          <a:prstGeom prst="bentConnector3">
            <a:avLst>
              <a:gd name="adj1" fmla="val 73645"/>
            </a:avLst>
          </a:prstGeom>
          <a:noFill/>
          <a:ln w="28575">
            <a:solidFill>
              <a:srgbClr val="204892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CC407E-2216-4DA8-A2B5-09C466ACF8A1}"/>
              </a:ext>
            </a:extLst>
          </p:cNvPr>
          <p:cNvGrpSpPr/>
          <p:nvPr/>
        </p:nvGrpSpPr>
        <p:grpSpPr>
          <a:xfrm>
            <a:off x="9437472" y="5067230"/>
            <a:ext cx="1179758" cy="1179758"/>
            <a:chOff x="1875392" y="2961538"/>
            <a:chExt cx="1179758" cy="117975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148ED17-7BC0-43D7-9173-4CDD41484BE5}"/>
                </a:ext>
              </a:extLst>
            </p:cNvPr>
            <p:cNvSpPr/>
            <p:nvPr/>
          </p:nvSpPr>
          <p:spPr>
            <a:xfrm>
              <a:off x="1875392" y="2961538"/>
              <a:ext cx="1179758" cy="1179758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1" name="Oval 4">
              <a:extLst>
                <a:ext uri="{FF2B5EF4-FFF2-40B4-BE49-F238E27FC236}">
                  <a16:creationId xmlns:a16="http://schemas.microsoft.com/office/drawing/2014/main" id="{9518ABDE-BFF0-4D44-B0D2-DDC286FC05C1}"/>
                </a:ext>
              </a:extLst>
            </p:cNvPr>
            <p:cNvSpPr txBox="1"/>
            <p:nvPr/>
          </p:nvSpPr>
          <p:spPr>
            <a:xfrm>
              <a:off x="2048164" y="3134310"/>
              <a:ext cx="834214" cy="8342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700" kern="1200" dirty="0">
                  <a:solidFill>
                    <a:schemeClr val="bg1"/>
                  </a:solidFill>
                </a:rPr>
                <a:t>Task manager </a:t>
              </a:r>
            </a:p>
          </p:txBody>
        </p:sp>
      </p:grp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4AB645A1-9B01-420E-BDC8-A9EE4587274E}"/>
              </a:ext>
            </a:extLst>
          </p:cNvPr>
          <p:cNvSpPr/>
          <p:nvPr/>
        </p:nvSpPr>
        <p:spPr>
          <a:xfrm rot="10800000">
            <a:off x="5254344" y="5821061"/>
            <a:ext cx="1954428" cy="425927"/>
          </a:xfrm>
          <a:prstGeom prst="rightArrow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178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  <p:bldP spid="27" grpId="0" animBg="1"/>
      <p:bldP spid="28" grpId="0" animBg="1"/>
      <p:bldP spid="29" grpId="0" animBg="1"/>
      <p:bldP spid="34" grpId="0" animBg="1"/>
      <p:bldP spid="5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What can you do with </a:t>
            </a:r>
            <a:r>
              <a:rPr lang="en-GB" sz="3600" dirty="0">
                <a:solidFill>
                  <a:srgbClr val="FF0000"/>
                </a:solidFill>
              </a:rPr>
              <a:t>Red</a:t>
            </a:r>
            <a:r>
              <a:rPr lang="en-GB" sz="3600" dirty="0"/>
              <a:t>, </a:t>
            </a:r>
            <a:r>
              <a:rPr lang="en-GB" sz="3600" dirty="0">
                <a:solidFill>
                  <a:srgbClr val="FFC000"/>
                </a:solidFill>
              </a:rPr>
              <a:t>Orange</a:t>
            </a:r>
            <a:r>
              <a:rPr lang="en-GB" sz="3600" dirty="0"/>
              <a:t> and </a:t>
            </a:r>
            <a:r>
              <a:rPr lang="en-GB" sz="3600" dirty="0">
                <a:solidFill>
                  <a:srgbClr val="008000"/>
                </a:solidFill>
              </a:rPr>
              <a:t>Green</a:t>
            </a:r>
            <a:r>
              <a:rPr lang="en-GB" sz="3600" dirty="0"/>
              <a:t>?</a:t>
            </a:r>
            <a:br>
              <a:rPr lang="en-GB" sz="3600" dirty="0"/>
            </a:br>
            <a:r>
              <a:rPr lang="en-GB" sz="2700" i="1" dirty="0"/>
              <a:t>Resolve day-to-day resource conflicts (and prevents (bad) multi-tasking)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50</a:t>
            </a:fld>
            <a:endParaRPr lang="nl-NL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7488" y="2359766"/>
            <a:ext cx="5976664" cy="0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81654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75820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969986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487488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464152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5560" y="2027379"/>
            <a:ext cx="720080" cy="288032"/>
          </a:xfrm>
          <a:prstGeom prst="rect">
            <a:avLst/>
          </a:prstGeom>
          <a:noFill/>
          <a:ln w="19050">
            <a:solidFill>
              <a:srgbClr val="00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92674" y="2028259"/>
            <a:ext cx="1231118" cy="28803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20208" y="2027379"/>
            <a:ext cx="720080" cy="288032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50751" y="3365540"/>
            <a:ext cx="4705821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GB" sz="1800" b="1" dirty="0"/>
              <a:t>How to solve the “resource conflict” for Mike?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7400" y="2731768"/>
            <a:ext cx="5976664" cy="1779691"/>
            <a:chOff x="407368" y="2731768"/>
            <a:chExt cx="5976664" cy="1779691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7368" y="3779407"/>
              <a:ext cx="5976664" cy="0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01534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95700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889866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07368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384032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909239" y="2731768"/>
              <a:ext cx="720080" cy="288032"/>
            </a:xfrm>
            <a:prstGeom prst="rect">
              <a:avLst/>
            </a:prstGeom>
            <a:noFill/>
            <a:ln w="19050">
              <a:solidFill>
                <a:srgbClr val="0066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solidFill>
                    <a:schemeClr val="tx1"/>
                  </a:solidFill>
                </a:rPr>
                <a:t>D2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09239" y="3085949"/>
              <a:ext cx="1296144" cy="288032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solidFill>
                    <a:schemeClr val="tx1"/>
                  </a:solidFill>
                </a:rPr>
                <a:t>D1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919536" y="3912470"/>
              <a:ext cx="0" cy="288032"/>
            </a:xfrm>
            <a:prstGeom prst="line">
              <a:avLst/>
            </a:prstGeom>
            <a:ln w="19050">
              <a:solidFill>
                <a:srgbClr val="212437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05270" y="4203682"/>
              <a:ext cx="792088" cy="30777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vert="horz" wrap="square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accent2"/>
                </a:buClr>
                <a:buSzPct val="70000"/>
                <a:buFont typeface="Wingdings 2" pitchFamily="18" charset="2"/>
                <a:buNone/>
                <a:tabLst/>
              </a:pPr>
              <a:r>
                <a:rPr lang="nl-NL" sz="1400" dirty="0" err="1"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Today</a:t>
              </a:r>
              <a:endPara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09239" y="3436574"/>
              <a:ext cx="720080" cy="2880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solidFill>
                    <a:schemeClr val="tx1"/>
                  </a:solidFill>
                </a:rPr>
                <a:t>T1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09552" y="2819800"/>
            <a:ext cx="266667" cy="879660"/>
            <a:chOff x="8675504" y="5024385"/>
            <a:chExt cx="266667" cy="87966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75504" y="5024385"/>
              <a:ext cx="266667" cy="200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5504" y="5694521"/>
              <a:ext cx="238095" cy="20952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5504" y="5348604"/>
              <a:ext cx="238095" cy="200000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10274317" y="3411428"/>
            <a:ext cx="720080" cy="288032"/>
          </a:xfrm>
          <a:prstGeom prst="rect">
            <a:avLst/>
          </a:prstGeom>
          <a:noFill/>
          <a:ln w="19050">
            <a:solidFill>
              <a:srgbClr val="00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D2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269592" y="3071598"/>
            <a:ext cx="1296144" cy="288032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D1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0274317" y="2731768"/>
            <a:ext cx="720080" cy="288032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T1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9987264" y="3724687"/>
            <a:ext cx="1904344" cy="0"/>
          </a:xfrm>
          <a:prstGeom prst="line">
            <a:avLst/>
          </a:prstGeom>
          <a:ln w="9525">
            <a:solidFill>
              <a:srgbClr val="21243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486514" y="4707729"/>
            <a:ext cx="7489385" cy="1541555"/>
            <a:chOff x="396482" y="4707729"/>
            <a:chExt cx="7489385" cy="1541555"/>
          </a:xfrm>
        </p:grpSpPr>
        <p:sp>
          <p:nvSpPr>
            <p:cNvPr id="58" name="TextBox 57"/>
            <p:cNvSpPr txBox="1"/>
            <p:nvPr/>
          </p:nvSpPr>
          <p:spPr>
            <a:xfrm>
              <a:off x="1494384" y="5941507"/>
              <a:ext cx="792088" cy="30777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vert="horz" wrap="square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accent2"/>
                </a:buClr>
                <a:buSzPct val="70000"/>
                <a:buFont typeface="Wingdings 2" pitchFamily="18" charset="2"/>
                <a:buNone/>
                <a:tabLst/>
              </a:pPr>
              <a:r>
                <a:rPr lang="nl-NL" sz="1400" dirty="0" err="1"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Today</a:t>
              </a:r>
              <a:endPara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6482" y="4707729"/>
              <a:ext cx="7489385" cy="1230598"/>
              <a:chOff x="396482" y="4707729"/>
              <a:chExt cx="7489385" cy="123059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37318" y="5161079"/>
                <a:ext cx="720080" cy="28803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400" dirty="0">
                    <a:solidFill>
                      <a:schemeClr val="tx1"/>
                    </a:solidFill>
                  </a:rPr>
                  <a:t>T1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396482" y="5517232"/>
                <a:ext cx="5976664" cy="0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890648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3384814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878980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96482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6373146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4079488" y="5159224"/>
                <a:ext cx="720080" cy="288032"/>
              </a:xfrm>
              <a:prstGeom prst="rect">
                <a:avLst/>
              </a:prstGeom>
              <a:noFill/>
              <a:ln w="19050">
                <a:solidFill>
                  <a:srgbClr val="0066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400" dirty="0">
                    <a:solidFill>
                      <a:schemeClr val="tx1"/>
                    </a:solidFill>
                  </a:rPr>
                  <a:t>D</a:t>
                </a:r>
                <a:r>
                  <a:rPr lang="nl-NL" sz="1400">
                    <a:solidFill>
                      <a:schemeClr val="tx1"/>
                    </a:solidFill>
                  </a:rPr>
                  <a:t>2</a:t>
                </a:r>
                <a:endParaRPr lang="nl-NL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711624" y="5151275"/>
                <a:ext cx="1296144" cy="288032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400" dirty="0">
                    <a:solidFill>
                      <a:schemeClr val="tx1"/>
                    </a:solidFill>
                  </a:rPr>
                  <a:t>D1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1908650" y="5650295"/>
                <a:ext cx="0" cy="288032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1811304" y="4707729"/>
                <a:ext cx="4356704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wrap="square" rtlCol="0" anchor="t" anchorCtr="0">
                <a:spAutoFit/>
              </a:bodyPr>
              <a:lstStyle/>
              <a:p>
                <a:pPr marL="0" marR="0" indent="0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chemeClr val="accent2"/>
                  </a:buClr>
                  <a:buSzPct val="70000"/>
                  <a:buFont typeface="Wingdings 2" pitchFamily="18" charset="2"/>
                  <a:buNone/>
                  <a:tabLst/>
                </a:pP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Execution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</a:t>
                </a: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sequence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of </a:t>
                </a: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the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queue </a:t>
                </a: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for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Mike</a:t>
                </a: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6312024" y="5517232"/>
                <a:ext cx="1573843" cy="0"/>
              </a:xfrm>
              <a:prstGeom prst="line">
                <a:avLst/>
              </a:prstGeom>
              <a:ln w="19050">
                <a:solidFill>
                  <a:srgbClr val="212437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Box 71"/>
          <p:cNvSpPr txBox="1"/>
          <p:nvPr/>
        </p:nvSpPr>
        <p:spPr>
          <a:xfrm>
            <a:off x="47328" y="1566160"/>
            <a:ext cx="6391748" cy="369332"/>
          </a:xfrm>
          <a:prstGeom prst="rect">
            <a:avLst/>
          </a:prstGeom>
          <a:noFill/>
          <a:effectLst/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perfect </a:t>
            </a:r>
            <a:r>
              <a:rPr lang="nl-NL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original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plan </a:t>
            </a:r>
            <a:r>
              <a:rPr lang="nl-NL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for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nl-NL" b="1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ONE 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System Engineer </a:t>
            </a:r>
            <a:r>
              <a:rPr lang="nl-NL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called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 “</a:t>
            </a:r>
            <a:r>
              <a:rPr lang="nl-NL" b="1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Mike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”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336360" y="3810845"/>
            <a:ext cx="2742049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nl-NL" sz="16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Manage the Queue !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85829" y="2959309"/>
            <a:ext cx="1083878" cy="738664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</a:t>
            </a:r>
            <a:r>
              <a:rPr lang="nl-NL" sz="1400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actual</a:t>
            </a:r>
            <a:r>
              <a: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nl-NL" sz="1400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situation</a:t>
            </a:r>
            <a:r>
              <a: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nl-NL" sz="1400" b="1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Today</a:t>
            </a:r>
            <a:endParaRPr lang="nl-NL" sz="1400" b="1" dirty="0"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064" y="5212226"/>
            <a:ext cx="266667" cy="200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32" y="5212226"/>
            <a:ext cx="238095" cy="20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21" y="5202702"/>
            <a:ext cx="238095" cy="20952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47828" y="6203215"/>
            <a:ext cx="7524836" cy="584775"/>
          </a:xfrm>
          <a:prstGeom prst="rect">
            <a:avLst/>
          </a:prstGeom>
          <a:solidFill>
            <a:srgbClr val="204892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BookAntiqua"/>
              </a:rPr>
              <a:t>„In  </a:t>
            </a:r>
            <a:r>
              <a:rPr lang="en-US" sz="1400" b="1" i="1" dirty="0">
                <a:solidFill>
                  <a:schemeClr val="bg1"/>
                </a:solidFill>
                <a:latin typeface="BookAntiqua"/>
              </a:rPr>
              <a:t>the </a:t>
            </a:r>
            <a:r>
              <a:rPr lang="en-US" sz="1600" b="1" i="1" dirty="0">
                <a:solidFill>
                  <a:srgbClr val="FFFF00"/>
                </a:solidFill>
                <a:latin typeface="BookAntiqua"/>
              </a:rPr>
              <a:t>Autopilot-Modus,</a:t>
            </a:r>
            <a:r>
              <a:rPr lang="en-US" sz="1400" b="1" i="1" dirty="0">
                <a:solidFill>
                  <a:srgbClr val="FFFF00"/>
                </a:solidFill>
                <a:latin typeface="BookAntiqua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Resource Managers ,</a:t>
            </a:r>
            <a:r>
              <a:rPr lang="en-US" sz="1400" b="1" i="1" dirty="0">
                <a:solidFill>
                  <a:schemeClr val="bg1"/>
                </a:solidFill>
                <a:latin typeface="BookAntiqua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Task- and Project managers are supported by </a:t>
            </a:r>
            <a:r>
              <a:rPr lang="en-US" sz="1600" b="1" i="1" dirty="0">
                <a:solidFill>
                  <a:srgbClr val="FFFF00"/>
                </a:solidFill>
                <a:latin typeface="BookAntiqua"/>
              </a:rPr>
              <a:t>Operational Priorities 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for the </a:t>
            </a:r>
            <a:r>
              <a:rPr lang="en-US" sz="1400" b="1" i="1" dirty="0">
                <a:solidFill>
                  <a:schemeClr val="bg1"/>
                </a:solidFill>
                <a:latin typeface="BookAntiqua"/>
              </a:rPr>
              <a:t>synchronized execution of their projects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”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5" grpId="0" animBg="1"/>
      <p:bldP spid="63" grpId="0" animBg="1"/>
      <p:bldP spid="64" grpId="0" animBg="1"/>
      <p:bldP spid="65" grpId="0" animBg="1"/>
      <p:bldP spid="72" grpId="0"/>
      <p:bldP spid="79" grpId="0" animBg="1"/>
      <p:bldP spid="80" grpId="0" animBg="1"/>
      <p:bldP spid="5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“</a:t>
            </a:r>
            <a:r>
              <a:rPr lang="de-DE" sz="2800" dirty="0" err="1"/>
              <a:t>To</a:t>
            </a:r>
            <a:r>
              <a:rPr lang="de-DE" sz="2800" dirty="0"/>
              <a:t> do” List: </a:t>
            </a:r>
            <a:r>
              <a:rPr lang="de-DE" sz="2800" b="1" dirty="0" err="1"/>
              <a:t>My</a:t>
            </a:r>
            <a:r>
              <a:rPr lang="de-DE" sz="2800" b="1" dirty="0"/>
              <a:t> </a:t>
            </a:r>
            <a:r>
              <a:rPr lang="de-DE" sz="2800" b="1" dirty="0" err="1"/>
              <a:t>activities</a:t>
            </a:r>
            <a:br>
              <a:rPr lang="de-DE" sz="2800" dirty="0"/>
            </a:br>
            <a:r>
              <a:rPr lang="de-DE" sz="2400" i="1" dirty="0" err="1"/>
              <a:t>Sequence</a:t>
            </a:r>
            <a:r>
              <a:rPr lang="de-DE" sz="2400" i="1" dirty="0"/>
              <a:t> </a:t>
            </a:r>
            <a:r>
              <a:rPr lang="de-DE" sz="2400" i="1" dirty="0" err="1"/>
              <a:t>from</a:t>
            </a:r>
            <a:r>
              <a:rPr lang="de-DE" sz="2400" i="1" dirty="0"/>
              <a:t> </a:t>
            </a:r>
            <a:r>
              <a:rPr lang="de-DE" sz="2400" i="1" dirty="0" err="1">
                <a:solidFill>
                  <a:srgbClr val="FF0000"/>
                </a:solidFill>
              </a:rPr>
              <a:t>red</a:t>
            </a:r>
            <a:r>
              <a:rPr lang="de-DE" sz="2400" i="1" dirty="0"/>
              <a:t> </a:t>
            </a:r>
            <a:r>
              <a:rPr lang="de-DE" sz="2400" i="1" dirty="0" err="1"/>
              <a:t>to</a:t>
            </a:r>
            <a:r>
              <a:rPr lang="de-DE" sz="2400" i="1" dirty="0"/>
              <a:t> </a:t>
            </a:r>
            <a:r>
              <a:rPr lang="de-DE" sz="2400" i="1" dirty="0" err="1">
                <a:solidFill>
                  <a:srgbClr val="00B050"/>
                </a:solidFill>
              </a:rPr>
              <a:t>green</a:t>
            </a:r>
            <a:r>
              <a:rPr lang="de-DE" sz="2400" i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51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55A94-DB4D-4556-BE5F-7A6C51BE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122346"/>
            <a:ext cx="8710676" cy="22098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04C92E-7F0C-47F6-8EF4-CBF831603FFD}"/>
              </a:ext>
            </a:extLst>
          </p:cNvPr>
          <p:cNvSpPr/>
          <p:nvPr/>
        </p:nvSpPr>
        <p:spPr>
          <a:xfrm>
            <a:off x="767408" y="1988840"/>
            <a:ext cx="1296144" cy="43204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98407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What can you do with </a:t>
            </a:r>
            <a:r>
              <a:rPr lang="en-GB" sz="3600" dirty="0">
                <a:solidFill>
                  <a:srgbClr val="FF0000"/>
                </a:solidFill>
              </a:rPr>
              <a:t>Red</a:t>
            </a:r>
            <a:r>
              <a:rPr lang="en-GB" sz="3600" dirty="0"/>
              <a:t>, </a:t>
            </a:r>
            <a:r>
              <a:rPr lang="en-GB" sz="3600" dirty="0">
                <a:solidFill>
                  <a:srgbClr val="FFC000"/>
                </a:solidFill>
              </a:rPr>
              <a:t>Orange</a:t>
            </a:r>
            <a:r>
              <a:rPr lang="en-GB" sz="3600" dirty="0"/>
              <a:t> and </a:t>
            </a:r>
            <a:r>
              <a:rPr lang="en-GB" sz="3600" dirty="0">
                <a:solidFill>
                  <a:srgbClr val="008000"/>
                </a:solidFill>
              </a:rPr>
              <a:t>Green</a:t>
            </a:r>
            <a:r>
              <a:rPr lang="en-GB" sz="3600" dirty="0"/>
              <a:t>?</a:t>
            </a:r>
            <a:br>
              <a:rPr lang="en-GB" sz="3600" dirty="0"/>
            </a:br>
            <a:r>
              <a:rPr lang="en-GB" sz="3600" i="1" dirty="0"/>
              <a:t>Manage a</a:t>
            </a:r>
            <a:r>
              <a:rPr lang="nl-NL" sz="3600" i="1" dirty="0" err="1"/>
              <a:t>ll</a:t>
            </a:r>
            <a:r>
              <a:rPr lang="nl-NL" sz="3600" i="1" dirty="0"/>
              <a:t> </a:t>
            </a:r>
            <a:r>
              <a:rPr lang="nl-NL" sz="3600" i="1" dirty="0" err="1"/>
              <a:t>projects</a:t>
            </a:r>
            <a:r>
              <a:rPr lang="nl-NL" sz="3600" i="1" dirty="0"/>
              <a:t> </a:t>
            </a:r>
            <a:r>
              <a:rPr lang="nl-NL" sz="3600" i="1" dirty="0" err="1"/>
              <a:t>together</a:t>
            </a:r>
            <a:endParaRPr lang="nl-NL" sz="3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52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93" y="1988840"/>
            <a:ext cx="7128792" cy="4254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3960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needed</a:t>
            </a:r>
            <a:r>
              <a:rPr lang="nl-NL" dirty="0"/>
              <a:t>?</a:t>
            </a:r>
            <a:br>
              <a:rPr lang="nl-NL" dirty="0"/>
            </a:br>
            <a:r>
              <a:rPr lang="nl-NL" sz="3100" i="1" dirty="0" err="1"/>
              <a:t>Fast</a:t>
            </a:r>
            <a:r>
              <a:rPr lang="nl-NL" sz="3100" i="1" dirty="0"/>
              <a:t>-Feedback Loop (ETTC)</a:t>
            </a:r>
            <a:endParaRPr lang="nl-NL" i="1" dirty="0"/>
          </a:p>
        </p:txBody>
      </p:sp>
      <p:pic>
        <p:nvPicPr>
          <p:cNvPr id="4" name="Picture 3" descr="Relay-race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4560" y="4267596"/>
            <a:ext cx="3096344" cy="2057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CDDB4-6A4D-402B-ACC1-FE1AFD642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30767"/>
            <a:ext cx="2413368" cy="4290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5994B1-125E-497E-990F-1C56E3C96FA7}"/>
              </a:ext>
            </a:extLst>
          </p:cNvPr>
          <p:cNvSpPr/>
          <p:nvPr/>
        </p:nvSpPr>
        <p:spPr>
          <a:xfrm>
            <a:off x="7754560" y="2791612"/>
            <a:ext cx="3122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Flawless handovers: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Ensure Delivery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Ready-to-Start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Good preparation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01F23-8A6D-426E-BC61-4B2AF0AA8DD3}"/>
              </a:ext>
            </a:extLst>
          </p:cNvPr>
          <p:cNvSpPr/>
          <p:nvPr/>
        </p:nvSpPr>
        <p:spPr>
          <a:xfrm>
            <a:off x="3278179" y="2195906"/>
            <a:ext cx="3465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Continuous (frequent) update of the “</a:t>
            </a:r>
            <a:r>
              <a:rPr lang="en-GB" b="1" dirty="0"/>
              <a:t>Expected Time to Complete</a:t>
            </a:r>
            <a:r>
              <a:rPr lang="en-GB" dirty="0"/>
              <a:t>” for each </a:t>
            </a:r>
            <a:r>
              <a:rPr lang="en-GB" b="1" dirty="0"/>
              <a:t>active</a:t>
            </a:r>
            <a:r>
              <a:rPr lang="en-GB" dirty="0"/>
              <a:t> task (ETTC)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24400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Aggregation and (dynamic) “Late Binding”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achieve improvements?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5598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Achieving more “Flow” and Resource Management </a:t>
            </a:r>
            <a:br>
              <a:rPr lang="en-US" sz="2800" dirty="0"/>
            </a:br>
            <a:r>
              <a:rPr lang="en-US" sz="2000" dirty="0"/>
              <a:t>Allocate work to team (or skill) first (not individuals)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8519496" cy="50691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Aggregation </a:t>
            </a:r>
            <a:r>
              <a:rPr lang="en-US" dirty="0"/>
              <a:t>of resource requirements on „Skill(group)“ or „Team“ Level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Resources are “</a:t>
            </a:r>
            <a:r>
              <a:rPr lang="en-US" i="1" dirty="0"/>
              <a:t>pooled</a:t>
            </a:r>
            <a:r>
              <a:rPr lang="en-US" dirty="0"/>
              <a:t>” by „Skill“ or Team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Specification of any “</a:t>
            </a:r>
            <a:r>
              <a:rPr lang="en-US" i="1" dirty="0"/>
              <a:t>Task Resource Requirement</a:t>
            </a:r>
            <a:r>
              <a:rPr lang="en-US" dirty="0"/>
              <a:t>” by “Skill”</a:t>
            </a:r>
          </a:p>
          <a:p>
            <a:pPr marL="36576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Principle of (dynamic) “Late Binding”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Keep your options open as long as possible (“</a:t>
            </a:r>
            <a:r>
              <a:rPr lang="en-US" b="1" dirty="0"/>
              <a:t>rotation”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Prevent “</a:t>
            </a:r>
            <a:r>
              <a:rPr lang="en-US" dirty="0" err="1"/>
              <a:t>Kopfmonopole</a:t>
            </a:r>
            <a:r>
              <a:rPr lang="en-US" dirty="0"/>
              <a:t>”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D19333-19E5-41F3-9BAB-CE8431C616E6}" type="slidenum">
              <a:rPr lang="nl-NL" smtClean="0"/>
              <a:pPr/>
              <a:t>55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686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E9813C70-700F-4658-8AA6-8805AD73620D}"/>
              </a:ext>
            </a:extLst>
          </p:cNvPr>
          <p:cNvSpPr/>
          <p:nvPr/>
        </p:nvSpPr>
        <p:spPr>
          <a:xfrm>
            <a:off x="8135800" y="4876411"/>
            <a:ext cx="1727057" cy="1080984"/>
          </a:xfrm>
          <a:prstGeom prst="roundRect">
            <a:avLst/>
          </a:prstGeom>
          <a:solidFill>
            <a:srgbClr val="8EADE6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Resource Names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“Late Binding“ solution within LYNX</a:t>
            </a:r>
            <a:br>
              <a:rPr lang="en-US" sz="2800" dirty="0"/>
            </a:br>
            <a:r>
              <a:rPr lang="en-US" sz="2000" i="1" dirty="0"/>
              <a:t>Specification of “Resource Requirements“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2044824"/>
          </a:xfrm>
        </p:spPr>
        <p:txBody>
          <a:bodyPr>
            <a:noAutofit/>
          </a:bodyPr>
          <a:lstStyle/>
          <a:p>
            <a:r>
              <a:rPr lang="de-DE" sz="1600" dirty="0"/>
              <a:t>Implementation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/>
              <a:t>ISA95 </a:t>
            </a:r>
            <a:r>
              <a:rPr lang="de-DE" sz="1600" b="1" dirty="0" err="1"/>
              <a:t>Skill</a:t>
            </a:r>
            <a:r>
              <a:rPr lang="de-DE" sz="1600" b="1" dirty="0"/>
              <a:t> </a:t>
            </a:r>
            <a:r>
              <a:rPr lang="de-DE" sz="1600" dirty="0"/>
              <a:t>/ </a:t>
            </a:r>
            <a:r>
              <a:rPr lang="de-DE" sz="1600" dirty="0" err="1"/>
              <a:t>Resource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Aggregation Model</a:t>
            </a:r>
          </a:p>
          <a:p>
            <a:pPr lvl="1"/>
            <a:r>
              <a:rPr lang="de-DE" sz="1400" dirty="0"/>
              <a:t>Skills</a:t>
            </a:r>
          </a:p>
          <a:p>
            <a:pPr lvl="1"/>
            <a:r>
              <a:rPr lang="de-DE" sz="1400" i="1" dirty="0"/>
              <a:t>Resources</a:t>
            </a:r>
          </a:p>
          <a:p>
            <a:pPr lvl="1"/>
            <a:r>
              <a:rPr lang="de-DE" sz="1400" i="1" dirty="0"/>
              <a:t>Profile Properties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56</a:t>
            </a:fld>
            <a:endParaRPr lang="nl-NL" dirty="0"/>
          </a:p>
        </p:txBody>
      </p:sp>
      <p:sp>
        <p:nvSpPr>
          <p:cNvPr id="7" name="Rounded Rectangle 6"/>
          <p:cNvSpPr/>
          <p:nvPr/>
        </p:nvSpPr>
        <p:spPr>
          <a:xfrm>
            <a:off x="5637846" y="4501627"/>
            <a:ext cx="2664296" cy="1259289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Task Resource Requirements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5748328" y="4922989"/>
            <a:ext cx="963212" cy="460667"/>
          </a:xfrm>
          <a:prstGeom prst="rect">
            <a:avLst/>
          </a:prstGeom>
          <a:solidFill>
            <a:srgbClr val="0070C0"/>
          </a:solidFill>
          <a:ln w="31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Virtual </a:t>
            </a:r>
            <a:r>
              <a:rPr lang="nl-NL" sz="1400" dirty="0" err="1"/>
              <a:t>Skill</a:t>
            </a:r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7222022" y="4933675"/>
            <a:ext cx="940871" cy="44998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/>
              <a:t># FTE</a:t>
            </a:r>
            <a:endParaRPr lang="en-GB" sz="1400" dirty="0"/>
          </a:p>
        </p:txBody>
      </p:sp>
      <p:cxnSp>
        <p:nvCxnSpPr>
          <p:cNvPr id="13" name="Straight Arrow Connector 12"/>
          <p:cNvCxnSpPr>
            <a:stCxn id="10" idx="1"/>
            <a:endCxn id="8" idx="3"/>
          </p:cNvCxnSpPr>
          <p:nvPr/>
        </p:nvCxnSpPr>
        <p:spPr>
          <a:xfrm flipH="1" flipV="1">
            <a:off x="6711540" y="5153323"/>
            <a:ext cx="510482" cy="5343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706641" y="3645024"/>
            <a:ext cx="2520280" cy="427053"/>
          </a:xfrm>
          <a:prstGeom prst="rect">
            <a:avLst/>
          </a:prstGeom>
          <a:solidFill>
            <a:srgbClr val="FF993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Projects and Tasks</a:t>
            </a:r>
          </a:p>
        </p:txBody>
      </p:sp>
      <p:cxnSp>
        <p:nvCxnSpPr>
          <p:cNvPr id="29" name="Straight Arrow Connector 28"/>
          <p:cNvCxnSpPr>
            <a:stCxn id="7" idx="0"/>
            <a:endCxn id="26" idx="2"/>
          </p:cNvCxnSpPr>
          <p:nvPr/>
        </p:nvCxnSpPr>
        <p:spPr>
          <a:xfrm flipH="1" flipV="1">
            <a:off x="6966781" y="4072077"/>
            <a:ext cx="3213" cy="429550"/>
          </a:xfrm>
          <a:prstGeom prst="straightConnector1">
            <a:avLst/>
          </a:prstGeom>
          <a:ln w="38100">
            <a:solidFill>
              <a:srgbClr val="212437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3CA8293-3067-4B90-972E-C744BAB601A9}"/>
              </a:ext>
            </a:extLst>
          </p:cNvPr>
          <p:cNvSpPr/>
          <p:nvPr/>
        </p:nvSpPr>
        <p:spPr>
          <a:xfrm>
            <a:off x="1529932" y="3648819"/>
            <a:ext cx="2520280" cy="427053"/>
          </a:xfrm>
          <a:prstGeom prst="rect">
            <a:avLst/>
          </a:prstGeom>
          <a:solidFill>
            <a:srgbClr val="FF993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C9D138A9-2569-499C-9F7F-98CF7AB96C74}"/>
              </a:ext>
            </a:extLst>
          </p:cNvPr>
          <p:cNvSpPr/>
          <p:nvPr/>
        </p:nvSpPr>
        <p:spPr>
          <a:xfrm>
            <a:off x="1385916" y="4531090"/>
            <a:ext cx="2808312" cy="1872208"/>
          </a:xfrm>
          <a:prstGeom prst="roundRect">
            <a:avLst/>
          </a:prstGeom>
          <a:solidFill>
            <a:srgbClr val="C9D7F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Task Resource Requirements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CDEC77-2BD3-4C3C-A553-A4B6F656506F}"/>
              </a:ext>
            </a:extLst>
          </p:cNvPr>
          <p:cNvSpPr/>
          <p:nvPr/>
        </p:nvSpPr>
        <p:spPr>
          <a:xfrm>
            <a:off x="1496398" y="4952452"/>
            <a:ext cx="963212" cy="460667"/>
          </a:xfrm>
          <a:prstGeom prst="rect">
            <a:avLst/>
          </a:prstGeom>
          <a:solidFill>
            <a:srgbClr val="0070C0"/>
          </a:solidFill>
          <a:ln w="31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/>
              <a:t>Normal</a:t>
            </a:r>
            <a:endParaRPr lang="nl-NL" sz="1400" dirty="0"/>
          </a:p>
          <a:p>
            <a:pPr algn="ctr"/>
            <a:r>
              <a:rPr lang="nl-NL" sz="1400" dirty="0" err="1"/>
              <a:t>Skill</a:t>
            </a:r>
            <a:r>
              <a:rPr lang="nl-NL" sz="1400" dirty="0"/>
              <a:t> </a:t>
            </a:r>
            <a:endParaRPr lang="en-GB" sz="1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B35F91-F8A1-4F26-B100-ACE31B579A0F}"/>
              </a:ext>
            </a:extLst>
          </p:cNvPr>
          <p:cNvSpPr/>
          <p:nvPr/>
        </p:nvSpPr>
        <p:spPr>
          <a:xfrm>
            <a:off x="2105996" y="5712200"/>
            <a:ext cx="1301127" cy="490391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bg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3F67B3-4C39-468A-9C44-597EE65EE62C}"/>
              </a:ext>
            </a:extLst>
          </p:cNvPr>
          <p:cNvSpPr/>
          <p:nvPr/>
        </p:nvSpPr>
        <p:spPr>
          <a:xfrm>
            <a:off x="2970092" y="4963138"/>
            <a:ext cx="1080120" cy="449982"/>
          </a:xfrm>
          <a:prstGeom prst="rect">
            <a:avLst/>
          </a:prstGeom>
          <a:solidFill>
            <a:srgbClr val="204892"/>
          </a:solidFill>
          <a:ln w="31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*Resource(s)</a:t>
            </a:r>
            <a:endParaRPr lang="en-GB" sz="1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C97877-123A-4722-B5E0-CC53763405C2}"/>
              </a:ext>
            </a:extLst>
          </p:cNvPr>
          <p:cNvCxnSpPr>
            <a:stCxn id="25" idx="2"/>
            <a:endCxn id="28" idx="1"/>
          </p:cNvCxnSpPr>
          <p:nvPr/>
        </p:nvCxnSpPr>
        <p:spPr>
          <a:xfrm>
            <a:off x="1978004" y="5413119"/>
            <a:ext cx="318538" cy="37089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3B6FD5A-D23D-40E1-A070-150B92A63E09}"/>
              </a:ext>
            </a:extLst>
          </p:cNvPr>
          <p:cNvCxnSpPr>
            <a:stCxn id="28" idx="7"/>
            <a:endCxn id="30" idx="2"/>
          </p:cNvCxnSpPr>
          <p:nvPr/>
        </p:nvCxnSpPr>
        <p:spPr>
          <a:xfrm flipV="1">
            <a:off x="3216577" y="5413120"/>
            <a:ext cx="293575" cy="370896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96567F-88DD-4E05-A2D7-78FA5A0BCBC2}"/>
              </a:ext>
            </a:extLst>
          </p:cNvPr>
          <p:cNvCxnSpPr>
            <a:stCxn id="30" idx="1"/>
            <a:endCxn id="25" idx="3"/>
          </p:cNvCxnSpPr>
          <p:nvPr/>
        </p:nvCxnSpPr>
        <p:spPr>
          <a:xfrm flipH="1" flipV="1">
            <a:off x="2459610" y="5182786"/>
            <a:ext cx="510482" cy="5343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6444A5F-3051-434D-BA2C-7201DAFA52CE}"/>
              </a:ext>
            </a:extLst>
          </p:cNvPr>
          <p:cNvSpPr/>
          <p:nvPr/>
        </p:nvSpPr>
        <p:spPr>
          <a:xfrm>
            <a:off x="1912556" y="3656692"/>
            <a:ext cx="1755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/>
              <a:t>Projects and Tasks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50699A-F998-4F75-A7A7-9040BB54A8ED}"/>
              </a:ext>
            </a:extLst>
          </p:cNvPr>
          <p:cNvCxnSpPr>
            <a:stCxn id="24" idx="0"/>
            <a:endCxn id="23" idx="2"/>
          </p:cNvCxnSpPr>
          <p:nvPr/>
        </p:nvCxnSpPr>
        <p:spPr>
          <a:xfrm flipV="1">
            <a:off x="2790072" y="4075872"/>
            <a:ext cx="0" cy="455218"/>
          </a:xfrm>
          <a:prstGeom prst="straightConnector1">
            <a:avLst/>
          </a:prstGeom>
          <a:ln w="38100">
            <a:solidFill>
              <a:srgbClr val="212437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FB95D68-B033-4553-BF50-5A7A4485373B}"/>
              </a:ext>
            </a:extLst>
          </p:cNvPr>
          <p:cNvSpPr/>
          <p:nvPr/>
        </p:nvSpPr>
        <p:spPr>
          <a:xfrm>
            <a:off x="8372737" y="5353373"/>
            <a:ext cx="1323663" cy="430643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bg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3088573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6418"/>
            <a:ext cx="10871200" cy="990600"/>
          </a:xfrm>
        </p:spPr>
        <p:txBody>
          <a:bodyPr>
            <a:noAutofit/>
          </a:bodyPr>
          <a:lstStyle/>
          <a:p>
            <a:r>
              <a:rPr lang="en-GB" sz="3200" dirty="0"/>
              <a:t>LYNX Resource/Skill and Team Model</a:t>
            </a:r>
            <a:br>
              <a:rPr lang="en-GB" sz="3200" dirty="0"/>
            </a:br>
            <a:r>
              <a:rPr lang="en-GB" sz="3200" i="1" dirty="0"/>
              <a:t>Multi-Skill and Properties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57</a:t>
            </a:fld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5862398" y="3372071"/>
            <a:ext cx="1656184" cy="79208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Skill</a:t>
            </a:r>
            <a:r>
              <a:rPr lang="nl-NL" dirty="0"/>
              <a:t> (Group) 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7518582" y="4668215"/>
            <a:ext cx="2088232" cy="720080"/>
          </a:xfrm>
          <a:prstGeom prst="ellipse">
            <a:avLst/>
          </a:prstGeom>
          <a:solidFill>
            <a:srgbClr val="FFC0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12437"/>
                </a:solidFill>
              </a:rPr>
              <a:t>“Properties”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9462798" y="3372071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Resources</a:t>
            </a:r>
            <a:endParaRPr lang="en-GB" dirty="0"/>
          </a:p>
        </p:txBody>
      </p:sp>
      <p:cxnSp>
        <p:nvCxnSpPr>
          <p:cNvPr id="7" name="Straight Arrow Connector 6"/>
          <p:cNvCxnSpPr>
            <a:stCxn id="4" idx="2"/>
            <a:endCxn id="5" idx="1"/>
          </p:cNvCxnSpPr>
          <p:nvPr/>
        </p:nvCxnSpPr>
        <p:spPr>
          <a:xfrm>
            <a:off x="6690491" y="4164160"/>
            <a:ext cx="1133907" cy="60950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7"/>
            <a:endCxn id="6" idx="2"/>
          </p:cNvCxnSpPr>
          <p:nvPr/>
        </p:nvCxnSpPr>
        <p:spPr>
          <a:xfrm flipV="1">
            <a:off x="9301000" y="4164160"/>
            <a:ext cx="989891" cy="60950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  <a:endCxn id="4" idx="3"/>
          </p:cNvCxnSpPr>
          <p:nvPr/>
        </p:nvCxnSpPr>
        <p:spPr>
          <a:xfrm flipH="1">
            <a:off x="7518582" y="3768115"/>
            <a:ext cx="1944216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66254" y="3284984"/>
            <a:ext cx="1872208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600" dirty="0"/>
              <a:t>Engineering</a:t>
            </a:r>
          </a:p>
          <a:p>
            <a:r>
              <a:rPr lang="en-GB" sz="1600" dirty="0"/>
              <a:t>Design</a:t>
            </a:r>
          </a:p>
          <a:p>
            <a:r>
              <a:rPr lang="en-GB" sz="1600" dirty="0"/>
              <a:t>Programming</a:t>
            </a:r>
          </a:p>
          <a:p>
            <a:r>
              <a:rPr lang="en-GB" sz="1600" dirty="0"/>
              <a:t>....</a:t>
            </a:r>
          </a:p>
          <a:p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678822" y="4668215"/>
            <a:ext cx="2249826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/>
              <a:t>Programming Language</a:t>
            </a:r>
            <a:endParaRPr lang="en-GB" sz="1600" dirty="0" err="1"/>
          </a:p>
          <a:p>
            <a:r>
              <a:rPr lang="en-GB" sz="1600" dirty="0"/>
              <a:t>Technology </a:t>
            </a:r>
          </a:p>
          <a:p>
            <a:r>
              <a:rPr lang="en-GB" sz="1600" dirty="0"/>
              <a:t>Expertise (seniority)</a:t>
            </a:r>
          </a:p>
          <a:p>
            <a:r>
              <a:rPr lang="en-GB" sz="1600" dirty="0"/>
              <a:t>......</a:t>
            </a:r>
            <a:endParaRPr lang="nl-NL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208568" y="3300063"/>
            <a:ext cx="1296144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nl-NL" sz="1600" dirty="0"/>
              <a:t>Name 1</a:t>
            </a:r>
          </a:p>
          <a:p>
            <a:r>
              <a:rPr lang="nl-NL" sz="1600" dirty="0"/>
              <a:t>Name 2</a:t>
            </a:r>
          </a:p>
          <a:p>
            <a:r>
              <a:rPr lang="nl-NL" sz="1600" dirty="0"/>
              <a:t>Name 3</a:t>
            </a:r>
          </a:p>
          <a:p>
            <a:r>
              <a:rPr lang="nl-NL" sz="1600" dirty="0"/>
              <a:t>…</a:t>
            </a:r>
            <a:endParaRPr lang="en-GB" sz="1600" dirty="0" err="1"/>
          </a:p>
        </p:txBody>
      </p:sp>
      <p:sp>
        <p:nvSpPr>
          <p:cNvPr id="14" name="TextBox 13"/>
          <p:cNvSpPr txBox="1"/>
          <p:nvPr/>
        </p:nvSpPr>
        <p:spPr>
          <a:xfrm>
            <a:off x="4799856" y="5829055"/>
            <a:ext cx="3761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itchFamily="34" charset="0"/>
                <a:cs typeface="Arial" pitchFamily="34" charset="0"/>
              </a:rPr>
              <a:t>LYNX “protects” resources with unique competencies or domain know-how!</a:t>
            </a: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191344" y="1864242"/>
            <a:ext cx="4248472" cy="3652990"/>
          </a:xfrm>
          <a:prstGeom prst="rect">
            <a:avLst/>
          </a:prstGeom>
        </p:spPr>
        <p:txBody>
          <a:bodyPr/>
          <a:lstStyle/>
          <a:p>
            <a:pPr marL="320040" indent="-320040">
              <a:spcBef>
                <a:spcPts val="700"/>
              </a:spcBef>
              <a:buClr>
                <a:srgbClr val="212437"/>
              </a:buClr>
              <a:buSzPct val="70000"/>
              <a:buFont typeface="Wingdings 2" pitchFamily="18" charset="2"/>
              <a:buChar char=""/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Resources and skills are separated and have an “N to N” relationship:</a:t>
            </a: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70000"/>
              <a:buFont typeface="Wingdings 2" pitchFamily="18" charset="2"/>
              <a:buChar char=""/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A resource can have multiple skills </a:t>
            </a: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70000"/>
              <a:buFont typeface="Wingdings 2" pitchFamily="18" charset="2"/>
              <a:buChar char=""/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A skill can be implemented by multiple resources</a:t>
            </a:r>
          </a:p>
          <a:p>
            <a:pPr marL="320040" indent="-320040">
              <a:spcBef>
                <a:spcPts val="700"/>
              </a:spcBef>
              <a:buClr>
                <a:srgbClr val="212437"/>
              </a:buClr>
              <a:buSzPct val="70000"/>
              <a:buFont typeface="Wingdings 2" pitchFamily="18" charset="2"/>
              <a:buChar char=""/>
              <a:defRPr/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320040" indent="-320040">
              <a:spcBef>
                <a:spcPts val="700"/>
              </a:spcBef>
              <a:buClr>
                <a:srgbClr val="212437"/>
              </a:buClr>
              <a:buSzPct val="70000"/>
              <a:buFont typeface="Wingdings 2" pitchFamily="18" charset="2"/>
              <a:buChar char=""/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Special “Properties” identification via (unlimited) properties at skill and resource level</a:t>
            </a:r>
          </a:p>
          <a:p>
            <a:pPr marL="320040" indent="-320040">
              <a:spcBef>
                <a:spcPts val="700"/>
              </a:spcBef>
              <a:buClr>
                <a:srgbClr val="212437"/>
              </a:buClr>
              <a:buSzPct val="70000"/>
              <a:buFont typeface="Wingdings 2" pitchFamily="18" charset="2"/>
              <a:buChar char=""/>
              <a:defRPr/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320040" indent="-320040">
              <a:spcBef>
                <a:spcPts val="700"/>
              </a:spcBef>
              <a:buClr>
                <a:srgbClr val="212437"/>
              </a:buClr>
              <a:buSzPct val="70000"/>
              <a:buFont typeface="Wingdings 2" pitchFamily="18" charset="2"/>
              <a:buChar char=""/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Team assignment</a:t>
            </a:r>
            <a:r>
              <a:rPr lang="nl-NL" sz="1600" dirty="0">
                <a:latin typeface="Arial" pitchFamily="34" charset="0"/>
                <a:cs typeface="Arial" pitchFamily="34" charset="0"/>
              </a:rPr>
              <a:t>: Resources are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assigned </a:t>
            </a:r>
            <a:r>
              <a:rPr lang="nl-NL" sz="16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nl-NL" sz="1600" dirty="0">
                <a:latin typeface="Arial" pitchFamily="34" charset="0"/>
                <a:cs typeface="Arial" pitchFamily="34" charset="0"/>
              </a:rPr>
              <a:t> a team</a:t>
            </a: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70000"/>
              <a:buFont typeface="Wingdings 2" pitchFamily="18" charset="2"/>
              <a:buChar char=""/>
              <a:defRPr/>
            </a:pP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899" y="5979394"/>
            <a:ext cx="201622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rtlCol="0" anchor="t" anchorCtr="0">
            <a:spAutoFit/>
          </a:bodyPr>
          <a:lstStyle/>
          <a:p>
            <a:pPr>
              <a:buClr>
                <a:schemeClr val="accent2"/>
              </a:buClr>
              <a:buSzPct val="70000"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This model is following the </a:t>
            </a:r>
            <a:r>
              <a:rPr lang="en-GB" sz="1200" b="1" i="1" dirty="0">
                <a:latin typeface="Arial" pitchFamily="34" charset="0"/>
                <a:cs typeface="Arial" pitchFamily="34" charset="0"/>
              </a:rPr>
              <a:t>ISA 95 Standard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62798" y="1715779"/>
            <a:ext cx="1656184" cy="792088"/>
          </a:xfrm>
          <a:prstGeom prst="rect">
            <a:avLst/>
          </a:prstGeom>
          <a:solidFill>
            <a:srgbClr val="006600"/>
          </a:solidFill>
          <a:ln>
            <a:solidFill>
              <a:srgbClr val="204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Team</a:t>
            </a:r>
            <a:endParaRPr lang="en-GB" dirty="0"/>
          </a:p>
        </p:txBody>
      </p:sp>
      <p:cxnSp>
        <p:nvCxnSpPr>
          <p:cNvPr id="22" name="Straight Arrow Connector 21"/>
          <p:cNvCxnSpPr>
            <a:stCxn id="21" idx="2"/>
            <a:endCxn id="6" idx="0"/>
          </p:cNvCxnSpPr>
          <p:nvPr/>
        </p:nvCxnSpPr>
        <p:spPr>
          <a:xfrm>
            <a:off x="10290890" y="2507867"/>
            <a:ext cx="0" cy="86420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414967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4445201-83EB-4C45-9DC8-3025799FA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1" y="4653136"/>
            <a:ext cx="5942958" cy="1641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FCC42C-943E-41E5-9594-9423572F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2FD0C-0052-4D71-88AD-7592DDA6C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58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95E7D-EF14-4031-9125-DD27F5C1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738098"/>
            <a:ext cx="4622999" cy="18832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2DB2B0-EECE-40EB-A1C2-C06EC9B8F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41"/>
          <a:stretch/>
        </p:blipFill>
        <p:spPr>
          <a:xfrm>
            <a:off x="5951984" y="1742422"/>
            <a:ext cx="4536504" cy="18746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EC83BA-6E17-4559-9EB5-A424E982E1FC}"/>
              </a:ext>
            </a:extLst>
          </p:cNvPr>
          <p:cNvSpPr/>
          <p:nvPr/>
        </p:nvSpPr>
        <p:spPr>
          <a:xfrm>
            <a:off x="4295800" y="2708920"/>
            <a:ext cx="1224136" cy="43204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17E38A-73DD-4D73-BB9D-733D3A821AE9}"/>
              </a:ext>
            </a:extLst>
          </p:cNvPr>
          <p:cNvSpPr/>
          <p:nvPr/>
        </p:nvSpPr>
        <p:spPr>
          <a:xfrm>
            <a:off x="9264352" y="2708920"/>
            <a:ext cx="1368152" cy="64807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404483-32DB-49CE-AA7D-C087FF674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37" y="3861048"/>
            <a:ext cx="4622999" cy="17107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A9DC9A-AC73-46B8-B7DE-414F5877B481}"/>
              </a:ext>
            </a:extLst>
          </p:cNvPr>
          <p:cNvSpPr/>
          <p:nvPr/>
        </p:nvSpPr>
        <p:spPr>
          <a:xfrm>
            <a:off x="8904312" y="4869160"/>
            <a:ext cx="1152128" cy="21602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4D200-E3A9-4E19-A410-F0DB502452C7}"/>
              </a:ext>
            </a:extLst>
          </p:cNvPr>
          <p:cNvSpPr/>
          <p:nvPr/>
        </p:nvSpPr>
        <p:spPr>
          <a:xfrm>
            <a:off x="4943872" y="4292433"/>
            <a:ext cx="648072" cy="24209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11D2CD-8E69-4298-84C4-81BDFB68149F}"/>
              </a:ext>
            </a:extLst>
          </p:cNvPr>
          <p:cNvSpPr/>
          <p:nvPr/>
        </p:nvSpPr>
        <p:spPr>
          <a:xfrm>
            <a:off x="4943872" y="2190022"/>
            <a:ext cx="576064" cy="22905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09B368-70E6-4A5D-B1FB-F89EBF8E2A87}"/>
              </a:ext>
            </a:extLst>
          </p:cNvPr>
          <p:cNvSpPr/>
          <p:nvPr/>
        </p:nvSpPr>
        <p:spPr>
          <a:xfrm>
            <a:off x="10026181" y="2188818"/>
            <a:ext cx="576064" cy="22905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BCECB7A-8098-4F91-9F83-935ACD997B3C}"/>
              </a:ext>
            </a:extLst>
          </p:cNvPr>
          <p:cNvCxnSpPr>
            <a:stCxn id="16" idx="3"/>
            <a:endCxn id="15" idx="0"/>
          </p:cNvCxnSpPr>
          <p:nvPr/>
        </p:nvCxnSpPr>
        <p:spPr>
          <a:xfrm>
            <a:off x="5591944" y="4413480"/>
            <a:ext cx="3888432" cy="455680"/>
          </a:xfrm>
          <a:prstGeom prst="bentConnector2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Principle of (dynamic) „Late Binding“  and Capacity Flexibility </a:t>
            </a:r>
            <a:br>
              <a:rPr lang="en-US" sz="2400" dirty="0"/>
            </a:br>
            <a:r>
              <a:rPr lang="en-US" sz="2000" i="1" dirty="0"/>
              <a:t>Timing Skill Specification and Resource Confirmations</a:t>
            </a:r>
            <a:endParaRPr lang="en-US" sz="18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59</a:t>
            </a:fld>
            <a:endParaRPr lang="nl-NL" dirty="0"/>
          </a:p>
        </p:txBody>
      </p:sp>
      <p:grpSp>
        <p:nvGrpSpPr>
          <p:cNvPr id="9" name="Group 8"/>
          <p:cNvGrpSpPr/>
          <p:nvPr/>
        </p:nvGrpSpPr>
        <p:grpSpPr>
          <a:xfrm>
            <a:off x="1055440" y="2204864"/>
            <a:ext cx="3404628" cy="1134000"/>
            <a:chOff x="5601" y="30065"/>
            <a:chExt cx="3404628" cy="1134000"/>
          </a:xfrm>
          <a:solidFill>
            <a:srgbClr val="204892"/>
          </a:solidFill>
        </p:grpSpPr>
        <p:sp>
          <p:nvSpPr>
            <p:cNvPr id="16" name="Chevron 15"/>
            <p:cNvSpPr/>
            <p:nvPr/>
          </p:nvSpPr>
          <p:spPr>
            <a:xfrm>
              <a:off x="5601" y="30065"/>
              <a:ext cx="3404628" cy="1134000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vron 4"/>
            <p:cNvSpPr/>
            <p:nvPr/>
          </p:nvSpPr>
          <p:spPr>
            <a:xfrm>
              <a:off x="572601" y="30065"/>
              <a:ext cx="2270628" cy="113400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/>
                <a:t>Project Planning Phase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44068" y="2204864"/>
            <a:ext cx="2644020" cy="1134000"/>
            <a:chOff x="3194229" y="30065"/>
            <a:chExt cx="3404628" cy="1134000"/>
          </a:xfrm>
          <a:solidFill>
            <a:srgbClr val="FF9933"/>
          </a:solidFill>
        </p:grpSpPr>
        <p:sp>
          <p:nvSpPr>
            <p:cNvPr id="14" name="Chevron 13"/>
            <p:cNvSpPr/>
            <p:nvPr/>
          </p:nvSpPr>
          <p:spPr>
            <a:xfrm>
              <a:off x="3194229" y="30065"/>
              <a:ext cx="3404628" cy="1134000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6"/>
            <p:cNvSpPr/>
            <p:nvPr/>
          </p:nvSpPr>
          <p:spPr>
            <a:xfrm>
              <a:off x="3875549" y="156697"/>
              <a:ext cx="2003124" cy="989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/>
                <a:t>Project Release Phase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72064" y="2204864"/>
            <a:ext cx="3404628" cy="1134000"/>
            <a:chOff x="6382858" y="30065"/>
            <a:chExt cx="3404628" cy="1134000"/>
          </a:xfrm>
          <a:solidFill>
            <a:srgbClr val="92D050"/>
          </a:solidFill>
        </p:grpSpPr>
        <p:sp>
          <p:nvSpPr>
            <p:cNvPr id="12" name="Chevron 11"/>
            <p:cNvSpPr/>
            <p:nvPr/>
          </p:nvSpPr>
          <p:spPr>
            <a:xfrm>
              <a:off x="6382858" y="30065"/>
              <a:ext cx="3404628" cy="1134000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8"/>
            <p:cNvSpPr/>
            <p:nvPr/>
          </p:nvSpPr>
          <p:spPr>
            <a:xfrm>
              <a:off x="6949858" y="30065"/>
              <a:ext cx="2270628" cy="113400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/>
                <a:t>Execution Phase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55440" y="4005064"/>
            <a:ext cx="5472608" cy="360040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Skill Specifications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23992" y="4689723"/>
            <a:ext cx="4052700" cy="360040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Resource Confirmations (names)</a:t>
            </a:r>
          </a:p>
        </p:txBody>
      </p:sp>
      <p:cxnSp>
        <p:nvCxnSpPr>
          <p:cNvPr id="6" name="Straight Arrow Connector 5"/>
          <p:cNvCxnSpPr>
            <a:stCxn id="18" idx="3"/>
          </p:cNvCxnSpPr>
          <p:nvPr/>
        </p:nvCxnSpPr>
        <p:spPr>
          <a:xfrm>
            <a:off x="6528048" y="4185084"/>
            <a:ext cx="354864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9" idx="1"/>
          </p:cNvCxnSpPr>
          <p:nvPr/>
        </p:nvCxnSpPr>
        <p:spPr>
          <a:xfrm flipH="1">
            <a:off x="1055440" y="4869743"/>
            <a:ext cx="4968552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60068" y="5661248"/>
            <a:ext cx="5876098" cy="830997"/>
          </a:xfrm>
          <a:prstGeom prst="rect">
            <a:avLst/>
          </a:prstGeom>
          <a:noFill/>
          <a:effectLst/>
        </p:spPr>
        <p:txBody>
          <a:bodyPr vert="horz" wrap="square" rtlCol="0" anchor="t" anchorCtr="0">
            <a:spAutoFit/>
          </a:bodyPr>
          <a:lstStyle/>
          <a:p>
            <a:pPr algn="ctr">
              <a:buClr>
                <a:schemeClr val="accent2"/>
              </a:buClr>
              <a:buSzPct val="70000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Confirmations </a:t>
            </a:r>
            <a:r>
              <a:rPr lang="en-US" sz="2400" b="1" dirty="0">
                <a:solidFill>
                  <a:srgbClr val="FF9933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preferably as late as possible</a:t>
            </a:r>
          </a:p>
          <a:p>
            <a:pPr algn="ctr">
              <a:buClr>
                <a:schemeClr val="accent2"/>
              </a:buClr>
              <a:buSzPct val="70000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(when Tasks </a:t>
            </a:r>
            <a:r>
              <a:rPr lang="en-US" sz="2400" dirty="0">
                <a:solidFill>
                  <a:srgbClr val="92D05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are </a:t>
            </a:r>
            <a:r>
              <a:rPr lang="en-US" sz="2400" b="1" i="1" dirty="0">
                <a:solidFill>
                  <a:srgbClr val="92D05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Ready to Start</a:t>
            </a:r>
            <a:r>
              <a:rPr lang="en-US" sz="2400" dirty="0">
                <a:solidFill>
                  <a:srgbClr val="92D05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50926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DF060-568D-47CD-8120-469A3808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Why LYNX?</a:t>
            </a:r>
            <a:br>
              <a:rPr lang="en-US" sz="2800" dirty="0"/>
            </a:br>
            <a:r>
              <a:rPr lang="en-US" sz="2400" i="1" dirty="0"/>
              <a:t>Enabling a different approach offering ingredients to improve…..</a:t>
            </a:r>
            <a:endParaRPr lang="en-NL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538A-2DA4-42A2-82D8-34C09EF1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06B55FD2-B9BF-4F96-9672-B086F269AD62}"/>
              </a:ext>
            </a:extLst>
          </p:cNvPr>
          <p:cNvSpPr/>
          <p:nvPr/>
        </p:nvSpPr>
        <p:spPr>
          <a:xfrm>
            <a:off x="2992523" y="3339971"/>
            <a:ext cx="2887453" cy="439925"/>
          </a:xfrm>
          <a:custGeom>
            <a:avLst/>
            <a:gdLst/>
            <a:ahLst/>
            <a:cxnLst/>
            <a:rect l="l" t="t" r="r" b="b"/>
            <a:pathLst>
              <a:path w="3657600" h="485139">
                <a:moveTo>
                  <a:pt x="3415283" y="484632"/>
                </a:moveTo>
                <a:lnTo>
                  <a:pt x="3415283" y="362712"/>
                </a:lnTo>
                <a:lnTo>
                  <a:pt x="0" y="362712"/>
                </a:lnTo>
                <a:lnTo>
                  <a:pt x="0" y="120396"/>
                </a:lnTo>
                <a:lnTo>
                  <a:pt x="3415283" y="120396"/>
                </a:lnTo>
                <a:lnTo>
                  <a:pt x="3415283" y="0"/>
                </a:lnTo>
                <a:lnTo>
                  <a:pt x="3657600" y="242316"/>
                </a:lnTo>
                <a:lnTo>
                  <a:pt x="3415283" y="484632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A4F121F-905D-4F5C-92C9-99733FA7C7DA}"/>
              </a:ext>
            </a:extLst>
          </p:cNvPr>
          <p:cNvSpPr txBox="1"/>
          <p:nvPr/>
        </p:nvSpPr>
        <p:spPr>
          <a:xfrm>
            <a:off x="548798" y="2318608"/>
            <a:ext cx="2088232" cy="4190547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Overload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Multi-tasking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Task</a:t>
            </a:r>
            <a:r>
              <a:rPr lang="nl-NL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Interruptions</a:t>
            </a:r>
            <a:endParaRPr lang="nl-NL" sz="1632" spc="-5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Cherry</a:t>
            </a:r>
            <a:r>
              <a:rPr lang="nl-NL" sz="1632" spc="-5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1632" spc="-9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picking</a:t>
            </a:r>
            <a:endParaRPr lang="nl-NL" sz="1632" spc="-9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Early</a:t>
            </a:r>
            <a:r>
              <a:rPr lang="nl-NL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starts</a:t>
            </a: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De-</a:t>
            </a: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synchronisation</a:t>
            </a:r>
            <a:endParaRPr lang="nl-NL" sz="1632" spc="-5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Batching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77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Parkinson’s</a:t>
            </a:r>
            <a:r>
              <a:rPr lang="nl-NL" sz="1632" spc="-5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law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Student</a:t>
            </a:r>
            <a:r>
              <a:rPr lang="nl-NL" sz="1632" spc="-4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1632" spc="-9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syndrome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Local</a:t>
            </a:r>
            <a:r>
              <a:rPr lang="nl-NL" sz="1632" spc="-73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safeties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Kopfmonopole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175624" indent="-164108">
              <a:spcBef>
                <a:spcPts val="685"/>
              </a:spcBef>
              <a:buClr>
                <a:srgbClr val="003366"/>
              </a:buClr>
              <a:buChar char="•"/>
              <a:tabLst>
                <a:tab pos="176200" algn="l"/>
              </a:tabLst>
            </a:pPr>
            <a:endParaRPr sz="1632" dirty="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3BF20D8-1BF1-4DB6-80C7-45760292EBD9}"/>
              </a:ext>
            </a:extLst>
          </p:cNvPr>
          <p:cNvSpPr txBox="1"/>
          <p:nvPr/>
        </p:nvSpPr>
        <p:spPr>
          <a:xfrm>
            <a:off x="6096000" y="2430564"/>
            <a:ext cx="2017669" cy="3457397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Global</a:t>
            </a:r>
            <a:r>
              <a:rPr lang="nl-NL" sz="1632" spc="-59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1632" spc="-5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priorities</a:t>
            </a:r>
            <a:endParaRPr lang="nl-NL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en-US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WIP Control</a:t>
            </a:r>
            <a:endParaRPr lang="nl-NL" sz="1632" spc="-9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565453" indent="-164684" algn="r">
              <a:spcBef>
                <a:spcPts val="775"/>
              </a:spcBef>
              <a:buClr>
                <a:srgbClr val="003366"/>
              </a:buClr>
              <a:buFontTx/>
              <a:buChar char="•"/>
              <a:tabLst>
                <a:tab pos="566029" algn="l"/>
              </a:tabLst>
            </a:pPr>
            <a:r>
              <a:rPr lang="nl-NL" sz="1632" spc="-9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Roadrunner</a:t>
            </a:r>
            <a:endParaRPr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714590" lvl="1" indent="-164108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715166" algn="l"/>
              </a:tabLst>
            </a:pPr>
            <a:r>
              <a:rPr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Single</a:t>
            </a:r>
            <a:r>
              <a:rPr sz="1632" spc="-68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tasking</a:t>
            </a:r>
            <a:endParaRPr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579273" indent="-164684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579849" algn="l"/>
              </a:tabLst>
            </a:pPr>
            <a:r>
              <a:rPr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Single-touching</a:t>
            </a:r>
            <a:endParaRPr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713439" lvl="1" indent="-164684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714014" algn="l"/>
              </a:tabLst>
            </a:pPr>
            <a:r>
              <a:rPr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Global</a:t>
            </a:r>
            <a:r>
              <a:rPr sz="1632" spc="-59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buffers</a:t>
            </a:r>
            <a:endParaRPr lang="en-US" sz="1632" spc="-5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764686" indent="-164684" algn="r">
              <a:spcBef>
                <a:spcPts val="775"/>
              </a:spcBef>
              <a:buClr>
                <a:srgbClr val="003366"/>
              </a:buClr>
              <a:buChar char="•"/>
              <a:tabLst>
                <a:tab pos="764686" algn="l"/>
              </a:tabLst>
            </a:pPr>
            <a:r>
              <a:rPr lang="en-US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Late</a:t>
            </a:r>
            <a:r>
              <a:rPr lang="en-US" sz="1632" spc="-59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32" spc="-9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binding</a:t>
            </a:r>
            <a:endParaRPr lang="en-US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704801" indent="-164108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705377" algn="l"/>
              </a:tabLst>
            </a:pPr>
            <a:r>
              <a:rPr lang="en-US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Full-kit</a:t>
            </a:r>
            <a:endParaRPr lang="en-US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327640" indent="-164108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328216" algn="l"/>
              </a:tabLst>
            </a:pPr>
            <a:r>
              <a:rPr lang="en-US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Single-piece</a:t>
            </a:r>
            <a:r>
              <a:rPr lang="en-US" sz="1632" spc="-59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32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flow</a:t>
            </a:r>
            <a:endParaRPr lang="en-US"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pPr marL="447675" lvl="1" indent="-179388" algn="r">
              <a:spcBef>
                <a:spcPts val="685"/>
              </a:spcBef>
              <a:buClr>
                <a:srgbClr val="003366"/>
              </a:buClr>
              <a:buChar char="•"/>
              <a:tabLst>
                <a:tab pos="447675" algn="l"/>
              </a:tabLst>
            </a:pPr>
            <a:r>
              <a:rPr lang="en-US" sz="1632" spc="-9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Late binding</a:t>
            </a:r>
            <a:endParaRPr sz="1632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83C2B44-37DE-46F6-A146-73C443E6E422}"/>
              </a:ext>
            </a:extLst>
          </p:cNvPr>
          <p:cNvSpPr/>
          <p:nvPr/>
        </p:nvSpPr>
        <p:spPr>
          <a:xfrm>
            <a:off x="560314" y="1993784"/>
            <a:ext cx="2261240" cy="363917"/>
          </a:xfrm>
          <a:custGeom>
            <a:avLst/>
            <a:gdLst/>
            <a:ahLst/>
            <a:cxnLst/>
            <a:rect l="l" t="t" r="r" b="b"/>
            <a:pathLst>
              <a:path w="2493645" h="401319">
                <a:moveTo>
                  <a:pt x="0" y="400812"/>
                </a:moveTo>
                <a:lnTo>
                  <a:pt x="2493264" y="400812"/>
                </a:lnTo>
                <a:lnTo>
                  <a:pt x="2493264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359E29FB-BFFE-42C7-BAFE-1E821BB7D174}"/>
              </a:ext>
            </a:extLst>
          </p:cNvPr>
          <p:cNvSpPr/>
          <p:nvPr/>
        </p:nvSpPr>
        <p:spPr>
          <a:xfrm>
            <a:off x="6173802" y="2060848"/>
            <a:ext cx="1976210" cy="363917"/>
          </a:xfrm>
          <a:custGeom>
            <a:avLst/>
            <a:gdLst/>
            <a:ahLst/>
            <a:cxnLst/>
            <a:rect l="l" t="t" r="r" b="b"/>
            <a:pathLst>
              <a:path w="2179320" h="401319">
                <a:moveTo>
                  <a:pt x="0" y="400812"/>
                </a:moveTo>
                <a:lnTo>
                  <a:pt x="2179320" y="400812"/>
                </a:lnTo>
                <a:lnTo>
                  <a:pt x="217932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191B645-6BDA-43A9-A59D-2756C2B7EBD1}"/>
              </a:ext>
            </a:extLst>
          </p:cNvPr>
          <p:cNvSpPr txBox="1"/>
          <p:nvPr/>
        </p:nvSpPr>
        <p:spPr>
          <a:xfrm>
            <a:off x="6173803" y="2060848"/>
            <a:ext cx="1805193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 algn="r">
              <a:spcBef>
                <a:spcPts val="277"/>
              </a:spcBef>
            </a:pPr>
            <a:r>
              <a:rPr lang="en-US" sz="1814" b="1" dirty="0">
                <a:solidFill>
                  <a:srgbClr val="FFFFFF"/>
                </a:solidFill>
                <a:latin typeface="Arial"/>
                <a:cs typeface="Arial"/>
              </a:rPr>
              <a:t>Tomorrow</a:t>
            </a:r>
            <a:endParaRPr sz="1814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C78D3FB-5AF7-486B-B46C-5FA59C1C4932}"/>
              </a:ext>
            </a:extLst>
          </p:cNvPr>
          <p:cNvSpPr/>
          <p:nvPr/>
        </p:nvSpPr>
        <p:spPr>
          <a:xfrm>
            <a:off x="7897113" y="1767872"/>
            <a:ext cx="409061" cy="395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EEDDD97-456A-4C9A-BB5D-D2455A2BB01C}"/>
              </a:ext>
            </a:extLst>
          </p:cNvPr>
          <p:cNvSpPr/>
          <p:nvPr/>
        </p:nvSpPr>
        <p:spPr>
          <a:xfrm>
            <a:off x="2331992" y="1719297"/>
            <a:ext cx="407679" cy="395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CB4B9365-4E78-4277-A2FC-F167B1AEDCF6}"/>
              </a:ext>
            </a:extLst>
          </p:cNvPr>
          <p:cNvSpPr/>
          <p:nvPr/>
        </p:nvSpPr>
        <p:spPr>
          <a:xfrm>
            <a:off x="3647006" y="2981668"/>
            <a:ext cx="1719394" cy="1167413"/>
          </a:xfrm>
          <a:prstGeom prst="round2DiagRect">
            <a:avLst/>
          </a:pr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C1EE2446-2890-468D-949A-5A7A1E5C59A6}"/>
              </a:ext>
            </a:extLst>
          </p:cNvPr>
          <p:cNvSpPr txBox="1"/>
          <p:nvPr/>
        </p:nvSpPr>
        <p:spPr>
          <a:xfrm>
            <a:off x="3639871" y="3009149"/>
            <a:ext cx="1719394" cy="83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79" dirty="0">
              <a:latin typeface="Times New Roman"/>
              <a:cs typeface="Times New Roman"/>
            </a:endParaRPr>
          </a:p>
          <a:p>
            <a:pPr marL="172170" marR="165836" indent="1727" algn="ctr">
              <a:spcBef>
                <a:spcPts val="843"/>
              </a:spcBef>
            </a:pPr>
            <a:r>
              <a:rPr lang="en-US" b="1" spc="-5" dirty="0">
                <a:solidFill>
                  <a:srgbClr val="FFFFFF"/>
                </a:solidFill>
                <a:latin typeface="Arial"/>
                <a:cs typeface="Arial"/>
              </a:rPr>
              <a:t>A different approach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42DD3181-5C6F-4BB7-8719-5DB8D92F6D28}"/>
              </a:ext>
            </a:extLst>
          </p:cNvPr>
          <p:cNvSpPr txBox="1"/>
          <p:nvPr/>
        </p:nvSpPr>
        <p:spPr>
          <a:xfrm>
            <a:off x="567740" y="1993784"/>
            <a:ext cx="1805193" cy="314647"/>
          </a:xfrm>
          <a:prstGeom prst="rect">
            <a:avLst/>
          </a:prstGeom>
        </p:spPr>
        <p:txBody>
          <a:bodyPr vert="horz" wrap="square" lIns="0" tIns="35125" rIns="0" bIns="0" rtlCol="0">
            <a:spAutoFit/>
          </a:bodyPr>
          <a:lstStyle/>
          <a:p>
            <a:pPr marL="84069">
              <a:spcBef>
                <a:spcPts val="277"/>
              </a:spcBef>
            </a:pPr>
            <a:r>
              <a:rPr lang="en-US" sz="1814" b="1" dirty="0">
                <a:solidFill>
                  <a:srgbClr val="FFFFFF"/>
                </a:solidFill>
                <a:latin typeface="Arial"/>
                <a:cs typeface="Arial"/>
              </a:rPr>
              <a:t>Today</a:t>
            </a:r>
            <a:endParaRPr sz="1814" dirty="0">
              <a:latin typeface="Arial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9B2C1C-36BB-49DE-8FB4-A5353D2CC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48" y="4208891"/>
            <a:ext cx="1674112" cy="836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1188E-E535-4047-8EC6-8D67FF832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00" y="4324633"/>
            <a:ext cx="1440160" cy="698490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BA171B34-E01F-4154-8E3D-D0EC33FF703C}"/>
              </a:ext>
            </a:extLst>
          </p:cNvPr>
          <p:cNvSpPr txBox="1"/>
          <p:nvPr/>
        </p:nvSpPr>
        <p:spPr>
          <a:xfrm>
            <a:off x="9222779" y="2589787"/>
            <a:ext cx="2707938" cy="2737072"/>
          </a:xfrm>
          <a:prstGeom prst="rect">
            <a:avLst/>
          </a:prstGeom>
        </p:spPr>
        <p:txBody>
          <a:bodyPr vert="horz" wrap="square" lIns="0" tIns="98465" rIns="0" bIns="0" rtlCol="0">
            <a:spAutoFit/>
          </a:bodyPr>
          <a:lstStyle/>
          <a:p>
            <a:pPr marL="297266" lvl="0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Less pressure and stress</a:t>
            </a:r>
          </a:p>
          <a:p>
            <a:pPr marL="297266" lvl="0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Easier collaboration</a:t>
            </a:r>
          </a:p>
          <a:p>
            <a:pPr marL="297266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More reliable projects</a:t>
            </a:r>
          </a:p>
          <a:p>
            <a:pPr marL="297266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Better timing, more flow </a:t>
            </a:r>
          </a:p>
          <a:p>
            <a:pPr marL="297266" lvl="0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More transparency</a:t>
            </a:r>
          </a:p>
          <a:p>
            <a:pPr marL="297266" lvl="0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Win (back) capacity</a:t>
            </a:r>
          </a:p>
          <a:p>
            <a:pPr marL="297266" lvl="0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lang="en-US" sz="1632" i="1" spc="-5" dirty="0">
                <a:latin typeface="Arial"/>
                <a:cs typeface="Arial"/>
              </a:rPr>
              <a:t>Finish projects faster</a:t>
            </a:r>
          </a:p>
          <a:p>
            <a:pPr marL="297266" lvl="0" indent="-285750">
              <a:spcBef>
                <a:spcPts val="685"/>
              </a:spcBef>
              <a:buFont typeface="Wingdings" panose="05000000000000000000" pitchFamily="2" charset="2"/>
              <a:buChar char="Ø"/>
              <a:tabLst>
                <a:tab pos="176200" algn="l"/>
              </a:tabLst>
              <a:defRPr/>
            </a:pPr>
            <a:r>
              <a:rPr kumimoji="0" lang="en-US" sz="1632" b="0" i="1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…..</a:t>
            </a:r>
            <a:endParaRPr kumimoji="0" lang="en-US" sz="1632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3E43D0-872E-4AF5-B935-588EAF220FA8}"/>
              </a:ext>
            </a:extLst>
          </p:cNvPr>
          <p:cNvSpPr txBox="1"/>
          <p:nvPr/>
        </p:nvSpPr>
        <p:spPr>
          <a:xfrm>
            <a:off x="9222778" y="2060848"/>
            <a:ext cx="2777877" cy="3689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lIns="0" tIns="0" rIns="0" bIns="0" rtlCol="0" anchor="ctr"/>
          <a:lstStyle>
            <a:defPPr>
              <a:defRPr lang="nl-NL"/>
            </a:defPPr>
            <a:lvl1pPr>
              <a:defRPr sz="1632"/>
            </a:lvl1pPr>
          </a:lstStyle>
          <a:p>
            <a:pPr algn="ctr"/>
            <a:r>
              <a:rPr lang="en-US" sz="1814" b="1" i="1" dirty="0">
                <a:solidFill>
                  <a:srgbClr val="00B050"/>
                </a:solidFill>
                <a:latin typeface="Arial"/>
                <a:cs typeface="Arial"/>
              </a:rPr>
              <a:t>Improvement Potential...</a:t>
            </a:r>
            <a:endParaRPr lang="en-NL" sz="1814" b="1" i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F47A0C-FBF2-4C3A-944F-30A23DDFC474}"/>
              </a:ext>
            </a:extLst>
          </p:cNvPr>
          <p:cNvSpPr/>
          <p:nvPr/>
        </p:nvSpPr>
        <p:spPr>
          <a:xfrm rot="2641545">
            <a:off x="726306" y="3532699"/>
            <a:ext cx="1813172" cy="927284"/>
          </a:xfrm>
          <a:prstGeom prst="rec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</a:rPr>
              <a:t>Symptoms</a:t>
            </a:r>
            <a:endParaRPr lang="en-NL" sz="2400" dirty="0">
              <a:ln w="0"/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C23C7D-AB7F-4C64-9D3F-79E058F1FF79}"/>
              </a:ext>
            </a:extLst>
          </p:cNvPr>
          <p:cNvSpPr/>
          <p:nvPr/>
        </p:nvSpPr>
        <p:spPr>
          <a:xfrm rot="2652174">
            <a:off x="6452893" y="3509954"/>
            <a:ext cx="1813172" cy="927284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00B050"/>
                </a:solidFill>
              </a:rPr>
              <a:t>New Reality</a:t>
            </a:r>
            <a:endParaRPr lang="en-NL" sz="2400" dirty="0">
              <a:ln w="0"/>
              <a:solidFill>
                <a:srgbClr val="00B050"/>
              </a:solidFill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5C1EDFF-0559-4C79-B6F0-525BA56EFB46}"/>
              </a:ext>
            </a:extLst>
          </p:cNvPr>
          <p:cNvSpPr/>
          <p:nvPr/>
        </p:nvSpPr>
        <p:spPr>
          <a:xfrm>
            <a:off x="8328248" y="3271135"/>
            <a:ext cx="864096" cy="576064"/>
          </a:xfrm>
          <a:prstGeom prst="rightArrow">
            <a:avLst>
              <a:gd name="adj1" fmla="val 50000"/>
              <a:gd name="adj2" fmla="val 57575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026" name="Picture 2" descr="Thumbs Up - Thumbs Up Icon Circle | Transparent PNG Download #3395143 -  Vippng">
            <a:extLst>
              <a:ext uri="{FF2B5EF4-FFF2-40B4-BE49-F238E27FC236}">
                <a16:creationId xmlns:a16="http://schemas.microsoft.com/office/drawing/2014/main" id="{B38C7F75-8960-48F3-B5C9-E7A69763E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449" y="5045603"/>
            <a:ext cx="591206" cy="61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22" grpId="0"/>
      <p:bldP spid="29" grpId="0" animBg="1"/>
      <p:bldP spid="31" grpId="0" animBg="1"/>
      <p:bldP spid="32" grpId="0" animBg="1"/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Properties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First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38003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31D4-F86E-45D4-9F1A-DDBEAB7C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your first Project</a:t>
            </a: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49AB4-348C-4C0C-ACE3-1E5A7B0AD23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Project portfolio:</a:t>
            </a:r>
          </a:p>
          <a:p>
            <a:pPr lvl="1"/>
            <a:r>
              <a:rPr lang="en-US" dirty="0"/>
              <a:t>Choose “Add”</a:t>
            </a:r>
          </a:p>
          <a:p>
            <a:pPr lvl="1"/>
            <a:endParaRPr lang="en-US" dirty="0"/>
          </a:p>
          <a:p>
            <a:r>
              <a:rPr lang="en-US" dirty="0"/>
              <a:t>Project Properties:</a:t>
            </a:r>
          </a:p>
          <a:p>
            <a:pPr lvl="1"/>
            <a:r>
              <a:rPr lang="en-US" dirty="0"/>
              <a:t>General: add general information</a:t>
            </a:r>
          </a:p>
          <a:p>
            <a:pPr lvl="1"/>
            <a:r>
              <a:rPr lang="en-US" dirty="0"/>
              <a:t>Project dates: enter initial dates as expected or known</a:t>
            </a:r>
          </a:p>
          <a:p>
            <a:pPr lvl="1"/>
            <a:r>
              <a:rPr lang="en-US" dirty="0"/>
              <a:t>Scheduling: review scheduling settings</a:t>
            </a:r>
          </a:p>
          <a:p>
            <a:pPr lvl="1"/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7B0A8-049B-4C94-ABD1-2705944C3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0968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9D7F3">
            <a:alpha val="5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746C-E128-4429-AF00-4FDEF211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your first project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7587-F154-4B50-8FD2-F7BA7CE82F0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530306"/>
          </a:xfrm>
        </p:spPr>
        <p:txBody>
          <a:bodyPr/>
          <a:lstStyle/>
          <a:p>
            <a:r>
              <a:rPr lang="en-US" dirty="0"/>
              <a:t>ID</a:t>
            </a:r>
          </a:p>
          <a:p>
            <a:r>
              <a:rPr lang="en-US" dirty="0"/>
              <a:t>Description</a:t>
            </a:r>
          </a:p>
          <a:p>
            <a:r>
              <a:rPr lang="en-US" dirty="0"/>
              <a:t>Optional:</a:t>
            </a:r>
          </a:p>
          <a:p>
            <a:pPr lvl="1"/>
            <a:r>
              <a:rPr lang="en-US" dirty="0"/>
              <a:t>Start date</a:t>
            </a:r>
          </a:p>
          <a:p>
            <a:pPr lvl="1"/>
            <a:r>
              <a:rPr lang="en-US" dirty="0"/>
              <a:t>End date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83180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1CC295-42A1-466F-9CA2-415E09A9E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39" y="1090223"/>
            <a:ext cx="8384283" cy="4653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057289-2435-E84D-90E7-5D0C47B7DB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/>
          <a:stretch/>
        </p:blipFill>
        <p:spPr>
          <a:xfrm>
            <a:off x="155735" y="2829497"/>
            <a:ext cx="3745859" cy="3622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765C1A-9AC5-8E4E-8496-FBECC6F96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86" y="2827448"/>
            <a:ext cx="3602905" cy="3622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3323CC-B273-C443-B3A6-5328911375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/>
          <a:stretch/>
        </p:blipFill>
        <p:spPr>
          <a:xfrm>
            <a:off x="7713288" y="2821975"/>
            <a:ext cx="4149455" cy="3622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0649" y="134144"/>
            <a:ext cx="6164064" cy="990600"/>
          </a:xfrm>
        </p:spPr>
        <p:txBody>
          <a:bodyPr>
            <a:normAutofit/>
          </a:bodyPr>
          <a:lstStyle/>
          <a:p>
            <a:r>
              <a:rPr lang="en-US" sz="3600" dirty="0"/>
              <a:t>Add your first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63</a:t>
            </a:fld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2687171" y="1355817"/>
            <a:ext cx="1167837" cy="26784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368" y="200680"/>
            <a:ext cx="208823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Project Portfolio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the Desktop Window (F5)</a:t>
            </a:r>
          </a:p>
        </p:txBody>
      </p:sp>
      <p:cxnSp>
        <p:nvCxnSpPr>
          <p:cNvPr id="11" name="Elbow Connector 10"/>
          <p:cNvCxnSpPr>
            <a:cxnSpLocks/>
            <a:stCxn id="5" idx="2"/>
            <a:endCxn id="4" idx="0"/>
          </p:cNvCxnSpPr>
          <p:nvPr/>
        </p:nvCxnSpPr>
        <p:spPr>
          <a:xfrm rot="16200000" flipH="1">
            <a:off x="2045329" y="130055"/>
            <a:ext cx="631917" cy="1819606"/>
          </a:xfrm>
          <a:prstGeom prst="bentConnector3">
            <a:avLst>
              <a:gd name="adj1" fmla="val 33174"/>
            </a:avLst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614600" y="1593004"/>
            <a:ext cx="543337" cy="576064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19235" y="753172"/>
            <a:ext cx="1665572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0990" y="3004155"/>
            <a:ext cx="385791" cy="21602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Elbow Connector 26"/>
          <p:cNvCxnSpPr>
            <a:stCxn id="19" idx="4"/>
            <a:endCxn id="24" idx="0"/>
          </p:cNvCxnSpPr>
          <p:nvPr/>
        </p:nvCxnSpPr>
        <p:spPr>
          <a:xfrm rot="5400000">
            <a:off x="1332535" y="1450420"/>
            <a:ext cx="835087" cy="2272383"/>
          </a:xfrm>
          <a:prstGeom prst="bentConnector3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807220" y="2973310"/>
            <a:ext cx="552602" cy="25208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cxnSpLocks/>
            <a:stCxn id="19" idx="4"/>
            <a:endCxn id="32" idx="1"/>
          </p:cNvCxnSpPr>
          <p:nvPr/>
        </p:nvCxnSpPr>
        <p:spPr>
          <a:xfrm>
            <a:off x="2886269" y="2169068"/>
            <a:ext cx="5920951" cy="930287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105009" y="5431655"/>
            <a:ext cx="3736984" cy="8284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Ensure the “Critical Chain Engine” is selected.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your preferences. In CCPM Just in Time is considered as “Best Practice.”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49761" y="2233688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86966" y="2514198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74574" y="2519671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704000" y="3419171"/>
            <a:ext cx="4068000" cy="105205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94701" y="3419171"/>
            <a:ext cx="3414326" cy="36608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98191" y="3896556"/>
            <a:ext cx="241083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 Project ID and Project name (description)</a:t>
            </a:r>
          </a:p>
        </p:txBody>
      </p:sp>
      <p:cxnSp>
        <p:nvCxnSpPr>
          <p:cNvPr id="29" name="Straight Arrow Connector 28"/>
          <p:cNvCxnSpPr>
            <a:cxnSpLocks/>
            <a:stCxn id="19" idx="4"/>
            <a:endCxn id="30" idx="0"/>
          </p:cNvCxnSpPr>
          <p:nvPr/>
        </p:nvCxnSpPr>
        <p:spPr>
          <a:xfrm>
            <a:off x="2886269" y="2169068"/>
            <a:ext cx="1961189" cy="800683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523422" y="2969751"/>
            <a:ext cx="648072" cy="22088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033580" y="5678712"/>
            <a:ext cx="244827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an initial desired or requested end-date (due date)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047943" y="4500473"/>
            <a:ext cx="1848488" cy="34255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D0972D-76C9-4A61-A0E4-402C2617BEFE}"/>
              </a:ext>
            </a:extLst>
          </p:cNvPr>
          <p:cNvSpPr/>
          <p:nvPr/>
        </p:nvSpPr>
        <p:spPr>
          <a:xfrm>
            <a:off x="7752184" y="3573016"/>
            <a:ext cx="288032" cy="84676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22260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1A54-EEC1-47A2-8A9F-034953E8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“Just in time” is a good idea..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58C9-27C3-4E3E-92C4-DDC5ECFD19B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Widely spread and adopted  in logistics and production:</a:t>
            </a:r>
          </a:p>
          <a:p>
            <a:pPr lvl="1"/>
            <a:r>
              <a:rPr lang="en-US" dirty="0"/>
              <a:t>Less inventory</a:t>
            </a:r>
          </a:p>
          <a:p>
            <a:pPr lvl="1"/>
            <a:r>
              <a:rPr lang="en-US" dirty="0"/>
              <a:t>More flow</a:t>
            </a:r>
          </a:p>
          <a:p>
            <a:pPr lvl="1"/>
            <a:r>
              <a:rPr lang="en-US" dirty="0"/>
              <a:t>Less Work-in-Progress (WIP)</a:t>
            </a:r>
          </a:p>
          <a:p>
            <a:pPr lvl="1"/>
            <a:r>
              <a:rPr lang="en-US" dirty="0"/>
              <a:t>Reliability </a:t>
            </a:r>
          </a:p>
          <a:p>
            <a:pPr lvl="1"/>
            <a:r>
              <a:rPr lang="en-US" dirty="0"/>
              <a:t>…..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JIT for Projects requires:</a:t>
            </a:r>
          </a:p>
          <a:p>
            <a:pPr lvl="1"/>
            <a:r>
              <a:rPr lang="en-US" dirty="0"/>
              <a:t>CCPM Thinking and JIT </a:t>
            </a:r>
            <a:r>
              <a:rPr lang="en-US" b="1" i="1" dirty="0"/>
              <a:t>Scheduling Options:</a:t>
            </a:r>
          </a:p>
          <a:p>
            <a:pPr lvl="2"/>
            <a:r>
              <a:rPr lang="en-US" dirty="0"/>
              <a:t>Critical Chain</a:t>
            </a:r>
          </a:p>
          <a:p>
            <a:pPr lvl="2"/>
            <a:r>
              <a:rPr lang="en-US" dirty="0"/>
              <a:t>Feeding Chain</a:t>
            </a:r>
          </a:p>
        </p:txBody>
      </p:sp>
      <p:pic>
        <p:nvPicPr>
          <p:cNvPr id="2050" name="Picture 2" descr="Afbeeldingsresultaat voor just in time">
            <a:extLst>
              <a:ext uri="{FF2B5EF4-FFF2-40B4-BE49-F238E27FC236}">
                <a16:creationId xmlns:a16="http://schemas.microsoft.com/office/drawing/2014/main" id="{59CECC14-CC19-493F-9404-BA9EB4FAB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r="14810"/>
          <a:stretch/>
        </p:blipFill>
        <p:spPr bwMode="auto">
          <a:xfrm>
            <a:off x="8101373" y="4685503"/>
            <a:ext cx="2241643" cy="11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fbeeldingsresultaat voor toyota factory japan history">
            <a:extLst>
              <a:ext uri="{FF2B5EF4-FFF2-40B4-BE49-F238E27FC236}">
                <a16:creationId xmlns:a16="http://schemas.microsoft.com/office/drawing/2014/main" id="{FB56F205-5370-456C-A0F3-1994F802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700808"/>
            <a:ext cx="2075927" cy="27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9657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D601-35BE-47B1-94D5-E92F93F6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Scheduling Settings</a:t>
            </a:r>
            <a:br>
              <a:rPr lang="en-US" dirty="0"/>
            </a:br>
            <a:r>
              <a:rPr lang="en-US" sz="3600" i="1" dirty="0"/>
              <a:t>Options</a:t>
            </a:r>
            <a:endParaRPr lang="en-NL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9008A-BD11-4A0C-BB3F-F54C64286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65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397EA-A0B1-43DF-9009-C11A85EA9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50"/>
          <a:stretch/>
        </p:blipFill>
        <p:spPr>
          <a:xfrm>
            <a:off x="409975" y="1764396"/>
            <a:ext cx="5181969" cy="23145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ECE3B-B473-476A-AB97-7E30A8250051}"/>
              </a:ext>
            </a:extLst>
          </p:cNvPr>
          <p:cNvSpPr txBox="1"/>
          <p:nvPr/>
        </p:nvSpPr>
        <p:spPr>
          <a:xfrm>
            <a:off x="4151784" y="2060848"/>
            <a:ext cx="1296144" cy="33855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 X JIT</a:t>
            </a:r>
            <a:endParaRPr lang="en-NL" sz="16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668F18-3782-4F18-945E-0EDF440B4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45"/>
          <a:stretch/>
        </p:blipFill>
        <p:spPr>
          <a:xfrm>
            <a:off x="6476964" y="4236289"/>
            <a:ext cx="5212799" cy="20662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BCE95-D2A8-4622-92DD-90B5140F4E18}"/>
              </a:ext>
            </a:extLst>
          </p:cNvPr>
          <p:cNvSpPr txBox="1"/>
          <p:nvPr/>
        </p:nvSpPr>
        <p:spPr>
          <a:xfrm>
            <a:off x="10272464" y="4437112"/>
            <a:ext cx="1296144" cy="338554"/>
          </a:xfrm>
          <a:prstGeom prst="rect">
            <a:avLst/>
          </a:prstGeom>
          <a:solidFill>
            <a:srgbClr val="00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 X ASAP</a:t>
            </a:r>
            <a:endParaRPr lang="en-NL" sz="16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E7EA52-6610-4398-8C0B-AF27362B5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36" r="21049"/>
          <a:stretch/>
        </p:blipFill>
        <p:spPr>
          <a:xfrm>
            <a:off x="335360" y="4221088"/>
            <a:ext cx="5256584" cy="2081493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22FC45-BECD-46EB-8233-2EC0C4D0EFA4}"/>
              </a:ext>
            </a:extLst>
          </p:cNvPr>
          <p:cNvSpPr txBox="1"/>
          <p:nvPr/>
        </p:nvSpPr>
        <p:spPr>
          <a:xfrm>
            <a:off x="4070743" y="4390553"/>
            <a:ext cx="1296144" cy="67454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ASAP + JIT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600" b="1" i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Today</a:t>
            </a:r>
            <a:endParaRPr lang="en-NL" sz="1600" b="1" i="1" dirty="0">
              <a:solidFill>
                <a:srgbClr val="FFFF00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72B67D-092E-4E27-984E-ABBA160FB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5"/>
          <a:stretch/>
        </p:blipFill>
        <p:spPr>
          <a:xfrm>
            <a:off x="6312024" y="631884"/>
            <a:ext cx="5040560" cy="31964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936A21-E7E6-41F5-BBB0-37FC4687DBC2}"/>
              </a:ext>
            </a:extLst>
          </p:cNvPr>
          <p:cNvCxnSpPr>
            <a:endCxn id="8" idx="3"/>
          </p:cNvCxnSpPr>
          <p:nvPr/>
        </p:nvCxnSpPr>
        <p:spPr>
          <a:xfrm flipH="1">
            <a:off x="5447928" y="1412776"/>
            <a:ext cx="1152128" cy="817349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A7BFD4-B5FF-41ED-8121-212B207758EB}"/>
              </a:ext>
            </a:extLst>
          </p:cNvPr>
          <p:cNvCxnSpPr>
            <a:endCxn id="14" idx="0"/>
          </p:cNvCxnSpPr>
          <p:nvPr/>
        </p:nvCxnSpPr>
        <p:spPr>
          <a:xfrm flipH="1">
            <a:off x="4718815" y="1412776"/>
            <a:ext cx="1881242" cy="297777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36EC7E-6AE3-4E91-B4C7-F6A364FF8DF1}"/>
              </a:ext>
            </a:extLst>
          </p:cNvPr>
          <p:cNvCxnSpPr>
            <a:endCxn id="8" idx="3"/>
          </p:cNvCxnSpPr>
          <p:nvPr/>
        </p:nvCxnSpPr>
        <p:spPr>
          <a:xfrm flipH="1" flipV="1">
            <a:off x="5447928" y="2230125"/>
            <a:ext cx="1080120" cy="83883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203B32-D244-4267-B411-BE0C965A8418}"/>
              </a:ext>
            </a:extLst>
          </p:cNvPr>
          <p:cNvCxnSpPr/>
          <p:nvPr/>
        </p:nvCxnSpPr>
        <p:spPr>
          <a:xfrm flipH="1">
            <a:off x="4718815" y="3068960"/>
            <a:ext cx="1809233" cy="130460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E711E3-AC4F-43E8-A257-FA9CF45FD1BE}"/>
              </a:ext>
            </a:extLst>
          </p:cNvPr>
          <p:cNvCxnSpPr/>
          <p:nvPr/>
        </p:nvCxnSpPr>
        <p:spPr>
          <a:xfrm>
            <a:off x="6672064" y="3212976"/>
            <a:ext cx="3744416" cy="1224136"/>
          </a:xfrm>
          <a:prstGeom prst="straightConnector1">
            <a:avLst/>
          </a:prstGeom>
          <a:ln w="22225">
            <a:solidFill>
              <a:srgbClr val="4D76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0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DC92EF-40A6-3340-99F3-32A541653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b="10198"/>
          <a:stretch/>
        </p:blipFill>
        <p:spPr>
          <a:xfrm>
            <a:off x="812799" y="1647251"/>
            <a:ext cx="9381841" cy="45900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B3FCD-CF5C-481E-AB00-1A3D575B0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54" y="1645623"/>
            <a:ext cx="9344772" cy="11832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B1287F-DE6E-EC4C-AD62-9E4411095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5680" b="4609"/>
          <a:stretch/>
        </p:blipFill>
        <p:spPr>
          <a:xfrm>
            <a:off x="9336360" y="4427057"/>
            <a:ext cx="2558435" cy="145374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Your first project is listed in the Project Portfolio / Not started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66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452760" y="2584183"/>
            <a:ext cx="10076612" cy="23372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89256" y="3325391"/>
            <a:ext cx="2456234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TIP: Try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right mouse-click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on column headers for additional sorting and filtering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129" y="1725174"/>
            <a:ext cx="2444292" cy="307777"/>
          </a:xfrm>
          <a:prstGeom prst="rect">
            <a:avLst/>
          </a:prstGeom>
          <a:solidFill>
            <a:srgbClr val="204892"/>
          </a:solidFill>
          <a:ln>
            <a:solidFill>
              <a:srgbClr val="2048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Filter applied to list of projects</a:t>
            </a:r>
          </a:p>
        </p:txBody>
      </p:sp>
      <p:cxnSp>
        <p:nvCxnSpPr>
          <p:cNvPr id="14" name="Straight Arrow Connector 13"/>
          <p:cNvCxnSpPr>
            <a:cxnSpLocks/>
            <a:stCxn id="12" idx="2"/>
          </p:cNvCxnSpPr>
          <p:nvPr/>
        </p:nvCxnSpPr>
        <p:spPr>
          <a:xfrm>
            <a:off x="2007275" y="2032951"/>
            <a:ext cx="0" cy="510261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5650" y="732010"/>
            <a:ext cx="3468701" cy="1169551"/>
          </a:xfrm>
          <a:prstGeom prst="rect">
            <a:avLst/>
          </a:prstGeom>
          <a:solidFill>
            <a:srgbClr val="204892"/>
          </a:solidFill>
          <a:ln>
            <a:solidFill>
              <a:srgbClr val="2048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Default filters to apply to list of projects: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Status “ Not Started” 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Status “Released” 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Show all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Show Templates</a:t>
            </a:r>
          </a:p>
        </p:txBody>
      </p:sp>
      <p:cxnSp>
        <p:nvCxnSpPr>
          <p:cNvPr id="17" name="Straight Arrow Connector 16"/>
          <p:cNvCxnSpPr>
            <a:cxnSpLocks/>
            <a:endCxn id="15" idx="1"/>
          </p:cNvCxnSpPr>
          <p:nvPr/>
        </p:nvCxnSpPr>
        <p:spPr>
          <a:xfrm flipV="1">
            <a:off x="2636621" y="1316786"/>
            <a:ext cx="3159029" cy="155046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9" idx="2"/>
            <a:endCxn id="26" idx="0"/>
          </p:cNvCxnSpPr>
          <p:nvPr/>
        </p:nvCxnSpPr>
        <p:spPr>
          <a:xfrm flipH="1">
            <a:off x="10615578" y="4064055"/>
            <a:ext cx="201795" cy="36300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2760" y="3222849"/>
            <a:ext cx="7731472" cy="36692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703512" y="4222448"/>
            <a:ext cx="403244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Your FIRST project (D1) has been created and is listed in the Project Portfolio, with status “ Not started” </a:t>
            </a:r>
          </a:p>
        </p:txBody>
      </p:sp>
      <p:cxnSp>
        <p:nvCxnSpPr>
          <p:cNvPr id="32" name="Straight Arrow Connector 31"/>
          <p:cNvCxnSpPr>
            <a:cxnSpLocks/>
            <a:stCxn id="30" idx="0"/>
          </p:cNvCxnSpPr>
          <p:nvPr/>
        </p:nvCxnSpPr>
        <p:spPr>
          <a:xfrm flipH="1" flipV="1">
            <a:off x="2711624" y="3589769"/>
            <a:ext cx="1008112" cy="632679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158" y="2845058"/>
            <a:ext cx="1769290" cy="20302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519936" y="3637587"/>
            <a:ext cx="2664296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Double clicking opens the project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13D91-9EC8-4263-B707-F644E63733DE}"/>
              </a:ext>
            </a:extLst>
          </p:cNvPr>
          <p:cNvSpPr/>
          <p:nvPr/>
        </p:nvSpPr>
        <p:spPr>
          <a:xfrm>
            <a:off x="2157891" y="2045499"/>
            <a:ext cx="913774" cy="221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D5F65A-B04E-4022-9D9A-889C8CFE5FDE}"/>
              </a:ext>
            </a:extLst>
          </p:cNvPr>
          <p:cNvSpPr/>
          <p:nvPr/>
        </p:nvSpPr>
        <p:spPr>
          <a:xfrm>
            <a:off x="9624392" y="5208441"/>
            <a:ext cx="1440160" cy="210841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23B6C-3BEF-45D4-BB5A-BBAA7B824466}"/>
              </a:ext>
            </a:extLst>
          </p:cNvPr>
          <p:cNvSpPr txBox="1"/>
          <p:nvPr/>
        </p:nvSpPr>
        <p:spPr>
          <a:xfrm>
            <a:off x="6971634" y="5587365"/>
            <a:ext cx="1642304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If you want to go back to or recover the </a:t>
            </a:r>
            <a:r>
              <a:rPr lang="en-US" sz="1400" b="1" dirty="0">
                <a:solidFill>
                  <a:srgbClr val="FFFF00"/>
                </a:solidFill>
              </a:rPr>
              <a:t>default sorting and filtering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922DDE-4781-4206-8CC0-227A3348D62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8613938" y="5370267"/>
            <a:ext cx="975318" cy="69415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53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Level 1: Project </a:t>
            </a:r>
            <a:r>
              <a:rPr lang="nl-NL" sz="2800" dirty="0" err="1"/>
              <a:t>Workflows</a:t>
            </a:r>
            <a:r>
              <a:rPr lang="nl-NL" sz="2800" dirty="0"/>
              <a:t> or Mastertiming</a:t>
            </a:r>
            <a:br>
              <a:rPr lang="nl-NL" sz="2800" dirty="0"/>
            </a:br>
            <a:r>
              <a:rPr lang="nl-NL" sz="2400" i="1" dirty="0"/>
              <a:t>Network Logic building a Critical Chain or </a:t>
            </a:r>
            <a:r>
              <a:rPr lang="nl-NL" sz="2400" i="1" dirty="0" err="1"/>
              <a:t>Shortest</a:t>
            </a:r>
            <a:r>
              <a:rPr lang="nl-NL" sz="2400" i="1" dirty="0"/>
              <a:t> </a:t>
            </a:r>
            <a:r>
              <a:rPr lang="nl-NL" sz="2400" i="1" dirty="0" err="1"/>
              <a:t>Path</a:t>
            </a:r>
            <a:endParaRPr lang="en-GB" sz="9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67</a:t>
            </a:fld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1159687" y="3003592"/>
            <a:ext cx="740523" cy="2863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START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7075" y="3001941"/>
            <a:ext cx="1154220" cy="284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</a:t>
            </a:r>
          </a:p>
        </p:txBody>
      </p:sp>
      <p:cxnSp>
        <p:nvCxnSpPr>
          <p:cNvPr id="9" name="Elbow Connector 8"/>
          <p:cNvCxnSpPr>
            <a:cxnSpLocks/>
            <a:stCxn id="4" idx="3"/>
            <a:endCxn id="6" idx="1"/>
          </p:cNvCxnSpPr>
          <p:nvPr/>
        </p:nvCxnSpPr>
        <p:spPr>
          <a:xfrm flipV="1">
            <a:off x="1900210" y="3144337"/>
            <a:ext cx="346865" cy="24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iamond 35"/>
          <p:cNvSpPr/>
          <p:nvPr/>
        </p:nvSpPr>
        <p:spPr>
          <a:xfrm>
            <a:off x="7627886" y="4437816"/>
            <a:ext cx="229786" cy="257266"/>
          </a:xfrm>
          <a:prstGeom prst="diamond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0" name="Rectangle 29"/>
          <p:cNvSpPr/>
          <p:nvPr/>
        </p:nvSpPr>
        <p:spPr>
          <a:xfrm>
            <a:off x="5970992" y="4416537"/>
            <a:ext cx="1367442" cy="28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>
                <a:solidFill>
                  <a:schemeClr val="tx1">
                    <a:lumMod val="85000"/>
                    <a:lumOff val="15000"/>
                  </a:schemeClr>
                </a:solidFill>
              </a:rPr>
              <a:t>Integration</a:t>
            </a:r>
            <a:endParaRPr lang="en-GB" sz="1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Elbow Connector 11"/>
          <p:cNvCxnSpPr>
            <a:cxnSpLocks/>
            <a:stCxn id="39" idx="3"/>
            <a:endCxn id="30" idx="0"/>
          </p:cNvCxnSpPr>
          <p:nvPr/>
        </p:nvCxnSpPr>
        <p:spPr>
          <a:xfrm>
            <a:off x="5520760" y="3500992"/>
            <a:ext cx="1133953" cy="91554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439816" y="3356992"/>
            <a:ext cx="1080944" cy="288000"/>
          </a:xfrm>
          <a:prstGeom prst="rect">
            <a:avLst/>
          </a:prstGeom>
          <a:noFill/>
          <a:ln>
            <a:solidFill>
              <a:srgbClr val="204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>
                <a:solidFill>
                  <a:schemeClr val="tx1">
                    <a:lumMod val="85000"/>
                    <a:lumOff val="15000"/>
                  </a:schemeClr>
                </a:solidFill>
              </a:rPr>
              <a:t>Hardware</a:t>
            </a:r>
            <a:endParaRPr lang="en-GB" sz="1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857672" y="4422449"/>
            <a:ext cx="1414263" cy="28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Buffer</a:t>
            </a:r>
          </a:p>
        </p:txBody>
      </p:sp>
      <p:sp>
        <p:nvSpPr>
          <p:cNvPr id="49" name="Diamond 48"/>
          <p:cNvSpPr/>
          <p:nvPr/>
        </p:nvSpPr>
        <p:spPr>
          <a:xfrm>
            <a:off x="9278257" y="4447147"/>
            <a:ext cx="229786" cy="257266"/>
          </a:xfrm>
          <a:prstGeom prst="diamond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46" name="Elbow Connector 45"/>
          <p:cNvCxnSpPr>
            <a:cxnSpLocks/>
            <a:stCxn id="6" idx="3"/>
            <a:endCxn id="39" idx="1"/>
          </p:cNvCxnSpPr>
          <p:nvPr/>
        </p:nvCxnSpPr>
        <p:spPr>
          <a:xfrm>
            <a:off x="3401295" y="3144337"/>
            <a:ext cx="1038521" cy="3566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11">
            <a:extLst>
              <a:ext uri="{FF2B5EF4-FFF2-40B4-BE49-F238E27FC236}">
                <a16:creationId xmlns:a16="http://schemas.microsoft.com/office/drawing/2014/main" id="{B35442F1-164B-4097-A563-105DB2D77C72}"/>
              </a:ext>
            </a:extLst>
          </p:cNvPr>
          <p:cNvCxnSpPr>
            <a:cxnSpLocks/>
            <a:stCxn id="24" idx="3"/>
            <a:endCxn id="30" idx="1"/>
          </p:cNvCxnSpPr>
          <p:nvPr/>
        </p:nvCxnSpPr>
        <p:spPr>
          <a:xfrm>
            <a:off x="5553415" y="4145648"/>
            <a:ext cx="417577" cy="4148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C4DBBBC-C788-4F0F-9BD5-4F9B62D5663A}"/>
              </a:ext>
            </a:extLst>
          </p:cNvPr>
          <p:cNvSpPr/>
          <p:nvPr/>
        </p:nvSpPr>
        <p:spPr>
          <a:xfrm>
            <a:off x="3862706" y="4003252"/>
            <a:ext cx="1690709" cy="284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>
                <a:solidFill>
                  <a:schemeClr val="tx1">
                    <a:lumMod val="85000"/>
                    <a:lumOff val="15000"/>
                  </a:schemeClr>
                </a:solidFill>
              </a:rPr>
              <a:t>Software</a:t>
            </a:r>
            <a:endParaRPr lang="en-GB" sz="1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6" name="Elbow Connector 45">
            <a:extLst>
              <a:ext uri="{FF2B5EF4-FFF2-40B4-BE49-F238E27FC236}">
                <a16:creationId xmlns:a16="http://schemas.microsoft.com/office/drawing/2014/main" id="{2DF92309-A5CD-4F76-AF83-68E543484AA4}"/>
              </a:ext>
            </a:extLst>
          </p:cNvPr>
          <p:cNvCxnSpPr>
            <a:cxnSpLocks/>
            <a:stCxn id="6" idx="3"/>
            <a:endCxn id="24" idx="1"/>
          </p:cNvCxnSpPr>
          <p:nvPr/>
        </p:nvCxnSpPr>
        <p:spPr>
          <a:xfrm>
            <a:off x="3401295" y="3144337"/>
            <a:ext cx="461411" cy="100131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760D8D7-205F-482D-83D4-4E4F55BF0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1835089"/>
            <a:ext cx="3518246" cy="2099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B7744F-5321-49A8-AEE9-7872EBFDFD4C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8564804" y="3429001"/>
            <a:ext cx="1995692" cy="99344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8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the Project Plan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91344" y="1700808"/>
            <a:ext cx="3312368" cy="4104456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Add Task(s):</a:t>
            </a:r>
          </a:p>
          <a:p>
            <a:pPr lvl="1"/>
            <a:endParaRPr lang="en-US" sz="1400" i="1" dirty="0"/>
          </a:p>
          <a:p>
            <a:pPr lvl="1"/>
            <a:r>
              <a:rPr lang="en-US" sz="1400" i="1" dirty="0"/>
              <a:t>Optional:</a:t>
            </a:r>
          </a:p>
          <a:p>
            <a:pPr lvl="2"/>
            <a:r>
              <a:rPr lang="en-US" sz="1000" i="1" dirty="0"/>
              <a:t>Summary Tasks</a:t>
            </a:r>
          </a:p>
          <a:p>
            <a:pPr lvl="2"/>
            <a:r>
              <a:rPr lang="en-US" sz="1000" i="1" dirty="0"/>
              <a:t>Level of Effort (LOE) Tasks</a:t>
            </a:r>
          </a:p>
          <a:p>
            <a:pPr lvl="2"/>
            <a:r>
              <a:rPr lang="en-US" sz="1000" i="1" dirty="0"/>
              <a:t>Auto-expand</a:t>
            </a:r>
          </a:p>
          <a:p>
            <a:pPr lvl="2"/>
            <a:r>
              <a:rPr lang="en-US" sz="1000" i="1" dirty="0"/>
              <a:t>Fixed Duration</a:t>
            </a:r>
          </a:p>
          <a:p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7B8598-066B-4781-B15E-562D570FD1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658780" y="2017863"/>
            <a:ext cx="3517340" cy="2808312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Create the Project Network:</a:t>
            </a:r>
          </a:p>
          <a:p>
            <a:pPr lvl="1"/>
            <a:r>
              <a:rPr lang="en-US" sz="1400" dirty="0"/>
              <a:t>Add task dependencies (predecessors / successors)</a:t>
            </a:r>
          </a:p>
          <a:p>
            <a:endParaRPr lang="en-US" sz="1600" dirty="0"/>
          </a:p>
          <a:p>
            <a:r>
              <a:rPr lang="en-US" sz="1600" dirty="0"/>
              <a:t>Add Skills (and *Resources)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NL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68</a:t>
            </a:fld>
            <a:endParaRPr lang="nl-NL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A5E2F68-D947-4567-9F8A-0F961BB06621}"/>
              </a:ext>
            </a:extLst>
          </p:cNvPr>
          <p:cNvSpPr txBox="1">
            <a:spLocks/>
          </p:cNvSpPr>
          <p:nvPr/>
        </p:nvSpPr>
        <p:spPr>
          <a:xfrm>
            <a:off x="8544272" y="2276872"/>
            <a:ext cx="3375618" cy="230425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r>
              <a:rPr lang="en-US" sz="1600" dirty="0"/>
              <a:t>Convert the plan into a Critical Chain Plan:</a:t>
            </a:r>
          </a:p>
          <a:p>
            <a:pPr lvl="1"/>
            <a:r>
              <a:rPr lang="en-US" sz="1400" dirty="0"/>
              <a:t>Apply “Shorten Task Duration”?</a:t>
            </a:r>
          </a:p>
          <a:p>
            <a:pPr lvl="1"/>
            <a:r>
              <a:rPr lang="en-US" sz="1400" dirty="0"/>
              <a:t>Select and insert Buffers:</a:t>
            </a:r>
          </a:p>
          <a:p>
            <a:pPr lvl="2"/>
            <a:r>
              <a:rPr lang="en-US" sz="1200" dirty="0"/>
              <a:t>Project Buffer </a:t>
            </a:r>
          </a:p>
          <a:p>
            <a:pPr lvl="2"/>
            <a:r>
              <a:rPr lang="en-US" sz="1200" dirty="0"/>
              <a:t>Feeding Buffer(s)</a:t>
            </a:r>
          </a:p>
          <a:p>
            <a:pPr lvl="2"/>
            <a:r>
              <a:rPr lang="en-US" sz="1200" dirty="0"/>
              <a:t>Milestone Buffer(s) </a:t>
            </a:r>
            <a:endParaRPr lang="en-NL" sz="12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D6914E9-6CFF-4261-8AF8-F863BD95E60A}"/>
              </a:ext>
            </a:extLst>
          </p:cNvPr>
          <p:cNvSpPr/>
          <p:nvPr/>
        </p:nvSpPr>
        <p:spPr>
          <a:xfrm>
            <a:off x="2783632" y="3212976"/>
            <a:ext cx="576064" cy="360040"/>
          </a:xfrm>
          <a:prstGeom prst="rightArrow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62A9A8-8F66-4E2D-8143-DB855E74B796}"/>
              </a:ext>
            </a:extLst>
          </p:cNvPr>
          <p:cNvSpPr/>
          <p:nvPr/>
        </p:nvSpPr>
        <p:spPr>
          <a:xfrm>
            <a:off x="7577749" y="3140968"/>
            <a:ext cx="576064" cy="360040"/>
          </a:xfrm>
          <a:prstGeom prst="rightArrow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319270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Multi-Level Planning</a:t>
            </a:r>
            <a:br>
              <a:rPr lang="nl-NL" sz="2800" dirty="0"/>
            </a:br>
            <a:r>
              <a:rPr lang="nl-NL" sz="2400" i="1" dirty="0"/>
              <a:t>Level 1: </a:t>
            </a:r>
            <a:r>
              <a:rPr lang="nl-NL" sz="2400" i="1" dirty="0" err="1"/>
              <a:t>Task</a:t>
            </a:r>
            <a:r>
              <a:rPr lang="nl-NL" sz="2400" i="1" dirty="0"/>
              <a:t> </a:t>
            </a:r>
            <a:r>
              <a:rPr lang="nl-NL" sz="2400" i="1" dirty="0" err="1"/>
              <a:t>and</a:t>
            </a:r>
            <a:r>
              <a:rPr lang="nl-NL" sz="2400" i="1" dirty="0"/>
              <a:t> </a:t>
            </a:r>
            <a:r>
              <a:rPr lang="nl-NL" sz="2400" i="1" dirty="0" err="1"/>
              <a:t>Workpackages</a:t>
            </a:r>
            <a:r>
              <a:rPr lang="nl-NL" sz="2400" i="1" dirty="0"/>
              <a:t> 		Level 2: Cards</a:t>
            </a:r>
            <a:endParaRPr lang="en-GB" sz="9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69</a:t>
            </a:fld>
            <a:endParaRPr lang="nl-NL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E280E4-0833-4683-A28C-A199D7A27E25}"/>
              </a:ext>
            </a:extLst>
          </p:cNvPr>
          <p:cNvSpPr/>
          <p:nvPr/>
        </p:nvSpPr>
        <p:spPr>
          <a:xfrm>
            <a:off x="1230871" y="2139512"/>
            <a:ext cx="740523" cy="2863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START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FE77800-87F0-4E07-AED1-7704A78336CA}"/>
              </a:ext>
            </a:extLst>
          </p:cNvPr>
          <p:cNvSpPr/>
          <p:nvPr/>
        </p:nvSpPr>
        <p:spPr>
          <a:xfrm>
            <a:off x="2318259" y="2137861"/>
            <a:ext cx="1154220" cy="284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Normal</a:t>
            </a:r>
          </a:p>
        </p:txBody>
      </p:sp>
      <p:sp>
        <p:nvSpPr>
          <p:cNvPr id="42" name="Diamond 41">
            <a:extLst>
              <a:ext uri="{FF2B5EF4-FFF2-40B4-BE49-F238E27FC236}">
                <a16:creationId xmlns:a16="http://schemas.microsoft.com/office/drawing/2014/main" id="{79E01A0E-0445-4C4F-80BD-A943B1AA92D4}"/>
              </a:ext>
            </a:extLst>
          </p:cNvPr>
          <p:cNvSpPr/>
          <p:nvPr/>
        </p:nvSpPr>
        <p:spPr>
          <a:xfrm>
            <a:off x="7699070" y="3573736"/>
            <a:ext cx="229786" cy="257266"/>
          </a:xfrm>
          <a:prstGeom prst="diamond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EAD677-DDD8-432A-B6C0-7D6327D7FFB9}"/>
              </a:ext>
            </a:extLst>
          </p:cNvPr>
          <p:cNvSpPr/>
          <p:nvPr/>
        </p:nvSpPr>
        <p:spPr>
          <a:xfrm>
            <a:off x="6042176" y="3552457"/>
            <a:ext cx="1367442" cy="28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Normal</a:t>
            </a:r>
          </a:p>
        </p:txBody>
      </p:sp>
      <p:cxnSp>
        <p:nvCxnSpPr>
          <p:cNvPr id="44" name="Elbow Connector 11">
            <a:extLst>
              <a:ext uri="{FF2B5EF4-FFF2-40B4-BE49-F238E27FC236}">
                <a16:creationId xmlns:a16="http://schemas.microsoft.com/office/drawing/2014/main" id="{3E1316D2-A070-4694-ACF8-5364A60B69D7}"/>
              </a:ext>
            </a:extLst>
          </p:cNvPr>
          <p:cNvCxnSpPr>
            <a:cxnSpLocks/>
            <a:stCxn id="47" idx="3"/>
            <a:endCxn id="43" idx="0"/>
          </p:cNvCxnSpPr>
          <p:nvPr/>
        </p:nvCxnSpPr>
        <p:spPr>
          <a:xfrm>
            <a:off x="5591944" y="2636912"/>
            <a:ext cx="1133953" cy="91554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01A57C4-A803-442C-ACF0-12B092A1D0BC}"/>
              </a:ext>
            </a:extLst>
          </p:cNvPr>
          <p:cNvSpPr/>
          <p:nvPr/>
        </p:nvSpPr>
        <p:spPr>
          <a:xfrm>
            <a:off x="4511000" y="2492912"/>
            <a:ext cx="1080944" cy="288000"/>
          </a:xfrm>
          <a:prstGeom prst="rect">
            <a:avLst/>
          </a:prstGeom>
          <a:noFill/>
          <a:ln>
            <a:solidFill>
              <a:srgbClr val="204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Normal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FC0F73-D190-43CA-AD98-581A59E42EC6}"/>
              </a:ext>
            </a:extLst>
          </p:cNvPr>
          <p:cNvSpPr/>
          <p:nvPr/>
        </p:nvSpPr>
        <p:spPr>
          <a:xfrm>
            <a:off x="7928856" y="3558369"/>
            <a:ext cx="1414263" cy="28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Buffer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5139B201-0928-42FE-9C94-4B7C6867D88C}"/>
              </a:ext>
            </a:extLst>
          </p:cNvPr>
          <p:cNvSpPr/>
          <p:nvPr/>
        </p:nvSpPr>
        <p:spPr>
          <a:xfrm>
            <a:off x="9349441" y="3583067"/>
            <a:ext cx="229786" cy="257266"/>
          </a:xfrm>
          <a:prstGeom prst="diamond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53" name="Elbow Connector 45">
            <a:extLst>
              <a:ext uri="{FF2B5EF4-FFF2-40B4-BE49-F238E27FC236}">
                <a16:creationId xmlns:a16="http://schemas.microsoft.com/office/drawing/2014/main" id="{820D4A86-05AE-40B8-B465-6FE9BC522AF7}"/>
              </a:ext>
            </a:extLst>
          </p:cNvPr>
          <p:cNvCxnSpPr>
            <a:cxnSpLocks/>
            <a:stCxn id="40" idx="3"/>
            <a:endCxn id="47" idx="1"/>
          </p:cNvCxnSpPr>
          <p:nvPr/>
        </p:nvCxnSpPr>
        <p:spPr>
          <a:xfrm>
            <a:off x="3472479" y="2280257"/>
            <a:ext cx="1038521" cy="3566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11">
            <a:extLst>
              <a:ext uri="{FF2B5EF4-FFF2-40B4-BE49-F238E27FC236}">
                <a16:creationId xmlns:a16="http://schemas.microsoft.com/office/drawing/2014/main" id="{3951DA40-3245-4891-979A-52C64B1F6322}"/>
              </a:ext>
            </a:extLst>
          </p:cNvPr>
          <p:cNvCxnSpPr>
            <a:cxnSpLocks/>
            <a:stCxn id="56" idx="3"/>
            <a:endCxn id="43" idx="1"/>
          </p:cNvCxnSpPr>
          <p:nvPr/>
        </p:nvCxnSpPr>
        <p:spPr>
          <a:xfrm>
            <a:off x="5624599" y="3281568"/>
            <a:ext cx="417577" cy="4148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36B3E2-09E8-48BF-A584-6CE896A528F7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>
            <a:off x="7409618" y="3696457"/>
            <a:ext cx="289452" cy="5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3D5BCB2-1E43-40D0-A5EF-1F1BFBA9750B}"/>
              </a:ext>
            </a:extLst>
          </p:cNvPr>
          <p:cNvSpPr/>
          <p:nvPr/>
        </p:nvSpPr>
        <p:spPr>
          <a:xfrm>
            <a:off x="3933890" y="3139172"/>
            <a:ext cx="1690709" cy="2847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i="1" dirty="0" err="1">
                <a:solidFill>
                  <a:schemeClr val="bg1">
                    <a:lumMod val="95000"/>
                  </a:schemeClr>
                </a:solidFill>
              </a:rPr>
              <a:t>Workpackage</a:t>
            </a:r>
            <a:endParaRPr lang="en-GB" sz="1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7" name="Elbow Connector 45">
            <a:extLst>
              <a:ext uri="{FF2B5EF4-FFF2-40B4-BE49-F238E27FC236}">
                <a16:creationId xmlns:a16="http://schemas.microsoft.com/office/drawing/2014/main" id="{6919A72D-D457-44DE-867D-FEE607304AFF}"/>
              </a:ext>
            </a:extLst>
          </p:cNvPr>
          <p:cNvCxnSpPr>
            <a:cxnSpLocks/>
            <a:stCxn id="40" idx="3"/>
            <a:endCxn id="56" idx="1"/>
          </p:cNvCxnSpPr>
          <p:nvPr/>
        </p:nvCxnSpPr>
        <p:spPr>
          <a:xfrm>
            <a:off x="3472479" y="2280257"/>
            <a:ext cx="461411" cy="100131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8">
            <a:extLst>
              <a:ext uri="{FF2B5EF4-FFF2-40B4-BE49-F238E27FC236}">
                <a16:creationId xmlns:a16="http://schemas.microsoft.com/office/drawing/2014/main" id="{9B756BC7-596D-4B92-9225-13BF5633E670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 flipV="1">
            <a:off x="1971394" y="2280257"/>
            <a:ext cx="346865" cy="24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E6014BD-CAC6-436D-B389-EC25EBC8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18" y="3434037"/>
            <a:ext cx="1697863" cy="282822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C4C6333-A083-484B-B57A-9F99FE179854}"/>
              </a:ext>
            </a:extLst>
          </p:cNvPr>
          <p:cNvSpPr/>
          <p:nvPr/>
        </p:nvSpPr>
        <p:spPr>
          <a:xfrm>
            <a:off x="4017932" y="6272333"/>
            <a:ext cx="1601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Bundle of Cards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C4F2B2-5F6E-4502-B762-7FD0B671F928}"/>
              </a:ext>
            </a:extLst>
          </p:cNvPr>
          <p:cNvSpPr/>
          <p:nvPr/>
        </p:nvSpPr>
        <p:spPr>
          <a:xfrm>
            <a:off x="1485651" y="4575315"/>
            <a:ext cx="2042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/>
              <a:t>Worpackage</a:t>
            </a:r>
            <a:r>
              <a:rPr lang="en-GB" i="1" dirty="0"/>
              <a:t> with a </a:t>
            </a:r>
            <a:r>
              <a:rPr lang="en-GB" b="1" i="1" dirty="0"/>
              <a:t>bundle of cards</a:t>
            </a:r>
            <a:endParaRPr lang="en-GB" b="1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8241789-7935-4A2F-8E28-8CC17CC2FE22}"/>
              </a:ext>
            </a:extLst>
          </p:cNvPr>
          <p:cNvSpPr/>
          <p:nvPr/>
        </p:nvSpPr>
        <p:spPr>
          <a:xfrm>
            <a:off x="2868465" y="3145923"/>
            <a:ext cx="831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Level 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74FCE4F-90BA-408A-B788-EAB73FD4C97F}"/>
              </a:ext>
            </a:extLst>
          </p:cNvPr>
          <p:cNvSpPr/>
          <p:nvPr/>
        </p:nvSpPr>
        <p:spPr>
          <a:xfrm>
            <a:off x="3136334" y="3519615"/>
            <a:ext cx="831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1171222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</p:spPr>
        <p:txBody>
          <a:bodyPr/>
          <a:lstStyle/>
          <a:p>
            <a:r>
              <a:rPr lang="en-GB" dirty="0"/>
              <a:t>LYNX Role Based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2800" y="1844824"/>
            <a:ext cx="5181600" cy="4316264"/>
          </a:xfrm>
        </p:spPr>
        <p:txBody>
          <a:bodyPr>
            <a:normAutofit/>
          </a:bodyPr>
          <a:lstStyle/>
          <a:p>
            <a:r>
              <a:rPr lang="en-GB" sz="1800" dirty="0"/>
              <a:t>LYNX for Project Managers</a:t>
            </a:r>
          </a:p>
          <a:p>
            <a:endParaRPr lang="en-GB" sz="1800" dirty="0"/>
          </a:p>
          <a:p>
            <a:r>
              <a:rPr lang="en-GB" sz="1800" dirty="0"/>
              <a:t>LYNX for Portfolio Managers (multi-project)</a:t>
            </a:r>
          </a:p>
          <a:p>
            <a:pPr lvl="1"/>
            <a:r>
              <a:rPr lang="en-GB" sz="1600" dirty="0"/>
              <a:t>Master Schedulers</a:t>
            </a:r>
          </a:p>
          <a:p>
            <a:pPr lvl="1"/>
            <a:r>
              <a:rPr lang="en-GB" sz="1600" dirty="0"/>
              <a:t>Release Managers</a:t>
            </a:r>
          </a:p>
          <a:p>
            <a:endParaRPr lang="en-GB" sz="1800" dirty="0"/>
          </a:p>
          <a:p>
            <a:r>
              <a:rPr lang="en-GB" sz="1800" dirty="0"/>
              <a:t>LYNX for Resource Managers</a:t>
            </a:r>
          </a:p>
          <a:p>
            <a:endParaRPr lang="en-GB" sz="1800" dirty="0"/>
          </a:p>
          <a:p>
            <a:pPr marL="45720" indent="0">
              <a:buNone/>
            </a:pPr>
            <a:endParaRPr lang="en-GB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59538" y="1844824"/>
            <a:ext cx="5181600" cy="4316264"/>
          </a:xfrm>
        </p:spPr>
        <p:txBody>
          <a:bodyPr>
            <a:normAutofit/>
          </a:bodyPr>
          <a:lstStyle/>
          <a:p>
            <a:r>
              <a:rPr lang="en-GB" sz="1800" dirty="0"/>
              <a:t>LYNX for Task Managers</a:t>
            </a:r>
          </a:p>
          <a:p>
            <a:endParaRPr lang="en-US" sz="1800" dirty="0"/>
          </a:p>
          <a:p>
            <a:r>
              <a:rPr lang="en-US" sz="1800" dirty="0"/>
              <a:t>LYNX TameFlow</a:t>
            </a:r>
          </a:p>
          <a:p>
            <a:pPr lvl="1"/>
            <a:r>
              <a:rPr lang="en-US" sz="1600" dirty="0"/>
              <a:t>Team Managers</a:t>
            </a:r>
          </a:p>
          <a:p>
            <a:pPr lvl="1"/>
            <a:r>
              <a:rPr lang="en-US" sz="1600" dirty="0"/>
              <a:t>Teams</a:t>
            </a:r>
          </a:p>
          <a:p>
            <a:pPr lvl="1"/>
            <a:r>
              <a:rPr lang="en-US" sz="1600" dirty="0"/>
              <a:t>Team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34464" y="1277638"/>
            <a:ext cx="480000" cy="288032"/>
          </a:xfrm>
        </p:spPr>
        <p:txBody>
          <a:bodyPr/>
          <a:lstStyle/>
          <a:p>
            <a:fld id="{96499B70-49A0-4519-9B09-62EDDB406EFA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0BF24-F554-45A4-AA9A-5F7CC595C218}"/>
              </a:ext>
            </a:extLst>
          </p:cNvPr>
          <p:cNvSpPr txBox="1"/>
          <p:nvPr/>
        </p:nvSpPr>
        <p:spPr>
          <a:xfrm>
            <a:off x="1199456" y="5013176"/>
            <a:ext cx="1656184" cy="40011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Full Users</a:t>
            </a:r>
            <a:endParaRPr lang="en-NL" sz="20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C41BF-44B5-4CF2-B140-3876EA28ED69}"/>
              </a:ext>
            </a:extLst>
          </p:cNvPr>
          <p:cNvSpPr txBox="1"/>
          <p:nvPr/>
        </p:nvSpPr>
        <p:spPr>
          <a:xfrm>
            <a:off x="6816080" y="5025697"/>
            <a:ext cx="1656184" cy="40011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Light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4FEB4-0D3C-49BC-B160-DCF0E7C8C222}"/>
              </a:ext>
            </a:extLst>
          </p:cNvPr>
          <p:cNvSpPr txBox="1"/>
          <p:nvPr/>
        </p:nvSpPr>
        <p:spPr>
          <a:xfrm>
            <a:off x="9369194" y="5013176"/>
            <a:ext cx="1656184" cy="40011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Team Users</a:t>
            </a:r>
            <a:endParaRPr lang="en-NL" sz="20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58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Workpackage</a:t>
            </a:r>
            <a:r>
              <a:rPr lang="en-US" dirty="0"/>
              <a:t>(s)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91344" y="2204864"/>
            <a:ext cx="3600400" cy="3600400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Add </a:t>
            </a:r>
            <a:r>
              <a:rPr lang="en-US" sz="1600" dirty="0" err="1"/>
              <a:t>Workpackage</a:t>
            </a:r>
            <a:r>
              <a:rPr lang="en-US" sz="1600" dirty="0"/>
              <a:t>(s):</a:t>
            </a:r>
          </a:p>
          <a:p>
            <a:pPr lvl="1"/>
            <a:r>
              <a:rPr lang="en-US" sz="1400" dirty="0"/>
              <a:t>Select </a:t>
            </a:r>
            <a:r>
              <a:rPr lang="en-US" sz="1400" dirty="0" err="1"/>
              <a:t>Tasktype</a:t>
            </a:r>
            <a:r>
              <a:rPr lang="en-US" sz="1400" dirty="0"/>
              <a:t>: </a:t>
            </a:r>
            <a:r>
              <a:rPr lang="en-US" sz="1400" dirty="0" err="1"/>
              <a:t>Workpackage</a:t>
            </a:r>
            <a:endParaRPr lang="en-US" sz="1400" dirty="0"/>
          </a:p>
          <a:p>
            <a:pPr lvl="1"/>
            <a:r>
              <a:rPr lang="en-US" sz="1400" dirty="0"/>
              <a:t>Set “Unit of Measure” </a:t>
            </a:r>
          </a:p>
          <a:p>
            <a:pPr lvl="1"/>
            <a:r>
              <a:rPr lang="en-US" sz="1400" dirty="0"/>
              <a:t>Set initial “Size” per </a:t>
            </a:r>
            <a:r>
              <a:rPr lang="en-US" sz="1400" dirty="0" err="1"/>
              <a:t>Workpackage</a:t>
            </a:r>
            <a:endParaRPr lang="en-US" sz="1400" dirty="0"/>
          </a:p>
          <a:p>
            <a:pPr lvl="1"/>
            <a:endParaRPr lang="en-US" sz="1400" i="1" dirty="0"/>
          </a:p>
          <a:p>
            <a:pPr lvl="1"/>
            <a:endParaRPr lang="en-US" sz="1400" i="1" dirty="0"/>
          </a:p>
          <a:p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7B8598-066B-4781-B15E-562D570FD1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447928" y="2132855"/>
            <a:ext cx="3517340" cy="3571377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/>
              <a:t>Add Cards:</a:t>
            </a:r>
          </a:p>
          <a:p>
            <a:pPr lvl="1"/>
            <a:r>
              <a:rPr lang="en-US" sz="1400" dirty="0" err="1"/>
              <a:t>Userstories</a:t>
            </a:r>
            <a:endParaRPr lang="en-US" sz="1400" dirty="0"/>
          </a:p>
          <a:p>
            <a:pPr lvl="1"/>
            <a:r>
              <a:rPr lang="en-US" sz="1400" dirty="0"/>
              <a:t>Subtasks</a:t>
            </a:r>
          </a:p>
          <a:p>
            <a:pPr lvl="1"/>
            <a:r>
              <a:rPr lang="en-US" sz="1400" dirty="0"/>
              <a:t>Etc. </a:t>
            </a:r>
          </a:p>
          <a:p>
            <a:endParaRPr lang="en-US" sz="1600" dirty="0"/>
          </a:p>
          <a:p>
            <a:r>
              <a:rPr lang="en-US" sz="1600" dirty="0"/>
              <a:t>Add Skills (and *Resources):</a:t>
            </a:r>
          </a:p>
          <a:p>
            <a:pPr lvl="1"/>
            <a:r>
              <a:rPr lang="en-US" sz="1200" dirty="0"/>
              <a:t>Standard Skill (Normal or Virtual)</a:t>
            </a:r>
          </a:p>
          <a:p>
            <a:pPr lvl="1"/>
            <a:endParaRPr lang="en-US" sz="1200" i="1" dirty="0"/>
          </a:p>
          <a:p>
            <a:pPr lvl="1"/>
            <a:r>
              <a:rPr lang="en-US" sz="1200" i="1" dirty="0"/>
              <a:t>Optional:</a:t>
            </a:r>
          </a:p>
          <a:p>
            <a:pPr lvl="2"/>
            <a:r>
              <a:rPr lang="en-US" sz="1000" i="1" dirty="0"/>
              <a:t>Team Skill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NL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70</a:t>
            </a:fld>
            <a:endParaRPr lang="nl-NL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D6914E9-6CFF-4261-8AF8-F863BD95E60A}"/>
              </a:ext>
            </a:extLst>
          </p:cNvPr>
          <p:cNvSpPr/>
          <p:nvPr/>
        </p:nvSpPr>
        <p:spPr>
          <a:xfrm>
            <a:off x="4079776" y="3501008"/>
            <a:ext cx="576064" cy="360040"/>
          </a:xfrm>
          <a:prstGeom prst="rightArrow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855021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B788B8-D392-D24F-8193-6F7BF9A67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r="-1" b="6837"/>
          <a:stretch/>
        </p:blipFill>
        <p:spPr>
          <a:xfrm>
            <a:off x="362478" y="664106"/>
            <a:ext cx="11468418" cy="571722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D9F88-92B4-4250-BF42-E39429D75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/>
          <a:stretch/>
        </p:blipFill>
        <p:spPr>
          <a:xfrm>
            <a:off x="361104" y="675003"/>
            <a:ext cx="9336190" cy="62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87" y="198648"/>
            <a:ext cx="10871200" cy="849038"/>
          </a:xfrm>
        </p:spPr>
        <p:txBody>
          <a:bodyPr>
            <a:noAutofit/>
          </a:bodyPr>
          <a:lstStyle/>
          <a:p>
            <a:r>
              <a:rPr lang="en-US" sz="2800" dirty="0"/>
              <a:t>The “Project Window” – Multiple Views and Windows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71</a:t>
            </a:fld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336427" y="4801492"/>
            <a:ext cx="11493095" cy="1813274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462" y="1957953"/>
            <a:ext cx="3575102" cy="2618997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09755" y="1957952"/>
            <a:ext cx="4992470" cy="2650633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72794" y="1957952"/>
            <a:ext cx="2688759" cy="2798590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094397" y="4305228"/>
            <a:ext cx="2645551" cy="303357"/>
          </a:xfrm>
          <a:prstGeom prst="rect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7359" y="3275111"/>
            <a:ext cx="129614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 Grid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86133" y="2585218"/>
            <a:ext cx="1276332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Gantt Chart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26060" y="6055234"/>
            <a:ext cx="201622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 Properties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1696766" y="3567250"/>
            <a:ext cx="1764903" cy="2487984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2498435" y="3582889"/>
            <a:ext cx="1882367" cy="2503982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883546" y="1294792"/>
            <a:ext cx="3312368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D01 Product Development Project Window</a:t>
            </a:r>
          </a:p>
        </p:txBody>
      </p:sp>
      <p:cxnSp>
        <p:nvCxnSpPr>
          <p:cNvPr id="17" name="Straight Arrow Connector 16"/>
          <p:cNvCxnSpPr>
            <a:stCxn id="13" idx="2"/>
          </p:cNvCxnSpPr>
          <p:nvPr/>
        </p:nvCxnSpPr>
        <p:spPr>
          <a:xfrm>
            <a:off x="7524299" y="2892995"/>
            <a:ext cx="0" cy="49142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1"/>
          </p:cNvCxnSpPr>
          <p:nvPr/>
        </p:nvCxnSpPr>
        <p:spPr>
          <a:xfrm flipH="1" flipV="1">
            <a:off x="6479608" y="2739106"/>
            <a:ext cx="406525" cy="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3"/>
          </p:cNvCxnSpPr>
          <p:nvPr/>
        </p:nvCxnSpPr>
        <p:spPr>
          <a:xfrm flipV="1">
            <a:off x="8162465" y="2739106"/>
            <a:ext cx="405375" cy="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0"/>
          </p:cNvCxnSpPr>
          <p:nvPr/>
        </p:nvCxnSpPr>
        <p:spPr>
          <a:xfrm flipV="1">
            <a:off x="2175431" y="2948726"/>
            <a:ext cx="0" cy="32638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2" idx="2"/>
          </p:cNvCxnSpPr>
          <p:nvPr/>
        </p:nvCxnSpPr>
        <p:spPr>
          <a:xfrm>
            <a:off x="2175431" y="3582888"/>
            <a:ext cx="0" cy="380484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14339BF-0C2C-47CF-91B4-08B31D257F53}"/>
              </a:ext>
            </a:extLst>
          </p:cNvPr>
          <p:cNvSpPr/>
          <p:nvPr/>
        </p:nvSpPr>
        <p:spPr>
          <a:xfrm>
            <a:off x="169975" y="4529602"/>
            <a:ext cx="792088" cy="380156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C66A8B-CF18-4703-A9D1-A001CDD0CAD2}"/>
              </a:ext>
            </a:extLst>
          </p:cNvPr>
          <p:cNvSpPr txBox="1"/>
          <p:nvPr/>
        </p:nvSpPr>
        <p:spPr>
          <a:xfrm>
            <a:off x="507364" y="5375216"/>
            <a:ext cx="158417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Confirms Task Property updates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3E7F4D1-14D2-4848-A4EC-D11B4B8FC50F}"/>
              </a:ext>
            </a:extLst>
          </p:cNvPr>
          <p:cNvCxnSpPr>
            <a:stCxn id="37" idx="0"/>
            <a:endCxn id="35" idx="4"/>
          </p:cNvCxnSpPr>
          <p:nvPr/>
        </p:nvCxnSpPr>
        <p:spPr>
          <a:xfrm flipH="1" flipV="1">
            <a:off x="566019" y="4909758"/>
            <a:ext cx="733433" cy="465458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8D99BB9-741D-411B-93CD-F31A35ABEEA8}"/>
              </a:ext>
            </a:extLst>
          </p:cNvPr>
          <p:cNvSpPr/>
          <p:nvPr/>
        </p:nvSpPr>
        <p:spPr>
          <a:xfrm>
            <a:off x="293462" y="1720314"/>
            <a:ext cx="702244" cy="254559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AEEBD9-72AA-4BF1-9652-39DEC917BC75}"/>
              </a:ext>
            </a:extLst>
          </p:cNvPr>
          <p:cNvSpPr txBox="1"/>
          <p:nvPr/>
        </p:nvSpPr>
        <p:spPr>
          <a:xfrm>
            <a:off x="611186" y="2229842"/>
            <a:ext cx="129614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Undo and Redo buttons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7A2EC30-B993-40D0-9E48-8FBE07B47EC8}"/>
              </a:ext>
            </a:extLst>
          </p:cNvPr>
          <p:cNvCxnSpPr>
            <a:stCxn id="46" idx="0"/>
            <a:endCxn id="45" idx="2"/>
          </p:cNvCxnSpPr>
          <p:nvPr/>
        </p:nvCxnSpPr>
        <p:spPr>
          <a:xfrm flipH="1" flipV="1">
            <a:off x="644584" y="1974873"/>
            <a:ext cx="614674" cy="254969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32CB165-7128-45D1-8458-9544D875CED1}"/>
              </a:ext>
            </a:extLst>
          </p:cNvPr>
          <p:cNvSpPr txBox="1"/>
          <p:nvPr/>
        </p:nvSpPr>
        <p:spPr>
          <a:xfrm>
            <a:off x="9725473" y="4756542"/>
            <a:ext cx="152509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Multiple tabs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B8B8C74-58CD-4A81-A523-E740FEAAD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54" y="2679922"/>
            <a:ext cx="632455" cy="5818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60000E8-A437-42BF-8584-CEEBA9CF4CC2}"/>
              </a:ext>
            </a:extLst>
          </p:cNvPr>
          <p:cNvSpPr txBox="1"/>
          <p:nvPr/>
        </p:nvSpPr>
        <p:spPr>
          <a:xfrm>
            <a:off x="4345703" y="3648826"/>
            <a:ext cx="229475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Also click in the Gantt area to confirm changes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3412F95-3C4C-4924-AAAB-7D4197509E2D}"/>
              </a:ext>
            </a:extLst>
          </p:cNvPr>
          <p:cNvCxnSpPr>
            <a:stCxn id="51" idx="0"/>
            <a:endCxn id="50" idx="2"/>
          </p:cNvCxnSpPr>
          <p:nvPr/>
        </p:nvCxnSpPr>
        <p:spPr>
          <a:xfrm flipV="1">
            <a:off x="5493082" y="3261781"/>
            <a:ext cx="0" cy="38704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7838E1A0-8C45-4455-86A5-4406BBB05AC4}"/>
              </a:ext>
            </a:extLst>
          </p:cNvPr>
          <p:cNvSpPr/>
          <p:nvPr/>
        </p:nvSpPr>
        <p:spPr>
          <a:xfrm>
            <a:off x="9029639" y="1709589"/>
            <a:ext cx="323708" cy="303357"/>
          </a:xfrm>
          <a:prstGeom prst="rect">
            <a:avLst/>
          </a:prstGeom>
          <a:noFill/>
          <a:ln w="3810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E12125-27EF-4E88-8745-704693E6DEAC}"/>
              </a:ext>
            </a:extLst>
          </p:cNvPr>
          <p:cNvSpPr txBox="1"/>
          <p:nvPr/>
        </p:nvSpPr>
        <p:spPr>
          <a:xfrm>
            <a:off x="9527314" y="1001097"/>
            <a:ext cx="1970265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Auto scale timebar</a:t>
            </a: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2BD37AA-089D-4DB2-8C11-C1C45AE629B3}"/>
              </a:ext>
            </a:extLst>
          </p:cNvPr>
          <p:cNvCxnSpPr>
            <a:cxnSpLocks/>
            <a:stCxn id="55" idx="2"/>
          </p:cNvCxnSpPr>
          <p:nvPr/>
        </p:nvCxnSpPr>
        <p:spPr>
          <a:xfrm rot="5400000">
            <a:off x="9689870" y="972351"/>
            <a:ext cx="486055" cy="1159100"/>
          </a:xfrm>
          <a:prstGeom prst="bentConnector2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B336CE2-BF51-4164-8EB1-390CA0115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350" y="869264"/>
            <a:ext cx="1970264" cy="43339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365633" y="1011507"/>
            <a:ext cx="2529872" cy="254558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92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247296-0B77-4EE9-9D2E-D9450BE87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612746-1393-4F34-B9D5-2C50D8F7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9162E-E44F-4EE9-870E-B48725E9C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398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Target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73</a:t>
            </a:fld>
            <a:endParaRPr lang="nl-NL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FCB00C-C217-DD46-8449-32FBE42D8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0" b="37799"/>
          <a:stretch/>
        </p:blipFill>
        <p:spPr>
          <a:xfrm>
            <a:off x="899666" y="2564904"/>
            <a:ext cx="10392667" cy="279417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A05B50-335C-4EB8-8F82-11A50DEC8010}"/>
              </a:ext>
            </a:extLst>
          </p:cNvPr>
          <p:cNvCxnSpPr/>
          <p:nvPr/>
        </p:nvCxnSpPr>
        <p:spPr>
          <a:xfrm flipV="1">
            <a:off x="5807968" y="4437112"/>
            <a:ext cx="360040" cy="1440160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6DCE25-72BA-4804-8162-330BEC0CDDCC}"/>
              </a:ext>
            </a:extLst>
          </p:cNvPr>
          <p:cNvSpPr txBox="1"/>
          <p:nvPr/>
        </p:nvSpPr>
        <p:spPr>
          <a:xfrm>
            <a:off x="5015880" y="5877272"/>
            <a:ext cx="1368152" cy="612988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Feeding Chains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b="1" i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Just in Time</a:t>
            </a:r>
            <a:endParaRPr lang="en-NL" sz="1400" b="1" i="1" dirty="0">
              <a:solidFill>
                <a:srgbClr val="FFFF00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730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9D7F3">
            <a:alpha val="5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746C-E128-4429-AF00-4FDEF211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plan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7587-F154-4B50-8FD2-F7BA7CE82F0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There are many ways to Rome, I tell you the most convenient for now:</a:t>
            </a:r>
          </a:p>
          <a:p>
            <a:endParaRPr lang="en-GB" dirty="0"/>
          </a:p>
          <a:p>
            <a:r>
              <a:rPr lang="en-GB" dirty="0"/>
              <a:t>Options:</a:t>
            </a:r>
          </a:p>
          <a:p>
            <a:pPr lvl="1"/>
            <a:r>
              <a:rPr lang="en-GB" dirty="0"/>
              <a:t>Use the target plan example</a:t>
            </a:r>
          </a:p>
          <a:p>
            <a:pPr lvl="1"/>
            <a:r>
              <a:rPr lang="en-GB" dirty="0"/>
              <a:t>Use your own project plan</a:t>
            </a:r>
          </a:p>
          <a:p>
            <a:pPr lvl="1"/>
            <a:endParaRPr lang="en-GB" dirty="0"/>
          </a:p>
          <a:p>
            <a:r>
              <a:rPr lang="en-GB" dirty="0"/>
              <a:t>Add at the minimum 5 tasks</a:t>
            </a:r>
          </a:p>
          <a:p>
            <a:endParaRPr lang="en-GB" dirty="0"/>
          </a:p>
          <a:p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466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AA90CF-3B54-B242-9311-C3D2CBD25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7"/>
          <a:stretch/>
        </p:blipFill>
        <p:spPr>
          <a:xfrm>
            <a:off x="5047627" y="2173307"/>
            <a:ext cx="6973816" cy="7848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1" name="Picture 4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3108896-CF7A-8046-B026-195162E5A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6" r="1544"/>
          <a:stretch/>
        </p:blipFill>
        <p:spPr>
          <a:xfrm>
            <a:off x="5015936" y="4381508"/>
            <a:ext cx="6866154" cy="10393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7BDCB1-B399-944A-AD54-931C58AD8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/>
          <a:stretch/>
        </p:blipFill>
        <p:spPr>
          <a:xfrm>
            <a:off x="832096" y="1988839"/>
            <a:ext cx="3875698" cy="435623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75</a:t>
            </a:fld>
            <a:endParaRPr lang="nl-NL" dirty="0"/>
          </a:p>
        </p:txBody>
      </p:sp>
      <p:sp>
        <p:nvSpPr>
          <p:cNvPr id="4" name="Oval 3"/>
          <p:cNvSpPr/>
          <p:nvPr/>
        </p:nvSpPr>
        <p:spPr>
          <a:xfrm>
            <a:off x="2709576" y="3035970"/>
            <a:ext cx="576064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3231" y="3330878"/>
            <a:ext cx="172819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Start here to create your first task.</a:t>
            </a:r>
          </a:p>
        </p:txBody>
      </p:sp>
      <p:sp>
        <p:nvSpPr>
          <p:cNvPr id="8" name="Rectangle 7"/>
          <p:cNvSpPr/>
          <p:nvPr/>
        </p:nvSpPr>
        <p:spPr>
          <a:xfrm>
            <a:off x="4964918" y="2604183"/>
            <a:ext cx="6480384" cy="33053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5274" y="3058069"/>
            <a:ext cx="2911892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Any new task gets a default duration of 1 day after giving the task a name.  You can change the expected duration in the duration column.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78731" y="5098671"/>
            <a:ext cx="576064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>
            <a:cxnSpLocks/>
            <a:stCxn id="9" idx="0"/>
          </p:cNvCxnSpPr>
          <p:nvPr/>
        </p:nvCxnSpPr>
        <p:spPr>
          <a:xfrm flipH="1" flipV="1">
            <a:off x="7389096" y="2870033"/>
            <a:ext cx="652124" cy="188036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9" idx="2"/>
            <a:endCxn id="11" idx="0"/>
          </p:cNvCxnSpPr>
          <p:nvPr/>
        </p:nvCxnSpPr>
        <p:spPr>
          <a:xfrm flipH="1">
            <a:off x="7066763" y="4012176"/>
            <a:ext cx="974457" cy="108649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05110" y="5821855"/>
            <a:ext cx="258215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in the Gantt Chart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, to confirm your update! *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66" y="5193721"/>
            <a:ext cx="576065" cy="5299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12800" y="6380182"/>
            <a:ext cx="6866154" cy="461665"/>
          </a:xfrm>
          <a:prstGeom prst="rect">
            <a:avLst/>
          </a:prstGeom>
          <a:noFill/>
          <a:effectLst/>
        </p:spPr>
        <p:txBody>
          <a:bodyPr vert="horz" wrap="square" rtlCol="0" anchor="t" anchorCtr="0">
            <a:sp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tabLst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* Background of this process is the optimization of the performance and prevents that any (small) change triggers a re-calculation of the complete (large) project plan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6804" y="3166726"/>
            <a:ext cx="792088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Green Line =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TODAY</a:t>
            </a:r>
          </a:p>
        </p:txBody>
      </p:sp>
      <p:cxnSp>
        <p:nvCxnSpPr>
          <p:cNvPr id="16" name="Straight Arrow Connector 15"/>
          <p:cNvCxnSpPr>
            <a:cxnSpLocks/>
            <a:stCxn id="13" idx="1"/>
          </p:cNvCxnSpPr>
          <p:nvPr/>
        </p:nvCxnSpPr>
        <p:spPr>
          <a:xfrm flipH="1" flipV="1">
            <a:off x="4460355" y="3010448"/>
            <a:ext cx="556449" cy="525610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3" idx="1"/>
          </p:cNvCxnSpPr>
          <p:nvPr/>
        </p:nvCxnSpPr>
        <p:spPr>
          <a:xfrm flipH="1">
            <a:off x="4460355" y="3536058"/>
            <a:ext cx="556449" cy="601337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278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522388F-7018-734A-A0C3-ACEBCDE86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9"/>
          <a:stretch/>
        </p:blipFill>
        <p:spPr>
          <a:xfrm>
            <a:off x="838200" y="2276872"/>
            <a:ext cx="10845800" cy="41506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more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76</a:t>
            </a:fld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1036947" y="5334790"/>
            <a:ext cx="1944216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the “down arrow”  key on you key-board to quickly add new rows</a:t>
            </a:r>
          </a:p>
        </p:txBody>
      </p:sp>
      <p:sp>
        <p:nvSpPr>
          <p:cNvPr id="7" name="Oval 6"/>
          <p:cNvSpPr/>
          <p:nvPr/>
        </p:nvSpPr>
        <p:spPr>
          <a:xfrm>
            <a:off x="3917477" y="2774770"/>
            <a:ext cx="401919" cy="363845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899" y="1683177"/>
            <a:ext cx="3168352" cy="800219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 new task by pressing the </a:t>
            </a:r>
            <a:r>
              <a:rPr lang="en-US" b="1" dirty="0">
                <a:solidFill>
                  <a:srgbClr val="FF00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+</a:t>
            </a:r>
            <a:r>
              <a:rPr lang="en-US" sz="1400" b="1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. 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Via the dropdown you can also add a task before (Ctrl Insert).</a:t>
            </a:r>
            <a:endParaRPr lang="en-US" sz="1400" b="1" dirty="0">
              <a:solidFill>
                <a:srgbClr val="FF0000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59" y="4592230"/>
            <a:ext cx="632455" cy="581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7768" y="5599925"/>
            <a:ext cx="208823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Press “Enter” or Click to confirm your changes</a:t>
            </a:r>
          </a:p>
        </p:txBody>
      </p:sp>
      <p:sp>
        <p:nvSpPr>
          <p:cNvPr id="11" name="Oval 10"/>
          <p:cNvSpPr/>
          <p:nvPr/>
        </p:nvSpPr>
        <p:spPr>
          <a:xfrm>
            <a:off x="4439816" y="2774770"/>
            <a:ext cx="360040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33008" y="2321675"/>
            <a:ext cx="1656184" cy="3693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Delete a task with </a:t>
            </a:r>
            <a:r>
              <a:rPr lang="en-US" b="1" dirty="0">
                <a:solidFill>
                  <a:srgbClr val="FF00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8722" y="4457066"/>
            <a:ext cx="2651460" cy="1690206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Tasks 2 – 6 are considered feeding chain tasks, not (yet) part of the “ Critical Chain”. 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this example “Feeding Chains” are positioned “ Just in Time,”  offset against the Critical Chain (task 1).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84232" y="3841246"/>
            <a:ext cx="568311" cy="1332843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stCxn id="12" idx="2"/>
            <a:endCxn id="11" idx="6"/>
          </p:cNvCxnSpPr>
          <p:nvPr/>
        </p:nvCxnSpPr>
        <p:spPr>
          <a:xfrm flipH="1">
            <a:off x="4799856" y="2691007"/>
            <a:ext cx="1461244" cy="263783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8" idx="2"/>
            <a:endCxn id="7" idx="1"/>
          </p:cNvCxnSpPr>
          <p:nvPr/>
        </p:nvCxnSpPr>
        <p:spPr>
          <a:xfrm>
            <a:off x="1905075" y="2483396"/>
            <a:ext cx="2071262" cy="344658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A91E-EE9F-4B62-95D8-AD71DD3C3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89" y="4544226"/>
            <a:ext cx="1430869" cy="577798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4745E5-178E-448C-BAC7-1FA2C0437371}"/>
              </a:ext>
            </a:extLst>
          </p:cNvPr>
          <p:cNvCxnSpPr>
            <a:stCxn id="10" idx="0"/>
          </p:cNvCxnSpPr>
          <p:nvPr/>
        </p:nvCxnSpPr>
        <p:spPr>
          <a:xfrm flipV="1">
            <a:off x="5051884" y="5069656"/>
            <a:ext cx="1196516" cy="530269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EFCB6C-04A4-48D4-BA1B-775596DCA971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853986" y="4942920"/>
            <a:ext cx="1197898" cy="65700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9E6938-B652-B241-A879-E5988DFAB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136366"/>
            <a:ext cx="1425240" cy="677203"/>
          </a:xfrm>
          <a:prstGeom prst="rect">
            <a:avLst/>
          </a:prstGeom>
        </p:spPr>
      </p:pic>
      <p:sp>
        <p:nvSpPr>
          <p:cNvPr id="31" name="Down Arrow 30">
            <a:extLst>
              <a:ext uri="{FF2B5EF4-FFF2-40B4-BE49-F238E27FC236}">
                <a16:creationId xmlns:a16="http://schemas.microsoft.com/office/drawing/2014/main" id="{C1216632-75AF-264B-BBAB-4373F57199C9}"/>
              </a:ext>
            </a:extLst>
          </p:cNvPr>
          <p:cNvSpPr/>
          <p:nvPr/>
        </p:nvSpPr>
        <p:spPr>
          <a:xfrm>
            <a:off x="1793031" y="4481193"/>
            <a:ext cx="432048" cy="612590"/>
          </a:xfrm>
          <a:prstGeom prst="downArrow">
            <a:avLst/>
          </a:prstGeom>
          <a:solidFill>
            <a:srgbClr val="204892"/>
          </a:solidFill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661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3291014-BFAD-224F-841C-BBB996D26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/>
          <a:stretch/>
        </p:blipFill>
        <p:spPr>
          <a:xfrm>
            <a:off x="368300" y="2132856"/>
            <a:ext cx="11760200" cy="394957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EFE10E-5D2E-4D25-96B6-0707E8F4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Save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5C78DE-E13A-490B-8EC0-95B22E100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77</a:t>
            </a:fld>
            <a:endParaRPr lang="nl-N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1BEDD5-539B-4BC5-9517-85640DF1A048}"/>
              </a:ext>
            </a:extLst>
          </p:cNvPr>
          <p:cNvSpPr/>
          <p:nvPr/>
        </p:nvSpPr>
        <p:spPr>
          <a:xfrm>
            <a:off x="488764" y="2082048"/>
            <a:ext cx="648072" cy="64807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56C28-BBA5-403E-BF68-AD5005DCDA57}"/>
              </a:ext>
            </a:extLst>
          </p:cNvPr>
          <p:cNvSpPr txBox="1"/>
          <p:nvPr/>
        </p:nvSpPr>
        <p:spPr>
          <a:xfrm>
            <a:off x="364817" y="5342830"/>
            <a:ext cx="2592288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Each tasks gets its own ID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93B9A-3235-490F-8A90-D0C7044B1C51}"/>
              </a:ext>
            </a:extLst>
          </p:cNvPr>
          <p:cNvSpPr/>
          <p:nvPr/>
        </p:nvSpPr>
        <p:spPr>
          <a:xfrm>
            <a:off x="992820" y="3424304"/>
            <a:ext cx="792088" cy="179447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F387E4-6A64-4288-808F-569762D09FB4}"/>
              </a:ext>
            </a:extLst>
          </p:cNvPr>
          <p:cNvSpPr/>
          <p:nvPr/>
        </p:nvSpPr>
        <p:spPr>
          <a:xfrm>
            <a:off x="11035928" y="2488014"/>
            <a:ext cx="648072" cy="57606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2E47EA-D842-4E01-B65C-BC0F4BE5C977}"/>
              </a:ext>
            </a:extLst>
          </p:cNvPr>
          <p:cNvSpPr/>
          <p:nvPr/>
        </p:nvSpPr>
        <p:spPr>
          <a:xfrm>
            <a:off x="4032000" y="3456000"/>
            <a:ext cx="792088" cy="166830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6FF63-8F2C-4E5C-BDAB-59D94E3B7218}"/>
              </a:ext>
            </a:extLst>
          </p:cNvPr>
          <p:cNvSpPr txBox="1"/>
          <p:nvPr/>
        </p:nvSpPr>
        <p:spPr>
          <a:xfrm>
            <a:off x="3775254" y="5342830"/>
            <a:ext cx="158417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Change Task duration here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BA9DB7-5443-4198-9D92-53F5713CEC1D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H="1" flipV="1">
            <a:off x="4428044" y="5124307"/>
            <a:ext cx="139298" cy="218523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09DBE3-8775-48B3-8E05-86B66A3B43FD}"/>
              </a:ext>
            </a:extLst>
          </p:cNvPr>
          <p:cNvSpPr txBox="1"/>
          <p:nvPr/>
        </p:nvSpPr>
        <p:spPr>
          <a:xfrm>
            <a:off x="6952598" y="1727921"/>
            <a:ext cx="324036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Right click on header of the task list, to remove any unwanted filter or sorting.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1B98FE-DE08-4E5F-A472-DD6B8FA3099F}"/>
              </a:ext>
            </a:extLst>
          </p:cNvPr>
          <p:cNvCxnSpPr>
            <a:cxnSpLocks/>
          </p:cNvCxnSpPr>
          <p:nvPr/>
        </p:nvCxnSpPr>
        <p:spPr>
          <a:xfrm flipV="1">
            <a:off x="2650237" y="2251141"/>
            <a:ext cx="1521061" cy="1049811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CB6BA5B-2171-F24D-AF7A-DDE15FF2D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"/>
          <a:stretch/>
        </p:blipFill>
        <p:spPr>
          <a:xfrm>
            <a:off x="4171298" y="1445906"/>
            <a:ext cx="2644782" cy="12573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BD49FD-C877-344A-9ADE-2833737E8A8E}"/>
              </a:ext>
            </a:extLst>
          </p:cNvPr>
          <p:cNvSpPr txBox="1"/>
          <p:nvPr/>
        </p:nvSpPr>
        <p:spPr>
          <a:xfrm>
            <a:off x="8572778" y="3156219"/>
            <a:ext cx="349871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Click on </a:t>
            </a:r>
            <a:r>
              <a:rPr lang="en-US" sz="1400" dirty="0">
                <a:solidFill>
                  <a:srgbClr val="FFFF00"/>
                </a:solidFill>
              </a:rPr>
              <a:t>Auto scale </a:t>
            </a:r>
            <a:r>
              <a:rPr lang="en-US" sz="1400" dirty="0">
                <a:solidFill>
                  <a:schemeClr val="bg1"/>
                </a:solidFill>
              </a:rPr>
              <a:t>for an adjusted timebar</a:t>
            </a:r>
          </a:p>
        </p:txBody>
      </p:sp>
    </p:spTree>
    <p:extLst>
      <p:ext uri="{BB962C8B-B14F-4D97-AF65-F5344CB8AC3E}">
        <p14:creationId xmlns:p14="http://schemas.microsoft.com/office/powerpoint/2010/main" val="11300269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9D7F3">
            <a:alpha val="5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746C-E128-4429-AF00-4FDEF211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plan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7587-F154-4B50-8FD2-F7BA7CE82F0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There are many ways to Rome, I tell you the most convenient for now:</a:t>
            </a:r>
          </a:p>
          <a:p>
            <a:endParaRPr lang="en-GB" dirty="0"/>
          </a:p>
          <a:p>
            <a:r>
              <a:rPr lang="en-GB" i="1" dirty="0"/>
              <a:t>Options:</a:t>
            </a:r>
          </a:p>
          <a:p>
            <a:pPr lvl="1"/>
            <a:r>
              <a:rPr lang="en-GB" i="1" dirty="0"/>
              <a:t>Use the target plan example</a:t>
            </a:r>
          </a:p>
          <a:p>
            <a:pPr lvl="1"/>
            <a:r>
              <a:rPr lang="en-GB" i="1" dirty="0"/>
              <a:t>Use your own project plan</a:t>
            </a:r>
          </a:p>
          <a:p>
            <a:pPr lvl="1"/>
            <a:endParaRPr lang="en-GB" i="1" dirty="0"/>
          </a:p>
          <a:p>
            <a:r>
              <a:rPr lang="en-GB" i="1" dirty="0"/>
              <a:t>Add at the minimum 5 tasks</a:t>
            </a:r>
          </a:p>
          <a:p>
            <a:endParaRPr lang="en-GB" dirty="0"/>
          </a:p>
          <a:p>
            <a:r>
              <a:rPr lang="en-GB" dirty="0"/>
              <a:t>Add also:</a:t>
            </a:r>
          </a:p>
          <a:p>
            <a:pPr lvl="1"/>
            <a:r>
              <a:rPr lang="en-GB" dirty="0"/>
              <a:t>Dependencies</a:t>
            </a:r>
          </a:p>
          <a:p>
            <a:pPr lvl="1"/>
            <a:r>
              <a:rPr lang="en-GB" dirty="0"/>
              <a:t>Skills (*Resources)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7524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55C28A-0897-4739-AF22-ED2EF7905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(and remove)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8B2A2C-263F-4C97-9765-025CDEB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Dependencies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72F3B-C0B4-4513-988D-BB6FCD4C88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241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57A3-004B-4872-9AB4-CF7B3E6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7" dirty="0"/>
              <a:t>Summary Customer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82764-39DF-455E-B1BC-C8883F3B02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2"/>
            <a:ext cx="10972800" cy="3556959"/>
          </a:xfrm>
        </p:spPr>
        <p:txBody>
          <a:bodyPr>
            <a:normAutofit/>
          </a:bodyPr>
          <a:lstStyle/>
          <a:p>
            <a:r>
              <a:rPr lang="en-US" sz="1800" dirty="0"/>
              <a:t>Fields of application</a:t>
            </a:r>
          </a:p>
          <a:p>
            <a:pPr lvl="1"/>
            <a:r>
              <a:rPr lang="en-US" dirty="0"/>
              <a:t>Design and Engineering</a:t>
            </a:r>
          </a:p>
          <a:p>
            <a:pPr lvl="1"/>
            <a:r>
              <a:rPr lang="en-US" dirty="0"/>
              <a:t>Building and Construction</a:t>
            </a:r>
          </a:p>
          <a:p>
            <a:pPr lvl="1"/>
            <a:r>
              <a:rPr lang="en-US" dirty="0"/>
              <a:t>Service and Maintenance</a:t>
            </a:r>
          </a:p>
          <a:p>
            <a:pPr lvl="1"/>
            <a:r>
              <a:rPr lang="en-US" dirty="0" err="1"/>
              <a:t>Organisation</a:t>
            </a: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r>
              <a:rPr lang="en-US" sz="1800" dirty="0"/>
              <a:t>Global footprint</a:t>
            </a:r>
          </a:p>
          <a:p>
            <a:pPr lvl="1"/>
            <a:r>
              <a:rPr lang="en-US" dirty="0"/>
              <a:t>Currently over 100 customers, across all continents </a:t>
            </a:r>
          </a:p>
          <a:p>
            <a:pPr lvl="1"/>
            <a:r>
              <a:rPr lang="en-US" dirty="0"/>
              <a:t>From small to very large implementations (with over 400 users and hundreds of projects)  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1D14F-3F9B-4988-8CFB-07F8676D6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631" y="1700840"/>
            <a:ext cx="640000" cy="38404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ctr" defTabSz="121917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499B70-49A0-4519-9B09-62EDDB406EF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E873834-A687-49F8-87F3-51CBE4F3D2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2" y="5602850"/>
            <a:ext cx="1717675" cy="348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C4AAE-135B-447F-B219-B45F89B83BE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05" y="5497437"/>
            <a:ext cx="1529080" cy="486411"/>
          </a:xfrm>
          <a:prstGeom prst="rect">
            <a:avLst/>
          </a:prstGeom>
        </p:spPr>
      </p:pic>
      <p:pic>
        <p:nvPicPr>
          <p:cNvPr id="8" name="Picture 7" descr="Richard Wolf Logo">
            <a:hlinkClick r:id="rId6"/>
            <a:extLst>
              <a:ext uri="{FF2B5EF4-FFF2-40B4-BE49-F238E27FC236}">
                <a16:creationId xmlns:a16="http://schemas.microsoft.com/office/drawing/2014/main" id="{418FD83C-97EA-4851-A596-EC0DA3D7A12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67" y="5496486"/>
            <a:ext cx="1044575" cy="58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AEEE5-80EF-477A-AD33-39CB467AB4D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08" y="5496485"/>
            <a:ext cx="1204595" cy="4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A19E0C-E4E9-41F8-A6A2-294B6D3A5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3912" y="5264336"/>
            <a:ext cx="2420922" cy="88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00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F9FD01-F141-9549-BE95-A31CFD9E3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228600" y="2465664"/>
            <a:ext cx="11734800" cy="328513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Dependencies between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80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60670" y="4259812"/>
            <a:ext cx="2804380" cy="8284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GB" dirty="0"/>
              <a:t>Between task 1 and 2 there is a Finish-Start relation. </a:t>
            </a:r>
          </a:p>
          <a:p>
            <a:r>
              <a:rPr lang="en-GB" dirty="0"/>
              <a:t>See also the </a:t>
            </a:r>
            <a:r>
              <a:rPr lang="en-GB" b="1" dirty="0"/>
              <a:t>CTRL</a:t>
            </a:r>
            <a:r>
              <a:rPr lang="en-GB" dirty="0"/>
              <a:t> </a:t>
            </a:r>
            <a:r>
              <a:rPr lang="en-GB" b="1" dirty="0"/>
              <a:t>Fast-Keys</a:t>
            </a:r>
            <a:r>
              <a:rPr lang="en-GB" dirty="0"/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763" y="1715329"/>
            <a:ext cx="3600400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fontAlgn="auto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GB" dirty="0"/>
              <a:t>Button for adding dependencies between tasks.  The default  is a Finish-Start dependency (just click on button, without opening drop-down)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431" y="5452054"/>
            <a:ext cx="396044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pPr algn="ctr"/>
            <a:r>
              <a:rPr lang="en-GB" dirty="0"/>
              <a:t>Task 1 and 2 are selected for adding a dependency </a:t>
            </a:r>
            <a:r>
              <a:rPr lang="en-GB" b="1" dirty="0"/>
              <a:t>(</a:t>
            </a:r>
            <a:r>
              <a:rPr lang="en-GB" b="1" dirty="0">
                <a:solidFill>
                  <a:srgbClr val="FFFF00"/>
                </a:solidFill>
              </a:rPr>
              <a:t>use SHIFT or CTRL to select two or more tasks</a:t>
            </a:r>
            <a:r>
              <a:rPr lang="en-GB" b="1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715" y="3752502"/>
            <a:ext cx="4365872" cy="52322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97818" y="2999052"/>
            <a:ext cx="360040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cxnSpLocks/>
            <a:stCxn id="14" idx="6"/>
            <a:endCxn id="12" idx="1"/>
          </p:cNvCxnSpPr>
          <p:nvPr/>
        </p:nvCxnSpPr>
        <p:spPr>
          <a:xfrm flipV="1">
            <a:off x="4557858" y="2840551"/>
            <a:ext cx="1477876" cy="33852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71219" y="1933217"/>
            <a:ext cx="3191641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the drop-down to see all options.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CCPM typically only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Finish Start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is used.</a:t>
            </a:r>
          </a:p>
        </p:txBody>
      </p:sp>
      <p:cxnSp>
        <p:nvCxnSpPr>
          <p:cNvPr id="20" name="Straight Arrow Connector 19"/>
          <p:cNvCxnSpPr>
            <a:cxnSpLocks/>
            <a:stCxn id="6" idx="3"/>
            <a:endCxn id="14" idx="0"/>
          </p:cNvCxnSpPr>
          <p:nvPr/>
        </p:nvCxnSpPr>
        <p:spPr>
          <a:xfrm>
            <a:off x="3846163" y="2084661"/>
            <a:ext cx="531675" cy="91439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32311A6-2BD4-488C-8E52-D7148BD66D7D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 flipH="1">
            <a:off x="7101641" y="3627025"/>
            <a:ext cx="2088572" cy="833867"/>
          </a:xfrm>
          <a:prstGeom prst="bentConnector4">
            <a:avLst>
              <a:gd name="adj1" fmla="val -10945"/>
              <a:gd name="adj2" fmla="val -195570"/>
            </a:avLst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B58EBE5-2BDE-AF4F-A35C-1119C11B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34" y="2465664"/>
            <a:ext cx="1677619" cy="7497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0CF35F-66FA-4203-A3D5-07F3A5129309}"/>
              </a:ext>
            </a:extLst>
          </p:cNvPr>
          <p:cNvSpPr/>
          <p:nvPr/>
        </p:nvSpPr>
        <p:spPr>
          <a:xfrm>
            <a:off x="7145030" y="2484119"/>
            <a:ext cx="568323" cy="712864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933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6E123D27-1020-8E41-B849-025DD7245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5"/>
          <a:stretch/>
        </p:blipFill>
        <p:spPr>
          <a:xfrm>
            <a:off x="649975" y="2420888"/>
            <a:ext cx="11163300" cy="312791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You can also select Tasks with your mouse in the Gantt Chart to add a dependency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81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5529681" y="3861050"/>
            <a:ext cx="6264696" cy="50405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67808" y="2852936"/>
            <a:ext cx="432048" cy="436397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Elbow Connector 7"/>
          <p:cNvCxnSpPr>
            <a:cxnSpLocks/>
            <a:stCxn id="5" idx="0"/>
            <a:endCxn id="6" idx="0"/>
          </p:cNvCxnSpPr>
          <p:nvPr/>
        </p:nvCxnSpPr>
        <p:spPr>
          <a:xfrm rot="16200000" flipV="1">
            <a:off x="6118874" y="1317894"/>
            <a:ext cx="1008114" cy="4078197"/>
          </a:xfrm>
          <a:prstGeom prst="bentConnector3">
            <a:avLst>
              <a:gd name="adj1" fmla="val 122676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62029" y="4495535"/>
            <a:ext cx="2664296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Dependency will go from the task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selected first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 the next selected task(s)</a:t>
            </a:r>
          </a:p>
        </p:txBody>
      </p:sp>
    </p:spTree>
    <p:extLst>
      <p:ext uri="{BB962C8B-B14F-4D97-AF65-F5344CB8AC3E}">
        <p14:creationId xmlns:p14="http://schemas.microsoft.com/office/powerpoint/2010/main" val="29122120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F85398-E80D-8B43-9FE6-FEF43AB9F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1234"/>
          <a:stretch/>
        </p:blipFill>
        <p:spPr>
          <a:xfrm>
            <a:off x="812765" y="2060847"/>
            <a:ext cx="9511190" cy="432048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Picture 1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3ECE8C9-8FC9-2A4B-9D0C-E84042BA3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559"/>
          <a:stretch/>
        </p:blipFill>
        <p:spPr>
          <a:xfrm>
            <a:off x="6744072" y="2936465"/>
            <a:ext cx="5319339" cy="209278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C7AEC-B540-420D-A1C9-383883D5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 dependencies via the Edit Boxes</a:t>
            </a:r>
            <a:br>
              <a:rPr lang="en-US" dirty="0"/>
            </a:br>
            <a:r>
              <a:rPr lang="en-US" sz="3100" i="1" dirty="0"/>
              <a:t>Predecessor box and Successor box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306001-660D-40A6-A55B-B6BA3FEC9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82</a:t>
            </a:fld>
            <a:endParaRPr lang="nl-N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7D4771-F854-4779-9A4C-08DC33EECED2}"/>
              </a:ext>
            </a:extLst>
          </p:cNvPr>
          <p:cNvSpPr/>
          <p:nvPr/>
        </p:nvSpPr>
        <p:spPr>
          <a:xfrm>
            <a:off x="6961827" y="5266075"/>
            <a:ext cx="720080" cy="216024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1F824-C64E-4648-A85F-2594478FB023}"/>
              </a:ext>
            </a:extLst>
          </p:cNvPr>
          <p:cNvSpPr/>
          <p:nvPr/>
        </p:nvSpPr>
        <p:spPr>
          <a:xfrm>
            <a:off x="9012324" y="3373397"/>
            <a:ext cx="576064" cy="51304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6BF03F-B436-45AB-9087-C7DC9EB5D78D}"/>
              </a:ext>
            </a:extLst>
          </p:cNvPr>
          <p:cNvSpPr/>
          <p:nvPr/>
        </p:nvSpPr>
        <p:spPr>
          <a:xfrm>
            <a:off x="3356228" y="5252508"/>
            <a:ext cx="648072" cy="21602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CFE6E-B0F9-4D9C-A392-D223FE1FC787}"/>
              </a:ext>
            </a:extLst>
          </p:cNvPr>
          <p:cNvSpPr txBox="1"/>
          <p:nvPr/>
        </p:nvSpPr>
        <p:spPr>
          <a:xfrm>
            <a:off x="6744072" y="1714202"/>
            <a:ext cx="468052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edit boxes are very useful especially in case of projects with many tasks.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25D71-18F2-442C-A908-CF5D09904EBD}"/>
              </a:ext>
            </a:extLst>
          </p:cNvPr>
          <p:cNvSpPr/>
          <p:nvPr/>
        </p:nvSpPr>
        <p:spPr>
          <a:xfrm>
            <a:off x="6636618" y="4784115"/>
            <a:ext cx="2555726" cy="29290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130F5-5FD4-438B-B26A-D4C644F3F53C}"/>
              </a:ext>
            </a:extLst>
          </p:cNvPr>
          <p:cNvSpPr txBox="1"/>
          <p:nvPr/>
        </p:nvSpPr>
        <p:spPr>
          <a:xfrm>
            <a:off x="9984432" y="4688740"/>
            <a:ext cx="13633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Use this filter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6BD6DD-E2C2-44FA-9D12-3ABDF8AFF6AE}"/>
              </a:ext>
            </a:extLst>
          </p:cNvPr>
          <p:cNvCxnSpPr>
            <a:stCxn id="11" idx="1"/>
            <a:endCxn id="10" idx="3"/>
          </p:cNvCxnSpPr>
          <p:nvPr/>
        </p:nvCxnSpPr>
        <p:spPr>
          <a:xfrm flipH="1">
            <a:off x="9192344" y="4842629"/>
            <a:ext cx="792088" cy="87941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DCDCFF-D0B3-4E69-ABE7-6F5AE6CA8AA2}"/>
              </a:ext>
            </a:extLst>
          </p:cNvPr>
          <p:cNvCxnSpPr>
            <a:cxnSpLocks/>
            <a:stCxn id="8" idx="0"/>
            <a:endCxn id="18" idx="1"/>
          </p:cNvCxnSpPr>
          <p:nvPr/>
        </p:nvCxnSpPr>
        <p:spPr>
          <a:xfrm flipV="1">
            <a:off x="3680264" y="3982860"/>
            <a:ext cx="3063808" cy="126964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E04E0369-589A-BA4A-871F-9A3645ADBC32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27857" y="4226548"/>
            <a:ext cx="1438985" cy="828959"/>
          </a:xfrm>
          <a:prstGeom prst="bentConnector3">
            <a:avLst>
              <a:gd name="adj1" fmla="val 72"/>
            </a:avLst>
          </a:prstGeom>
          <a:ln w="22225">
            <a:solidFill>
              <a:srgbClr val="20489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001699C-588D-BE48-B0D8-C94C5CD32D8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129533" y="3919975"/>
            <a:ext cx="614539" cy="6288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04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55A3B8-77DF-CF45-9AC5-0F05F2A38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b="1529"/>
          <a:stretch/>
        </p:blipFill>
        <p:spPr>
          <a:xfrm>
            <a:off x="812800" y="2060848"/>
            <a:ext cx="10056440" cy="453992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E4EC5-CD24-4720-920F-A47D0AC87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Deleting dependencies</a:t>
            </a:r>
            <a:br>
              <a:rPr lang="en-US" dirty="0"/>
            </a:br>
            <a:r>
              <a:rPr lang="en-US" sz="3100" i="1" dirty="0"/>
              <a:t>Via Task properties </a:t>
            </a:r>
            <a:r>
              <a:rPr lang="en-US" sz="3100" i="1" dirty="0">
                <a:sym typeface="Wingdings" panose="05000000000000000000" pitchFamily="2" charset="2"/>
              </a:rPr>
              <a:t> Tab “Dependencies”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28D70-29F6-485B-8B50-9FA49F8E9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83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45D0F3-E54C-45A1-9C83-3146FE2B8240}"/>
              </a:ext>
            </a:extLst>
          </p:cNvPr>
          <p:cNvSpPr/>
          <p:nvPr/>
        </p:nvSpPr>
        <p:spPr>
          <a:xfrm>
            <a:off x="5375920" y="3165985"/>
            <a:ext cx="2160240" cy="990600"/>
          </a:xfrm>
          <a:prstGeom prst="rect">
            <a:avLst/>
          </a:prstGeom>
          <a:noFill/>
          <a:ln w="2540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2C6E7D-6E93-4B08-B18B-BA4D439869DE}"/>
              </a:ext>
            </a:extLst>
          </p:cNvPr>
          <p:cNvSpPr/>
          <p:nvPr/>
        </p:nvSpPr>
        <p:spPr>
          <a:xfrm>
            <a:off x="1322760" y="4941169"/>
            <a:ext cx="380752" cy="28803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D4DE9-6803-4F87-BE4E-355234FA680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513136" y="3528000"/>
            <a:ext cx="1126480" cy="1413169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315B8A3-2404-407B-ABC5-DE5C370C9F75}"/>
              </a:ext>
            </a:extLst>
          </p:cNvPr>
          <p:cNvSpPr/>
          <p:nvPr/>
        </p:nvSpPr>
        <p:spPr>
          <a:xfrm>
            <a:off x="8760296" y="5706048"/>
            <a:ext cx="360040" cy="360040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7F00FB-64F0-4383-8D29-8BCF2E1398A7}"/>
              </a:ext>
            </a:extLst>
          </p:cNvPr>
          <p:cNvSpPr txBox="1"/>
          <p:nvPr/>
        </p:nvSpPr>
        <p:spPr>
          <a:xfrm>
            <a:off x="5638056" y="6077548"/>
            <a:ext cx="259228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Delete Successor relationship between task # 3 and task #6.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541A18-8741-4B41-9B30-C30053C7925D}"/>
              </a:ext>
            </a:extLst>
          </p:cNvPr>
          <p:cNvCxnSpPr>
            <a:stCxn id="11" idx="3"/>
            <a:endCxn id="10" idx="3"/>
          </p:cNvCxnSpPr>
          <p:nvPr/>
        </p:nvCxnSpPr>
        <p:spPr>
          <a:xfrm flipV="1">
            <a:off x="8230344" y="6013361"/>
            <a:ext cx="582679" cy="32579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B52E9F-7E45-49A3-94C8-9236F1C463EC}"/>
              </a:ext>
            </a:extLst>
          </p:cNvPr>
          <p:cNvSpPr/>
          <p:nvPr/>
        </p:nvSpPr>
        <p:spPr>
          <a:xfrm>
            <a:off x="5076000" y="5148000"/>
            <a:ext cx="864096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771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B645CCC3-06A8-4747-8DE3-626F44679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964125"/>
            <a:ext cx="10871200" cy="37938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0CDA3-72B1-44A0-B1FE-31275F28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Add/update dependencies</a:t>
            </a:r>
            <a:br>
              <a:rPr lang="en-US" dirty="0"/>
            </a:br>
            <a:r>
              <a:rPr lang="en-US" sz="3100" i="1" dirty="0"/>
              <a:t>Select view </a:t>
            </a:r>
            <a:r>
              <a:rPr lang="en-US" sz="3100" i="1" dirty="0">
                <a:sym typeface="Wingdings" panose="05000000000000000000" pitchFamily="2" charset="2"/>
              </a:rPr>
              <a:t> Data entry view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02C57-31A7-4786-8970-993A6E950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84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A4462-15AC-40C9-8A56-057F58F1EF17}"/>
              </a:ext>
            </a:extLst>
          </p:cNvPr>
          <p:cNvSpPr/>
          <p:nvPr/>
        </p:nvSpPr>
        <p:spPr>
          <a:xfrm>
            <a:off x="7752184" y="3140968"/>
            <a:ext cx="1800200" cy="187220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EF9D2-9390-48DC-B32A-8846EBF28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83" y="1977721"/>
            <a:ext cx="9095777" cy="627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F0CD51-728B-4950-9E8C-9BCDD90A0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4" y="1964601"/>
            <a:ext cx="1249981" cy="1824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0A604-734C-46FD-9CC7-748047C14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575" y="2630129"/>
            <a:ext cx="2014552" cy="21002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67803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48D2D0-1289-7A4B-80B9-B6AC9F0DD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812800" y="2204864"/>
            <a:ext cx="9480376" cy="448741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result and statistics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85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8168999" y="2772162"/>
            <a:ext cx="2111837" cy="225541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7408" y="3960069"/>
            <a:ext cx="2736304" cy="21602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75" y="5124896"/>
            <a:ext cx="9782533" cy="131033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988979" y="2492426"/>
            <a:ext cx="360040" cy="33846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03131" y="1614701"/>
            <a:ext cx="316835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the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Auto scale timebar (F4)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, to scale your plan to fit in the Gantt window. </a:t>
            </a:r>
          </a:p>
        </p:txBody>
      </p:sp>
      <p:cxnSp>
        <p:nvCxnSpPr>
          <p:cNvPr id="11" name="Straight Arrow Connector 10"/>
          <p:cNvCxnSpPr>
            <a:cxnSpLocks/>
            <a:stCxn id="9" idx="2"/>
            <a:endCxn id="8" idx="7"/>
          </p:cNvCxnSpPr>
          <p:nvPr/>
        </p:nvCxnSpPr>
        <p:spPr>
          <a:xfrm flipH="1">
            <a:off x="8296292" y="2137921"/>
            <a:ext cx="1591015" cy="40407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15680" y="4168123"/>
            <a:ext cx="333356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 properties/Dependencies for task #6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70" y="5094798"/>
            <a:ext cx="936104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1632569" y="4365104"/>
            <a:ext cx="1871143" cy="62806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12" idx="2"/>
            <a:endCxn id="13" idx="0"/>
          </p:cNvCxnSpPr>
          <p:nvPr/>
        </p:nvCxnSpPr>
        <p:spPr>
          <a:xfrm>
            <a:off x="4882462" y="4475900"/>
            <a:ext cx="953960" cy="61889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6" idx="2"/>
          </p:cNvCxnSpPr>
          <p:nvPr/>
        </p:nvCxnSpPr>
        <p:spPr>
          <a:xfrm flipH="1">
            <a:off x="1626811" y="4176093"/>
            <a:ext cx="508749" cy="81707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432508" y="4607625"/>
            <a:ext cx="1631385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Project statistics are displayed here.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029667" y="4674081"/>
            <a:ext cx="815693" cy="324036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0432508" y="3737236"/>
            <a:ext cx="1631385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Current length of the Critical Chain is 28 days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747417" y="3885552"/>
            <a:ext cx="527661" cy="359692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3C6C35-69B9-0D48-A7C9-D7915D82B49F}"/>
              </a:ext>
            </a:extLst>
          </p:cNvPr>
          <p:cNvCxnSpPr>
            <a:cxnSpLocks/>
          </p:cNvCxnSpPr>
          <p:nvPr/>
        </p:nvCxnSpPr>
        <p:spPr>
          <a:xfrm flipH="1" flipV="1">
            <a:off x="8845360" y="4915724"/>
            <a:ext cx="1587148" cy="7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763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91D6E3-9E02-404A-9FD8-453B2F29A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/>
        </p:blipFill>
        <p:spPr>
          <a:xfrm>
            <a:off x="923764" y="2276872"/>
            <a:ext cx="10344472" cy="23042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048FE-A4FB-497C-8D8B-2FDBEF22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“Critical Chain View”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CFACF-22B9-4F63-A00A-9098A2AC5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86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5D6FC-AC75-4396-84DA-0E95262A6944}"/>
              </a:ext>
            </a:extLst>
          </p:cNvPr>
          <p:cNvSpPr txBox="1"/>
          <p:nvPr/>
        </p:nvSpPr>
        <p:spPr>
          <a:xfrm>
            <a:off x="3503712" y="5013176"/>
            <a:ext cx="223224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Only tasks on the Critical Chain are displayed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94E6D9-4065-4BE9-8DB6-807BC581A695}"/>
              </a:ext>
            </a:extLst>
          </p:cNvPr>
          <p:cNvCxnSpPr>
            <a:cxnSpLocks/>
          </p:cNvCxnSpPr>
          <p:nvPr/>
        </p:nvCxnSpPr>
        <p:spPr>
          <a:xfrm>
            <a:off x="4367808" y="4077072"/>
            <a:ext cx="3240360" cy="0"/>
          </a:xfrm>
          <a:prstGeom prst="straightConnector1">
            <a:avLst/>
          </a:prstGeom>
          <a:ln w="22225">
            <a:solidFill>
              <a:srgbClr val="204892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4FE35A0-5B68-4AE5-950A-3AC04E35794F}"/>
              </a:ext>
            </a:extLst>
          </p:cNvPr>
          <p:cNvSpPr/>
          <p:nvPr/>
        </p:nvSpPr>
        <p:spPr>
          <a:xfrm>
            <a:off x="8975120" y="4257091"/>
            <a:ext cx="2293116" cy="21601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93E70D-0115-44B7-A2A7-5D7C56754ADC}"/>
              </a:ext>
            </a:extLst>
          </p:cNvPr>
          <p:cNvCxnSpPr>
            <a:cxnSpLocks/>
          </p:cNvCxnSpPr>
          <p:nvPr/>
        </p:nvCxnSpPr>
        <p:spPr>
          <a:xfrm flipH="1" flipV="1">
            <a:off x="5879976" y="4077072"/>
            <a:ext cx="3095144" cy="288034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404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79258-B889-438A-B499-5E4ECCDA1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383C27-4392-49EE-8DA1-CF0A4433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Skills &amp; 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D9D0BD-D166-4A06-B88B-83EC3EB098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8787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A66F12-F120-FB4D-962F-E501343FF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/>
          <a:stretch/>
        </p:blipFill>
        <p:spPr>
          <a:xfrm>
            <a:off x="812800" y="1835411"/>
            <a:ext cx="10274800" cy="46774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skills (and resources)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88</a:t>
            </a:fld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4151784" y="3785238"/>
            <a:ext cx="232881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 System Engineer will be added to the selected task(s)</a:t>
            </a:r>
          </a:p>
        </p:txBody>
      </p:sp>
      <p:sp>
        <p:nvSpPr>
          <p:cNvPr id="9" name="Rectangle 8"/>
          <p:cNvSpPr/>
          <p:nvPr/>
        </p:nvSpPr>
        <p:spPr>
          <a:xfrm>
            <a:off x="988943" y="4828565"/>
            <a:ext cx="3240360" cy="25240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93694" y="1527634"/>
            <a:ext cx="403861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Drag &amp; Drop Skills to the selected tasks (1 or more)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66995" y="3036648"/>
            <a:ext cx="1204012" cy="194440"/>
          </a:xfrm>
          <a:prstGeom prst="rect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287590" y="4617303"/>
            <a:ext cx="534997" cy="239539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05694" y="5242977"/>
            <a:ext cx="3878306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the Skill/Resource/Task Manager Window</a:t>
            </a:r>
          </a:p>
        </p:txBody>
      </p:sp>
      <p:cxnSp>
        <p:nvCxnSpPr>
          <p:cNvPr id="23" name="Straight Arrow Connector 22"/>
          <p:cNvCxnSpPr>
            <a:cxnSpLocks/>
            <a:stCxn id="21" idx="0"/>
            <a:endCxn id="20" idx="2"/>
          </p:cNvCxnSpPr>
          <p:nvPr/>
        </p:nvCxnSpPr>
        <p:spPr>
          <a:xfrm flipH="1" flipV="1">
            <a:off x="9555089" y="4856842"/>
            <a:ext cx="189758" cy="38613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98307" y="524922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8252" y="1548000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2.</a:t>
            </a:r>
          </a:p>
        </p:txBody>
      </p:sp>
      <p:cxnSp>
        <p:nvCxnSpPr>
          <p:cNvPr id="6" name="Straight Arrow Connector 5"/>
          <p:cNvCxnSpPr>
            <a:cxnSpLocks/>
            <a:stCxn id="10" idx="1"/>
            <a:endCxn id="8" idx="0"/>
          </p:cNvCxnSpPr>
          <p:nvPr/>
        </p:nvCxnSpPr>
        <p:spPr>
          <a:xfrm flipH="1">
            <a:off x="5316191" y="3133868"/>
            <a:ext cx="3550804" cy="651370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8" idx="0"/>
          </p:cNvCxnSpPr>
          <p:nvPr/>
        </p:nvCxnSpPr>
        <p:spPr>
          <a:xfrm flipH="1" flipV="1">
            <a:off x="2609123" y="3011213"/>
            <a:ext cx="2707068" cy="77402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B85D4E-CB53-49B1-952A-9194B62915B2}"/>
              </a:ext>
            </a:extLst>
          </p:cNvPr>
          <p:cNvSpPr/>
          <p:nvPr/>
        </p:nvSpPr>
        <p:spPr>
          <a:xfrm>
            <a:off x="4793694" y="5029278"/>
            <a:ext cx="1185004" cy="30777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84B3AB4A-0D36-6645-A28F-1E856C5719A7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V="1">
            <a:off x="5205187" y="-1227166"/>
            <a:ext cx="1667751" cy="6859878"/>
          </a:xfrm>
          <a:prstGeom prst="bentConnector2">
            <a:avLst/>
          </a:prstGeom>
          <a:ln w="22225">
            <a:solidFill>
              <a:srgbClr val="20489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6ACB8A0-54F0-034A-8889-5C0181D6C0C2}"/>
              </a:ext>
            </a:extLst>
          </p:cNvPr>
          <p:cNvCxnSpPr>
            <a:cxnSpLocks/>
          </p:cNvCxnSpPr>
          <p:nvPr/>
        </p:nvCxnSpPr>
        <p:spPr>
          <a:xfrm>
            <a:off x="2609123" y="1368897"/>
            <a:ext cx="0" cy="130804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5829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918968-0F5A-B441-A5B5-B0E19A8C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>
            <a:off x="1103784" y="1916832"/>
            <a:ext cx="9984432" cy="44803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EE96B-EDFD-4BAB-A9CB-7ED1B2DF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Adding Skills via the Resource requirements column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774592-47A7-4303-8098-AE95218FB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89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AE4C1C-1A4E-4D69-BFC0-B8562E1118A1}"/>
              </a:ext>
            </a:extLst>
          </p:cNvPr>
          <p:cNvSpPr/>
          <p:nvPr/>
        </p:nvSpPr>
        <p:spPr>
          <a:xfrm>
            <a:off x="3431704" y="2636912"/>
            <a:ext cx="1296144" cy="180020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4615B-0F0B-4117-B2EB-D0219C98F4F4}"/>
              </a:ext>
            </a:extLst>
          </p:cNvPr>
          <p:cNvSpPr/>
          <p:nvPr/>
        </p:nvSpPr>
        <p:spPr>
          <a:xfrm>
            <a:off x="3492000" y="3636000"/>
            <a:ext cx="389993" cy="252028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7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Aircraft Industries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4864"/>
            <a:ext cx="10603215" cy="3389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85775"/>
            <a:ext cx="238125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E6ABD-57F1-4C60-81B3-21FCEDAEC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5702656"/>
            <a:ext cx="1871255" cy="907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6DC8F-82F3-4A79-A4DC-2A2D09DB8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593866"/>
            <a:ext cx="2180369" cy="10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9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C9A333-ADA3-D643-9971-E46C27D0F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"/>
          <a:stretch/>
        </p:blipFill>
        <p:spPr>
          <a:xfrm>
            <a:off x="851756" y="1844824"/>
            <a:ext cx="9924764" cy="46993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093173-674E-C642-AE31-9EB5F2852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070987"/>
            <a:ext cx="7488832" cy="3473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the resource load for your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90</a:t>
            </a:fld>
            <a:endParaRPr lang="nl-NL" dirty="0"/>
          </a:p>
        </p:txBody>
      </p:sp>
      <p:sp>
        <p:nvSpPr>
          <p:cNvPr id="4" name="Oval 3"/>
          <p:cNvSpPr/>
          <p:nvPr/>
        </p:nvSpPr>
        <p:spPr>
          <a:xfrm>
            <a:off x="2495600" y="1719337"/>
            <a:ext cx="792088" cy="59550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Elbow Connector 7"/>
          <p:cNvCxnSpPr>
            <a:cxnSpLocks/>
            <a:stCxn id="4" idx="0"/>
            <a:endCxn id="10" idx="0"/>
          </p:cNvCxnSpPr>
          <p:nvPr/>
        </p:nvCxnSpPr>
        <p:spPr>
          <a:xfrm rot="16200000" flipH="1">
            <a:off x="4286049" y="324932"/>
            <a:ext cx="1351650" cy="4140460"/>
          </a:xfrm>
          <a:prstGeom prst="bentConnector3">
            <a:avLst>
              <a:gd name="adj1" fmla="val -16913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15683" y="2671678"/>
            <a:ext cx="4212468" cy="30352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51756" y="5553828"/>
            <a:ext cx="2088232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Resource Requirements for Task 2 are red shaded in the load graph</a:t>
            </a: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V="1">
            <a:off x="2939988" y="4793727"/>
            <a:ext cx="3651583" cy="1037333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  <a:stCxn id="22" idx="3"/>
          </p:cNvCxnSpPr>
          <p:nvPr/>
        </p:nvCxnSpPr>
        <p:spPr>
          <a:xfrm>
            <a:off x="2939988" y="5923160"/>
            <a:ext cx="3651583" cy="92566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4998B80-3416-48F8-8454-E9D3DEA7570F}"/>
              </a:ext>
            </a:extLst>
          </p:cNvPr>
          <p:cNvSpPr/>
          <p:nvPr/>
        </p:nvSpPr>
        <p:spPr>
          <a:xfrm>
            <a:off x="3287688" y="3685203"/>
            <a:ext cx="576064" cy="352378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045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E510A4-B614-224F-9199-2E1503317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"/>
          <a:stretch/>
        </p:blipFill>
        <p:spPr>
          <a:xfrm>
            <a:off x="1328192" y="1844824"/>
            <a:ext cx="9840416" cy="457030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A524FA-C10A-4E5E-937B-3AE837A2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Modify Task Estimated Time and Units % (optional)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55898-709C-445F-9504-8D3A06D0F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91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F2E21A-A146-406E-AE84-AC2092C15C3E}"/>
              </a:ext>
            </a:extLst>
          </p:cNvPr>
          <p:cNvSpPr/>
          <p:nvPr/>
        </p:nvSpPr>
        <p:spPr>
          <a:xfrm>
            <a:off x="5256000" y="5292000"/>
            <a:ext cx="1584176" cy="57606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CE43E-81CA-458F-BBB4-B4D9B51BFB23}"/>
              </a:ext>
            </a:extLst>
          </p:cNvPr>
          <p:cNvSpPr txBox="1"/>
          <p:nvPr/>
        </p:nvSpPr>
        <p:spPr>
          <a:xfrm>
            <a:off x="7536160" y="5521800"/>
            <a:ext cx="244827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You can modify the estimated time and unit percentage</a:t>
            </a:r>
          </a:p>
        </p:txBody>
      </p:sp>
    </p:spTree>
    <p:extLst>
      <p:ext uri="{BB962C8B-B14F-4D97-AF65-F5344CB8AC3E}">
        <p14:creationId xmlns:p14="http://schemas.microsoft.com/office/powerpoint/2010/main" val="30180647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4455D0-2BF3-7D48-BA87-994041065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/>
          <a:stretch/>
        </p:blipFill>
        <p:spPr>
          <a:xfrm>
            <a:off x="832472" y="1844824"/>
            <a:ext cx="9226428" cy="460851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A94A8A8-AB2E-1E44-9643-788D79BC9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15" y="3039762"/>
            <a:ext cx="5360413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Review the resource load for your project (scenario Virtual Skills)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i="1" dirty="0">
                <a:solidFill>
                  <a:schemeClr val="tx1"/>
                </a:solidFill>
              </a:rPr>
              <a:t>Skills are “Virtual skills”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92</a:t>
            </a:fld>
            <a:endParaRPr lang="nl-NL" dirty="0"/>
          </a:p>
        </p:txBody>
      </p:sp>
      <p:sp>
        <p:nvSpPr>
          <p:cNvPr id="6" name="Rectangle 5"/>
          <p:cNvSpPr/>
          <p:nvPr/>
        </p:nvSpPr>
        <p:spPr>
          <a:xfrm>
            <a:off x="592703" y="2953373"/>
            <a:ext cx="5991125" cy="238043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5600" y="5414298"/>
            <a:ext cx="3038797" cy="57606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2472" y="6033556"/>
            <a:ext cx="3477696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case of “Virtual Skills”  LYNX does not make a pre-selection and soft-allocates a resource name.  Please refer to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SLIDE 19</a:t>
            </a:r>
          </a:p>
        </p:txBody>
      </p:sp>
      <p:cxnSp>
        <p:nvCxnSpPr>
          <p:cNvPr id="10" name="Straight Arrow Connector 9"/>
          <p:cNvCxnSpPr>
            <a:cxnSpLocks/>
            <a:stCxn id="7" idx="3"/>
          </p:cNvCxnSpPr>
          <p:nvPr/>
        </p:nvCxnSpPr>
        <p:spPr>
          <a:xfrm flipV="1">
            <a:off x="5534397" y="4515290"/>
            <a:ext cx="2073771" cy="1187040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7" idx="3"/>
          </p:cNvCxnSpPr>
          <p:nvPr/>
        </p:nvCxnSpPr>
        <p:spPr>
          <a:xfrm>
            <a:off x="5534397" y="5702330"/>
            <a:ext cx="2073771" cy="28803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6498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F6EE8-6DD2-48B9-B786-B6335B449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Prepare for Execution (Doing the work)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AD518-302F-43BA-A92B-CBF7A0DA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Task Managers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7E972-D216-4A47-A1D3-575927A68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89966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D4BDE7F-1684-6D42-BE5D-910FA9C7D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/>
          <a:stretch/>
        </p:blipFill>
        <p:spPr>
          <a:xfrm>
            <a:off x="1399515" y="2132856"/>
            <a:ext cx="9392970" cy="463100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Invite multiple Task Managers involved to the TM List</a:t>
            </a:r>
            <a:br>
              <a:rPr lang="en-US" sz="3100" dirty="0"/>
            </a:br>
            <a:r>
              <a:rPr lang="en-US" sz="2200" dirty="0"/>
              <a:t>In a CCPM implementation typically a Task Manager is responsible for (daily) task updates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94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8760296" y="2898037"/>
            <a:ext cx="864096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781500" y="5309758"/>
            <a:ext cx="360040" cy="28803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47087" y="5986724"/>
            <a:ext cx="2501573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Invite a TM for task #1, only!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61520" y="3957663"/>
            <a:ext cx="1806575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 TM to the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TM List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for the project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39563" y="4766443"/>
            <a:ext cx="792088" cy="219717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498CE4B-8D31-47D6-BC35-F7EA0995162E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7694899" y="1400592"/>
            <a:ext cx="129969" cy="2864922"/>
          </a:xfrm>
          <a:prstGeom prst="bentConnector3">
            <a:avLst>
              <a:gd name="adj1" fmla="val 542805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1DBBBBD-347F-4F46-B0B5-139F0292C478}"/>
              </a:ext>
            </a:extLst>
          </p:cNvPr>
          <p:cNvSpPr/>
          <p:nvPr/>
        </p:nvSpPr>
        <p:spPr>
          <a:xfrm>
            <a:off x="3522215" y="5093588"/>
            <a:ext cx="792088" cy="28803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831521-B073-4BBA-8D70-5E353576030B}"/>
              </a:ext>
            </a:extLst>
          </p:cNvPr>
          <p:cNvSpPr/>
          <p:nvPr/>
        </p:nvSpPr>
        <p:spPr>
          <a:xfrm>
            <a:off x="1728000" y="4968000"/>
            <a:ext cx="1345208" cy="21971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DD1E0F-E1EE-9544-9FB0-1D1D74C8AA19}"/>
              </a:ext>
            </a:extLst>
          </p:cNvPr>
          <p:cNvCxnSpPr>
            <a:endCxn id="6" idx="3"/>
          </p:cNvCxnSpPr>
          <p:nvPr/>
        </p:nvCxnSpPr>
        <p:spPr>
          <a:xfrm flipV="1">
            <a:off x="8472264" y="5555609"/>
            <a:ext cx="361963" cy="429128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03757B-CC09-4743-8431-C75BCE54E37E}"/>
              </a:ext>
            </a:extLst>
          </p:cNvPr>
          <p:cNvSpPr txBox="1"/>
          <p:nvPr/>
        </p:nvSpPr>
        <p:spPr>
          <a:xfrm>
            <a:off x="6547087" y="3167390"/>
            <a:ext cx="1806575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 can invite an existing user or invite a new user as a TM</a:t>
            </a:r>
          </a:p>
        </p:txBody>
      </p:sp>
    </p:spTree>
    <p:extLst>
      <p:ext uri="{BB962C8B-B14F-4D97-AF65-F5344CB8AC3E}">
        <p14:creationId xmlns:p14="http://schemas.microsoft.com/office/powerpoint/2010/main" val="25660533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A4970D-51C3-6F41-BE91-9D55B2FC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586189"/>
            <a:ext cx="9768408" cy="50592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C92EC-72B8-43C0-80F8-983115E6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51" y="1635613"/>
            <a:ext cx="7872470" cy="542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A2A9B0-FF8F-479D-A644-5629137E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 a Task Manager to task(s) </a:t>
            </a:r>
            <a:br>
              <a:rPr lang="en-US" dirty="0"/>
            </a:br>
            <a:r>
              <a:rPr lang="en-US" sz="3100" i="1" dirty="0"/>
              <a:t>Via the Task Manager column or via “Drag &amp; Drop”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59165-02F2-493F-918C-2B4FD94E0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95</a:t>
            </a:fld>
            <a:endParaRPr lang="nl-NL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B21045-6299-436F-B43A-EB72A288F84D}"/>
              </a:ext>
            </a:extLst>
          </p:cNvPr>
          <p:cNvCxnSpPr>
            <a:cxnSpLocks/>
          </p:cNvCxnSpPr>
          <p:nvPr/>
        </p:nvCxnSpPr>
        <p:spPr>
          <a:xfrm flipH="1" flipV="1">
            <a:off x="5159896" y="3112714"/>
            <a:ext cx="3528393" cy="316286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6B1DC3-0C79-4490-B88A-CE094395A5BF}"/>
              </a:ext>
            </a:extLst>
          </p:cNvPr>
          <p:cNvSpPr txBox="1"/>
          <p:nvPr/>
        </p:nvSpPr>
        <p:spPr>
          <a:xfrm>
            <a:off x="6521957" y="1593767"/>
            <a:ext cx="2880321" cy="584775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Add yourself as Task Manager to the first task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9E30C-20C5-4A49-95A0-CCBD6ED6D8BD}"/>
              </a:ext>
            </a:extLst>
          </p:cNvPr>
          <p:cNvSpPr/>
          <p:nvPr/>
        </p:nvSpPr>
        <p:spPr>
          <a:xfrm>
            <a:off x="4088487" y="2979922"/>
            <a:ext cx="1440160" cy="26558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4A315-9A0B-42AD-81C8-C869742E7128}"/>
              </a:ext>
            </a:extLst>
          </p:cNvPr>
          <p:cNvSpPr/>
          <p:nvPr/>
        </p:nvSpPr>
        <p:spPr>
          <a:xfrm>
            <a:off x="690350" y="1586189"/>
            <a:ext cx="1485585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11AB30-AC0B-40F6-BF96-C953B596B190}"/>
              </a:ext>
            </a:extLst>
          </p:cNvPr>
          <p:cNvSpPr txBox="1"/>
          <p:nvPr/>
        </p:nvSpPr>
        <p:spPr>
          <a:xfrm>
            <a:off x="817301" y="3246052"/>
            <a:ext cx="2033251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Mike Dempsey (current user) is added to task #1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3F2299-E44B-4EA7-8E39-885781A1A42F}"/>
              </a:ext>
            </a:extLst>
          </p:cNvPr>
          <p:cNvCxnSpPr>
            <a:stCxn id="10" idx="2"/>
            <a:endCxn id="9" idx="0"/>
          </p:cNvCxnSpPr>
          <p:nvPr/>
        </p:nvCxnSpPr>
        <p:spPr>
          <a:xfrm>
            <a:off x="1433143" y="1874221"/>
            <a:ext cx="3375424" cy="1105701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04C447C-3803-4C4D-8122-548539C6FDA0}"/>
              </a:ext>
            </a:extLst>
          </p:cNvPr>
          <p:cNvSpPr/>
          <p:nvPr/>
        </p:nvSpPr>
        <p:spPr>
          <a:xfrm>
            <a:off x="4655840" y="2979922"/>
            <a:ext cx="504056" cy="265584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497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F6EE8-6DD2-48B9-B786-B6335B449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buffers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AD518-302F-43BA-A92B-CBF7A0DA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CCPM Behavior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7E972-D216-4A47-A1D3-575927A68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47042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5C18DA-4375-B849-B1CE-9C6D3F591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6"/>
          <a:stretch/>
        </p:blipFill>
        <p:spPr>
          <a:xfrm>
            <a:off x="218943" y="2146933"/>
            <a:ext cx="7826844" cy="24775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D044A7-39AA-D64E-AC3A-88A33D78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427" b="1"/>
          <a:stretch/>
        </p:blipFill>
        <p:spPr>
          <a:xfrm>
            <a:off x="218943" y="214320"/>
            <a:ext cx="4706993" cy="284459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71DBBF-7172-2C4E-9304-9557C475D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9"/>
          <a:stretch/>
        </p:blipFill>
        <p:spPr>
          <a:xfrm>
            <a:off x="8176967" y="214320"/>
            <a:ext cx="3839524" cy="33586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34DE23-B4A2-604B-AC56-8418D9588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/>
          <a:stretch/>
        </p:blipFill>
        <p:spPr>
          <a:xfrm>
            <a:off x="4729791" y="4339731"/>
            <a:ext cx="7351242" cy="241982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3266035" y="2498593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050219" y="885795"/>
            <a:ext cx="1872208" cy="307776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208671" y="2777079"/>
            <a:ext cx="165618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Decide about Task Time Reduction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81160" y="1059088"/>
            <a:ext cx="1872208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 can keep or change the default percentages and confirm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665784" y="4202330"/>
            <a:ext cx="237626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Length of the Critical Chain has been shortened with 50 %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6433AF-F9EE-4923-B993-F8A3EA6495BC}"/>
              </a:ext>
            </a:extLst>
          </p:cNvPr>
          <p:cNvSpPr txBox="1"/>
          <p:nvPr/>
        </p:nvSpPr>
        <p:spPr>
          <a:xfrm>
            <a:off x="7500695" y="2866095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A1AB28-FF58-4C10-B4A2-E71C2D53E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840" y="2472356"/>
            <a:ext cx="1679894" cy="288570"/>
          </a:xfrm>
          <a:prstGeom prst="rect">
            <a:avLst/>
          </a:prstGeom>
        </p:spPr>
      </p:pic>
      <p:cxnSp>
        <p:nvCxnSpPr>
          <p:cNvPr id="11" name="Elbow Connector 10"/>
          <p:cNvCxnSpPr>
            <a:cxnSpLocks/>
            <a:stCxn id="23" idx="0"/>
            <a:endCxn id="33" idx="2"/>
          </p:cNvCxnSpPr>
          <p:nvPr/>
        </p:nvCxnSpPr>
        <p:spPr>
          <a:xfrm rot="5400000" flipH="1" flipV="1">
            <a:off x="7726746" y="1147541"/>
            <a:ext cx="1213546" cy="1305607"/>
          </a:xfrm>
          <a:prstGeom prst="bentConnector3">
            <a:avLst>
              <a:gd name="adj1" fmla="val 50000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C8D16CA-59F7-44EB-8408-FEE90DE00657}"/>
              </a:ext>
            </a:extLst>
          </p:cNvPr>
          <p:cNvSpPr/>
          <p:nvPr/>
        </p:nvSpPr>
        <p:spPr>
          <a:xfrm>
            <a:off x="7454997" y="2407117"/>
            <a:ext cx="451437" cy="395278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145315-8F56-4459-99DF-1F879CB6C221}"/>
              </a:ext>
            </a:extLst>
          </p:cNvPr>
          <p:cNvSpPr/>
          <p:nvPr/>
        </p:nvSpPr>
        <p:spPr>
          <a:xfrm>
            <a:off x="6858513" y="2407117"/>
            <a:ext cx="433600" cy="364206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83864" y="2134487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EF304C-9C60-4ED8-9800-6F802C91A904}"/>
              </a:ext>
            </a:extLst>
          </p:cNvPr>
          <p:cNvSpPr/>
          <p:nvPr/>
        </p:nvSpPr>
        <p:spPr>
          <a:xfrm>
            <a:off x="267192" y="830019"/>
            <a:ext cx="596890" cy="162726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D73F32E-7640-411B-91EC-5D69B0814630}"/>
              </a:ext>
            </a:extLst>
          </p:cNvPr>
          <p:cNvCxnSpPr>
            <a:cxnSpLocks/>
            <a:stCxn id="28" idx="1"/>
            <a:endCxn id="48" idx="3"/>
          </p:cNvCxnSpPr>
          <p:nvPr/>
        </p:nvCxnSpPr>
        <p:spPr>
          <a:xfrm flipH="1" flipV="1">
            <a:off x="1884068" y="1658723"/>
            <a:ext cx="4599796" cy="629653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A054F71-699A-4D8E-95BE-A3F7E581868C}"/>
              </a:ext>
            </a:extLst>
          </p:cNvPr>
          <p:cNvSpPr/>
          <p:nvPr/>
        </p:nvSpPr>
        <p:spPr>
          <a:xfrm>
            <a:off x="1287178" y="845090"/>
            <a:ext cx="596890" cy="162726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3FE7718-AAEC-4C33-8402-B58A33575F02}"/>
              </a:ext>
            </a:extLst>
          </p:cNvPr>
          <p:cNvSpPr/>
          <p:nvPr/>
        </p:nvSpPr>
        <p:spPr>
          <a:xfrm>
            <a:off x="1875241" y="2482112"/>
            <a:ext cx="1317338" cy="390465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5EC11B-2FA6-4DCD-A5F2-3EE1796D7B53}"/>
              </a:ext>
            </a:extLst>
          </p:cNvPr>
          <p:cNvSpPr/>
          <p:nvPr/>
        </p:nvSpPr>
        <p:spPr>
          <a:xfrm>
            <a:off x="11445855" y="5485657"/>
            <a:ext cx="635178" cy="288032"/>
          </a:xfrm>
          <a:prstGeom prst="rect">
            <a:avLst/>
          </a:prstGeom>
          <a:noFill/>
          <a:ln w="22225">
            <a:solidFill>
              <a:srgbClr val="4D762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D98B094-1027-49BB-91E8-3C59FC0CAB84}"/>
              </a:ext>
            </a:extLst>
          </p:cNvPr>
          <p:cNvCxnSpPr>
            <a:cxnSpLocks/>
            <a:stCxn id="51" idx="4"/>
          </p:cNvCxnSpPr>
          <p:nvPr/>
        </p:nvCxnSpPr>
        <p:spPr>
          <a:xfrm>
            <a:off x="2533910" y="2872577"/>
            <a:ext cx="4430775" cy="290111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F66302-A057-9A41-A734-0C609E255EA8}"/>
              </a:ext>
            </a:extLst>
          </p:cNvPr>
          <p:cNvCxnSpPr>
            <a:stCxn id="40" idx="2"/>
          </p:cNvCxnSpPr>
          <p:nvPr/>
        </p:nvCxnSpPr>
        <p:spPr>
          <a:xfrm>
            <a:off x="10853916" y="4725550"/>
            <a:ext cx="909528" cy="76010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9C611004-E5C9-FE4B-9A6B-2B4BBB1A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3" y="4984857"/>
            <a:ext cx="4193259" cy="1572239"/>
          </a:xfrm>
        </p:spPr>
        <p:txBody>
          <a:bodyPr>
            <a:normAutofit fontScale="90000"/>
          </a:bodyPr>
          <a:lstStyle/>
          <a:p>
            <a:r>
              <a:rPr lang="en-US" dirty="0"/>
              <a:t>Apply Critical Chain Behavior in 3 Steps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99117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A5BB1-CDD0-424A-9DBE-4D3EC119E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A1DD4F-BFBB-48B7-9798-A272C412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project from a 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47D0B5-44A3-4079-BB58-A54C0FD6C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18712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2605066-56D9-284B-99E5-3F7B88111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185924"/>
            <a:ext cx="10136956" cy="219811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DD86E6E-85D8-4067-8BAB-200397ED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Start a project from a template</a:t>
            </a:r>
            <a:br>
              <a:rPr lang="en-US" dirty="0"/>
            </a:br>
            <a:r>
              <a:rPr lang="en-US" sz="3100" i="1" dirty="0"/>
              <a:t>Where to find available templates?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4DF5D-2A8C-425E-B831-D80A174E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D19333-19E5-41F3-9BAB-CE8431C616E6}" type="slidenum">
              <a:rPr lang="nl-NL" smtClean="0"/>
              <a:pPr/>
              <a:t>99</a:t>
            </a:fld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5941E-3A12-41D9-8B37-75C9B180F78F}"/>
              </a:ext>
            </a:extLst>
          </p:cNvPr>
          <p:cNvSpPr/>
          <p:nvPr/>
        </p:nvSpPr>
        <p:spPr>
          <a:xfrm>
            <a:off x="1127448" y="3153000"/>
            <a:ext cx="936104" cy="27600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84DBF-B7E0-47E5-B438-05D3E2B1B966}"/>
              </a:ext>
            </a:extLst>
          </p:cNvPr>
          <p:cNvSpPr/>
          <p:nvPr/>
        </p:nvSpPr>
        <p:spPr>
          <a:xfrm>
            <a:off x="2448000" y="2196000"/>
            <a:ext cx="1008112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B4285A-28EB-4D07-9780-97DD5987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185924"/>
            <a:ext cx="10107736" cy="6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58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ato Presentatie Template October 2012">
  <a:themeElements>
    <a:clrScheme name="AV 1">
      <a:dk1>
        <a:srgbClr val="000000"/>
      </a:dk1>
      <a:lt1>
        <a:srgbClr val="FFFFFF"/>
      </a:lt1>
      <a:dk2>
        <a:srgbClr val="262626"/>
      </a:dk2>
      <a:lt2>
        <a:srgbClr val="7F7F7F"/>
      </a:lt2>
      <a:accent1>
        <a:srgbClr val="204892"/>
      </a:accent1>
      <a:accent2>
        <a:srgbClr val="F2AA14"/>
      </a:accent2>
      <a:accent3>
        <a:srgbClr val="FFFFFF"/>
      </a:accent3>
      <a:accent4>
        <a:srgbClr val="000000"/>
      </a:accent4>
      <a:accent5>
        <a:srgbClr val="FFE2CA"/>
      </a:accent5>
      <a:accent6>
        <a:srgbClr val="FFC000"/>
      </a:accent6>
      <a:hlink>
        <a:srgbClr val="0C0C0C"/>
      </a:hlink>
      <a:folHlink>
        <a:srgbClr val="0031BC"/>
      </a:folHlink>
    </a:clrScheme>
    <a:fontScheme name="Media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noFill/>
        <a:ln w="22225">
          <a:solidFill>
            <a:srgbClr val="204892"/>
          </a:solidFill>
          <a:prstDash val="solid"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20489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20489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vert="horz" wrap="square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700"/>
          </a:spcBef>
          <a:spcAft>
            <a:spcPts val="0"/>
          </a:spcAft>
          <a:buClr>
            <a:schemeClr val="accent2"/>
          </a:buClr>
          <a:buSzPct val="70000"/>
          <a:buFont typeface="Wingdings 2" pitchFamily="18" charset="2"/>
          <a:buNone/>
          <a:tabLst/>
          <a:defRPr sz="1400" dirty="0">
            <a:solidFill>
              <a:schemeClr val="bg1"/>
            </a:solidFill>
            <a:latin typeface="Tw Cen MT" pitchFamily="34" charset="0"/>
            <a:ea typeface="Adobe Fan Heiti Std B" pitchFamily="34" charset="-128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-dato Template - January 2019 .potx" id="{558C3841-9AAD-412D-87EC-A51E602C226A}" vid="{53A0D101-5858-40AF-ABFD-BBF897E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V 1">
    <a:dk1>
      <a:srgbClr val="000000"/>
    </a:dk1>
    <a:lt1>
      <a:srgbClr val="FFFFFF"/>
    </a:lt1>
    <a:dk2>
      <a:srgbClr val="262626"/>
    </a:dk2>
    <a:lt2>
      <a:srgbClr val="7F7F7F"/>
    </a:lt2>
    <a:accent1>
      <a:srgbClr val="204892"/>
    </a:accent1>
    <a:accent2>
      <a:srgbClr val="F2AA14"/>
    </a:accent2>
    <a:accent3>
      <a:srgbClr val="FFFFFF"/>
    </a:accent3>
    <a:accent4>
      <a:srgbClr val="000000"/>
    </a:accent4>
    <a:accent5>
      <a:srgbClr val="FFE2CA"/>
    </a:accent5>
    <a:accent6>
      <a:srgbClr val="FFC000"/>
    </a:accent6>
    <a:hlink>
      <a:srgbClr val="0C0C0C"/>
    </a:hlink>
    <a:folHlink>
      <a:srgbClr val="0031BC"/>
    </a:folHlink>
  </a:clrScheme>
</a:themeOverride>
</file>

<file path=ppt/theme/themeOverride2.xml><?xml version="1.0" encoding="utf-8"?>
<a:themeOverride xmlns:a="http://schemas.openxmlformats.org/drawingml/2006/main">
  <a:clrScheme name="AV 1">
    <a:dk1>
      <a:srgbClr val="000000"/>
    </a:dk1>
    <a:lt1>
      <a:srgbClr val="FFFFFF"/>
    </a:lt1>
    <a:dk2>
      <a:srgbClr val="262626"/>
    </a:dk2>
    <a:lt2>
      <a:srgbClr val="7F7F7F"/>
    </a:lt2>
    <a:accent1>
      <a:srgbClr val="204892"/>
    </a:accent1>
    <a:accent2>
      <a:srgbClr val="F2AA14"/>
    </a:accent2>
    <a:accent3>
      <a:srgbClr val="FFFFFF"/>
    </a:accent3>
    <a:accent4>
      <a:srgbClr val="000000"/>
    </a:accent4>
    <a:accent5>
      <a:srgbClr val="FFE2CA"/>
    </a:accent5>
    <a:accent6>
      <a:srgbClr val="FFC000"/>
    </a:accent6>
    <a:hlink>
      <a:srgbClr val="0C0C0C"/>
    </a:hlink>
    <a:folHlink>
      <a:srgbClr val="0031BC"/>
    </a:folHlink>
  </a:clrScheme>
</a:themeOverride>
</file>

<file path=ppt/theme/themeOverride3.xml><?xml version="1.0" encoding="utf-8"?>
<a:themeOverride xmlns:a="http://schemas.openxmlformats.org/drawingml/2006/main">
  <a:clrScheme name="AV 1">
    <a:dk1>
      <a:srgbClr val="000000"/>
    </a:dk1>
    <a:lt1>
      <a:srgbClr val="FFFFFF"/>
    </a:lt1>
    <a:dk2>
      <a:srgbClr val="262626"/>
    </a:dk2>
    <a:lt2>
      <a:srgbClr val="7F7F7F"/>
    </a:lt2>
    <a:accent1>
      <a:srgbClr val="204892"/>
    </a:accent1>
    <a:accent2>
      <a:srgbClr val="F2AA14"/>
    </a:accent2>
    <a:accent3>
      <a:srgbClr val="FFFFFF"/>
    </a:accent3>
    <a:accent4>
      <a:srgbClr val="000000"/>
    </a:accent4>
    <a:accent5>
      <a:srgbClr val="FFE2CA"/>
    </a:accent5>
    <a:accent6>
      <a:srgbClr val="FFC000"/>
    </a:accent6>
    <a:hlink>
      <a:srgbClr val="0C0C0C"/>
    </a:hlink>
    <a:folHlink>
      <a:srgbClr val="0031B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4766</Words>
  <Application>Microsoft Office PowerPoint</Application>
  <PresentationFormat>Widescreen</PresentationFormat>
  <Paragraphs>1043</Paragraphs>
  <Slides>114</Slides>
  <Notes>20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5" baseType="lpstr">
      <vt:lpstr>-apple-system</vt:lpstr>
      <vt:lpstr>Arial</vt:lpstr>
      <vt:lpstr>BookAntiqua</vt:lpstr>
      <vt:lpstr>Calibri</vt:lpstr>
      <vt:lpstr>Impact</vt:lpstr>
      <vt:lpstr>Lucida Grande</vt:lpstr>
      <vt:lpstr>Times New Roman</vt:lpstr>
      <vt:lpstr>Tw Cen MT</vt:lpstr>
      <vt:lpstr>Wingdings</vt:lpstr>
      <vt:lpstr>Wingdings 2</vt:lpstr>
      <vt:lpstr>Adato Presentatie Template October 2012</vt:lpstr>
      <vt:lpstr>LYNX Project and Portfolio Management Critical Chain Project Management </vt:lpstr>
      <vt:lpstr>Scope</vt:lpstr>
      <vt:lpstr>Collaboration and Teamwork Working together at the same time in the same project(s)</vt:lpstr>
      <vt:lpstr>Why LYNX? LYNX brings everything together..</vt:lpstr>
      <vt:lpstr>Why LYNX? Embedding Agile/Kanban way of working into projects</vt:lpstr>
      <vt:lpstr>Why LYNX? Enabling a different approach offering ingredients to improve…..</vt:lpstr>
      <vt:lpstr>LYNX Role Based Training</vt:lpstr>
      <vt:lpstr>Summary Customer Overview</vt:lpstr>
      <vt:lpstr>Diamond Aircraft Industries</vt:lpstr>
      <vt:lpstr>Diamond Air  Experiences and improvements</vt:lpstr>
      <vt:lpstr>ORTEC</vt:lpstr>
      <vt:lpstr>Before we start…</vt:lpstr>
      <vt:lpstr>Visit the LYNX Help Center</vt:lpstr>
      <vt:lpstr>Login with your (new) credentials you received per email</vt:lpstr>
      <vt:lpstr>Setting up your account in Lynx</vt:lpstr>
      <vt:lpstr>New User Registration</vt:lpstr>
      <vt:lpstr>Login after registration with your email and your password</vt:lpstr>
      <vt:lpstr>Select “My profile” </vt:lpstr>
      <vt:lpstr>Check (change) your “Space”</vt:lpstr>
      <vt:lpstr>Get started with LYNX</vt:lpstr>
      <vt:lpstr>LYNX Role Based Training</vt:lpstr>
      <vt:lpstr>Contents</vt:lpstr>
      <vt:lpstr>Project Control – Think Different</vt:lpstr>
      <vt:lpstr>Theory: Project management principles</vt:lpstr>
      <vt:lpstr>Practice: Most projects are late and over budget!</vt:lpstr>
      <vt:lpstr>Let’s take a different approach…</vt:lpstr>
      <vt:lpstr>Philosophy (behind Lynx)</vt:lpstr>
      <vt:lpstr>Task Durations (within Projects)</vt:lpstr>
      <vt:lpstr>Where to start improving? “Low” hanging fruit</vt:lpstr>
      <vt:lpstr>Today: What makes people (and organisations) unhappy?</vt:lpstr>
      <vt:lpstr>Tomorrow: What makes people (and organisations) happy?</vt:lpstr>
      <vt:lpstr>How to get there?</vt:lpstr>
      <vt:lpstr>Any system needs WIP control….</vt:lpstr>
      <vt:lpstr>A different approach… Critical Chain (Multi-)Project Management: Key Ingredients</vt:lpstr>
      <vt:lpstr>CCPM: Theory of Constraints What do we mean with a “Critical Chain”?</vt:lpstr>
      <vt:lpstr>CCPM: Critical Resources</vt:lpstr>
      <vt:lpstr>CCPM: Critical Resources  impact on your project.. Ability to identify “Invisible dependencies”</vt:lpstr>
      <vt:lpstr>Levers for improvement! Operations Management for (multi-)project operations</vt:lpstr>
      <vt:lpstr>Improving with LYNX..</vt:lpstr>
      <vt:lpstr>Layer 3:  LYNX TameFlow Task Board, including Flow Buffer Management</vt:lpstr>
      <vt:lpstr>Focus of this Training: Layer 2</vt:lpstr>
      <vt:lpstr>Introduction of Buffer Management</vt:lpstr>
      <vt:lpstr>A Standard Plan</vt:lpstr>
      <vt:lpstr>A Buffered Plan (1)</vt:lpstr>
      <vt:lpstr>A Buffered Plan (2)</vt:lpstr>
      <vt:lpstr>Pooling of Contingency – Insurance Model Buffer Management</vt:lpstr>
      <vt:lpstr>Green 50 % progress on the longest chain  / 15 % buffer used</vt:lpstr>
      <vt:lpstr>Red 55 % progress on the longest chain / 65 % buffer used</vt:lpstr>
      <vt:lpstr>What can you do with Red, Orange and Green? CCPM: Project Trend Line</vt:lpstr>
      <vt:lpstr>What can you do with Red, Orange and Green? Resolve day-to-day resource conflicts (and prevents (bad) multi-tasking)</vt:lpstr>
      <vt:lpstr>“To do” List: My activities Sequence from red to green </vt:lpstr>
      <vt:lpstr>What can you do with Red, Orange and Green? Manage all projects together</vt:lpstr>
      <vt:lpstr>What is needed? Fast-Feedback Loop (ETTC)</vt:lpstr>
      <vt:lpstr>How to achieve improvements?</vt:lpstr>
      <vt:lpstr>Achieving more “Flow” and Resource Management  Allocate work to team (or skill) first (not individuals)</vt:lpstr>
      <vt:lpstr>The “Late Binding“ solution within LYNX Specification of “Resource Requirements“</vt:lpstr>
      <vt:lpstr>LYNX Resource/Skill and Team Model Multi-Skill and Properties</vt:lpstr>
      <vt:lpstr>Examples</vt:lpstr>
      <vt:lpstr>The Principle of (dynamic) „Late Binding“  and Capacity Flexibility  Timing Skill Specification and Resource Confirmations</vt:lpstr>
      <vt:lpstr>Create your First Project</vt:lpstr>
      <vt:lpstr>Add your first Project</vt:lpstr>
      <vt:lpstr>Create your first project</vt:lpstr>
      <vt:lpstr>Add your first project</vt:lpstr>
      <vt:lpstr>Why “Just in time” is a good idea..</vt:lpstr>
      <vt:lpstr>Scheduling Settings Options</vt:lpstr>
      <vt:lpstr>Your first project is listed in the Project Portfolio / Not started </vt:lpstr>
      <vt:lpstr>Level 1: Project Workflows or Mastertiming Network Logic building a Critical Chain or Shortest Path</vt:lpstr>
      <vt:lpstr>Create the Project Plan </vt:lpstr>
      <vt:lpstr>Multi-Level Planning Level 1: Task and Workpackages   Level 2: Cards</vt:lpstr>
      <vt:lpstr>Add Workpackage(s)</vt:lpstr>
      <vt:lpstr>The “Project Window” – Multiple Views and Windows </vt:lpstr>
      <vt:lpstr>Add Tasks</vt:lpstr>
      <vt:lpstr>Target Plan</vt:lpstr>
      <vt:lpstr>Create a plan</vt:lpstr>
      <vt:lpstr>Add Tasks</vt:lpstr>
      <vt:lpstr>Add more tasks</vt:lpstr>
      <vt:lpstr>Save </vt:lpstr>
      <vt:lpstr>Create a plan</vt:lpstr>
      <vt:lpstr>Add Dependencies</vt:lpstr>
      <vt:lpstr>Add Dependencies between tasks</vt:lpstr>
      <vt:lpstr>You can also select Tasks with your mouse in the Gantt Chart to add a dependency</vt:lpstr>
      <vt:lpstr>Add dependencies via the Edit Boxes Predecessor box and Successor box</vt:lpstr>
      <vt:lpstr>Deleting dependencies Via Task properties  Tab “Dependencies”</vt:lpstr>
      <vt:lpstr>Add/update dependencies Select view  Data entry view</vt:lpstr>
      <vt:lpstr>Review result and statistics</vt:lpstr>
      <vt:lpstr>Select “Critical Chain View”</vt:lpstr>
      <vt:lpstr>Add Skills &amp; Resources</vt:lpstr>
      <vt:lpstr>Add skills (and resources)</vt:lpstr>
      <vt:lpstr>Adding Skills via the Resource requirements column</vt:lpstr>
      <vt:lpstr>Review the resource load for your project</vt:lpstr>
      <vt:lpstr>Modify Task Estimated Time and Units % (optional)</vt:lpstr>
      <vt:lpstr>Review the resource load for your project (scenario Virtual Skills) Skills are “Virtual skills” </vt:lpstr>
      <vt:lpstr>Add Task Managers</vt:lpstr>
      <vt:lpstr>Invite multiple Task Managers involved to the TM List In a CCPM implementation typically a Task Manager is responsible for (daily) task updates</vt:lpstr>
      <vt:lpstr>Add a Task Manager to task(s)  Via the Task Manager column or via “Drag &amp; Drop”</vt:lpstr>
      <vt:lpstr>Apply CCPM Behavior</vt:lpstr>
      <vt:lpstr>Apply Critical Chain Behavior in 3 Steps</vt:lpstr>
      <vt:lpstr>Start a project from a template</vt:lpstr>
      <vt:lpstr>Start a project from a template Where to find available templates?</vt:lpstr>
      <vt:lpstr>Start a project from a template</vt:lpstr>
      <vt:lpstr>Start a new project from a template</vt:lpstr>
      <vt:lpstr>Special Items</vt:lpstr>
      <vt:lpstr>Special Items</vt:lpstr>
      <vt:lpstr>Release your project</vt:lpstr>
      <vt:lpstr>Release your project and its tasks</vt:lpstr>
      <vt:lpstr>Select My activities in the Desktop Window  Update Ettc for your first task</vt:lpstr>
      <vt:lpstr>A few tips and tricks</vt:lpstr>
      <vt:lpstr>Search and Replace (CTRL F)</vt:lpstr>
      <vt:lpstr>Mark Favorites</vt:lpstr>
      <vt:lpstr>A few tips and tricks</vt:lpstr>
      <vt:lpstr>Continued</vt:lpstr>
      <vt:lpstr>Resolve Warning Messages Plan cannot be calculated due to planning logic violations</vt:lpstr>
      <vt:lpstr>Start adding “Notes”</vt:lpstr>
      <vt:lpstr>Special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2019-03-16T17:18:03Z</dcterms:created>
  <dcterms:modified xsi:type="dcterms:W3CDTF">2021-09-27T07:19:47Z</dcterms:modified>
</cp:coreProperties>
</file>