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01"/>
  </p:notesMasterIdLst>
  <p:sldIdLst>
    <p:sldId id="681" r:id="rId2"/>
    <p:sldId id="1261" r:id="rId3"/>
    <p:sldId id="1224" r:id="rId4"/>
    <p:sldId id="864" r:id="rId5"/>
    <p:sldId id="1232" r:id="rId6"/>
    <p:sldId id="325" r:id="rId7"/>
    <p:sldId id="1300" r:id="rId8"/>
    <p:sldId id="257" r:id="rId9"/>
    <p:sldId id="1305" r:id="rId10"/>
    <p:sldId id="1247" r:id="rId11"/>
    <p:sldId id="1228" r:id="rId12"/>
    <p:sldId id="1254" r:id="rId13"/>
    <p:sldId id="1253" r:id="rId14"/>
    <p:sldId id="1210" r:id="rId15"/>
    <p:sldId id="1229" r:id="rId16"/>
    <p:sldId id="877" r:id="rId17"/>
    <p:sldId id="866" r:id="rId18"/>
    <p:sldId id="527" r:id="rId19"/>
    <p:sldId id="525" r:id="rId20"/>
    <p:sldId id="828" r:id="rId21"/>
    <p:sldId id="868" r:id="rId22"/>
    <p:sldId id="524" r:id="rId23"/>
    <p:sldId id="531" r:id="rId24"/>
    <p:sldId id="872" r:id="rId25"/>
    <p:sldId id="873" r:id="rId26"/>
    <p:sldId id="377" r:id="rId27"/>
    <p:sldId id="1255" r:id="rId28"/>
    <p:sldId id="1221" r:id="rId29"/>
    <p:sldId id="1028" r:id="rId30"/>
    <p:sldId id="1032" r:id="rId31"/>
    <p:sldId id="1234" r:id="rId32"/>
    <p:sldId id="1256" r:id="rId33"/>
    <p:sldId id="371" r:id="rId34"/>
    <p:sldId id="373" r:id="rId35"/>
    <p:sldId id="1035" r:id="rId36"/>
    <p:sldId id="507" r:id="rId37"/>
    <p:sldId id="683" r:id="rId38"/>
    <p:sldId id="387" r:id="rId39"/>
    <p:sldId id="665" r:id="rId40"/>
    <p:sldId id="563" r:id="rId41"/>
    <p:sldId id="564" r:id="rId42"/>
    <p:sldId id="567" r:id="rId43"/>
    <p:sldId id="291" r:id="rId44"/>
    <p:sldId id="1236" r:id="rId45"/>
    <p:sldId id="579" r:id="rId46"/>
    <p:sldId id="1233" r:id="rId47"/>
    <p:sldId id="696" r:id="rId48"/>
    <p:sldId id="1258" r:id="rId49"/>
    <p:sldId id="259" r:id="rId50"/>
    <p:sldId id="1259" r:id="rId51"/>
    <p:sldId id="1260" r:id="rId52"/>
    <p:sldId id="1238" r:id="rId53"/>
    <p:sldId id="321" r:id="rId54"/>
    <p:sldId id="1306" r:id="rId55"/>
    <p:sldId id="771" r:id="rId56"/>
    <p:sldId id="1302" r:id="rId57"/>
    <p:sldId id="675" r:id="rId58"/>
    <p:sldId id="1262" r:id="rId59"/>
    <p:sldId id="1263" r:id="rId60"/>
    <p:sldId id="682" r:id="rId61"/>
    <p:sldId id="670" r:id="rId62"/>
    <p:sldId id="674" r:id="rId63"/>
    <p:sldId id="672" r:id="rId64"/>
    <p:sldId id="673" r:id="rId65"/>
    <p:sldId id="1265" r:id="rId66"/>
    <p:sldId id="1266" r:id="rId67"/>
    <p:sldId id="307" r:id="rId68"/>
    <p:sldId id="684" r:id="rId69"/>
    <p:sldId id="685" r:id="rId70"/>
    <p:sldId id="689" r:id="rId71"/>
    <p:sldId id="686" r:id="rId72"/>
    <p:sldId id="695" r:id="rId73"/>
    <p:sldId id="1268" r:id="rId74"/>
    <p:sldId id="1269" r:id="rId75"/>
    <p:sldId id="1272" r:id="rId76"/>
    <p:sldId id="1273" r:id="rId77"/>
    <p:sldId id="1274" r:id="rId78"/>
    <p:sldId id="1270" r:id="rId79"/>
    <p:sldId id="772" r:id="rId80"/>
    <p:sldId id="1271" r:id="rId81"/>
    <p:sldId id="1278" r:id="rId82"/>
    <p:sldId id="1279" r:id="rId83"/>
    <p:sldId id="1282" r:id="rId84"/>
    <p:sldId id="1303" r:id="rId85"/>
    <p:sldId id="1280" r:id="rId86"/>
    <p:sldId id="1281" r:id="rId87"/>
    <p:sldId id="1283" r:id="rId88"/>
    <p:sldId id="1284" r:id="rId89"/>
    <p:sldId id="1285" r:id="rId90"/>
    <p:sldId id="1286" r:id="rId91"/>
    <p:sldId id="1287" r:id="rId92"/>
    <p:sldId id="1296" r:id="rId93"/>
    <p:sldId id="1304" r:id="rId94"/>
    <p:sldId id="687" r:id="rId95"/>
    <p:sldId id="688" r:id="rId96"/>
    <p:sldId id="1276" r:id="rId97"/>
    <p:sldId id="690" r:id="rId98"/>
    <p:sldId id="1277" r:id="rId99"/>
    <p:sldId id="692" r:id="rId10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660"/>
    <a:srgbClr val="212437"/>
    <a:srgbClr val="006600"/>
    <a:srgbClr val="4D7620"/>
    <a:srgbClr val="204892"/>
    <a:srgbClr val="008000"/>
    <a:srgbClr val="92D050"/>
    <a:srgbClr val="003300"/>
    <a:srgbClr val="4D4D4D"/>
    <a:srgbClr val="0B4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11" autoAdjust="0"/>
    <p:restoredTop sz="95329" autoAdjust="0"/>
  </p:normalViewPr>
  <p:slideViewPr>
    <p:cSldViewPr>
      <p:cViewPr varScale="1">
        <p:scale>
          <a:sx n="91" d="100"/>
          <a:sy n="91" d="100"/>
        </p:scale>
        <p:origin x="137" y="55"/>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_rels/data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png"/><Relationship Id="rId5" Type="http://schemas.openxmlformats.org/officeDocument/2006/relationships/image" Target="../media/image33.jpg"/><Relationship Id="rId4" Type="http://schemas.openxmlformats.org/officeDocument/2006/relationships/image" Target="../media/image32.jpg"/></Relationships>
</file>

<file path=ppt/diagrams/_rels/data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png"/><Relationship Id="rId5" Type="http://schemas.openxmlformats.org/officeDocument/2006/relationships/image" Target="../media/image33.jpg"/><Relationship Id="rId4" Type="http://schemas.openxmlformats.org/officeDocument/2006/relationships/image" Target="../media/image32.jpg"/></Relationships>
</file>

<file path=ppt/diagrams/_rels/drawing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png"/><Relationship Id="rId5" Type="http://schemas.openxmlformats.org/officeDocument/2006/relationships/image" Target="../media/image33.jpg"/><Relationship Id="rId4" Type="http://schemas.openxmlformats.org/officeDocument/2006/relationships/image" Target="../media/image32.jpg"/></Relationships>
</file>

<file path=ppt/diagrams/_rels/drawing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png"/><Relationship Id="rId5" Type="http://schemas.openxmlformats.org/officeDocument/2006/relationships/image" Target="../media/image33.jpg"/><Relationship Id="rId4"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9D74B-E6EC-404F-9846-16B12B8FF578}"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GB"/>
        </a:p>
      </dgm:t>
    </dgm:pt>
    <dgm:pt modelId="{C649ADF9-24F6-4815-8E80-5C6A54865E06}">
      <dgm:prSet phldrT="[Text]" custT="1"/>
      <dgm:spPr>
        <a:solidFill>
          <a:schemeClr val="bg2">
            <a:lumMod val="60000"/>
            <a:lumOff val="40000"/>
          </a:schemeClr>
        </a:solidFill>
        <a:ln>
          <a:solidFill>
            <a:schemeClr val="bg1"/>
          </a:solidFill>
        </a:ln>
      </dgm:spPr>
      <dgm:t>
        <a:bodyPr/>
        <a:lstStyle/>
        <a:p>
          <a:pPr>
            <a:spcAft>
              <a:spcPts val="0"/>
            </a:spcAft>
          </a:pPr>
          <a:r>
            <a:rPr lang="en-GB" sz="2000" dirty="0">
              <a:solidFill>
                <a:srgbClr val="212437"/>
              </a:solidFill>
            </a:rPr>
            <a:t>Real Time Data</a:t>
          </a:r>
        </a:p>
        <a:p>
          <a:pPr>
            <a:spcAft>
              <a:spcPts val="0"/>
            </a:spcAft>
          </a:pPr>
          <a:r>
            <a:rPr lang="en-GB" sz="2000" i="1" dirty="0">
              <a:solidFill>
                <a:schemeClr val="bg1"/>
              </a:solidFill>
            </a:rPr>
            <a:t>Projects, tasks, sub-tasks, cards</a:t>
          </a:r>
        </a:p>
      </dgm:t>
    </dgm:pt>
    <dgm:pt modelId="{C55FBC91-3647-4209-98F5-8C4098A5A96F}" type="parTrans" cxnId="{6321108F-12F9-4A42-B104-650E4C20223C}">
      <dgm:prSet/>
      <dgm:spPr/>
      <dgm:t>
        <a:bodyPr/>
        <a:lstStyle/>
        <a:p>
          <a:endParaRPr lang="en-GB"/>
        </a:p>
      </dgm:t>
    </dgm:pt>
    <dgm:pt modelId="{50FB15FE-9A85-41AD-B37D-FD0CACEC2769}" type="sibTrans" cxnId="{6321108F-12F9-4A42-B104-650E4C20223C}">
      <dgm:prSet/>
      <dgm:spPr/>
      <dgm:t>
        <a:bodyPr/>
        <a:lstStyle/>
        <a:p>
          <a:endParaRPr lang="en-GB"/>
        </a:p>
      </dgm:t>
    </dgm:pt>
    <dgm:pt modelId="{FD525DCE-623E-4E85-9D63-DE05BDA962BB}">
      <dgm:prSet phldrT="[Text]"/>
      <dgm:spPr>
        <a:solidFill>
          <a:srgbClr val="FF9933"/>
        </a:solidFill>
        <a:ln>
          <a:solidFill>
            <a:schemeClr val="bg1"/>
          </a:solidFill>
        </a:ln>
      </dgm:spPr>
      <dgm:t>
        <a:bodyPr/>
        <a:lstStyle/>
        <a:p>
          <a:r>
            <a:rPr lang="en-GB" dirty="0">
              <a:solidFill>
                <a:schemeClr val="bg1"/>
              </a:solidFill>
            </a:rPr>
            <a:t>Resource manager</a:t>
          </a:r>
        </a:p>
      </dgm:t>
    </dgm:pt>
    <dgm:pt modelId="{2DFA65BD-7D82-4DF2-8BBA-CFBB35EBF403}" type="parTrans" cxnId="{CC50D475-F201-44B8-BDEC-B27D214D8A0D}">
      <dgm:prSet/>
      <dgm:spPr/>
      <dgm:t>
        <a:bodyPr/>
        <a:lstStyle/>
        <a:p>
          <a:endParaRPr lang="en-GB"/>
        </a:p>
      </dgm:t>
    </dgm:pt>
    <dgm:pt modelId="{8E95B472-2B9A-4602-9093-59691E14F9AB}" type="sibTrans" cxnId="{CC50D475-F201-44B8-BDEC-B27D214D8A0D}">
      <dgm:prSet/>
      <dgm:spPr/>
      <dgm:t>
        <a:bodyPr/>
        <a:lstStyle/>
        <a:p>
          <a:endParaRPr lang="en-GB"/>
        </a:p>
      </dgm:t>
    </dgm:pt>
    <dgm:pt modelId="{A642D7A4-9896-414B-9C17-38679DED5EBE}">
      <dgm:prSet phldrT="[Text]"/>
      <dgm:spPr>
        <a:solidFill>
          <a:srgbClr val="92D050"/>
        </a:solidFill>
        <a:ln>
          <a:solidFill>
            <a:schemeClr val="bg1"/>
          </a:solidFill>
        </a:ln>
      </dgm:spPr>
      <dgm:t>
        <a:bodyPr/>
        <a:lstStyle/>
        <a:p>
          <a:r>
            <a:rPr lang="en-GB" dirty="0">
              <a:solidFill>
                <a:schemeClr val="bg1"/>
              </a:solidFill>
            </a:rPr>
            <a:t>Team manager</a:t>
          </a:r>
        </a:p>
      </dgm:t>
    </dgm:pt>
    <dgm:pt modelId="{E9F67647-9564-42B0-8A61-43CD303359F8}" type="parTrans" cxnId="{2EAE081E-0365-4646-9055-48772342AA36}">
      <dgm:prSet/>
      <dgm:spPr/>
      <dgm:t>
        <a:bodyPr/>
        <a:lstStyle/>
        <a:p>
          <a:endParaRPr lang="en-GB"/>
        </a:p>
      </dgm:t>
    </dgm:pt>
    <dgm:pt modelId="{957F7E6E-13AF-4749-836F-A6BDAF6B54F5}" type="sibTrans" cxnId="{2EAE081E-0365-4646-9055-48772342AA36}">
      <dgm:prSet/>
      <dgm:spPr/>
      <dgm:t>
        <a:bodyPr/>
        <a:lstStyle/>
        <a:p>
          <a:endParaRPr lang="en-GB"/>
        </a:p>
      </dgm:t>
    </dgm:pt>
    <dgm:pt modelId="{30B1A831-FA3B-4B7A-9B07-4EEC18BCE22E}">
      <dgm:prSet phldrT="[Text]" custT="1"/>
      <dgm:spPr>
        <a:solidFill>
          <a:srgbClr val="2C387D"/>
        </a:solidFill>
        <a:ln w="25400" cap="flat" cmpd="sng" algn="ctr">
          <a:solidFill>
            <a:srgbClr val="FFFFFF"/>
          </a:solidFill>
          <a:prstDash val="solid"/>
        </a:ln>
        <a:effectLst/>
      </dgm:spPr>
      <dgm:t>
        <a:bodyPr spcFirstLastPara="0" vert="horz" wrap="square" lIns="20320" tIns="20320" rIns="20320" bIns="20320" numCol="1" spcCol="1270" anchor="ctr" anchorCtr="0"/>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Task manager </a:t>
          </a:r>
        </a:p>
      </dgm:t>
    </dgm:pt>
    <dgm:pt modelId="{AB16CB66-51DB-4699-8CB1-7B09078A188A}" type="parTrans" cxnId="{CCC2C357-1E40-4182-B123-9A749523CC63}">
      <dgm:prSet/>
      <dgm:spPr/>
      <dgm:t>
        <a:bodyPr/>
        <a:lstStyle/>
        <a:p>
          <a:endParaRPr lang="en-GB"/>
        </a:p>
      </dgm:t>
    </dgm:pt>
    <dgm:pt modelId="{42AF2903-D07B-483C-B234-74C07F46A4F5}" type="sibTrans" cxnId="{CCC2C357-1E40-4182-B123-9A749523CC63}">
      <dgm:prSet/>
      <dgm:spPr/>
      <dgm:t>
        <a:bodyPr/>
        <a:lstStyle/>
        <a:p>
          <a:endParaRPr lang="en-GB"/>
        </a:p>
      </dgm:t>
    </dgm:pt>
    <dgm:pt modelId="{2DE26DDE-4038-4EA3-A989-5E371F2F093F}">
      <dgm:prSet phldrT="[Text]"/>
      <dgm:spPr>
        <a:solidFill>
          <a:srgbClr val="FF9933"/>
        </a:solidFill>
        <a:ln>
          <a:solidFill>
            <a:schemeClr val="bg1"/>
          </a:solidFill>
        </a:ln>
      </dgm:spPr>
      <dgm:t>
        <a:bodyPr/>
        <a:lstStyle/>
        <a:p>
          <a:r>
            <a:rPr lang="en-GB" dirty="0">
              <a:solidFill>
                <a:schemeClr val="bg1"/>
              </a:solidFill>
            </a:rPr>
            <a:t>Skill/ Resource</a:t>
          </a:r>
        </a:p>
      </dgm:t>
    </dgm:pt>
    <dgm:pt modelId="{8CE0CAF6-F6B7-4DF5-935A-F9456A48FBCC}" type="parTrans" cxnId="{5AB797F8-CCED-46AA-A825-81DB74FF7B54}">
      <dgm:prSet/>
      <dgm:spPr/>
      <dgm:t>
        <a:bodyPr/>
        <a:lstStyle/>
        <a:p>
          <a:endParaRPr lang="en-GB"/>
        </a:p>
      </dgm:t>
    </dgm:pt>
    <dgm:pt modelId="{B2318DE4-1D34-4BF8-8C4A-6D85CF391994}" type="sibTrans" cxnId="{5AB797F8-CCED-46AA-A825-81DB74FF7B54}">
      <dgm:prSet/>
      <dgm:spPr/>
      <dgm:t>
        <a:bodyPr/>
        <a:lstStyle/>
        <a:p>
          <a:endParaRPr lang="en-GB"/>
        </a:p>
      </dgm:t>
    </dgm:pt>
    <dgm:pt modelId="{98207816-E82A-481E-95A2-BE4A76424F0E}">
      <dgm:prSet phldrT="[Text]"/>
      <dgm:spPr>
        <a:solidFill>
          <a:srgbClr val="0070C0"/>
        </a:solidFill>
        <a:ln>
          <a:solidFill>
            <a:schemeClr val="bg1"/>
          </a:solidFill>
        </a:ln>
      </dgm:spPr>
      <dgm:t>
        <a:bodyPr/>
        <a:lstStyle/>
        <a:p>
          <a:r>
            <a:rPr lang="en-GB" dirty="0">
              <a:solidFill>
                <a:schemeClr val="bg1"/>
              </a:solidFill>
            </a:rPr>
            <a:t>Project manager</a:t>
          </a:r>
        </a:p>
      </dgm:t>
    </dgm:pt>
    <dgm:pt modelId="{1F2391F0-5314-4222-9246-D58DA9B3A4FC}" type="parTrans" cxnId="{E1FD2AA2-9648-4EBF-910D-44F730A26FC7}">
      <dgm:prSet/>
      <dgm:spPr/>
      <dgm:t>
        <a:bodyPr/>
        <a:lstStyle/>
        <a:p>
          <a:endParaRPr lang="en-GB"/>
        </a:p>
      </dgm:t>
    </dgm:pt>
    <dgm:pt modelId="{F25A256F-7EED-47CF-92D5-2910BF9E00C7}" type="sibTrans" cxnId="{E1FD2AA2-9648-4EBF-910D-44F730A26FC7}">
      <dgm:prSet/>
      <dgm:spPr/>
      <dgm:t>
        <a:bodyPr/>
        <a:lstStyle/>
        <a:p>
          <a:endParaRPr lang="en-GB"/>
        </a:p>
      </dgm:t>
    </dgm:pt>
    <dgm:pt modelId="{6D2443D5-C6C0-4F18-9CD9-3A508A523903}">
      <dgm:prSet phldrT="[Text]"/>
      <dgm:spPr>
        <a:solidFill>
          <a:srgbClr val="92D050"/>
        </a:solidFill>
        <a:ln>
          <a:solidFill>
            <a:schemeClr val="bg1"/>
          </a:solidFill>
        </a:ln>
      </dgm:spPr>
      <dgm:t>
        <a:bodyPr/>
        <a:lstStyle/>
        <a:p>
          <a:r>
            <a:rPr lang="en-GB" dirty="0">
              <a:solidFill>
                <a:schemeClr val="bg1"/>
              </a:solidFill>
            </a:rPr>
            <a:t>Portfolio manager</a:t>
          </a:r>
        </a:p>
      </dgm:t>
    </dgm:pt>
    <dgm:pt modelId="{5A353EE2-0835-4EC1-9C52-A9C0D601BEC7}" type="parTrans" cxnId="{B593D937-F8F6-4945-B6DF-365E30CB0CCA}">
      <dgm:prSet/>
      <dgm:spPr/>
      <dgm:t>
        <a:bodyPr/>
        <a:lstStyle/>
        <a:p>
          <a:endParaRPr lang="en-GB"/>
        </a:p>
      </dgm:t>
    </dgm:pt>
    <dgm:pt modelId="{BECD4E00-EEDA-44FB-90F0-90162734CCB7}" type="sibTrans" cxnId="{B593D937-F8F6-4945-B6DF-365E30CB0CCA}">
      <dgm:prSet/>
      <dgm:spPr/>
      <dgm:t>
        <a:bodyPr/>
        <a:lstStyle/>
        <a:p>
          <a:endParaRPr lang="en-GB"/>
        </a:p>
      </dgm:t>
    </dgm:pt>
    <dgm:pt modelId="{F01D2FE0-B8C6-4C82-A5EC-B1F2D09FC8F7}">
      <dgm:prSet phldrT="[Text]" custT="1"/>
      <dgm:spPr>
        <a:solidFill>
          <a:srgbClr val="645BF6"/>
        </a:solidFill>
        <a:ln w="25400" cap="flat" cmpd="sng" algn="ctr">
          <a:solidFill>
            <a:srgbClr val="FFFFFF"/>
          </a:solidFill>
          <a:prstDash val="solid"/>
        </a:ln>
        <a:effectLst/>
      </dgm:spPr>
      <dgm:t>
        <a:bodyPr spcFirstLastPara="0" vert="horz" wrap="square" lIns="20320" tIns="20320" rIns="20320" bIns="20320" numCol="1" spcCol="1270" anchor="ctr" anchorCtr="0"/>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Team member</a:t>
          </a:r>
        </a:p>
      </dgm:t>
    </dgm:pt>
    <dgm:pt modelId="{6C780CB8-63BB-44F1-A4E1-EB63714A5441}" type="parTrans" cxnId="{7422FFE4-1705-42C8-85AD-A0160782E2DB}">
      <dgm:prSet/>
      <dgm:spPr/>
      <dgm:t>
        <a:bodyPr/>
        <a:lstStyle/>
        <a:p>
          <a:endParaRPr lang="en-US"/>
        </a:p>
      </dgm:t>
    </dgm:pt>
    <dgm:pt modelId="{1986FD62-6C6D-446F-AA06-BD7D7A862718}" type="sibTrans" cxnId="{7422FFE4-1705-42C8-85AD-A0160782E2DB}">
      <dgm:prSet/>
      <dgm:spPr/>
      <dgm:t>
        <a:bodyPr/>
        <a:lstStyle/>
        <a:p>
          <a:endParaRPr lang="en-US"/>
        </a:p>
      </dgm:t>
    </dgm:pt>
    <dgm:pt modelId="{957A97DD-016F-4667-BB6C-E222D7943AEA}" type="pres">
      <dgm:prSet presAssocID="{2779D74B-E6EC-404F-9846-16B12B8FF578}" presName="composite" presStyleCnt="0">
        <dgm:presLayoutVars>
          <dgm:chMax val="1"/>
          <dgm:dir/>
          <dgm:resizeHandles val="exact"/>
        </dgm:presLayoutVars>
      </dgm:prSet>
      <dgm:spPr/>
    </dgm:pt>
    <dgm:pt modelId="{20188356-47B9-4080-B69B-5885A9D50BFD}" type="pres">
      <dgm:prSet presAssocID="{2779D74B-E6EC-404F-9846-16B12B8FF578}" presName="radial" presStyleCnt="0">
        <dgm:presLayoutVars>
          <dgm:animLvl val="ctr"/>
        </dgm:presLayoutVars>
      </dgm:prSet>
      <dgm:spPr/>
    </dgm:pt>
    <dgm:pt modelId="{60DD7353-0344-4AB4-9941-39CBF290C3BC}" type="pres">
      <dgm:prSet presAssocID="{C649ADF9-24F6-4815-8E80-5C6A54865E06}" presName="centerShape" presStyleLbl="vennNode1" presStyleIdx="0" presStyleCnt="8"/>
      <dgm:spPr/>
    </dgm:pt>
    <dgm:pt modelId="{CA58D45C-0A0A-42D8-BAD3-536DE9EF6CF1}" type="pres">
      <dgm:prSet presAssocID="{6D2443D5-C6C0-4F18-9CD9-3A508A523903}" presName="node" presStyleLbl="vennNode1" presStyleIdx="1" presStyleCnt="8">
        <dgm:presLayoutVars>
          <dgm:bulletEnabled val="1"/>
        </dgm:presLayoutVars>
      </dgm:prSet>
      <dgm:spPr/>
    </dgm:pt>
    <dgm:pt modelId="{6AD1338F-0A65-46CE-8B07-32607017B2C1}" type="pres">
      <dgm:prSet presAssocID="{98207816-E82A-481E-95A2-BE4A76424F0E}" presName="node" presStyleLbl="vennNode1" presStyleIdx="2" presStyleCnt="8">
        <dgm:presLayoutVars>
          <dgm:bulletEnabled val="1"/>
        </dgm:presLayoutVars>
      </dgm:prSet>
      <dgm:spPr/>
    </dgm:pt>
    <dgm:pt modelId="{F8229CB6-337D-4115-A4DE-1C8E8392B3A4}" type="pres">
      <dgm:prSet presAssocID="{FD525DCE-623E-4E85-9D63-DE05BDA962BB}" presName="node" presStyleLbl="vennNode1" presStyleIdx="3" presStyleCnt="8">
        <dgm:presLayoutVars>
          <dgm:bulletEnabled val="1"/>
        </dgm:presLayoutVars>
      </dgm:prSet>
      <dgm:spPr/>
    </dgm:pt>
    <dgm:pt modelId="{B1ACA78E-DA20-43C9-A6F9-EECB581BD537}" type="pres">
      <dgm:prSet presAssocID="{A642D7A4-9896-414B-9C17-38679DED5EBE}" presName="node" presStyleLbl="vennNode1" presStyleIdx="4" presStyleCnt="8">
        <dgm:presLayoutVars>
          <dgm:bulletEnabled val="1"/>
        </dgm:presLayoutVars>
      </dgm:prSet>
      <dgm:spPr/>
    </dgm:pt>
    <dgm:pt modelId="{84377792-BA04-4648-83DA-300DBE454695}" type="pres">
      <dgm:prSet presAssocID="{30B1A831-FA3B-4B7A-9B07-4EEC18BCE22E}" presName="node" presStyleLbl="vennNode1" presStyleIdx="5" presStyleCnt="8">
        <dgm:presLayoutVars>
          <dgm:bulletEnabled val="1"/>
        </dgm:presLayoutVars>
      </dgm:prSet>
      <dgm:spPr>
        <a:xfrm>
          <a:off x="1875392" y="2961538"/>
          <a:ext cx="1179758" cy="1179758"/>
        </a:xfrm>
        <a:prstGeom prst="ellipse">
          <a:avLst/>
        </a:prstGeom>
      </dgm:spPr>
    </dgm:pt>
    <dgm:pt modelId="{3A53407A-C7F5-4C0C-B88D-A610085982EE}" type="pres">
      <dgm:prSet presAssocID="{2DE26DDE-4038-4EA3-A989-5E371F2F093F}" presName="node" presStyleLbl="vennNode1" presStyleIdx="6" presStyleCnt="8">
        <dgm:presLayoutVars>
          <dgm:bulletEnabled val="1"/>
        </dgm:presLayoutVars>
      </dgm:prSet>
      <dgm:spPr/>
    </dgm:pt>
    <dgm:pt modelId="{5C102AA2-B77F-4E5D-AD7E-72AAFCADE84D}" type="pres">
      <dgm:prSet presAssocID="{F01D2FE0-B8C6-4C82-A5EC-B1F2D09FC8F7}" presName="node" presStyleLbl="vennNode1" presStyleIdx="7" presStyleCnt="8">
        <dgm:presLayoutVars>
          <dgm:bulletEnabled val="1"/>
        </dgm:presLayoutVars>
      </dgm:prSet>
      <dgm:spPr>
        <a:xfrm>
          <a:off x="1340438" y="617752"/>
          <a:ext cx="1179758" cy="1179758"/>
        </a:xfrm>
        <a:prstGeom prst="ellipse">
          <a:avLst/>
        </a:prstGeom>
      </dgm:spPr>
    </dgm:pt>
  </dgm:ptLst>
  <dgm:cxnLst>
    <dgm:cxn modelId="{55D2A706-F2D7-48DE-9538-4199BD3E8CAD}" type="presOf" srcId="{FD525DCE-623E-4E85-9D63-DE05BDA962BB}" destId="{F8229CB6-337D-4115-A4DE-1C8E8392B3A4}" srcOrd="0" destOrd="0" presId="urn:microsoft.com/office/officeart/2005/8/layout/radial3"/>
    <dgm:cxn modelId="{6518260F-2FEB-4934-91A3-1D7CD5E6EA45}" type="presOf" srcId="{98207816-E82A-481E-95A2-BE4A76424F0E}" destId="{6AD1338F-0A65-46CE-8B07-32607017B2C1}" srcOrd="0" destOrd="0" presId="urn:microsoft.com/office/officeart/2005/8/layout/radial3"/>
    <dgm:cxn modelId="{A7376A12-0E06-4CE4-8D62-53328C2706D2}" type="presOf" srcId="{6D2443D5-C6C0-4F18-9CD9-3A508A523903}" destId="{CA58D45C-0A0A-42D8-BAD3-536DE9EF6CF1}" srcOrd="0" destOrd="0" presId="urn:microsoft.com/office/officeart/2005/8/layout/radial3"/>
    <dgm:cxn modelId="{2EAE081E-0365-4646-9055-48772342AA36}" srcId="{C649ADF9-24F6-4815-8E80-5C6A54865E06}" destId="{A642D7A4-9896-414B-9C17-38679DED5EBE}" srcOrd="3" destOrd="0" parTransId="{E9F67647-9564-42B0-8A61-43CD303359F8}" sibTransId="{957F7E6E-13AF-4749-836F-A6BDAF6B54F5}"/>
    <dgm:cxn modelId="{80A8DA1F-04BF-41C2-A4B3-64FB2EC05EE0}" type="presOf" srcId="{30B1A831-FA3B-4B7A-9B07-4EEC18BCE22E}" destId="{84377792-BA04-4648-83DA-300DBE454695}" srcOrd="0" destOrd="0" presId="urn:microsoft.com/office/officeart/2005/8/layout/radial3"/>
    <dgm:cxn modelId="{8833E423-133B-4798-94D8-770908C3FCB6}" type="presOf" srcId="{A642D7A4-9896-414B-9C17-38679DED5EBE}" destId="{B1ACA78E-DA20-43C9-A6F9-EECB581BD537}" srcOrd="0" destOrd="0" presId="urn:microsoft.com/office/officeart/2005/8/layout/radial3"/>
    <dgm:cxn modelId="{B593D937-F8F6-4945-B6DF-365E30CB0CCA}" srcId="{C649ADF9-24F6-4815-8E80-5C6A54865E06}" destId="{6D2443D5-C6C0-4F18-9CD9-3A508A523903}" srcOrd="0" destOrd="0" parTransId="{5A353EE2-0835-4EC1-9C52-A9C0D601BEC7}" sibTransId="{BECD4E00-EEDA-44FB-90F0-90162734CCB7}"/>
    <dgm:cxn modelId="{CC50D475-F201-44B8-BDEC-B27D214D8A0D}" srcId="{C649ADF9-24F6-4815-8E80-5C6A54865E06}" destId="{FD525DCE-623E-4E85-9D63-DE05BDA962BB}" srcOrd="2" destOrd="0" parTransId="{2DFA65BD-7D82-4DF2-8BBA-CFBB35EBF403}" sibTransId="{8E95B472-2B9A-4602-9093-59691E14F9AB}"/>
    <dgm:cxn modelId="{CCC2C357-1E40-4182-B123-9A749523CC63}" srcId="{C649ADF9-24F6-4815-8E80-5C6A54865E06}" destId="{30B1A831-FA3B-4B7A-9B07-4EEC18BCE22E}" srcOrd="4" destOrd="0" parTransId="{AB16CB66-51DB-4699-8CB1-7B09078A188A}" sibTransId="{42AF2903-D07B-483C-B234-74C07F46A4F5}"/>
    <dgm:cxn modelId="{F479BC80-B3EB-4DBA-B95F-B024D57AEBF3}" type="presOf" srcId="{2DE26DDE-4038-4EA3-A989-5E371F2F093F}" destId="{3A53407A-C7F5-4C0C-B88D-A610085982EE}" srcOrd="0" destOrd="0" presId="urn:microsoft.com/office/officeart/2005/8/layout/radial3"/>
    <dgm:cxn modelId="{6321108F-12F9-4A42-B104-650E4C20223C}" srcId="{2779D74B-E6EC-404F-9846-16B12B8FF578}" destId="{C649ADF9-24F6-4815-8E80-5C6A54865E06}" srcOrd="0" destOrd="0" parTransId="{C55FBC91-3647-4209-98F5-8C4098A5A96F}" sibTransId="{50FB15FE-9A85-41AD-B37D-FD0CACEC2769}"/>
    <dgm:cxn modelId="{E1FD2AA2-9648-4EBF-910D-44F730A26FC7}" srcId="{C649ADF9-24F6-4815-8E80-5C6A54865E06}" destId="{98207816-E82A-481E-95A2-BE4A76424F0E}" srcOrd="1" destOrd="0" parTransId="{1F2391F0-5314-4222-9246-D58DA9B3A4FC}" sibTransId="{F25A256F-7EED-47CF-92D5-2910BF9E00C7}"/>
    <dgm:cxn modelId="{84B4A9AC-F9E7-4AF3-8A4D-7AC26F60BE56}" type="presOf" srcId="{C649ADF9-24F6-4815-8E80-5C6A54865E06}" destId="{60DD7353-0344-4AB4-9941-39CBF290C3BC}" srcOrd="0" destOrd="0" presId="urn:microsoft.com/office/officeart/2005/8/layout/radial3"/>
    <dgm:cxn modelId="{7D86FBC9-51A2-433F-B4DB-3B5BF131D384}" type="presOf" srcId="{F01D2FE0-B8C6-4C82-A5EC-B1F2D09FC8F7}" destId="{5C102AA2-B77F-4E5D-AD7E-72AAFCADE84D}" srcOrd="0" destOrd="0" presId="urn:microsoft.com/office/officeart/2005/8/layout/radial3"/>
    <dgm:cxn modelId="{BBF361CE-5D1F-448F-9274-4E2F91C841DF}" type="presOf" srcId="{2779D74B-E6EC-404F-9846-16B12B8FF578}" destId="{957A97DD-016F-4667-BB6C-E222D7943AEA}" srcOrd="0" destOrd="0" presId="urn:microsoft.com/office/officeart/2005/8/layout/radial3"/>
    <dgm:cxn modelId="{7422FFE4-1705-42C8-85AD-A0160782E2DB}" srcId="{C649ADF9-24F6-4815-8E80-5C6A54865E06}" destId="{F01D2FE0-B8C6-4C82-A5EC-B1F2D09FC8F7}" srcOrd="6" destOrd="0" parTransId="{6C780CB8-63BB-44F1-A4E1-EB63714A5441}" sibTransId="{1986FD62-6C6D-446F-AA06-BD7D7A862718}"/>
    <dgm:cxn modelId="{5AB797F8-CCED-46AA-A825-81DB74FF7B54}" srcId="{C649ADF9-24F6-4815-8E80-5C6A54865E06}" destId="{2DE26DDE-4038-4EA3-A989-5E371F2F093F}" srcOrd="5" destOrd="0" parTransId="{8CE0CAF6-F6B7-4DF5-935A-F9456A48FBCC}" sibTransId="{B2318DE4-1D34-4BF8-8C4A-6D85CF391994}"/>
    <dgm:cxn modelId="{54C69ECF-C55C-4FA7-9392-5A4E9AF840A2}" type="presParOf" srcId="{957A97DD-016F-4667-BB6C-E222D7943AEA}" destId="{20188356-47B9-4080-B69B-5885A9D50BFD}" srcOrd="0" destOrd="0" presId="urn:microsoft.com/office/officeart/2005/8/layout/radial3"/>
    <dgm:cxn modelId="{807D01B4-2D98-4D05-B4D1-1910B8CEA769}" type="presParOf" srcId="{20188356-47B9-4080-B69B-5885A9D50BFD}" destId="{60DD7353-0344-4AB4-9941-39CBF290C3BC}" srcOrd="0" destOrd="0" presId="urn:microsoft.com/office/officeart/2005/8/layout/radial3"/>
    <dgm:cxn modelId="{C285521E-1239-4CFB-A42B-815EDD1D3AF0}" type="presParOf" srcId="{20188356-47B9-4080-B69B-5885A9D50BFD}" destId="{CA58D45C-0A0A-42D8-BAD3-536DE9EF6CF1}" srcOrd="1" destOrd="0" presId="urn:microsoft.com/office/officeart/2005/8/layout/radial3"/>
    <dgm:cxn modelId="{21906731-3A92-4F7A-AF7A-7C74D052AF9F}" type="presParOf" srcId="{20188356-47B9-4080-B69B-5885A9D50BFD}" destId="{6AD1338F-0A65-46CE-8B07-32607017B2C1}" srcOrd="2" destOrd="0" presId="urn:microsoft.com/office/officeart/2005/8/layout/radial3"/>
    <dgm:cxn modelId="{B2F38B69-C78B-4BDC-B45F-7DB168D550CF}" type="presParOf" srcId="{20188356-47B9-4080-B69B-5885A9D50BFD}" destId="{F8229CB6-337D-4115-A4DE-1C8E8392B3A4}" srcOrd="3" destOrd="0" presId="urn:microsoft.com/office/officeart/2005/8/layout/radial3"/>
    <dgm:cxn modelId="{4F48FD5C-E4AF-4F97-9B5A-3D49E25262D6}" type="presParOf" srcId="{20188356-47B9-4080-B69B-5885A9D50BFD}" destId="{B1ACA78E-DA20-43C9-A6F9-EECB581BD537}" srcOrd="4" destOrd="0" presId="urn:microsoft.com/office/officeart/2005/8/layout/radial3"/>
    <dgm:cxn modelId="{FFB234F9-A7C8-46E2-83E3-34756405D6D8}" type="presParOf" srcId="{20188356-47B9-4080-B69B-5885A9D50BFD}" destId="{84377792-BA04-4648-83DA-300DBE454695}" srcOrd="5" destOrd="0" presId="urn:microsoft.com/office/officeart/2005/8/layout/radial3"/>
    <dgm:cxn modelId="{E9BD228F-B356-483E-A767-8D5D72323783}" type="presParOf" srcId="{20188356-47B9-4080-B69B-5885A9D50BFD}" destId="{3A53407A-C7F5-4C0C-B88D-A610085982EE}" srcOrd="6" destOrd="0" presId="urn:microsoft.com/office/officeart/2005/8/layout/radial3"/>
    <dgm:cxn modelId="{F240E6EE-A021-41E1-96C3-BA9E9995B989}" type="presParOf" srcId="{20188356-47B9-4080-B69B-5885A9D50BFD}" destId="{5C102AA2-B77F-4E5D-AD7E-72AAFCADE84D}" srcOrd="7" destOrd="0" presId="urn:microsoft.com/office/officeart/2005/8/layout/radial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11EC2C-703D-4593-8E49-AF4BDAC43288}" type="doc">
      <dgm:prSet loTypeId="urn:microsoft.com/office/officeart/2005/8/layout/process1" loCatId="process" qsTypeId="urn:microsoft.com/office/officeart/2005/8/quickstyle/simple1" qsCatId="simple" csTypeId="urn:microsoft.com/office/officeart/2005/8/colors/accent1_2" csCatId="accent1" phldr="1"/>
      <dgm:spPr/>
    </dgm:pt>
    <dgm:pt modelId="{CB84577D-8035-4A46-9BE0-55B34C976E98}">
      <dgm:prSet phldrT="[Text]"/>
      <dgm:spPr/>
      <dgm:t>
        <a:bodyPr/>
        <a:lstStyle/>
        <a:p>
          <a:r>
            <a:rPr lang="en-GB" dirty="0"/>
            <a:t>Plan the Work</a:t>
          </a:r>
          <a:endParaRPr lang="en-NL" dirty="0"/>
        </a:p>
      </dgm:t>
    </dgm:pt>
    <dgm:pt modelId="{BE501882-5F70-4B64-9E18-2C94493F1D56}" type="parTrans" cxnId="{5851BD8A-26EE-4B5B-ABF5-4583587FEF6F}">
      <dgm:prSet/>
      <dgm:spPr/>
      <dgm:t>
        <a:bodyPr/>
        <a:lstStyle/>
        <a:p>
          <a:endParaRPr lang="en-NL"/>
        </a:p>
      </dgm:t>
    </dgm:pt>
    <dgm:pt modelId="{2D7FD229-E32B-43AF-80BF-B4ADAC37F94E}" type="sibTrans" cxnId="{5851BD8A-26EE-4B5B-ABF5-4583587FEF6F}">
      <dgm:prSet/>
      <dgm:spPr/>
      <dgm:t>
        <a:bodyPr/>
        <a:lstStyle/>
        <a:p>
          <a:endParaRPr lang="en-NL"/>
        </a:p>
      </dgm:t>
    </dgm:pt>
    <dgm:pt modelId="{E3D5D546-8E05-484B-8D69-7461E8EFE975}">
      <dgm:prSet phldrT="[Text]"/>
      <dgm:spPr>
        <a:solidFill>
          <a:srgbClr val="006600"/>
        </a:solidFill>
      </dgm:spPr>
      <dgm:t>
        <a:bodyPr/>
        <a:lstStyle/>
        <a:p>
          <a:r>
            <a:rPr lang="en-GB" dirty="0"/>
            <a:t>Work the Plan</a:t>
          </a:r>
          <a:endParaRPr lang="en-NL" dirty="0"/>
        </a:p>
      </dgm:t>
    </dgm:pt>
    <dgm:pt modelId="{7A0ADC58-E2D7-4750-98C1-E7B60CAA5126}" type="parTrans" cxnId="{823E68FE-4373-4DA3-A405-6CDA098ED439}">
      <dgm:prSet/>
      <dgm:spPr/>
      <dgm:t>
        <a:bodyPr/>
        <a:lstStyle/>
        <a:p>
          <a:endParaRPr lang="en-NL"/>
        </a:p>
      </dgm:t>
    </dgm:pt>
    <dgm:pt modelId="{EEBA27B1-AE17-4DF7-852B-14FC865C6C8E}" type="sibTrans" cxnId="{823E68FE-4373-4DA3-A405-6CDA098ED439}">
      <dgm:prSet/>
      <dgm:spPr/>
      <dgm:t>
        <a:bodyPr/>
        <a:lstStyle/>
        <a:p>
          <a:endParaRPr lang="en-NL"/>
        </a:p>
      </dgm:t>
    </dgm:pt>
    <dgm:pt modelId="{60A65742-0053-43F6-B495-45F5EBB732F4}">
      <dgm:prSet phldrT="[Text]"/>
      <dgm:spPr/>
      <dgm:t>
        <a:bodyPr/>
        <a:lstStyle/>
        <a:p>
          <a:r>
            <a:rPr lang="en-GB" dirty="0"/>
            <a:t>Communicate</a:t>
          </a:r>
          <a:endParaRPr lang="en-NL" dirty="0"/>
        </a:p>
      </dgm:t>
    </dgm:pt>
    <dgm:pt modelId="{D8E22750-C09D-439F-8B14-1BE3312C3296}" type="parTrans" cxnId="{CF4EAE3E-58FE-43D6-A508-F4E1C71FFD1C}">
      <dgm:prSet/>
      <dgm:spPr/>
      <dgm:t>
        <a:bodyPr/>
        <a:lstStyle/>
        <a:p>
          <a:endParaRPr lang="en-NL"/>
        </a:p>
      </dgm:t>
    </dgm:pt>
    <dgm:pt modelId="{00C7C040-9EEF-4AA7-9113-DBE721C06391}" type="sibTrans" cxnId="{CF4EAE3E-58FE-43D6-A508-F4E1C71FFD1C}">
      <dgm:prSet/>
      <dgm:spPr/>
      <dgm:t>
        <a:bodyPr/>
        <a:lstStyle/>
        <a:p>
          <a:endParaRPr lang="en-NL"/>
        </a:p>
      </dgm:t>
    </dgm:pt>
    <dgm:pt modelId="{A26F6576-DA9D-4900-B3A6-D7CAC4AEEBA9}">
      <dgm:prSet phldrT="[Text]"/>
      <dgm:spPr>
        <a:solidFill>
          <a:schemeClr val="accent5">
            <a:lumMod val="75000"/>
          </a:schemeClr>
        </a:solidFill>
      </dgm:spPr>
      <dgm:t>
        <a:bodyPr/>
        <a:lstStyle/>
        <a:p>
          <a:r>
            <a:rPr lang="en-GB" dirty="0"/>
            <a:t>Introduction</a:t>
          </a:r>
          <a:endParaRPr lang="en-NL" dirty="0"/>
        </a:p>
      </dgm:t>
    </dgm:pt>
    <dgm:pt modelId="{2F96EE9C-55DB-4AA9-818C-D99B85AC02EC}" type="parTrans" cxnId="{54E7E854-5CAF-4917-A2DE-0DCFCFF2AE20}">
      <dgm:prSet/>
      <dgm:spPr/>
      <dgm:t>
        <a:bodyPr/>
        <a:lstStyle/>
        <a:p>
          <a:endParaRPr lang="en-NL"/>
        </a:p>
      </dgm:t>
    </dgm:pt>
    <dgm:pt modelId="{A4339F99-1218-456E-8B12-C146E60A5BFD}" type="sibTrans" cxnId="{54E7E854-5CAF-4917-A2DE-0DCFCFF2AE20}">
      <dgm:prSet/>
      <dgm:spPr/>
      <dgm:t>
        <a:bodyPr/>
        <a:lstStyle/>
        <a:p>
          <a:endParaRPr lang="en-NL"/>
        </a:p>
      </dgm:t>
    </dgm:pt>
    <dgm:pt modelId="{6B32BB29-7D05-40B0-B11A-C32E4BDB09E4}" type="pres">
      <dgm:prSet presAssocID="{DA11EC2C-703D-4593-8E49-AF4BDAC43288}" presName="Name0" presStyleCnt="0">
        <dgm:presLayoutVars>
          <dgm:dir/>
          <dgm:resizeHandles val="exact"/>
        </dgm:presLayoutVars>
      </dgm:prSet>
      <dgm:spPr/>
    </dgm:pt>
    <dgm:pt modelId="{48A7EC47-28A7-4EA1-A165-CA683DD82110}" type="pres">
      <dgm:prSet presAssocID="{A26F6576-DA9D-4900-B3A6-D7CAC4AEEBA9}" presName="node" presStyleLbl="node1" presStyleIdx="0" presStyleCnt="4">
        <dgm:presLayoutVars>
          <dgm:bulletEnabled val="1"/>
        </dgm:presLayoutVars>
      </dgm:prSet>
      <dgm:spPr/>
    </dgm:pt>
    <dgm:pt modelId="{65CDE1D6-06B1-4879-9725-BEA14B51A514}" type="pres">
      <dgm:prSet presAssocID="{A4339F99-1218-456E-8B12-C146E60A5BFD}" presName="sibTrans" presStyleLbl="sibTrans2D1" presStyleIdx="0" presStyleCnt="3"/>
      <dgm:spPr/>
    </dgm:pt>
    <dgm:pt modelId="{EB057981-C0BE-4A29-BEF3-330552C0BCFD}" type="pres">
      <dgm:prSet presAssocID="{A4339F99-1218-456E-8B12-C146E60A5BFD}" presName="connectorText" presStyleLbl="sibTrans2D1" presStyleIdx="0" presStyleCnt="3"/>
      <dgm:spPr/>
    </dgm:pt>
    <dgm:pt modelId="{32FA6584-FB36-4C78-B408-E594CB8274BB}" type="pres">
      <dgm:prSet presAssocID="{CB84577D-8035-4A46-9BE0-55B34C976E98}" presName="node" presStyleLbl="node1" presStyleIdx="1" presStyleCnt="4">
        <dgm:presLayoutVars>
          <dgm:bulletEnabled val="1"/>
        </dgm:presLayoutVars>
      </dgm:prSet>
      <dgm:spPr/>
    </dgm:pt>
    <dgm:pt modelId="{9F449D9C-51D0-4642-966B-76FE41B036F5}" type="pres">
      <dgm:prSet presAssocID="{2D7FD229-E32B-43AF-80BF-B4ADAC37F94E}" presName="sibTrans" presStyleLbl="sibTrans2D1" presStyleIdx="1" presStyleCnt="3"/>
      <dgm:spPr/>
    </dgm:pt>
    <dgm:pt modelId="{C10B7AF4-2FF1-4FE0-88C6-00359D9D1239}" type="pres">
      <dgm:prSet presAssocID="{2D7FD229-E32B-43AF-80BF-B4ADAC37F94E}" presName="connectorText" presStyleLbl="sibTrans2D1" presStyleIdx="1" presStyleCnt="3"/>
      <dgm:spPr/>
    </dgm:pt>
    <dgm:pt modelId="{E84B9B39-A2B5-42F8-B009-CB83019C1538}" type="pres">
      <dgm:prSet presAssocID="{E3D5D546-8E05-484B-8D69-7461E8EFE975}" presName="node" presStyleLbl="node1" presStyleIdx="2" presStyleCnt="4">
        <dgm:presLayoutVars>
          <dgm:bulletEnabled val="1"/>
        </dgm:presLayoutVars>
      </dgm:prSet>
      <dgm:spPr/>
    </dgm:pt>
    <dgm:pt modelId="{84835899-8AA3-4B23-95C2-C496BE91D6E4}" type="pres">
      <dgm:prSet presAssocID="{EEBA27B1-AE17-4DF7-852B-14FC865C6C8E}" presName="sibTrans" presStyleLbl="sibTrans2D1" presStyleIdx="2" presStyleCnt="3"/>
      <dgm:spPr/>
    </dgm:pt>
    <dgm:pt modelId="{D7F7F962-5BEC-48E6-BB1D-4DEED1D6A4CB}" type="pres">
      <dgm:prSet presAssocID="{EEBA27B1-AE17-4DF7-852B-14FC865C6C8E}" presName="connectorText" presStyleLbl="sibTrans2D1" presStyleIdx="2" presStyleCnt="3"/>
      <dgm:spPr/>
    </dgm:pt>
    <dgm:pt modelId="{2548F77E-8144-4781-80C5-8D91B2045F51}" type="pres">
      <dgm:prSet presAssocID="{60A65742-0053-43F6-B495-45F5EBB732F4}" presName="node" presStyleLbl="node1" presStyleIdx="3" presStyleCnt="4">
        <dgm:presLayoutVars>
          <dgm:bulletEnabled val="1"/>
        </dgm:presLayoutVars>
      </dgm:prSet>
      <dgm:spPr/>
    </dgm:pt>
  </dgm:ptLst>
  <dgm:cxnLst>
    <dgm:cxn modelId="{CF4EAE3E-58FE-43D6-A508-F4E1C71FFD1C}" srcId="{DA11EC2C-703D-4593-8E49-AF4BDAC43288}" destId="{60A65742-0053-43F6-B495-45F5EBB732F4}" srcOrd="3" destOrd="0" parTransId="{D8E22750-C09D-439F-8B14-1BE3312C3296}" sibTransId="{00C7C040-9EEF-4AA7-9113-DBE721C06391}"/>
    <dgm:cxn modelId="{C1F7FD66-1561-4C9F-95CB-C257A0180EDA}" type="presOf" srcId="{60A65742-0053-43F6-B495-45F5EBB732F4}" destId="{2548F77E-8144-4781-80C5-8D91B2045F51}" srcOrd="0" destOrd="0" presId="urn:microsoft.com/office/officeart/2005/8/layout/process1"/>
    <dgm:cxn modelId="{EB08256B-EF43-4D88-A952-6FF87FBBD6A6}" type="presOf" srcId="{EEBA27B1-AE17-4DF7-852B-14FC865C6C8E}" destId="{84835899-8AA3-4B23-95C2-C496BE91D6E4}" srcOrd="0" destOrd="0" presId="urn:microsoft.com/office/officeart/2005/8/layout/process1"/>
    <dgm:cxn modelId="{54E7E854-5CAF-4917-A2DE-0DCFCFF2AE20}" srcId="{DA11EC2C-703D-4593-8E49-AF4BDAC43288}" destId="{A26F6576-DA9D-4900-B3A6-D7CAC4AEEBA9}" srcOrd="0" destOrd="0" parTransId="{2F96EE9C-55DB-4AA9-818C-D99B85AC02EC}" sibTransId="{A4339F99-1218-456E-8B12-C146E60A5BFD}"/>
    <dgm:cxn modelId="{2403C45A-82F9-42E0-BE09-70B29700FB2D}" type="presOf" srcId="{2D7FD229-E32B-43AF-80BF-B4ADAC37F94E}" destId="{C10B7AF4-2FF1-4FE0-88C6-00359D9D1239}" srcOrd="1" destOrd="0" presId="urn:microsoft.com/office/officeart/2005/8/layout/process1"/>
    <dgm:cxn modelId="{5851BD8A-26EE-4B5B-ABF5-4583587FEF6F}" srcId="{DA11EC2C-703D-4593-8E49-AF4BDAC43288}" destId="{CB84577D-8035-4A46-9BE0-55B34C976E98}" srcOrd="1" destOrd="0" parTransId="{BE501882-5F70-4B64-9E18-2C94493F1D56}" sibTransId="{2D7FD229-E32B-43AF-80BF-B4ADAC37F94E}"/>
    <dgm:cxn modelId="{A4A4308B-236D-4B33-B6F1-F1222396ED55}" type="presOf" srcId="{2D7FD229-E32B-43AF-80BF-B4ADAC37F94E}" destId="{9F449D9C-51D0-4642-966B-76FE41B036F5}" srcOrd="0" destOrd="0" presId="urn:microsoft.com/office/officeart/2005/8/layout/process1"/>
    <dgm:cxn modelId="{76A5B5A3-C375-4367-9661-B9A7F75AEDB7}" type="presOf" srcId="{A26F6576-DA9D-4900-B3A6-D7CAC4AEEBA9}" destId="{48A7EC47-28A7-4EA1-A165-CA683DD82110}" srcOrd="0" destOrd="0" presId="urn:microsoft.com/office/officeart/2005/8/layout/process1"/>
    <dgm:cxn modelId="{3248E3B9-1774-4418-898C-93C82AB8A33D}" type="presOf" srcId="{CB84577D-8035-4A46-9BE0-55B34C976E98}" destId="{32FA6584-FB36-4C78-B408-E594CB8274BB}" srcOrd="0" destOrd="0" presId="urn:microsoft.com/office/officeart/2005/8/layout/process1"/>
    <dgm:cxn modelId="{ABA020BF-797E-47C2-BB13-78D5CB0CCCC1}" type="presOf" srcId="{A4339F99-1218-456E-8B12-C146E60A5BFD}" destId="{EB057981-C0BE-4A29-BEF3-330552C0BCFD}" srcOrd="1" destOrd="0" presId="urn:microsoft.com/office/officeart/2005/8/layout/process1"/>
    <dgm:cxn modelId="{EB28E8C2-49F1-4A14-9408-A9E9F6BCCC87}" type="presOf" srcId="{E3D5D546-8E05-484B-8D69-7461E8EFE975}" destId="{E84B9B39-A2B5-42F8-B009-CB83019C1538}" srcOrd="0" destOrd="0" presId="urn:microsoft.com/office/officeart/2005/8/layout/process1"/>
    <dgm:cxn modelId="{529D08D2-DA3C-4FA3-BE44-E9D0A4895411}" type="presOf" srcId="{DA11EC2C-703D-4593-8E49-AF4BDAC43288}" destId="{6B32BB29-7D05-40B0-B11A-C32E4BDB09E4}" srcOrd="0" destOrd="0" presId="urn:microsoft.com/office/officeart/2005/8/layout/process1"/>
    <dgm:cxn modelId="{954D5FDC-3565-484F-8FE1-D582B0078365}" type="presOf" srcId="{EEBA27B1-AE17-4DF7-852B-14FC865C6C8E}" destId="{D7F7F962-5BEC-48E6-BB1D-4DEED1D6A4CB}" srcOrd="1" destOrd="0" presId="urn:microsoft.com/office/officeart/2005/8/layout/process1"/>
    <dgm:cxn modelId="{9D4DAFE8-F9DE-4AC8-B4B8-30AE3A7D434A}" type="presOf" srcId="{A4339F99-1218-456E-8B12-C146E60A5BFD}" destId="{65CDE1D6-06B1-4879-9725-BEA14B51A514}" srcOrd="0" destOrd="0" presId="urn:microsoft.com/office/officeart/2005/8/layout/process1"/>
    <dgm:cxn modelId="{823E68FE-4373-4DA3-A405-6CDA098ED439}" srcId="{DA11EC2C-703D-4593-8E49-AF4BDAC43288}" destId="{E3D5D546-8E05-484B-8D69-7461E8EFE975}" srcOrd="2" destOrd="0" parTransId="{7A0ADC58-E2D7-4750-98C1-E7B60CAA5126}" sibTransId="{EEBA27B1-AE17-4DF7-852B-14FC865C6C8E}"/>
    <dgm:cxn modelId="{5A14A285-73C0-472F-AC12-01763855E20A}" type="presParOf" srcId="{6B32BB29-7D05-40B0-B11A-C32E4BDB09E4}" destId="{48A7EC47-28A7-4EA1-A165-CA683DD82110}" srcOrd="0" destOrd="0" presId="urn:microsoft.com/office/officeart/2005/8/layout/process1"/>
    <dgm:cxn modelId="{DBA8DB13-16AB-4D8A-83CC-243190401139}" type="presParOf" srcId="{6B32BB29-7D05-40B0-B11A-C32E4BDB09E4}" destId="{65CDE1D6-06B1-4879-9725-BEA14B51A514}" srcOrd="1" destOrd="0" presId="urn:microsoft.com/office/officeart/2005/8/layout/process1"/>
    <dgm:cxn modelId="{9A44BD7B-1B2C-474C-BF7F-E3713B2BE413}" type="presParOf" srcId="{65CDE1D6-06B1-4879-9725-BEA14B51A514}" destId="{EB057981-C0BE-4A29-BEF3-330552C0BCFD}" srcOrd="0" destOrd="0" presId="urn:microsoft.com/office/officeart/2005/8/layout/process1"/>
    <dgm:cxn modelId="{11645086-AD5A-47B3-8D11-1A6E1EC8B4B0}" type="presParOf" srcId="{6B32BB29-7D05-40B0-B11A-C32E4BDB09E4}" destId="{32FA6584-FB36-4C78-B408-E594CB8274BB}" srcOrd="2" destOrd="0" presId="urn:microsoft.com/office/officeart/2005/8/layout/process1"/>
    <dgm:cxn modelId="{3EBC3980-2737-4356-A4B4-2210F0E259A0}" type="presParOf" srcId="{6B32BB29-7D05-40B0-B11A-C32E4BDB09E4}" destId="{9F449D9C-51D0-4642-966B-76FE41B036F5}" srcOrd="3" destOrd="0" presId="urn:microsoft.com/office/officeart/2005/8/layout/process1"/>
    <dgm:cxn modelId="{A330DC18-C5FE-4B7C-B8C2-7165F04ECA67}" type="presParOf" srcId="{9F449D9C-51D0-4642-966B-76FE41B036F5}" destId="{C10B7AF4-2FF1-4FE0-88C6-00359D9D1239}" srcOrd="0" destOrd="0" presId="urn:microsoft.com/office/officeart/2005/8/layout/process1"/>
    <dgm:cxn modelId="{9E889166-7865-4E1E-99F0-F7673CFCE39A}" type="presParOf" srcId="{6B32BB29-7D05-40B0-B11A-C32E4BDB09E4}" destId="{E84B9B39-A2B5-42F8-B009-CB83019C1538}" srcOrd="4" destOrd="0" presId="urn:microsoft.com/office/officeart/2005/8/layout/process1"/>
    <dgm:cxn modelId="{807889C0-FBE5-49F1-8577-6FCDD9565635}" type="presParOf" srcId="{6B32BB29-7D05-40B0-B11A-C32E4BDB09E4}" destId="{84835899-8AA3-4B23-95C2-C496BE91D6E4}" srcOrd="5" destOrd="0" presId="urn:microsoft.com/office/officeart/2005/8/layout/process1"/>
    <dgm:cxn modelId="{B54A4F29-5F6B-48D5-946B-BFF5F53C9B6E}" type="presParOf" srcId="{84835899-8AA3-4B23-95C2-C496BE91D6E4}" destId="{D7F7F962-5BEC-48E6-BB1D-4DEED1D6A4CB}" srcOrd="0" destOrd="0" presId="urn:microsoft.com/office/officeart/2005/8/layout/process1"/>
    <dgm:cxn modelId="{F81B1CCA-1F21-41D7-8857-235B5321DB07}" type="presParOf" srcId="{6B32BB29-7D05-40B0-B11A-C32E4BDB09E4}" destId="{2548F77E-8144-4781-80C5-8D91B2045F51}"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79D74B-E6EC-404F-9846-16B12B8FF578}"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GB"/>
        </a:p>
      </dgm:t>
    </dgm:pt>
    <dgm:pt modelId="{C649ADF9-24F6-4815-8E80-5C6A54865E06}">
      <dgm:prSet phldrT="[Text]" custT="1"/>
      <dgm:spPr>
        <a:solidFill>
          <a:schemeClr val="bg2">
            <a:lumMod val="60000"/>
            <a:lumOff val="40000"/>
          </a:schemeClr>
        </a:solidFill>
        <a:ln>
          <a:solidFill>
            <a:schemeClr val="bg1"/>
          </a:solidFill>
        </a:ln>
      </dgm:spPr>
      <dgm:t>
        <a:bodyPr/>
        <a:lstStyle/>
        <a:p>
          <a:pPr>
            <a:spcAft>
              <a:spcPts val="0"/>
            </a:spcAft>
          </a:pPr>
          <a:r>
            <a:rPr lang="en-GB" sz="2000" dirty="0">
              <a:solidFill>
                <a:srgbClr val="212437"/>
              </a:solidFill>
            </a:rPr>
            <a:t>Real Time Data</a:t>
          </a:r>
        </a:p>
        <a:p>
          <a:pPr>
            <a:spcAft>
              <a:spcPts val="0"/>
            </a:spcAft>
          </a:pPr>
          <a:r>
            <a:rPr lang="en-GB" sz="2000" i="1" dirty="0">
              <a:solidFill>
                <a:schemeClr val="bg1"/>
              </a:solidFill>
            </a:rPr>
            <a:t>Projects, tasks, sub-tasks, cards</a:t>
          </a:r>
        </a:p>
      </dgm:t>
    </dgm:pt>
    <dgm:pt modelId="{C55FBC91-3647-4209-98F5-8C4098A5A96F}" type="parTrans" cxnId="{6321108F-12F9-4A42-B104-650E4C20223C}">
      <dgm:prSet/>
      <dgm:spPr/>
      <dgm:t>
        <a:bodyPr/>
        <a:lstStyle/>
        <a:p>
          <a:endParaRPr lang="en-GB"/>
        </a:p>
      </dgm:t>
    </dgm:pt>
    <dgm:pt modelId="{50FB15FE-9A85-41AD-B37D-FD0CACEC2769}" type="sibTrans" cxnId="{6321108F-12F9-4A42-B104-650E4C20223C}">
      <dgm:prSet/>
      <dgm:spPr/>
      <dgm:t>
        <a:bodyPr/>
        <a:lstStyle/>
        <a:p>
          <a:endParaRPr lang="en-GB"/>
        </a:p>
      </dgm:t>
    </dgm:pt>
    <dgm:pt modelId="{FD525DCE-623E-4E85-9D63-DE05BDA962BB}">
      <dgm:prSet phldrT="[Text]"/>
      <dgm:spPr>
        <a:solidFill>
          <a:srgbClr val="FF9933"/>
        </a:solidFill>
        <a:ln>
          <a:solidFill>
            <a:schemeClr val="bg1"/>
          </a:solidFill>
        </a:ln>
      </dgm:spPr>
      <dgm:t>
        <a:bodyPr/>
        <a:lstStyle/>
        <a:p>
          <a:r>
            <a:rPr lang="en-GB" dirty="0">
              <a:solidFill>
                <a:schemeClr val="bg1"/>
              </a:solidFill>
            </a:rPr>
            <a:t>Resource manager</a:t>
          </a:r>
        </a:p>
      </dgm:t>
    </dgm:pt>
    <dgm:pt modelId="{2DFA65BD-7D82-4DF2-8BBA-CFBB35EBF403}" type="parTrans" cxnId="{CC50D475-F201-44B8-BDEC-B27D214D8A0D}">
      <dgm:prSet/>
      <dgm:spPr/>
      <dgm:t>
        <a:bodyPr/>
        <a:lstStyle/>
        <a:p>
          <a:endParaRPr lang="en-GB"/>
        </a:p>
      </dgm:t>
    </dgm:pt>
    <dgm:pt modelId="{8E95B472-2B9A-4602-9093-59691E14F9AB}" type="sibTrans" cxnId="{CC50D475-F201-44B8-BDEC-B27D214D8A0D}">
      <dgm:prSet/>
      <dgm:spPr/>
      <dgm:t>
        <a:bodyPr/>
        <a:lstStyle/>
        <a:p>
          <a:endParaRPr lang="en-GB"/>
        </a:p>
      </dgm:t>
    </dgm:pt>
    <dgm:pt modelId="{A642D7A4-9896-414B-9C17-38679DED5EBE}">
      <dgm:prSet phldrT="[Text]"/>
      <dgm:spPr>
        <a:solidFill>
          <a:srgbClr val="92D050"/>
        </a:solidFill>
        <a:ln>
          <a:solidFill>
            <a:schemeClr val="bg1"/>
          </a:solidFill>
        </a:ln>
      </dgm:spPr>
      <dgm:t>
        <a:bodyPr/>
        <a:lstStyle/>
        <a:p>
          <a:r>
            <a:rPr lang="en-GB" dirty="0">
              <a:solidFill>
                <a:schemeClr val="bg1"/>
              </a:solidFill>
            </a:rPr>
            <a:t>Team manager</a:t>
          </a:r>
        </a:p>
      </dgm:t>
    </dgm:pt>
    <dgm:pt modelId="{E9F67647-9564-42B0-8A61-43CD303359F8}" type="parTrans" cxnId="{2EAE081E-0365-4646-9055-48772342AA36}">
      <dgm:prSet/>
      <dgm:spPr/>
      <dgm:t>
        <a:bodyPr/>
        <a:lstStyle/>
        <a:p>
          <a:endParaRPr lang="en-GB"/>
        </a:p>
      </dgm:t>
    </dgm:pt>
    <dgm:pt modelId="{957F7E6E-13AF-4749-836F-A6BDAF6B54F5}" type="sibTrans" cxnId="{2EAE081E-0365-4646-9055-48772342AA36}">
      <dgm:prSet/>
      <dgm:spPr/>
      <dgm:t>
        <a:bodyPr/>
        <a:lstStyle/>
        <a:p>
          <a:endParaRPr lang="en-GB"/>
        </a:p>
      </dgm:t>
    </dgm:pt>
    <dgm:pt modelId="{30B1A831-FA3B-4B7A-9B07-4EEC18BCE22E}">
      <dgm:prSet phldrT="[Text]" custT="1"/>
      <dgm:spPr>
        <a:solidFill>
          <a:srgbClr val="2C387D"/>
        </a:solidFill>
        <a:ln w="25400" cap="flat" cmpd="sng" algn="ctr">
          <a:solidFill>
            <a:srgbClr val="FFFFFF"/>
          </a:solidFill>
          <a:prstDash val="solid"/>
        </a:ln>
        <a:effectLst/>
      </dgm:spPr>
      <dgm:t>
        <a:bodyPr spcFirstLastPara="0" vert="horz" wrap="square" lIns="20320" tIns="20320" rIns="20320" bIns="20320" numCol="1" spcCol="1270" anchor="ctr" anchorCtr="0"/>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Task manager </a:t>
          </a:r>
        </a:p>
      </dgm:t>
    </dgm:pt>
    <dgm:pt modelId="{AB16CB66-51DB-4699-8CB1-7B09078A188A}" type="parTrans" cxnId="{CCC2C357-1E40-4182-B123-9A749523CC63}">
      <dgm:prSet/>
      <dgm:spPr/>
      <dgm:t>
        <a:bodyPr/>
        <a:lstStyle/>
        <a:p>
          <a:endParaRPr lang="en-GB"/>
        </a:p>
      </dgm:t>
    </dgm:pt>
    <dgm:pt modelId="{42AF2903-D07B-483C-B234-74C07F46A4F5}" type="sibTrans" cxnId="{CCC2C357-1E40-4182-B123-9A749523CC63}">
      <dgm:prSet/>
      <dgm:spPr/>
      <dgm:t>
        <a:bodyPr/>
        <a:lstStyle/>
        <a:p>
          <a:endParaRPr lang="en-GB"/>
        </a:p>
      </dgm:t>
    </dgm:pt>
    <dgm:pt modelId="{2DE26DDE-4038-4EA3-A989-5E371F2F093F}">
      <dgm:prSet phldrT="[Text]"/>
      <dgm:spPr>
        <a:solidFill>
          <a:srgbClr val="FF9933"/>
        </a:solidFill>
        <a:ln>
          <a:solidFill>
            <a:schemeClr val="bg1"/>
          </a:solidFill>
        </a:ln>
      </dgm:spPr>
      <dgm:t>
        <a:bodyPr/>
        <a:lstStyle/>
        <a:p>
          <a:r>
            <a:rPr lang="en-GB" dirty="0">
              <a:solidFill>
                <a:schemeClr val="bg1"/>
              </a:solidFill>
            </a:rPr>
            <a:t>Skill/ Resource</a:t>
          </a:r>
        </a:p>
      </dgm:t>
    </dgm:pt>
    <dgm:pt modelId="{8CE0CAF6-F6B7-4DF5-935A-F9456A48FBCC}" type="parTrans" cxnId="{5AB797F8-CCED-46AA-A825-81DB74FF7B54}">
      <dgm:prSet/>
      <dgm:spPr/>
      <dgm:t>
        <a:bodyPr/>
        <a:lstStyle/>
        <a:p>
          <a:endParaRPr lang="en-GB"/>
        </a:p>
      </dgm:t>
    </dgm:pt>
    <dgm:pt modelId="{B2318DE4-1D34-4BF8-8C4A-6D85CF391994}" type="sibTrans" cxnId="{5AB797F8-CCED-46AA-A825-81DB74FF7B54}">
      <dgm:prSet/>
      <dgm:spPr/>
      <dgm:t>
        <a:bodyPr/>
        <a:lstStyle/>
        <a:p>
          <a:endParaRPr lang="en-GB"/>
        </a:p>
      </dgm:t>
    </dgm:pt>
    <dgm:pt modelId="{98207816-E82A-481E-95A2-BE4A76424F0E}">
      <dgm:prSet phldrT="[Text]"/>
      <dgm:spPr>
        <a:solidFill>
          <a:srgbClr val="0070C0"/>
        </a:solidFill>
        <a:ln>
          <a:solidFill>
            <a:schemeClr val="bg1"/>
          </a:solidFill>
        </a:ln>
      </dgm:spPr>
      <dgm:t>
        <a:bodyPr/>
        <a:lstStyle/>
        <a:p>
          <a:r>
            <a:rPr lang="en-GB" dirty="0">
              <a:solidFill>
                <a:schemeClr val="bg1"/>
              </a:solidFill>
            </a:rPr>
            <a:t>Project manager</a:t>
          </a:r>
        </a:p>
      </dgm:t>
    </dgm:pt>
    <dgm:pt modelId="{1F2391F0-5314-4222-9246-D58DA9B3A4FC}" type="parTrans" cxnId="{E1FD2AA2-9648-4EBF-910D-44F730A26FC7}">
      <dgm:prSet/>
      <dgm:spPr/>
      <dgm:t>
        <a:bodyPr/>
        <a:lstStyle/>
        <a:p>
          <a:endParaRPr lang="en-GB"/>
        </a:p>
      </dgm:t>
    </dgm:pt>
    <dgm:pt modelId="{F25A256F-7EED-47CF-92D5-2910BF9E00C7}" type="sibTrans" cxnId="{E1FD2AA2-9648-4EBF-910D-44F730A26FC7}">
      <dgm:prSet/>
      <dgm:spPr/>
      <dgm:t>
        <a:bodyPr/>
        <a:lstStyle/>
        <a:p>
          <a:endParaRPr lang="en-GB"/>
        </a:p>
      </dgm:t>
    </dgm:pt>
    <dgm:pt modelId="{6D2443D5-C6C0-4F18-9CD9-3A508A523903}">
      <dgm:prSet phldrT="[Text]"/>
      <dgm:spPr>
        <a:solidFill>
          <a:srgbClr val="92D050"/>
        </a:solidFill>
        <a:ln>
          <a:solidFill>
            <a:schemeClr val="bg1"/>
          </a:solidFill>
        </a:ln>
      </dgm:spPr>
      <dgm:t>
        <a:bodyPr/>
        <a:lstStyle/>
        <a:p>
          <a:r>
            <a:rPr lang="en-GB" dirty="0">
              <a:solidFill>
                <a:schemeClr val="bg1"/>
              </a:solidFill>
            </a:rPr>
            <a:t>Portfolio manager</a:t>
          </a:r>
        </a:p>
      </dgm:t>
    </dgm:pt>
    <dgm:pt modelId="{5A353EE2-0835-4EC1-9C52-A9C0D601BEC7}" type="parTrans" cxnId="{B593D937-F8F6-4945-B6DF-365E30CB0CCA}">
      <dgm:prSet/>
      <dgm:spPr/>
      <dgm:t>
        <a:bodyPr/>
        <a:lstStyle/>
        <a:p>
          <a:endParaRPr lang="en-GB"/>
        </a:p>
      </dgm:t>
    </dgm:pt>
    <dgm:pt modelId="{BECD4E00-EEDA-44FB-90F0-90162734CCB7}" type="sibTrans" cxnId="{B593D937-F8F6-4945-B6DF-365E30CB0CCA}">
      <dgm:prSet/>
      <dgm:spPr/>
      <dgm:t>
        <a:bodyPr/>
        <a:lstStyle/>
        <a:p>
          <a:endParaRPr lang="en-GB"/>
        </a:p>
      </dgm:t>
    </dgm:pt>
    <dgm:pt modelId="{F01D2FE0-B8C6-4C82-A5EC-B1F2D09FC8F7}">
      <dgm:prSet phldrT="[Text]" custT="1"/>
      <dgm:spPr>
        <a:solidFill>
          <a:srgbClr val="645BF6"/>
        </a:solidFill>
        <a:ln w="25400" cap="flat" cmpd="sng" algn="ctr">
          <a:solidFill>
            <a:srgbClr val="FFFFFF"/>
          </a:solidFill>
          <a:prstDash val="solid"/>
        </a:ln>
        <a:effectLst/>
      </dgm:spPr>
      <dgm:t>
        <a:bodyPr spcFirstLastPara="0" vert="horz" wrap="square" lIns="20320" tIns="20320" rIns="20320" bIns="20320" numCol="1" spcCol="1270" anchor="ctr" anchorCtr="0"/>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Team member</a:t>
          </a:r>
        </a:p>
      </dgm:t>
    </dgm:pt>
    <dgm:pt modelId="{6C780CB8-63BB-44F1-A4E1-EB63714A5441}" type="parTrans" cxnId="{7422FFE4-1705-42C8-85AD-A0160782E2DB}">
      <dgm:prSet/>
      <dgm:spPr/>
      <dgm:t>
        <a:bodyPr/>
        <a:lstStyle/>
        <a:p>
          <a:endParaRPr lang="en-US"/>
        </a:p>
      </dgm:t>
    </dgm:pt>
    <dgm:pt modelId="{1986FD62-6C6D-446F-AA06-BD7D7A862718}" type="sibTrans" cxnId="{7422FFE4-1705-42C8-85AD-A0160782E2DB}">
      <dgm:prSet/>
      <dgm:spPr/>
      <dgm:t>
        <a:bodyPr/>
        <a:lstStyle/>
        <a:p>
          <a:endParaRPr lang="en-US"/>
        </a:p>
      </dgm:t>
    </dgm:pt>
    <dgm:pt modelId="{957A97DD-016F-4667-BB6C-E222D7943AEA}" type="pres">
      <dgm:prSet presAssocID="{2779D74B-E6EC-404F-9846-16B12B8FF578}" presName="composite" presStyleCnt="0">
        <dgm:presLayoutVars>
          <dgm:chMax val="1"/>
          <dgm:dir/>
          <dgm:resizeHandles val="exact"/>
        </dgm:presLayoutVars>
      </dgm:prSet>
      <dgm:spPr/>
    </dgm:pt>
    <dgm:pt modelId="{20188356-47B9-4080-B69B-5885A9D50BFD}" type="pres">
      <dgm:prSet presAssocID="{2779D74B-E6EC-404F-9846-16B12B8FF578}" presName="radial" presStyleCnt="0">
        <dgm:presLayoutVars>
          <dgm:animLvl val="ctr"/>
        </dgm:presLayoutVars>
      </dgm:prSet>
      <dgm:spPr/>
    </dgm:pt>
    <dgm:pt modelId="{60DD7353-0344-4AB4-9941-39CBF290C3BC}" type="pres">
      <dgm:prSet presAssocID="{C649ADF9-24F6-4815-8E80-5C6A54865E06}" presName="centerShape" presStyleLbl="vennNode1" presStyleIdx="0" presStyleCnt="8"/>
      <dgm:spPr/>
    </dgm:pt>
    <dgm:pt modelId="{CA58D45C-0A0A-42D8-BAD3-536DE9EF6CF1}" type="pres">
      <dgm:prSet presAssocID="{6D2443D5-C6C0-4F18-9CD9-3A508A523903}" presName="node" presStyleLbl="vennNode1" presStyleIdx="1" presStyleCnt="8">
        <dgm:presLayoutVars>
          <dgm:bulletEnabled val="1"/>
        </dgm:presLayoutVars>
      </dgm:prSet>
      <dgm:spPr/>
    </dgm:pt>
    <dgm:pt modelId="{6AD1338F-0A65-46CE-8B07-32607017B2C1}" type="pres">
      <dgm:prSet presAssocID="{98207816-E82A-481E-95A2-BE4A76424F0E}" presName="node" presStyleLbl="vennNode1" presStyleIdx="2" presStyleCnt="8">
        <dgm:presLayoutVars>
          <dgm:bulletEnabled val="1"/>
        </dgm:presLayoutVars>
      </dgm:prSet>
      <dgm:spPr/>
    </dgm:pt>
    <dgm:pt modelId="{F8229CB6-337D-4115-A4DE-1C8E8392B3A4}" type="pres">
      <dgm:prSet presAssocID="{FD525DCE-623E-4E85-9D63-DE05BDA962BB}" presName="node" presStyleLbl="vennNode1" presStyleIdx="3" presStyleCnt="8">
        <dgm:presLayoutVars>
          <dgm:bulletEnabled val="1"/>
        </dgm:presLayoutVars>
      </dgm:prSet>
      <dgm:spPr/>
    </dgm:pt>
    <dgm:pt modelId="{B1ACA78E-DA20-43C9-A6F9-EECB581BD537}" type="pres">
      <dgm:prSet presAssocID="{A642D7A4-9896-414B-9C17-38679DED5EBE}" presName="node" presStyleLbl="vennNode1" presStyleIdx="4" presStyleCnt="8">
        <dgm:presLayoutVars>
          <dgm:bulletEnabled val="1"/>
        </dgm:presLayoutVars>
      </dgm:prSet>
      <dgm:spPr/>
    </dgm:pt>
    <dgm:pt modelId="{84377792-BA04-4648-83DA-300DBE454695}" type="pres">
      <dgm:prSet presAssocID="{30B1A831-FA3B-4B7A-9B07-4EEC18BCE22E}" presName="node" presStyleLbl="vennNode1" presStyleIdx="5" presStyleCnt="8">
        <dgm:presLayoutVars>
          <dgm:bulletEnabled val="1"/>
        </dgm:presLayoutVars>
      </dgm:prSet>
      <dgm:spPr>
        <a:xfrm>
          <a:off x="1875392" y="2961538"/>
          <a:ext cx="1179758" cy="1179758"/>
        </a:xfrm>
        <a:prstGeom prst="ellipse">
          <a:avLst/>
        </a:prstGeom>
      </dgm:spPr>
    </dgm:pt>
    <dgm:pt modelId="{3A53407A-C7F5-4C0C-B88D-A610085982EE}" type="pres">
      <dgm:prSet presAssocID="{2DE26DDE-4038-4EA3-A989-5E371F2F093F}" presName="node" presStyleLbl="vennNode1" presStyleIdx="6" presStyleCnt="8">
        <dgm:presLayoutVars>
          <dgm:bulletEnabled val="1"/>
        </dgm:presLayoutVars>
      </dgm:prSet>
      <dgm:spPr/>
    </dgm:pt>
    <dgm:pt modelId="{5C102AA2-B77F-4E5D-AD7E-72AAFCADE84D}" type="pres">
      <dgm:prSet presAssocID="{F01D2FE0-B8C6-4C82-A5EC-B1F2D09FC8F7}" presName="node" presStyleLbl="vennNode1" presStyleIdx="7" presStyleCnt="8">
        <dgm:presLayoutVars>
          <dgm:bulletEnabled val="1"/>
        </dgm:presLayoutVars>
      </dgm:prSet>
      <dgm:spPr>
        <a:xfrm>
          <a:off x="1340438" y="617752"/>
          <a:ext cx="1179758" cy="1179758"/>
        </a:xfrm>
        <a:prstGeom prst="ellipse">
          <a:avLst/>
        </a:prstGeom>
      </dgm:spPr>
    </dgm:pt>
  </dgm:ptLst>
  <dgm:cxnLst>
    <dgm:cxn modelId="{55D2A706-F2D7-48DE-9538-4199BD3E8CAD}" type="presOf" srcId="{FD525DCE-623E-4E85-9D63-DE05BDA962BB}" destId="{F8229CB6-337D-4115-A4DE-1C8E8392B3A4}" srcOrd="0" destOrd="0" presId="urn:microsoft.com/office/officeart/2005/8/layout/radial3"/>
    <dgm:cxn modelId="{6518260F-2FEB-4934-91A3-1D7CD5E6EA45}" type="presOf" srcId="{98207816-E82A-481E-95A2-BE4A76424F0E}" destId="{6AD1338F-0A65-46CE-8B07-32607017B2C1}" srcOrd="0" destOrd="0" presId="urn:microsoft.com/office/officeart/2005/8/layout/radial3"/>
    <dgm:cxn modelId="{A7376A12-0E06-4CE4-8D62-53328C2706D2}" type="presOf" srcId="{6D2443D5-C6C0-4F18-9CD9-3A508A523903}" destId="{CA58D45C-0A0A-42D8-BAD3-536DE9EF6CF1}" srcOrd="0" destOrd="0" presId="urn:microsoft.com/office/officeart/2005/8/layout/radial3"/>
    <dgm:cxn modelId="{2EAE081E-0365-4646-9055-48772342AA36}" srcId="{C649ADF9-24F6-4815-8E80-5C6A54865E06}" destId="{A642D7A4-9896-414B-9C17-38679DED5EBE}" srcOrd="3" destOrd="0" parTransId="{E9F67647-9564-42B0-8A61-43CD303359F8}" sibTransId="{957F7E6E-13AF-4749-836F-A6BDAF6B54F5}"/>
    <dgm:cxn modelId="{80A8DA1F-04BF-41C2-A4B3-64FB2EC05EE0}" type="presOf" srcId="{30B1A831-FA3B-4B7A-9B07-4EEC18BCE22E}" destId="{84377792-BA04-4648-83DA-300DBE454695}" srcOrd="0" destOrd="0" presId="urn:microsoft.com/office/officeart/2005/8/layout/radial3"/>
    <dgm:cxn modelId="{8833E423-133B-4798-94D8-770908C3FCB6}" type="presOf" srcId="{A642D7A4-9896-414B-9C17-38679DED5EBE}" destId="{B1ACA78E-DA20-43C9-A6F9-EECB581BD537}" srcOrd="0" destOrd="0" presId="urn:microsoft.com/office/officeart/2005/8/layout/radial3"/>
    <dgm:cxn modelId="{B593D937-F8F6-4945-B6DF-365E30CB0CCA}" srcId="{C649ADF9-24F6-4815-8E80-5C6A54865E06}" destId="{6D2443D5-C6C0-4F18-9CD9-3A508A523903}" srcOrd="0" destOrd="0" parTransId="{5A353EE2-0835-4EC1-9C52-A9C0D601BEC7}" sibTransId="{BECD4E00-EEDA-44FB-90F0-90162734CCB7}"/>
    <dgm:cxn modelId="{CC50D475-F201-44B8-BDEC-B27D214D8A0D}" srcId="{C649ADF9-24F6-4815-8E80-5C6A54865E06}" destId="{FD525DCE-623E-4E85-9D63-DE05BDA962BB}" srcOrd="2" destOrd="0" parTransId="{2DFA65BD-7D82-4DF2-8BBA-CFBB35EBF403}" sibTransId="{8E95B472-2B9A-4602-9093-59691E14F9AB}"/>
    <dgm:cxn modelId="{CCC2C357-1E40-4182-B123-9A749523CC63}" srcId="{C649ADF9-24F6-4815-8E80-5C6A54865E06}" destId="{30B1A831-FA3B-4B7A-9B07-4EEC18BCE22E}" srcOrd="4" destOrd="0" parTransId="{AB16CB66-51DB-4699-8CB1-7B09078A188A}" sibTransId="{42AF2903-D07B-483C-B234-74C07F46A4F5}"/>
    <dgm:cxn modelId="{F479BC80-B3EB-4DBA-B95F-B024D57AEBF3}" type="presOf" srcId="{2DE26DDE-4038-4EA3-A989-5E371F2F093F}" destId="{3A53407A-C7F5-4C0C-B88D-A610085982EE}" srcOrd="0" destOrd="0" presId="urn:microsoft.com/office/officeart/2005/8/layout/radial3"/>
    <dgm:cxn modelId="{6321108F-12F9-4A42-B104-650E4C20223C}" srcId="{2779D74B-E6EC-404F-9846-16B12B8FF578}" destId="{C649ADF9-24F6-4815-8E80-5C6A54865E06}" srcOrd="0" destOrd="0" parTransId="{C55FBC91-3647-4209-98F5-8C4098A5A96F}" sibTransId="{50FB15FE-9A85-41AD-B37D-FD0CACEC2769}"/>
    <dgm:cxn modelId="{E1FD2AA2-9648-4EBF-910D-44F730A26FC7}" srcId="{C649ADF9-24F6-4815-8E80-5C6A54865E06}" destId="{98207816-E82A-481E-95A2-BE4A76424F0E}" srcOrd="1" destOrd="0" parTransId="{1F2391F0-5314-4222-9246-D58DA9B3A4FC}" sibTransId="{F25A256F-7EED-47CF-92D5-2910BF9E00C7}"/>
    <dgm:cxn modelId="{84B4A9AC-F9E7-4AF3-8A4D-7AC26F60BE56}" type="presOf" srcId="{C649ADF9-24F6-4815-8E80-5C6A54865E06}" destId="{60DD7353-0344-4AB4-9941-39CBF290C3BC}" srcOrd="0" destOrd="0" presId="urn:microsoft.com/office/officeart/2005/8/layout/radial3"/>
    <dgm:cxn modelId="{7D86FBC9-51A2-433F-B4DB-3B5BF131D384}" type="presOf" srcId="{F01D2FE0-B8C6-4C82-A5EC-B1F2D09FC8F7}" destId="{5C102AA2-B77F-4E5D-AD7E-72AAFCADE84D}" srcOrd="0" destOrd="0" presId="urn:microsoft.com/office/officeart/2005/8/layout/radial3"/>
    <dgm:cxn modelId="{BBF361CE-5D1F-448F-9274-4E2F91C841DF}" type="presOf" srcId="{2779D74B-E6EC-404F-9846-16B12B8FF578}" destId="{957A97DD-016F-4667-BB6C-E222D7943AEA}" srcOrd="0" destOrd="0" presId="urn:microsoft.com/office/officeart/2005/8/layout/radial3"/>
    <dgm:cxn modelId="{7422FFE4-1705-42C8-85AD-A0160782E2DB}" srcId="{C649ADF9-24F6-4815-8E80-5C6A54865E06}" destId="{F01D2FE0-B8C6-4C82-A5EC-B1F2D09FC8F7}" srcOrd="6" destOrd="0" parTransId="{6C780CB8-63BB-44F1-A4E1-EB63714A5441}" sibTransId="{1986FD62-6C6D-446F-AA06-BD7D7A862718}"/>
    <dgm:cxn modelId="{5AB797F8-CCED-46AA-A825-81DB74FF7B54}" srcId="{C649ADF9-24F6-4815-8E80-5C6A54865E06}" destId="{2DE26DDE-4038-4EA3-A989-5E371F2F093F}" srcOrd="5" destOrd="0" parTransId="{8CE0CAF6-F6B7-4DF5-935A-F9456A48FBCC}" sibTransId="{B2318DE4-1D34-4BF8-8C4A-6D85CF391994}"/>
    <dgm:cxn modelId="{54C69ECF-C55C-4FA7-9392-5A4E9AF840A2}" type="presParOf" srcId="{957A97DD-016F-4667-BB6C-E222D7943AEA}" destId="{20188356-47B9-4080-B69B-5885A9D50BFD}" srcOrd="0" destOrd="0" presId="urn:microsoft.com/office/officeart/2005/8/layout/radial3"/>
    <dgm:cxn modelId="{807D01B4-2D98-4D05-B4D1-1910B8CEA769}" type="presParOf" srcId="{20188356-47B9-4080-B69B-5885A9D50BFD}" destId="{60DD7353-0344-4AB4-9941-39CBF290C3BC}" srcOrd="0" destOrd="0" presId="urn:microsoft.com/office/officeart/2005/8/layout/radial3"/>
    <dgm:cxn modelId="{C285521E-1239-4CFB-A42B-815EDD1D3AF0}" type="presParOf" srcId="{20188356-47B9-4080-B69B-5885A9D50BFD}" destId="{CA58D45C-0A0A-42D8-BAD3-536DE9EF6CF1}" srcOrd="1" destOrd="0" presId="urn:microsoft.com/office/officeart/2005/8/layout/radial3"/>
    <dgm:cxn modelId="{21906731-3A92-4F7A-AF7A-7C74D052AF9F}" type="presParOf" srcId="{20188356-47B9-4080-B69B-5885A9D50BFD}" destId="{6AD1338F-0A65-46CE-8B07-32607017B2C1}" srcOrd="2" destOrd="0" presId="urn:microsoft.com/office/officeart/2005/8/layout/radial3"/>
    <dgm:cxn modelId="{B2F38B69-C78B-4BDC-B45F-7DB168D550CF}" type="presParOf" srcId="{20188356-47B9-4080-B69B-5885A9D50BFD}" destId="{F8229CB6-337D-4115-A4DE-1C8E8392B3A4}" srcOrd="3" destOrd="0" presId="urn:microsoft.com/office/officeart/2005/8/layout/radial3"/>
    <dgm:cxn modelId="{4F48FD5C-E4AF-4F97-9B5A-3D49E25262D6}" type="presParOf" srcId="{20188356-47B9-4080-B69B-5885A9D50BFD}" destId="{B1ACA78E-DA20-43C9-A6F9-EECB581BD537}" srcOrd="4" destOrd="0" presId="urn:microsoft.com/office/officeart/2005/8/layout/radial3"/>
    <dgm:cxn modelId="{FFB234F9-A7C8-46E2-83E3-34756405D6D8}" type="presParOf" srcId="{20188356-47B9-4080-B69B-5885A9D50BFD}" destId="{84377792-BA04-4648-83DA-300DBE454695}" srcOrd="5" destOrd="0" presId="urn:microsoft.com/office/officeart/2005/8/layout/radial3"/>
    <dgm:cxn modelId="{E9BD228F-B356-483E-A767-8D5D72323783}" type="presParOf" srcId="{20188356-47B9-4080-B69B-5885A9D50BFD}" destId="{3A53407A-C7F5-4C0C-B88D-A610085982EE}" srcOrd="6" destOrd="0" presId="urn:microsoft.com/office/officeart/2005/8/layout/radial3"/>
    <dgm:cxn modelId="{F240E6EE-A021-41E1-96C3-BA9E9995B989}" type="presParOf" srcId="{20188356-47B9-4080-B69B-5885A9D50BFD}" destId="{5C102AA2-B77F-4E5D-AD7E-72AAFCADE84D}" srcOrd="7" destOrd="0" presId="urn:microsoft.com/office/officeart/2005/8/layout/radial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244501-9972-4B6D-BA78-C61BF159827A}" type="doc">
      <dgm:prSet loTypeId="urn:microsoft.com/office/officeart/2005/8/layout/hList7" loCatId="list" qsTypeId="urn:microsoft.com/office/officeart/2005/8/quickstyle/simple1" qsCatId="simple" csTypeId="urn:microsoft.com/office/officeart/2005/8/colors/accent1_2" csCatId="accent1" phldr="1"/>
      <dgm:spPr/>
    </dgm:pt>
    <dgm:pt modelId="{A02884DA-0606-44AB-A61B-5405731CFE8F}">
      <dgm:prSet phldrT="[Text]" custT="1"/>
      <dgm:spPr>
        <a:solidFill>
          <a:schemeClr val="tx2">
            <a:lumMod val="50000"/>
            <a:lumOff val="50000"/>
          </a:schemeClr>
        </a:solidFill>
        <a:ln>
          <a:solidFill>
            <a:schemeClr val="bg1"/>
          </a:solidFill>
        </a:ln>
      </dgm:spPr>
      <dgm:t>
        <a:bodyPr/>
        <a:lstStyle/>
        <a:p>
          <a:r>
            <a:rPr lang="en-US" sz="2000" dirty="0">
              <a:solidFill>
                <a:schemeClr val="bg1"/>
              </a:solidFill>
            </a:rPr>
            <a:t>Dynamic Critical Chain  Scheduling</a:t>
          </a:r>
          <a:endParaRPr lang="en-NL" sz="2000" dirty="0">
            <a:solidFill>
              <a:schemeClr val="bg1"/>
            </a:solidFill>
          </a:endParaRPr>
        </a:p>
      </dgm:t>
    </dgm:pt>
    <dgm:pt modelId="{048DA0DB-227A-4F69-AB7A-4F2FEFE3F9FA}" type="parTrans" cxnId="{471E297E-AA80-49C9-959B-0B599EB41A45}">
      <dgm:prSet/>
      <dgm:spPr/>
      <dgm:t>
        <a:bodyPr/>
        <a:lstStyle/>
        <a:p>
          <a:endParaRPr lang="en-NL" sz="1600"/>
        </a:p>
      </dgm:t>
    </dgm:pt>
    <dgm:pt modelId="{F486F0EF-8A81-4D93-BB1D-9A982B5614E2}" type="sibTrans" cxnId="{471E297E-AA80-49C9-959B-0B599EB41A45}">
      <dgm:prSet/>
      <dgm:spPr/>
      <dgm:t>
        <a:bodyPr/>
        <a:lstStyle/>
        <a:p>
          <a:endParaRPr lang="en-NL" sz="1600"/>
        </a:p>
      </dgm:t>
    </dgm:pt>
    <dgm:pt modelId="{27F5A1F7-05B9-4805-8818-8A65C31D14CE}">
      <dgm:prSet phldrT="[Text]" custT="1"/>
      <dgm:spPr>
        <a:solidFill>
          <a:schemeClr val="tx2">
            <a:lumMod val="50000"/>
            <a:lumOff val="50000"/>
          </a:schemeClr>
        </a:solidFill>
        <a:ln>
          <a:solidFill>
            <a:schemeClr val="bg1"/>
          </a:solidFill>
        </a:ln>
      </dgm:spPr>
      <dgm:t>
        <a:bodyPr/>
        <a:lstStyle/>
        <a:p>
          <a:r>
            <a:rPr lang="en-US" sz="2000" dirty="0">
              <a:solidFill>
                <a:schemeClr val="bg1"/>
              </a:solidFill>
            </a:rPr>
            <a:t>Buffer Management</a:t>
          </a:r>
          <a:endParaRPr lang="en-NL" sz="2000" dirty="0">
            <a:solidFill>
              <a:schemeClr val="bg1"/>
            </a:solidFill>
          </a:endParaRPr>
        </a:p>
      </dgm:t>
    </dgm:pt>
    <dgm:pt modelId="{132D1C8E-1F70-443F-BB35-A23DCE0FB16F}" type="parTrans" cxnId="{07DA9856-F695-407E-90FB-838989748868}">
      <dgm:prSet/>
      <dgm:spPr/>
      <dgm:t>
        <a:bodyPr/>
        <a:lstStyle/>
        <a:p>
          <a:endParaRPr lang="en-NL" sz="1600"/>
        </a:p>
      </dgm:t>
    </dgm:pt>
    <dgm:pt modelId="{0D5C8FE2-8E80-4A3A-8B16-2B7A3CCF7D8F}" type="sibTrans" cxnId="{07DA9856-F695-407E-90FB-838989748868}">
      <dgm:prSet/>
      <dgm:spPr/>
      <dgm:t>
        <a:bodyPr/>
        <a:lstStyle/>
        <a:p>
          <a:endParaRPr lang="en-NL" sz="1600"/>
        </a:p>
      </dgm:t>
    </dgm:pt>
    <dgm:pt modelId="{6AC917D7-7881-488A-82A4-EA0B874A3881}">
      <dgm:prSet phldrT="[Text]" custT="1"/>
      <dgm:spPr>
        <a:solidFill>
          <a:schemeClr val="tx2">
            <a:lumMod val="50000"/>
            <a:lumOff val="50000"/>
          </a:schemeClr>
        </a:solidFill>
        <a:ln>
          <a:solidFill>
            <a:schemeClr val="bg1"/>
          </a:solidFill>
        </a:ln>
      </dgm:spPr>
      <dgm:t>
        <a:bodyPr/>
        <a:lstStyle/>
        <a:p>
          <a:r>
            <a:rPr lang="en-US" sz="2000" dirty="0">
              <a:solidFill>
                <a:schemeClr val="bg1"/>
              </a:solidFill>
            </a:rPr>
            <a:t>Manage Queues with Priorities</a:t>
          </a:r>
          <a:endParaRPr lang="en-NL" sz="2000" dirty="0">
            <a:solidFill>
              <a:schemeClr val="bg1"/>
            </a:solidFill>
          </a:endParaRPr>
        </a:p>
      </dgm:t>
    </dgm:pt>
    <dgm:pt modelId="{ABC97D67-5D18-4FBF-AA46-9DCCC4D062AB}" type="parTrans" cxnId="{CEDE037E-A961-490D-8FDD-95C9DC9DF25E}">
      <dgm:prSet/>
      <dgm:spPr/>
      <dgm:t>
        <a:bodyPr/>
        <a:lstStyle/>
        <a:p>
          <a:endParaRPr lang="en-NL" sz="1600"/>
        </a:p>
      </dgm:t>
    </dgm:pt>
    <dgm:pt modelId="{2C4A07C9-FFC1-45A6-92A8-BE244E1F7AB6}" type="sibTrans" cxnId="{CEDE037E-A961-490D-8FDD-95C9DC9DF25E}">
      <dgm:prSet/>
      <dgm:spPr/>
      <dgm:t>
        <a:bodyPr/>
        <a:lstStyle/>
        <a:p>
          <a:endParaRPr lang="en-NL" sz="1600"/>
        </a:p>
      </dgm:t>
    </dgm:pt>
    <dgm:pt modelId="{8183F1B0-49B3-45AD-8847-4CDAB35E060B}">
      <dgm:prSet phldrT="[Text]" custT="1"/>
      <dgm:spPr>
        <a:solidFill>
          <a:schemeClr val="tx2">
            <a:lumMod val="50000"/>
            <a:lumOff val="50000"/>
          </a:schemeClr>
        </a:solidFill>
        <a:ln>
          <a:solidFill>
            <a:schemeClr val="bg1"/>
          </a:solidFill>
        </a:ln>
      </dgm:spPr>
      <dgm:t>
        <a:bodyPr/>
        <a:lstStyle/>
        <a:p>
          <a:r>
            <a:rPr lang="en-US" sz="2000" dirty="0">
              <a:solidFill>
                <a:schemeClr val="bg1"/>
              </a:solidFill>
            </a:rPr>
            <a:t>Late Binding</a:t>
          </a:r>
          <a:endParaRPr lang="en-NL" sz="2000" dirty="0">
            <a:solidFill>
              <a:schemeClr val="bg1"/>
            </a:solidFill>
          </a:endParaRPr>
        </a:p>
      </dgm:t>
    </dgm:pt>
    <dgm:pt modelId="{2AD571E6-5AFB-4A75-9E79-3EE2E3BFE8A7}" type="parTrans" cxnId="{1151E6D6-61EA-4E2B-AC39-9B41E0DE5DE5}">
      <dgm:prSet/>
      <dgm:spPr/>
      <dgm:t>
        <a:bodyPr/>
        <a:lstStyle/>
        <a:p>
          <a:endParaRPr lang="en-NL" sz="1600"/>
        </a:p>
      </dgm:t>
    </dgm:pt>
    <dgm:pt modelId="{20B9DE2D-3C9A-4E6B-817A-C1A7531B44FE}" type="sibTrans" cxnId="{1151E6D6-61EA-4E2B-AC39-9B41E0DE5DE5}">
      <dgm:prSet/>
      <dgm:spPr/>
      <dgm:t>
        <a:bodyPr/>
        <a:lstStyle/>
        <a:p>
          <a:endParaRPr lang="en-NL" sz="1600"/>
        </a:p>
      </dgm:t>
    </dgm:pt>
    <dgm:pt modelId="{5863673C-7021-4B72-8F0C-0992D497FA70}">
      <dgm:prSet phldrT="[Text]" custT="1"/>
      <dgm:spPr>
        <a:solidFill>
          <a:schemeClr val="tx2">
            <a:lumMod val="50000"/>
            <a:lumOff val="50000"/>
          </a:schemeClr>
        </a:solidFill>
        <a:ln>
          <a:solidFill>
            <a:schemeClr val="bg1"/>
          </a:solidFill>
        </a:ln>
      </dgm:spPr>
      <dgm:t>
        <a:bodyPr/>
        <a:lstStyle/>
        <a:p>
          <a:r>
            <a:rPr lang="en-US" sz="2000" dirty="0">
              <a:solidFill>
                <a:schemeClr val="bg1"/>
              </a:solidFill>
            </a:rPr>
            <a:t>Manage </a:t>
          </a:r>
          <a:r>
            <a:rPr lang="en-US" sz="2000" dirty="0">
              <a:solidFill>
                <a:srgbClr val="FFFF00"/>
              </a:solidFill>
            </a:rPr>
            <a:t>Flow</a:t>
          </a:r>
          <a:r>
            <a:rPr lang="en-US" sz="2000" dirty="0">
              <a:solidFill>
                <a:schemeClr val="bg1"/>
              </a:solidFill>
            </a:rPr>
            <a:t> and </a:t>
          </a:r>
          <a:r>
            <a:rPr lang="en-US" sz="2000" i="1" dirty="0">
              <a:solidFill>
                <a:srgbClr val="FFFF00"/>
              </a:solidFill>
            </a:rPr>
            <a:t>Work-in-Progress</a:t>
          </a:r>
        </a:p>
        <a:p>
          <a:r>
            <a:rPr lang="en-US" sz="2000" dirty="0">
              <a:solidFill>
                <a:schemeClr val="bg1"/>
              </a:solidFill>
            </a:rPr>
            <a:t>(WIP)</a:t>
          </a:r>
          <a:endParaRPr lang="en-NL" sz="2000" dirty="0">
            <a:solidFill>
              <a:schemeClr val="bg1"/>
            </a:solidFill>
          </a:endParaRPr>
        </a:p>
      </dgm:t>
    </dgm:pt>
    <dgm:pt modelId="{86123CD2-89EB-4CB8-8250-6C093D6C7749}" type="parTrans" cxnId="{3B5F1C9B-5E28-4F7C-8478-A3FD309001B8}">
      <dgm:prSet/>
      <dgm:spPr/>
      <dgm:t>
        <a:bodyPr/>
        <a:lstStyle/>
        <a:p>
          <a:endParaRPr lang="en-NL" sz="1600"/>
        </a:p>
      </dgm:t>
    </dgm:pt>
    <dgm:pt modelId="{5D46C442-204D-4467-9E70-5D67565EAF0C}" type="sibTrans" cxnId="{3B5F1C9B-5E28-4F7C-8478-A3FD309001B8}">
      <dgm:prSet/>
      <dgm:spPr/>
      <dgm:t>
        <a:bodyPr/>
        <a:lstStyle/>
        <a:p>
          <a:endParaRPr lang="en-NL" sz="1600"/>
        </a:p>
      </dgm:t>
    </dgm:pt>
    <dgm:pt modelId="{211229C9-FF53-4DEB-A9AC-A2BB6D4B0790}" type="pres">
      <dgm:prSet presAssocID="{B4244501-9972-4B6D-BA78-C61BF159827A}" presName="Name0" presStyleCnt="0">
        <dgm:presLayoutVars>
          <dgm:dir/>
          <dgm:resizeHandles val="exact"/>
        </dgm:presLayoutVars>
      </dgm:prSet>
      <dgm:spPr/>
    </dgm:pt>
    <dgm:pt modelId="{CB06AA94-A04A-4B22-84EC-2612FD816EE3}" type="pres">
      <dgm:prSet presAssocID="{B4244501-9972-4B6D-BA78-C61BF159827A}" presName="fgShape" presStyleLbl="fgShp" presStyleIdx="0" presStyleCnt="1"/>
      <dgm:spPr>
        <a:xfrm>
          <a:off x="368680" y="3780445"/>
          <a:ext cx="8479662" cy="708833"/>
        </a:xfrm>
        <a:prstGeom prst="leftRightArrow">
          <a:avLst/>
        </a:prstGeom>
        <a:solidFill>
          <a:srgbClr val="645BF6"/>
        </a:solidFill>
        <a:ln w="25400" cap="flat" cmpd="sng" algn="ctr">
          <a:solidFill>
            <a:srgbClr val="FFFFFF"/>
          </a:solidFill>
          <a:prstDash val="solid"/>
        </a:ln>
        <a:effectLst/>
      </dgm:spPr>
    </dgm:pt>
    <dgm:pt modelId="{DE93DAEC-FB26-4819-A8C9-FD2B0C33CA5B}" type="pres">
      <dgm:prSet presAssocID="{B4244501-9972-4B6D-BA78-C61BF159827A}" presName="linComp" presStyleCnt="0"/>
      <dgm:spPr/>
    </dgm:pt>
    <dgm:pt modelId="{A58D2857-BE54-4965-A85A-261F1785CDC2}" type="pres">
      <dgm:prSet presAssocID="{A02884DA-0606-44AB-A61B-5405731CFE8F}" presName="compNode" presStyleCnt="0"/>
      <dgm:spPr/>
    </dgm:pt>
    <dgm:pt modelId="{7A9D91E1-5202-47D0-88A0-4493C0922F2F}" type="pres">
      <dgm:prSet presAssocID="{A02884DA-0606-44AB-A61B-5405731CFE8F}" presName="bkgdShape" presStyleLbl="node1" presStyleIdx="0" presStyleCnt="5"/>
      <dgm:spPr/>
    </dgm:pt>
    <dgm:pt modelId="{2ACB2424-2D84-46FC-B74D-B0F6634830C3}" type="pres">
      <dgm:prSet presAssocID="{A02884DA-0606-44AB-A61B-5405731CFE8F}" presName="nodeTx" presStyleLbl="node1" presStyleIdx="0" presStyleCnt="5">
        <dgm:presLayoutVars>
          <dgm:bulletEnabled val="1"/>
        </dgm:presLayoutVars>
      </dgm:prSet>
      <dgm:spPr/>
    </dgm:pt>
    <dgm:pt modelId="{0DDE929B-E334-412B-80B7-FD8BD9E98B47}" type="pres">
      <dgm:prSet presAssocID="{A02884DA-0606-44AB-A61B-5405731CFE8F}" presName="invisiNode" presStyleLbl="node1" presStyleIdx="0" presStyleCnt="5"/>
      <dgm:spPr/>
    </dgm:pt>
    <dgm:pt modelId="{60A5F99A-B45C-4D41-88E7-A33691932D9C}" type="pres">
      <dgm:prSet presAssocID="{A02884DA-0606-44AB-A61B-5405731CFE8F}" presName="imagNode" presStyleLbl="fgImgPlace1" presStyleIdx="0" presStyleCnt="5"/>
      <dgm:spPr>
        <a:blipFill>
          <a:blip xmlns:r="http://schemas.openxmlformats.org/officeDocument/2006/relationships" r:embed="rId1"/>
          <a:srcRect/>
          <a:stretch>
            <a:fillRect l="-10000" r="-10000"/>
          </a:stretch>
        </a:blipFill>
        <a:ln>
          <a:solidFill>
            <a:schemeClr val="bg1"/>
          </a:solidFill>
        </a:ln>
      </dgm:spPr>
    </dgm:pt>
    <dgm:pt modelId="{A80BA5A1-2786-4A1F-AF9B-B33EDD1B4F49}" type="pres">
      <dgm:prSet presAssocID="{F486F0EF-8A81-4D93-BB1D-9A982B5614E2}" presName="sibTrans" presStyleLbl="sibTrans2D1" presStyleIdx="0" presStyleCnt="0"/>
      <dgm:spPr/>
    </dgm:pt>
    <dgm:pt modelId="{067FDF3C-4199-4DCF-86DA-E0C1727B1EDC}" type="pres">
      <dgm:prSet presAssocID="{27F5A1F7-05B9-4805-8818-8A65C31D14CE}" presName="compNode" presStyleCnt="0"/>
      <dgm:spPr/>
    </dgm:pt>
    <dgm:pt modelId="{F7DBC356-D6A3-4EC4-9767-3E0A99B7BCC3}" type="pres">
      <dgm:prSet presAssocID="{27F5A1F7-05B9-4805-8818-8A65C31D14CE}" presName="bkgdShape" presStyleLbl="node1" presStyleIdx="1" presStyleCnt="5"/>
      <dgm:spPr/>
    </dgm:pt>
    <dgm:pt modelId="{C1DE4F54-3817-4869-96DA-67A061840C9A}" type="pres">
      <dgm:prSet presAssocID="{27F5A1F7-05B9-4805-8818-8A65C31D14CE}" presName="nodeTx" presStyleLbl="node1" presStyleIdx="1" presStyleCnt="5">
        <dgm:presLayoutVars>
          <dgm:bulletEnabled val="1"/>
        </dgm:presLayoutVars>
      </dgm:prSet>
      <dgm:spPr/>
    </dgm:pt>
    <dgm:pt modelId="{D03A1F13-65E1-4DB1-A234-9DC8DB81E399}" type="pres">
      <dgm:prSet presAssocID="{27F5A1F7-05B9-4805-8818-8A65C31D14CE}" presName="invisiNode" presStyleLbl="node1" presStyleIdx="1" presStyleCnt="5"/>
      <dgm:spPr/>
    </dgm:pt>
    <dgm:pt modelId="{67D32B16-D97C-42C2-9534-4722B955AF76}" type="pres">
      <dgm:prSet presAssocID="{27F5A1F7-05B9-4805-8818-8A65C31D14CE}" presName="imagNode" presStyleLbl="fgImgPlace1" presStyleIdx="1" presStyleCnt="5"/>
      <dgm:spPr>
        <a:blipFill>
          <a:blip xmlns:r="http://schemas.openxmlformats.org/officeDocument/2006/relationships" r:embed="rId2"/>
          <a:srcRect/>
          <a:stretch>
            <a:fillRect l="-3000" r="-3000"/>
          </a:stretch>
        </a:blipFill>
        <a:ln>
          <a:solidFill>
            <a:schemeClr val="bg1"/>
          </a:solidFill>
        </a:ln>
      </dgm:spPr>
    </dgm:pt>
    <dgm:pt modelId="{BA841B19-BB33-4E0E-AA94-72CBF99BEFD2}" type="pres">
      <dgm:prSet presAssocID="{0D5C8FE2-8E80-4A3A-8B16-2B7A3CCF7D8F}" presName="sibTrans" presStyleLbl="sibTrans2D1" presStyleIdx="0" presStyleCnt="0"/>
      <dgm:spPr/>
    </dgm:pt>
    <dgm:pt modelId="{FFCDF9D3-363D-4743-A258-67D6B27C1C5D}" type="pres">
      <dgm:prSet presAssocID="{6AC917D7-7881-488A-82A4-EA0B874A3881}" presName="compNode" presStyleCnt="0"/>
      <dgm:spPr/>
    </dgm:pt>
    <dgm:pt modelId="{A39F110F-B453-4C40-928C-D5B38B43521C}" type="pres">
      <dgm:prSet presAssocID="{6AC917D7-7881-488A-82A4-EA0B874A3881}" presName="bkgdShape" presStyleLbl="node1" presStyleIdx="2" presStyleCnt="5"/>
      <dgm:spPr/>
    </dgm:pt>
    <dgm:pt modelId="{C0D591E6-FA8A-45EC-B514-C89DD9CE5664}" type="pres">
      <dgm:prSet presAssocID="{6AC917D7-7881-488A-82A4-EA0B874A3881}" presName="nodeTx" presStyleLbl="node1" presStyleIdx="2" presStyleCnt="5">
        <dgm:presLayoutVars>
          <dgm:bulletEnabled val="1"/>
        </dgm:presLayoutVars>
      </dgm:prSet>
      <dgm:spPr/>
    </dgm:pt>
    <dgm:pt modelId="{CCA8A743-5045-44C5-9F57-E502FD7F134E}" type="pres">
      <dgm:prSet presAssocID="{6AC917D7-7881-488A-82A4-EA0B874A3881}" presName="invisiNode" presStyleLbl="node1" presStyleIdx="2" presStyleCnt="5"/>
      <dgm:spPr/>
    </dgm:pt>
    <dgm:pt modelId="{F58CF04F-698A-4D50-B2BA-B5C6D0C8C545}" type="pres">
      <dgm:prSet presAssocID="{6AC917D7-7881-488A-82A4-EA0B874A3881}" presName="imagNode" presStyleLbl="fgImgPlace1" presStyleIdx="2" presStyleCnt="5"/>
      <dgm:spPr>
        <a:blipFill>
          <a:blip xmlns:r="http://schemas.openxmlformats.org/officeDocument/2006/relationships" r:embed="rId3"/>
          <a:srcRect/>
          <a:stretch>
            <a:fillRect t="-1000" b="-1000"/>
          </a:stretch>
        </a:blipFill>
        <a:ln>
          <a:solidFill>
            <a:schemeClr val="bg1"/>
          </a:solidFill>
        </a:ln>
      </dgm:spPr>
    </dgm:pt>
    <dgm:pt modelId="{1E007D3B-A839-4E7D-959E-805D29A05F17}" type="pres">
      <dgm:prSet presAssocID="{2C4A07C9-FFC1-45A6-92A8-BE244E1F7AB6}" presName="sibTrans" presStyleLbl="sibTrans2D1" presStyleIdx="0" presStyleCnt="0"/>
      <dgm:spPr/>
    </dgm:pt>
    <dgm:pt modelId="{CF01498F-7DF6-40B0-914C-9E62FA7949D9}" type="pres">
      <dgm:prSet presAssocID="{8183F1B0-49B3-45AD-8847-4CDAB35E060B}" presName="compNode" presStyleCnt="0"/>
      <dgm:spPr/>
    </dgm:pt>
    <dgm:pt modelId="{12A8ED3D-478F-4EF9-B82A-7FE52B0B0B75}" type="pres">
      <dgm:prSet presAssocID="{8183F1B0-49B3-45AD-8847-4CDAB35E060B}" presName="bkgdShape" presStyleLbl="node1" presStyleIdx="3" presStyleCnt="5"/>
      <dgm:spPr/>
    </dgm:pt>
    <dgm:pt modelId="{457E7CF7-D9C4-4E02-B993-9EC978844F90}" type="pres">
      <dgm:prSet presAssocID="{8183F1B0-49B3-45AD-8847-4CDAB35E060B}" presName="nodeTx" presStyleLbl="node1" presStyleIdx="3" presStyleCnt="5">
        <dgm:presLayoutVars>
          <dgm:bulletEnabled val="1"/>
        </dgm:presLayoutVars>
      </dgm:prSet>
      <dgm:spPr/>
    </dgm:pt>
    <dgm:pt modelId="{851819DB-5C7B-4C74-B825-9737F83F8B86}" type="pres">
      <dgm:prSet presAssocID="{8183F1B0-49B3-45AD-8847-4CDAB35E060B}" presName="invisiNode" presStyleLbl="node1" presStyleIdx="3" presStyleCnt="5"/>
      <dgm:spPr/>
    </dgm:pt>
    <dgm:pt modelId="{152CA225-F76A-4065-AA76-35D954418482}" type="pres">
      <dgm:prSet presAssocID="{8183F1B0-49B3-45AD-8847-4CDAB35E060B}"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solidFill>
            <a:schemeClr val="bg1"/>
          </a:solidFill>
        </a:ln>
      </dgm:spPr>
    </dgm:pt>
    <dgm:pt modelId="{210B7B8A-DBAD-4EB6-9DC7-816B24C007E4}" type="pres">
      <dgm:prSet presAssocID="{20B9DE2D-3C9A-4E6B-817A-C1A7531B44FE}" presName="sibTrans" presStyleLbl="sibTrans2D1" presStyleIdx="0" presStyleCnt="0"/>
      <dgm:spPr/>
    </dgm:pt>
    <dgm:pt modelId="{A8C84BA0-4548-4896-974D-63E94E7A93A1}" type="pres">
      <dgm:prSet presAssocID="{5863673C-7021-4B72-8F0C-0992D497FA70}" presName="compNode" presStyleCnt="0"/>
      <dgm:spPr/>
    </dgm:pt>
    <dgm:pt modelId="{6E89D8D9-7937-412B-AE0E-8B4EEA3C94B0}" type="pres">
      <dgm:prSet presAssocID="{5863673C-7021-4B72-8F0C-0992D497FA70}" presName="bkgdShape" presStyleLbl="node1" presStyleIdx="4" presStyleCnt="5"/>
      <dgm:spPr/>
    </dgm:pt>
    <dgm:pt modelId="{69804745-4F14-4177-87E7-680509AB2627}" type="pres">
      <dgm:prSet presAssocID="{5863673C-7021-4B72-8F0C-0992D497FA70}" presName="nodeTx" presStyleLbl="node1" presStyleIdx="4" presStyleCnt="5">
        <dgm:presLayoutVars>
          <dgm:bulletEnabled val="1"/>
        </dgm:presLayoutVars>
      </dgm:prSet>
      <dgm:spPr/>
    </dgm:pt>
    <dgm:pt modelId="{A304A1A7-3F31-41F4-A396-C8833466F944}" type="pres">
      <dgm:prSet presAssocID="{5863673C-7021-4B72-8F0C-0992D497FA70}" presName="invisiNode" presStyleLbl="node1" presStyleIdx="4" presStyleCnt="5"/>
      <dgm:spPr/>
    </dgm:pt>
    <dgm:pt modelId="{B6587DD1-3352-4D25-8DE0-CBE400E92E7D}" type="pres">
      <dgm:prSet presAssocID="{5863673C-7021-4B72-8F0C-0992D497FA70}" presName="imagNode" presStyleLbl="fgImgPlace1" presStyleIdx="4" presStyleCnt="5"/>
      <dgm:spPr>
        <a:blipFill>
          <a:blip xmlns:r="http://schemas.openxmlformats.org/officeDocument/2006/relationships" r:embed="rId5"/>
          <a:srcRect/>
          <a:stretch>
            <a:fillRect l="-5000" r="-5000"/>
          </a:stretch>
        </a:blipFill>
        <a:ln>
          <a:solidFill>
            <a:schemeClr val="bg1"/>
          </a:solidFill>
        </a:ln>
      </dgm:spPr>
    </dgm:pt>
  </dgm:ptLst>
  <dgm:cxnLst>
    <dgm:cxn modelId="{C9559D18-39BE-4EBC-8A34-E3C8FC414E98}" type="presOf" srcId="{B4244501-9972-4B6D-BA78-C61BF159827A}" destId="{211229C9-FF53-4DEB-A9AC-A2BB6D4B0790}" srcOrd="0" destOrd="0" presId="urn:microsoft.com/office/officeart/2005/8/layout/hList7"/>
    <dgm:cxn modelId="{0B561022-4E20-4432-BFE4-8F9EB3928A45}" type="presOf" srcId="{0D5C8FE2-8E80-4A3A-8B16-2B7A3CCF7D8F}" destId="{BA841B19-BB33-4E0E-AA94-72CBF99BEFD2}" srcOrd="0" destOrd="0" presId="urn:microsoft.com/office/officeart/2005/8/layout/hList7"/>
    <dgm:cxn modelId="{80FCCD22-B930-4CBA-B7AC-332D00120ADE}" type="presOf" srcId="{5863673C-7021-4B72-8F0C-0992D497FA70}" destId="{69804745-4F14-4177-87E7-680509AB2627}" srcOrd="1" destOrd="0" presId="urn:microsoft.com/office/officeart/2005/8/layout/hList7"/>
    <dgm:cxn modelId="{5235C92C-9B8E-40BC-9138-F19B85A9400D}" type="presOf" srcId="{A02884DA-0606-44AB-A61B-5405731CFE8F}" destId="{2ACB2424-2D84-46FC-B74D-B0F6634830C3}" srcOrd="1" destOrd="0" presId="urn:microsoft.com/office/officeart/2005/8/layout/hList7"/>
    <dgm:cxn modelId="{2B09643D-01D2-47A5-B9D2-110B5A4F15A5}" type="presOf" srcId="{8183F1B0-49B3-45AD-8847-4CDAB35E060B}" destId="{12A8ED3D-478F-4EF9-B82A-7FE52B0B0B75}" srcOrd="0" destOrd="0" presId="urn:microsoft.com/office/officeart/2005/8/layout/hList7"/>
    <dgm:cxn modelId="{F71C196B-7CBB-403D-BB2B-7CB560BCA85C}" type="presOf" srcId="{F486F0EF-8A81-4D93-BB1D-9A982B5614E2}" destId="{A80BA5A1-2786-4A1F-AF9B-B33EDD1B4F49}" srcOrd="0" destOrd="0" presId="urn:microsoft.com/office/officeart/2005/8/layout/hList7"/>
    <dgm:cxn modelId="{A431786C-63E8-4BBE-AF0F-69DEB74D46AC}" type="presOf" srcId="{6AC917D7-7881-488A-82A4-EA0B874A3881}" destId="{A39F110F-B453-4C40-928C-D5B38B43521C}" srcOrd="0" destOrd="0" presId="urn:microsoft.com/office/officeart/2005/8/layout/hList7"/>
    <dgm:cxn modelId="{73391B54-84CD-497C-BF9D-6826D2CBBA24}" type="presOf" srcId="{20B9DE2D-3C9A-4E6B-817A-C1A7531B44FE}" destId="{210B7B8A-DBAD-4EB6-9DC7-816B24C007E4}" srcOrd="0" destOrd="0" presId="urn:microsoft.com/office/officeart/2005/8/layout/hList7"/>
    <dgm:cxn modelId="{07DA9856-F695-407E-90FB-838989748868}" srcId="{B4244501-9972-4B6D-BA78-C61BF159827A}" destId="{27F5A1F7-05B9-4805-8818-8A65C31D14CE}" srcOrd="1" destOrd="0" parTransId="{132D1C8E-1F70-443F-BB35-A23DCE0FB16F}" sibTransId="{0D5C8FE2-8E80-4A3A-8B16-2B7A3CCF7D8F}"/>
    <dgm:cxn modelId="{CEDE037E-A961-490D-8FDD-95C9DC9DF25E}" srcId="{B4244501-9972-4B6D-BA78-C61BF159827A}" destId="{6AC917D7-7881-488A-82A4-EA0B874A3881}" srcOrd="2" destOrd="0" parTransId="{ABC97D67-5D18-4FBF-AA46-9DCCC4D062AB}" sibTransId="{2C4A07C9-FFC1-45A6-92A8-BE244E1F7AB6}"/>
    <dgm:cxn modelId="{471E297E-AA80-49C9-959B-0B599EB41A45}" srcId="{B4244501-9972-4B6D-BA78-C61BF159827A}" destId="{A02884DA-0606-44AB-A61B-5405731CFE8F}" srcOrd="0" destOrd="0" parTransId="{048DA0DB-227A-4F69-AB7A-4F2FEFE3F9FA}" sibTransId="{F486F0EF-8A81-4D93-BB1D-9A982B5614E2}"/>
    <dgm:cxn modelId="{DA23DE7F-738A-4B21-BFBA-2EF2D4996EB2}" type="presOf" srcId="{8183F1B0-49B3-45AD-8847-4CDAB35E060B}" destId="{457E7CF7-D9C4-4E02-B993-9EC978844F90}" srcOrd="1" destOrd="0" presId="urn:microsoft.com/office/officeart/2005/8/layout/hList7"/>
    <dgm:cxn modelId="{B3792A87-BE4D-45CB-952D-13B33E68784A}" type="presOf" srcId="{5863673C-7021-4B72-8F0C-0992D497FA70}" destId="{6E89D8D9-7937-412B-AE0E-8B4EEA3C94B0}" srcOrd="0" destOrd="0" presId="urn:microsoft.com/office/officeart/2005/8/layout/hList7"/>
    <dgm:cxn modelId="{3B5F1C9B-5E28-4F7C-8478-A3FD309001B8}" srcId="{B4244501-9972-4B6D-BA78-C61BF159827A}" destId="{5863673C-7021-4B72-8F0C-0992D497FA70}" srcOrd="4" destOrd="0" parTransId="{86123CD2-89EB-4CB8-8250-6C093D6C7749}" sibTransId="{5D46C442-204D-4467-9E70-5D67565EAF0C}"/>
    <dgm:cxn modelId="{CF988CA2-CFA2-485C-B7DA-203B49C827BD}" type="presOf" srcId="{27F5A1F7-05B9-4805-8818-8A65C31D14CE}" destId="{C1DE4F54-3817-4869-96DA-67A061840C9A}" srcOrd="1" destOrd="0" presId="urn:microsoft.com/office/officeart/2005/8/layout/hList7"/>
    <dgm:cxn modelId="{DA00F5A5-ACA0-4A0F-8916-80FBA21B726C}" type="presOf" srcId="{2C4A07C9-FFC1-45A6-92A8-BE244E1F7AB6}" destId="{1E007D3B-A839-4E7D-959E-805D29A05F17}" srcOrd="0" destOrd="0" presId="urn:microsoft.com/office/officeart/2005/8/layout/hList7"/>
    <dgm:cxn modelId="{5EF722AF-50B3-4848-B11E-0D73022B503F}" type="presOf" srcId="{27F5A1F7-05B9-4805-8818-8A65C31D14CE}" destId="{F7DBC356-D6A3-4EC4-9767-3E0A99B7BCC3}" srcOrd="0" destOrd="0" presId="urn:microsoft.com/office/officeart/2005/8/layout/hList7"/>
    <dgm:cxn modelId="{925D25CB-B90A-43C6-9BE3-BB4174C3A944}" type="presOf" srcId="{A02884DA-0606-44AB-A61B-5405731CFE8F}" destId="{7A9D91E1-5202-47D0-88A0-4493C0922F2F}" srcOrd="0" destOrd="0" presId="urn:microsoft.com/office/officeart/2005/8/layout/hList7"/>
    <dgm:cxn modelId="{1151E6D6-61EA-4E2B-AC39-9B41E0DE5DE5}" srcId="{B4244501-9972-4B6D-BA78-C61BF159827A}" destId="{8183F1B0-49B3-45AD-8847-4CDAB35E060B}" srcOrd="3" destOrd="0" parTransId="{2AD571E6-5AFB-4A75-9E79-3EE2E3BFE8A7}" sibTransId="{20B9DE2D-3C9A-4E6B-817A-C1A7531B44FE}"/>
    <dgm:cxn modelId="{4619CAE1-71EA-46C6-BFF3-99E8A04915F9}" type="presOf" srcId="{6AC917D7-7881-488A-82A4-EA0B874A3881}" destId="{C0D591E6-FA8A-45EC-B514-C89DD9CE5664}" srcOrd="1" destOrd="0" presId="urn:microsoft.com/office/officeart/2005/8/layout/hList7"/>
    <dgm:cxn modelId="{154B91C3-876E-47E7-85E3-2B78CA88FF8A}" type="presParOf" srcId="{211229C9-FF53-4DEB-A9AC-A2BB6D4B0790}" destId="{CB06AA94-A04A-4B22-84EC-2612FD816EE3}" srcOrd="0" destOrd="0" presId="urn:microsoft.com/office/officeart/2005/8/layout/hList7"/>
    <dgm:cxn modelId="{7300570C-CDA7-46AE-9D79-3346BEA239D5}" type="presParOf" srcId="{211229C9-FF53-4DEB-A9AC-A2BB6D4B0790}" destId="{DE93DAEC-FB26-4819-A8C9-FD2B0C33CA5B}" srcOrd="1" destOrd="0" presId="urn:microsoft.com/office/officeart/2005/8/layout/hList7"/>
    <dgm:cxn modelId="{43ADA84A-1E5D-4046-8E29-F1D045047837}" type="presParOf" srcId="{DE93DAEC-FB26-4819-A8C9-FD2B0C33CA5B}" destId="{A58D2857-BE54-4965-A85A-261F1785CDC2}" srcOrd="0" destOrd="0" presId="urn:microsoft.com/office/officeart/2005/8/layout/hList7"/>
    <dgm:cxn modelId="{013A9A9C-0B89-41C9-A22F-4D44CDD81CA9}" type="presParOf" srcId="{A58D2857-BE54-4965-A85A-261F1785CDC2}" destId="{7A9D91E1-5202-47D0-88A0-4493C0922F2F}" srcOrd="0" destOrd="0" presId="urn:microsoft.com/office/officeart/2005/8/layout/hList7"/>
    <dgm:cxn modelId="{DEFB81FD-AF81-4481-961D-8B365ECC04F8}" type="presParOf" srcId="{A58D2857-BE54-4965-A85A-261F1785CDC2}" destId="{2ACB2424-2D84-46FC-B74D-B0F6634830C3}" srcOrd="1" destOrd="0" presId="urn:microsoft.com/office/officeart/2005/8/layout/hList7"/>
    <dgm:cxn modelId="{EE6E6F0C-89B1-4B0C-AD58-7B611B55B930}" type="presParOf" srcId="{A58D2857-BE54-4965-A85A-261F1785CDC2}" destId="{0DDE929B-E334-412B-80B7-FD8BD9E98B47}" srcOrd="2" destOrd="0" presId="urn:microsoft.com/office/officeart/2005/8/layout/hList7"/>
    <dgm:cxn modelId="{45E82E52-407B-467B-B7F7-91311E54A2BB}" type="presParOf" srcId="{A58D2857-BE54-4965-A85A-261F1785CDC2}" destId="{60A5F99A-B45C-4D41-88E7-A33691932D9C}" srcOrd="3" destOrd="0" presId="urn:microsoft.com/office/officeart/2005/8/layout/hList7"/>
    <dgm:cxn modelId="{6F3253D3-518B-44F7-B9FE-81D7D42B1406}" type="presParOf" srcId="{DE93DAEC-FB26-4819-A8C9-FD2B0C33CA5B}" destId="{A80BA5A1-2786-4A1F-AF9B-B33EDD1B4F49}" srcOrd="1" destOrd="0" presId="urn:microsoft.com/office/officeart/2005/8/layout/hList7"/>
    <dgm:cxn modelId="{19A80816-7005-41B2-A294-E08736E487B1}" type="presParOf" srcId="{DE93DAEC-FB26-4819-A8C9-FD2B0C33CA5B}" destId="{067FDF3C-4199-4DCF-86DA-E0C1727B1EDC}" srcOrd="2" destOrd="0" presId="urn:microsoft.com/office/officeart/2005/8/layout/hList7"/>
    <dgm:cxn modelId="{081C2465-8553-45D6-A591-64821F1DBD47}" type="presParOf" srcId="{067FDF3C-4199-4DCF-86DA-E0C1727B1EDC}" destId="{F7DBC356-D6A3-4EC4-9767-3E0A99B7BCC3}" srcOrd="0" destOrd="0" presId="urn:microsoft.com/office/officeart/2005/8/layout/hList7"/>
    <dgm:cxn modelId="{249E3027-803E-4EA7-A200-54FC819ED689}" type="presParOf" srcId="{067FDF3C-4199-4DCF-86DA-E0C1727B1EDC}" destId="{C1DE4F54-3817-4869-96DA-67A061840C9A}" srcOrd="1" destOrd="0" presId="urn:microsoft.com/office/officeart/2005/8/layout/hList7"/>
    <dgm:cxn modelId="{DFFF2083-64FC-4D07-BA4F-43A80029730D}" type="presParOf" srcId="{067FDF3C-4199-4DCF-86DA-E0C1727B1EDC}" destId="{D03A1F13-65E1-4DB1-A234-9DC8DB81E399}" srcOrd="2" destOrd="0" presId="urn:microsoft.com/office/officeart/2005/8/layout/hList7"/>
    <dgm:cxn modelId="{989EAD81-9B6B-425D-A8EE-86AEBD96BA1E}" type="presParOf" srcId="{067FDF3C-4199-4DCF-86DA-E0C1727B1EDC}" destId="{67D32B16-D97C-42C2-9534-4722B955AF76}" srcOrd="3" destOrd="0" presId="urn:microsoft.com/office/officeart/2005/8/layout/hList7"/>
    <dgm:cxn modelId="{72B20A7E-9F72-429B-9B13-4A853C7ED42E}" type="presParOf" srcId="{DE93DAEC-FB26-4819-A8C9-FD2B0C33CA5B}" destId="{BA841B19-BB33-4E0E-AA94-72CBF99BEFD2}" srcOrd="3" destOrd="0" presId="urn:microsoft.com/office/officeart/2005/8/layout/hList7"/>
    <dgm:cxn modelId="{FD1F2226-1D48-47D2-A5A8-EF7BB9E80BD7}" type="presParOf" srcId="{DE93DAEC-FB26-4819-A8C9-FD2B0C33CA5B}" destId="{FFCDF9D3-363D-4743-A258-67D6B27C1C5D}" srcOrd="4" destOrd="0" presId="urn:microsoft.com/office/officeart/2005/8/layout/hList7"/>
    <dgm:cxn modelId="{88BDE0EF-E778-4552-8902-0A1535B59289}" type="presParOf" srcId="{FFCDF9D3-363D-4743-A258-67D6B27C1C5D}" destId="{A39F110F-B453-4C40-928C-D5B38B43521C}" srcOrd="0" destOrd="0" presId="urn:microsoft.com/office/officeart/2005/8/layout/hList7"/>
    <dgm:cxn modelId="{E2AC96A7-3E58-4A54-A271-0090C35C9752}" type="presParOf" srcId="{FFCDF9D3-363D-4743-A258-67D6B27C1C5D}" destId="{C0D591E6-FA8A-45EC-B514-C89DD9CE5664}" srcOrd="1" destOrd="0" presId="urn:microsoft.com/office/officeart/2005/8/layout/hList7"/>
    <dgm:cxn modelId="{9CA8470F-C6B2-4394-84C5-06708B11F421}" type="presParOf" srcId="{FFCDF9D3-363D-4743-A258-67D6B27C1C5D}" destId="{CCA8A743-5045-44C5-9F57-E502FD7F134E}" srcOrd="2" destOrd="0" presId="urn:microsoft.com/office/officeart/2005/8/layout/hList7"/>
    <dgm:cxn modelId="{FA8CCF77-01A7-45EB-A89A-DE473C089880}" type="presParOf" srcId="{FFCDF9D3-363D-4743-A258-67D6B27C1C5D}" destId="{F58CF04F-698A-4D50-B2BA-B5C6D0C8C545}" srcOrd="3" destOrd="0" presId="urn:microsoft.com/office/officeart/2005/8/layout/hList7"/>
    <dgm:cxn modelId="{6CE85172-CF05-4504-8163-F11D1323642F}" type="presParOf" srcId="{DE93DAEC-FB26-4819-A8C9-FD2B0C33CA5B}" destId="{1E007D3B-A839-4E7D-959E-805D29A05F17}" srcOrd="5" destOrd="0" presId="urn:microsoft.com/office/officeart/2005/8/layout/hList7"/>
    <dgm:cxn modelId="{41E6D6A7-15AF-49F8-A090-77F1A4D58327}" type="presParOf" srcId="{DE93DAEC-FB26-4819-A8C9-FD2B0C33CA5B}" destId="{CF01498F-7DF6-40B0-914C-9E62FA7949D9}" srcOrd="6" destOrd="0" presId="urn:microsoft.com/office/officeart/2005/8/layout/hList7"/>
    <dgm:cxn modelId="{32F0F777-6D90-4A09-B5C6-EB9B4D6F3ABE}" type="presParOf" srcId="{CF01498F-7DF6-40B0-914C-9E62FA7949D9}" destId="{12A8ED3D-478F-4EF9-B82A-7FE52B0B0B75}" srcOrd="0" destOrd="0" presId="urn:microsoft.com/office/officeart/2005/8/layout/hList7"/>
    <dgm:cxn modelId="{EACADD47-35E6-4FB9-8110-C65ADFFE9D1F}" type="presParOf" srcId="{CF01498F-7DF6-40B0-914C-9E62FA7949D9}" destId="{457E7CF7-D9C4-4E02-B993-9EC978844F90}" srcOrd="1" destOrd="0" presId="urn:microsoft.com/office/officeart/2005/8/layout/hList7"/>
    <dgm:cxn modelId="{58589334-F83A-4F03-8428-98E82772DDD7}" type="presParOf" srcId="{CF01498F-7DF6-40B0-914C-9E62FA7949D9}" destId="{851819DB-5C7B-4C74-B825-9737F83F8B86}" srcOrd="2" destOrd="0" presId="urn:microsoft.com/office/officeart/2005/8/layout/hList7"/>
    <dgm:cxn modelId="{610670F0-D0DA-456F-80F2-513713DF616A}" type="presParOf" srcId="{CF01498F-7DF6-40B0-914C-9E62FA7949D9}" destId="{152CA225-F76A-4065-AA76-35D954418482}" srcOrd="3" destOrd="0" presId="urn:microsoft.com/office/officeart/2005/8/layout/hList7"/>
    <dgm:cxn modelId="{2F5AF678-9FAD-4B0A-BA19-774EF906D83A}" type="presParOf" srcId="{DE93DAEC-FB26-4819-A8C9-FD2B0C33CA5B}" destId="{210B7B8A-DBAD-4EB6-9DC7-816B24C007E4}" srcOrd="7" destOrd="0" presId="urn:microsoft.com/office/officeart/2005/8/layout/hList7"/>
    <dgm:cxn modelId="{9BDA4B99-ADD7-4ECC-9774-AB258A109E68}" type="presParOf" srcId="{DE93DAEC-FB26-4819-A8C9-FD2B0C33CA5B}" destId="{A8C84BA0-4548-4896-974D-63E94E7A93A1}" srcOrd="8" destOrd="0" presId="urn:microsoft.com/office/officeart/2005/8/layout/hList7"/>
    <dgm:cxn modelId="{B0A3F6A5-D407-403B-8D8A-8CF3FEDF380D}" type="presParOf" srcId="{A8C84BA0-4548-4896-974D-63E94E7A93A1}" destId="{6E89D8D9-7937-412B-AE0E-8B4EEA3C94B0}" srcOrd="0" destOrd="0" presId="urn:microsoft.com/office/officeart/2005/8/layout/hList7"/>
    <dgm:cxn modelId="{BEBB10CA-1747-4FE2-8937-AB359565179A}" type="presParOf" srcId="{A8C84BA0-4548-4896-974D-63E94E7A93A1}" destId="{69804745-4F14-4177-87E7-680509AB2627}" srcOrd="1" destOrd="0" presId="urn:microsoft.com/office/officeart/2005/8/layout/hList7"/>
    <dgm:cxn modelId="{9B6EC703-506A-464A-BBD5-9EAD0761C017}" type="presParOf" srcId="{A8C84BA0-4548-4896-974D-63E94E7A93A1}" destId="{A304A1A7-3F31-41F4-A396-C8833466F944}" srcOrd="2" destOrd="0" presId="urn:microsoft.com/office/officeart/2005/8/layout/hList7"/>
    <dgm:cxn modelId="{A805FEBF-31CC-4D22-A92D-3E7A7E5BFFDD}" type="presParOf" srcId="{A8C84BA0-4548-4896-974D-63E94E7A93A1}" destId="{B6587DD1-3352-4D25-8DE0-CBE400E92E7D}" srcOrd="3" destOrd="0" presId="urn:microsoft.com/office/officeart/2005/8/layout/hList7"/>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244501-9972-4B6D-BA78-C61BF159827A}" type="doc">
      <dgm:prSet loTypeId="urn:microsoft.com/office/officeart/2005/8/layout/hList7" loCatId="list" qsTypeId="urn:microsoft.com/office/officeart/2005/8/quickstyle/simple1" qsCatId="simple" csTypeId="urn:microsoft.com/office/officeart/2005/8/colors/accent1_2" csCatId="accent1" phldr="1"/>
      <dgm:spPr/>
    </dgm:pt>
    <dgm:pt modelId="{A02884DA-0606-44AB-A61B-5405731CFE8F}">
      <dgm:prSet phldrT="[Text]" custT="1"/>
      <dgm:spPr>
        <a:solidFill>
          <a:schemeClr val="tx2">
            <a:lumMod val="50000"/>
            <a:lumOff val="50000"/>
          </a:schemeClr>
        </a:solidFill>
        <a:ln>
          <a:solidFill>
            <a:schemeClr val="bg1"/>
          </a:solidFill>
        </a:ln>
      </dgm:spPr>
      <dgm:t>
        <a:bodyPr/>
        <a:lstStyle/>
        <a:p>
          <a:r>
            <a:rPr lang="en-US" sz="2000" dirty="0">
              <a:solidFill>
                <a:schemeClr val="bg1"/>
              </a:solidFill>
            </a:rPr>
            <a:t>Dynamic Critical Chain  Scheduling</a:t>
          </a:r>
          <a:endParaRPr lang="en-NL" sz="2000" dirty="0">
            <a:solidFill>
              <a:schemeClr val="bg1"/>
            </a:solidFill>
          </a:endParaRPr>
        </a:p>
      </dgm:t>
    </dgm:pt>
    <dgm:pt modelId="{048DA0DB-227A-4F69-AB7A-4F2FEFE3F9FA}" type="parTrans" cxnId="{471E297E-AA80-49C9-959B-0B599EB41A45}">
      <dgm:prSet/>
      <dgm:spPr/>
      <dgm:t>
        <a:bodyPr/>
        <a:lstStyle/>
        <a:p>
          <a:endParaRPr lang="en-NL" sz="1600"/>
        </a:p>
      </dgm:t>
    </dgm:pt>
    <dgm:pt modelId="{F486F0EF-8A81-4D93-BB1D-9A982B5614E2}" type="sibTrans" cxnId="{471E297E-AA80-49C9-959B-0B599EB41A45}">
      <dgm:prSet/>
      <dgm:spPr/>
      <dgm:t>
        <a:bodyPr/>
        <a:lstStyle/>
        <a:p>
          <a:endParaRPr lang="en-NL" sz="1600"/>
        </a:p>
      </dgm:t>
    </dgm:pt>
    <dgm:pt modelId="{27F5A1F7-05B9-4805-8818-8A65C31D14CE}">
      <dgm:prSet phldrT="[Text]" custT="1"/>
      <dgm:spPr>
        <a:solidFill>
          <a:schemeClr val="tx2">
            <a:lumMod val="50000"/>
            <a:lumOff val="50000"/>
          </a:schemeClr>
        </a:solidFill>
        <a:ln>
          <a:solidFill>
            <a:schemeClr val="bg1"/>
          </a:solidFill>
        </a:ln>
      </dgm:spPr>
      <dgm:t>
        <a:bodyPr/>
        <a:lstStyle/>
        <a:p>
          <a:r>
            <a:rPr lang="en-US" sz="2000" dirty="0">
              <a:solidFill>
                <a:schemeClr val="bg1"/>
              </a:solidFill>
            </a:rPr>
            <a:t>Buffer Management</a:t>
          </a:r>
          <a:endParaRPr lang="en-NL" sz="2000" dirty="0">
            <a:solidFill>
              <a:schemeClr val="bg1"/>
            </a:solidFill>
          </a:endParaRPr>
        </a:p>
      </dgm:t>
    </dgm:pt>
    <dgm:pt modelId="{132D1C8E-1F70-443F-BB35-A23DCE0FB16F}" type="parTrans" cxnId="{07DA9856-F695-407E-90FB-838989748868}">
      <dgm:prSet/>
      <dgm:spPr/>
      <dgm:t>
        <a:bodyPr/>
        <a:lstStyle/>
        <a:p>
          <a:endParaRPr lang="en-NL" sz="1600"/>
        </a:p>
      </dgm:t>
    </dgm:pt>
    <dgm:pt modelId="{0D5C8FE2-8E80-4A3A-8B16-2B7A3CCF7D8F}" type="sibTrans" cxnId="{07DA9856-F695-407E-90FB-838989748868}">
      <dgm:prSet/>
      <dgm:spPr/>
      <dgm:t>
        <a:bodyPr/>
        <a:lstStyle/>
        <a:p>
          <a:endParaRPr lang="en-NL" sz="1600"/>
        </a:p>
      </dgm:t>
    </dgm:pt>
    <dgm:pt modelId="{6AC917D7-7881-488A-82A4-EA0B874A3881}">
      <dgm:prSet phldrT="[Text]" custT="1"/>
      <dgm:spPr>
        <a:solidFill>
          <a:schemeClr val="tx2">
            <a:lumMod val="50000"/>
            <a:lumOff val="50000"/>
          </a:schemeClr>
        </a:solidFill>
        <a:ln>
          <a:solidFill>
            <a:schemeClr val="bg1"/>
          </a:solidFill>
        </a:ln>
      </dgm:spPr>
      <dgm:t>
        <a:bodyPr/>
        <a:lstStyle/>
        <a:p>
          <a:r>
            <a:rPr lang="en-US" sz="2000" dirty="0">
              <a:solidFill>
                <a:schemeClr val="bg1"/>
              </a:solidFill>
            </a:rPr>
            <a:t>Manage Queues with Priorities</a:t>
          </a:r>
          <a:endParaRPr lang="en-NL" sz="2000" dirty="0">
            <a:solidFill>
              <a:schemeClr val="bg1"/>
            </a:solidFill>
          </a:endParaRPr>
        </a:p>
      </dgm:t>
    </dgm:pt>
    <dgm:pt modelId="{ABC97D67-5D18-4FBF-AA46-9DCCC4D062AB}" type="parTrans" cxnId="{CEDE037E-A961-490D-8FDD-95C9DC9DF25E}">
      <dgm:prSet/>
      <dgm:spPr/>
      <dgm:t>
        <a:bodyPr/>
        <a:lstStyle/>
        <a:p>
          <a:endParaRPr lang="en-NL" sz="1600"/>
        </a:p>
      </dgm:t>
    </dgm:pt>
    <dgm:pt modelId="{2C4A07C9-FFC1-45A6-92A8-BE244E1F7AB6}" type="sibTrans" cxnId="{CEDE037E-A961-490D-8FDD-95C9DC9DF25E}">
      <dgm:prSet/>
      <dgm:spPr/>
      <dgm:t>
        <a:bodyPr/>
        <a:lstStyle/>
        <a:p>
          <a:endParaRPr lang="en-NL" sz="1600"/>
        </a:p>
      </dgm:t>
    </dgm:pt>
    <dgm:pt modelId="{8183F1B0-49B3-45AD-8847-4CDAB35E060B}">
      <dgm:prSet phldrT="[Text]" custT="1"/>
      <dgm:spPr>
        <a:solidFill>
          <a:schemeClr val="tx2">
            <a:lumMod val="50000"/>
            <a:lumOff val="50000"/>
          </a:schemeClr>
        </a:solidFill>
        <a:ln>
          <a:solidFill>
            <a:schemeClr val="bg1"/>
          </a:solidFill>
        </a:ln>
      </dgm:spPr>
      <dgm:t>
        <a:bodyPr/>
        <a:lstStyle/>
        <a:p>
          <a:r>
            <a:rPr lang="en-US" sz="2000" dirty="0">
              <a:solidFill>
                <a:schemeClr val="bg1"/>
              </a:solidFill>
            </a:rPr>
            <a:t>Late Binding</a:t>
          </a:r>
          <a:endParaRPr lang="en-NL" sz="2000" dirty="0">
            <a:solidFill>
              <a:schemeClr val="bg1"/>
            </a:solidFill>
          </a:endParaRPr>
        </a:p>
      </dgm:t>
    </dgm:pt>
    <dgm:pt modelId="{2AD571E6-5AFB-4A75-9E79-3EE2E3BFE8A7}" type="parTrans" cxnId="{1151E6D6-61EA-4E2B-AC39-9B41E0DE5DE5}">
      <dgm:prSet/>
      <dgm:spPr/>
      <dgm:t>
        <a:bodyPr/>
        <a:lstStyle/>
        <a:p>
          <a:endParaRPr lang="en-NL" sz="1600"/>
        </a:p>
      </dgm:t>
    </dgm:pt>
    <dgm:pt modelId="{20B9DE2D-3C9A-4E6B-817A-C1A7531B44FE}" type="sibTrans" cxnId="{1151E6D6-61EA-4E2B-AC39-9B41E0DE5DE5}">
      <dgm:prSet/>
      <dgm:spPr/>
      <dgm:t>
        <a:bodyPr/>
        <a:lstStyle/>
        <a:p>
          <a:endParaRPr lang="en-NL" sz="1600"/>
        </a:p>
      </dgm:t>
    </dgm:pt>
    <dgm:pt modelId="{5863673C-7021-4B72-8F0C-0992D497FA70}">
      <dgm:prSet phldrT="[Text]" custT="1"/>
      <dgm:spPr>
        <a:solidFill>
          <a:schemeClr val="tx2">
            <a:lumMod val="50000"/>
            <a:lumOff val="50000"/>
          </a:schemeClr>
        </a:solidFill>
        <a:ln>
          <a:solidFill>
            <a:schemeClr val="bg1"/>
          </a:solidFill>
        </a:ln>
      </dgm:spPr>
      <dgm:t>
        <a:bodyPr/>
        <a:lstStyle/>
        <a:p>
          <a:r>
            <a:rPr lang="en-US" sz="2000" dirty="0">
              <a:solidFill>
                <a:schemeClr val="bg1"/>
              </a:solidFill>
            </a:rPr>
            <a:t>Manage </a:t>
          </a:r>
          <a:r>
            <a:rPr lang="en-US" sz="2000" i="1" dirty="0">
              <a:solidFill>
                <a:srgbClr val="FFFF00"/>
              </a:solidFill>
            </a:rPr>
            <a:t>Flow</a:t>
          </a:r>
          <a:r>
            <a:rPr lang="en-US" sz="2000" dirty="0">
              <a:solidFill>
                <a:schemeClr val="bg1"/>
              </a:solidFill>
            </a:rPr>
            <a:t> and </a:t>
          </a:r>
          <a:r>
            <a:rPr lang="en-US" sz="2000" dirty="0">
              <a:solidFill>
                <a:srgbClr val="FFFF00"/>
              </a:solidFill>
            </a:rPr>
            <a:t>W</a:t>
          </a:r>
          <a:r>
            <a:rPr lang="en-US" sz="2000" i="1" dirty="0">
              <a:solidFill>
                <a:srgbClr val="FFFF00"/>
              </a:solidFill>
            </a:rPr>
            <a:t>ork-in-Progress</a:t>
          </a:r>
        </a:p>
        <a:p>
          <a:r>
            <a:rPr lang="en-US" sz="2000" dirty="0">
              <a:solidFill>
                <a:schemeClr val="bg1"/>
              </a:solidFill>
            </a:rPr>
            <a:t>(WIP)</a:t>
          </a:r>
          <a:endParaRPr lang="en-NL" sz="2000" dirty="0">
            <a:solidFill>
              <a:schemeClr val="bg1"/>
            </a:solidFill>
          </a:endParaRPr>
        </a:p>
      </dgm:t>
    </dgm:pt>
    <dgm:pt modelId="{86123CD2-89EB-4CB8-8250-6C093D6C7749}" type="parTrans" cxnId="{3B5F1C9B-5E28-4F7C-8478-A3FD309001B8}">
      <dgm:prSet/>
      <dgm:spPr/>
      <dgm:t>
        <a:bodyPr/>
        <a:lstStyle/>
        <a:p>
          <a:endParaRPr lang="en-NL" sz="1600"/>
        </a:p>
      </dgm:t>
    </dgm:pt>
    <dgm:pt modelId="{5D46C442-204D-4467-9E70-5D67565EAF0C}" type="sibTrans" cxnId="{3B5F1C9B-5E28-4F7C-8478-A3FD309001B8}">
      <dgm:prSet/>
      <dgm:spPr/>
      <dgm:t>
        <a:bodyPr/>
        <a:lstStyle/>
        <a:p>
          <a:endParaRPr lang="en-NL" sz="1600"/>
        </a:p>
      </dgm:t>
    </dgm:pt>
    <dgm:pt modelId="{211229C9-FF53-4DEB-A9AC-A2BB6D4B0790}" type="pres">
      <dgm:prSet presAssocID="{B4244501-9972-4B6D-BA78-C61BF159827A}" presName="Name0" presStyleCnt="0">
        <dgm:presLayoutVars>
          <dgm:dir/>
          <dgm:resizeHandles val="exact"/>
        </dgm:presLayoutVars>
      </dgm:prSet>
      <dgm:spPr/>
    </dgm:pt>
    <dgm:pt modelId="{CB06AA94-A04A-4B22-84EC-2612FD816EE3}" type="pres">
      <dgm:prSet presAssocID="{B4244501-9972-4B6D-BA78-C61BF159827A}" presName="fgShape" presStyleLbl="fgShp" presStyleIdx="0" presStyleCnt="1"/>
      <dgm:spPr>
        <a:xfrm>
          <a:off x="368680" y="3780445"/>
          <a:ext cx="8479662" cy="708833"/>
        </a:xfrm>
        <a:prstGeom prst="leftRightArrow">
          <a:avLst/>
        </a:prstGeom>
        <a:solidFill>
          <a:srgbClr val="645BF6"/>
        </a:solidFill>
        <a:ln w="25400" cap="flat" cmpd="sng" algn="ctr">
          <a:solidFill>
            <a:srgbClr val="FFFFFF"/>
          </a:solidFill>
          <a:prstDash val="solid"/>
        </a:ln>
        <a:effectLst/>
      </dgm:spPr>
    </dgm:pt>
    <dgm:pt modelId="{DE93DAEC-FB26-4819-A8C9-FD2B0C33CA5B}" type="pres">
      <dgm:prSet presAssocID="{B4244501-9972-4B6D-BA78-C61BF159827A}" presName="linComp" presStyleCnt="0"/>
      <dgm:spPr/>
    </dgm:pt>
    <dgm:pt modelId="{A58D2857-BE54-4965-A85A-261F1785CDC2}" type="pres">
      <dgm:prSet presAssocID="{A02884DA-0606-44AB-A61B-5405731CFE8F}" presName="compNode" presStyleCnt="0"/>
      <dgm:spPr/>
    </dgm:pt>
    <dgm:pt modelId="{7A9D91E1-5202-47D0-88A0-4493C0922F2F}" type="pres">
      <dgm:prSet presAssocID="{A02884DA-0606-44AB-A61B-5405731CFE8F}" presName="bkgdShape" presStyleLbl="node1" presStyleIdx="0" presStyleCnt="5"/>
      <dgm:spPr/>
    </dgm:pt>
    <dgm:pt modelId="{2ACB2424-2D84-46FC-B74D-B0F6634830C3}" type="pres">
      <dgm:prSet presAssocID="{A02884DA-0606-44AB-A61B-5405731CFE8F}" presName="nodeTx" presStyleLbl="node1" presStyleIdx="0" presStyleCnt="5">
        <dgm:presLayoutVars>
          <dgm:bulletEnabled val="1"/>
        </dgm:presLayoutVars>
      </dgm:prSet>
      <dgm:spPr/>
    </dgm:pt>
    <dgm:pt modelId="{0DDE929B-E334-412B-80B7-FD8BD9E98B47}" type="pres">
      <dgm:prSet presAssocID="{A02884DA-0606-44AB-A61B-5405731CFE8F}" presName="invisiNode" presStyleLbl="node1" presStyleIdx="0" presStyleCnt="5"/>
      <dgm:spPr/>
    </dgm:pt>
    <dgm:pt modelId="{60A5F99A-B45C-4D41-88E7-A33691932D9C}" type="pres">
      <dgm:prSet presAssocID="{A02884DA-0606-44AB-A61B-5405731CFE8F}" presName="imagNode" presStyleLbl="fgImgPlace1" presStyleIdx="0" presStyleCnt="5"/>
      <dgm:spPr>
        <a:blipFill>
          <a:blip xmlns:r="http://schemas.openxmlformats.org/officeDocument/2006/relationships" r:embed="rId1"/>
          <a:srcRect/>
          <a:stretch>
            <a:fillRect l="-10000" r="-10000"/>
          </a:stretch>
        </a:blipFill>
        <a:ln>
          <a:solidFill>
            <a:schemeClr val="bg1"/>
          </a:solidFill>
        </a:ln>
      </dgm:spPr>
    </dgm:pt>
    <dgm:pt modelId="{A80BA5A1-2786-4A1F-AF9B-B33EDD1B4F49}" type="pres">
      <dgm:prSet presAssocID="{F486F0EF-8A81-4D93-BB1D-9A982B5614E2}" presName="sibTrans" presStyleLbl="sibTrans2D1" presStyleIdx="0" presStyleCnt="0"/>
      <dgm:spPr/>
    </dgm:pt>
    <dgm:pt modelId="{067FDF3C-4199-4DCF-86DA-E0C1727B1EDC}" type="pres">
      <dgm:prSet presAssocID="{27F5A1F7-05B9-4805-8818-8A65C31D14CE}" presName="compNode" presStyleCnt="0"/>
      <dgm:spPr/>
    </dgm:pt>
    <dgm:pt modelId="{F7DBC356-D6A3-4EC4-9767-3E0A99B7BCC3}" type="pres">
      <dgm:prSet presAssocID="{27F5A1F7-05B9-4805-8818-8A65C31D14CE}" presName="bkgdShape" presStyleLbl="node1" presStyleIdx="1" presStyleCnt="5"/>
      <dgm:spPr/>
    </dgm:pt>
    <dgm:pt modelId="{C1DE4F54-3817-4869-96DA-67A061840C9A}" type="pres">
      <dgm:prSet presAssocID="{27F5A1F7-05B9-4805-8818-8A65C31D14CE}" presName="nodeTx" presStyleLbl="node1" presStyleIdx="1" presStyleCnt="5">
        <dgm:presLayoutVars>
          <dgm:bulletEnabled val="1"/>
        </dgm:presLayoutVars>
      </dgm:prSet>
      <dgm:spPr/>
    </dgm:pt>
    <dgm:pt modelId="{D03A1F13-65E1-4DB1-A234-9DC8DB81E399}" type="pres">
      <dgm:prSet presAssocID="{27F5A1F7-05B9-4805-8818-8A65C31D14CE}" presName="invisiNode" presStyleLbl="node1" presStyleIdx="1" presStyleCnt="5"/>
      <dgm:spPr/>
    </dgm:pt>
    <dgm:pt modelId="{67D32B16-D97C-42C2-9534-4722B955AF76}" type="pres">
      <dgm:prSet presAssocID="{27F5A1F7-05B9-4805-8818-8A65C31D14CE}" presName="imagNode" presStyleLbl="fgImgPlace1" presStyleIdx="1" presStyleCnt="5"/>
      <dgm:spPr>
        <a:blipFill>
          <a:blip xmlns:r="http://schemas.openxmlformats.org/officeDocument/2006/relationships" r:embed="rId2"/>
          <a:srcRect/>
          <a:stretch>
            <a:fillRect l="-3000" r="-3000"/>
          </a:stretch>
        </a:blipFill>
        <a:ln>
          <a:solidFill>
            <a:schemeClr val="bg1"/>
          </a:solidFill>
        </a:ln>
      </dgm:spPr>
    </dgm:pt>
    <dgm:pt modelId="{BA841B19-BB33-4E0E-AA94-72CBF99BEFD2}" type="pres">
      <dgm:prSet presAssocID="{0D5C8FE2-8E80-4A3A-8B16-2B7A3CCF7D8F}" presName="sibTrans" presStyleLbl="sibTrans2D1" presStyleIdx="0" presStyleCnt="0"/>
      <dgm:spPr/>
    </dgm:pt>
    <dgm:pt modelId="{FFCDF9D3-363D-4743-A258-67D6B27C1C5D}" type="pres">
      <dgm:prSet presAssocID="{6AC917D7-7881-488A-82A4-EA0B874A3881}" presName="compNode" presStyleCnt="0"/>
      <dgm:spPr/>
    </dgm:pt>
    <dgm:pt modelId="{A39F110F-B453-4C40-928C-D5B38B43521C}" type="pres">
      <dgm:prSet presAssocID="{6AC917D7-7881-488A-82A4-EA0B874A3881}" presName="bkgdShape" presStyleLbl="node1" presStyleIdx="2" presStyleCnt="5"/>
      <dgm:spPr/>
    </dgm:pt>
    <dgm:pt modelId="{C0D591E6-FA8A-45EC-B514-C89DD9CE5664}" type="pres">
      <dgm:prSet presAssocID="{6AC917D7-7881-488A-82A4-EA0B874A3881}" presName="nodeTx" presStyleLbl="node1" presStyleIdx="2" presStyleCnt="5">
        <dgm:presLayoutVars>
          <dgm:bulletEnabled val="1"/>
        </dgm:presLayoutVars>
      </dgm:prSet>
      <dgm:spPr/>
    </dgm:pt>
    <dgm:pt modelId="{CCA8A743-5045-44C5-9F57-E502FD7F134E}" type="pres">
      <dgm:prSet presAssocID="{6AC917D7-7881-488A-82A4-EA0B874A3881}" presName="invisiNode" presStyleLbl="node1" presStyleIdx="2" presStyleCnt="5"/>
      <dgm:spPr/>
    </dgm:pt>
    <dgm:pt modelId="{F58CF04F-698A-4D50-B2BA-B5C6D0C8C545}" type="pres">
      <dgm:prSet presAssocID="{6AC917D7-7881-488A-82A4-EA0B874A3881}" presName="imagNode" presStyleLbl="fgImgPlace1" presStyleIdx="2" presStyleCnt="5"/>
      <dgm:spPr>
        <a:blipFill>
          <a:blip xmlns:r="http://schemas.openxmlformats.org/officeDocument/2006/relationships" r:embed="rId3"/>
          <a:srcRect/>
          <a:stretch>
            <a:fillRect t="-1000" b="-1000"/>
          </a:stretch>
        </a:blipFill>
        <a:ln>
          <a:solidFill>
            <a:schemeClr val="bg1"/>
          </a:solidFill>
        </a:ln>
      </dgm:spPr>
    </dgm:pt>
    <dgm:pt modelId="{1E007D3B-A839-4E7D-959E-805D29A05F17}" type="pres">
      <dgm:prSet presAssocID="{2C4A07C9-FFC1-45A6-92A8-BE244E1F7AB6}" presName="sibTrans" presStyleLbl="sibTrans2D1" presStyleIdx="0" presStyleCnt="0"/>
      <dgm:spPr/>
    </dgm:pt>
    <dgm:pt modelId="{CF01498F-7DF6-40B0-914C-9E62FA7949D9}" type="pres">
      <dgm:prSet presAssocID="{8183F1B0-49B3-45AD-8847-4CDAB35E060B}" presName="compNode" presStyleCnt="0"/>
      <dgm:spPr/>
    </dgm:pt>
    <dgm:pt modelId="{12A8ED3D-478F-4EF9-B82A-7FE52B0B0B75}" type="pres">
      <dgm:prSet presAssocID="{8183F1B0-49B3-45AD-8847-4CDAB35E060B}" presName="bkgdShape" presStyleLbl="node1" presStyleIdx="3" presStyleCnt="5"/>
      <dgm:spPr/>
    </dgm:pt>
    <dgm:pt modelId="{457E7CF7-D9C4-4E02-B993-9EC978844F90}" type="pres">
      <dgm:prSet presAssocID="{8183F1B0-49B3-45AD-8847-4CDAB35E060B}" presName="nodeTx" presStyleLbl="node1" presStyleIdx="3" presStyleCnt="5">
        <dgm:presLayoutVars>
          <dgm:bulletEnabled val="1"/>
        </dgm:presLayoutVars>
      </dgm:prSet>
      <dgm:spPr/>
    </dgm:pt>
    <dgm:pt modelId="{851819DB-5C7B-4C74-B825-9737F83F8B86}" type="pres">
      <dgm:prSet presAssocID="{8183F1B0-49B3-45AD-8847-4CDAB35E060B}" presName="invisiNode" presStyleLbl="node1" presStyleIdx="3" presStyleCnt="5"/>
      <dgm:spPr/>
    </dgm:pt>
    <dgm:pt modelId="{152CA225-F76A-4065-AA76-35D954418482}" type="pres">
      <dgm:prSet presAssocID="{8183F1B0-49B3-45AD-8847-4CDAB35E060B}"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solidFill>
            <a:schemeClr val="bg1"/>
          </a:solidFill>
        </a:ln>
      </dgm:spPr>
    </dgm:pt>
    <dgm:pt modelId="{210B7B8A-DBAD-4EB6-9DC7-816B24C007E4}" type="pres">
      <dgm:prSet presAssocID="{20B9DE2D-3C9A-4E6B-817A-C1A7531B44FE}" presName="sibTrans" presStyleLbl="sibTrans2D1" presStyleIdx="0" presStyleCnt="0"/>
      <dgm:spPr/>
    </dgm:pt>
    <dgm:pt modelId="{A8C84BA0-4548-4896-974D-63E94E7A93A1}" type="pres">
      <dgm:prSet presAssocID="{5863673C-7021-4B72-8F0C-0992D497FA70}" presName="compNode" presStyleCnt="0"/>
      <dgm:spPr/>
    </dgm:pt>
    <dgm:pt modelId="{6E89D8D9-7937-412B-AE0E-8B4EEA3C94B0}" type="pres">
      <dgm:prSet presAssocID="{5863673C-7021-4B72-8F0C-0992D497FA70}" presName="bkgdShape" presStyleLbl="node1" presStyleIdx="4" presStyleCnt="5"/>
      <dgm:spPr/>
    </dgm:pt>
    <dgm:pt modelId="{69804745-4F14-4177-87E7-680509AB2627}" type="pres">
      <dgm:prSet presAssocID="{5863673C-7021-4B72-8F0C-0992D497FA70}" presName="nodeTx" presStyleLbl="node1" presStyleIdx="4" presStyleCnt="5">
        <dgm:presLayoutVars>
          <dgm:bulletEnabled val="1"/>
        </dgm:presLayoutVars>
      </dgm:prSet>
      <dgm:spPr/>
    </dgm:pt>
    <dgm:pt modelId="{A304A1A7-3F31-41F4-A396-C8833466F944}" type="pres">
      <dgm:prSet presAssocID="{5863673C-7021-4B72-8F0C-0992D497FA70}" presName="invisiNode" presStyleLbl="node1" presStyleIdx="4" presStyleCnt="5"/>
      <dgm:spPr/>
    </dgm:pt>
    <dgm:pt modelId="{B6587DD1-3352-4D25-8DE0-CBE400E92E7D}" type="pres">
      <dgm:prSet presAssocID="{5863673C-7021-4B72-8F0C-0992D497FA70}" presName="imagNode" presStyleLbl="fgImgPlace1" presStyleIdx="4" presStyleCnt="5"/>
      <dgm:spPr>
        <a:blipFill>
          <a:blip xmlns:r="http://schemas.openxmlformats.org/officeDocument/2006/relationships" r:embed="rId5"/>
          <a:srcRect/>
          <a:stretch>
            <a:fillRect l="-5000" r="-5000"/>
          </a:stretch>
        </a:blipFill>
        <a:ln>
          <a:solidFill>
            <a:schemeClr val="bg1"/>
          </a:solidFill>
        </a:ln>
      </dgm:spPr>
    </dgm:pt>
  </dgm:ptLst>
  <dgm:cxnLst>
    <dgm:cxn modelId="{C9559D18-39BE-4EBC-8A34-E3C8FC414E98}" type="presOf" srcId="{B4244501-9972-4B6D-BA78-C61BF159827A}" destId="{211229C9-FF53-4DEB-A9AC-A2BB6D4B0790}" srcOrd="0" destOrd="0" presId="urn:microsoft.com/office/officeart/2005/8/layout/hList7"/>
    <dgm:cxn modelId="{0B561022-4E20-4432-BFE4-8F9EB3928A45}" type="presOf" srcId="{0D5C8FE2-8E80-4A3A-8B16-2B7A3CCF7D8F}" destId="{BA841B19-BB33-4E0E-AA94-72CBF99BEFD2}" srcOrd="0" destOrd="0" presId="urn:microsoft.com/office/officeart/2005/8/layout/hList7"/>
    <dgm:cxn modelId="{80FCCD22-B930-4CBA-B7AC-332D00120ADE}" type="presOf" srcId="{5863673C-7021-4B72-8F0C-0992D497FA70}" destId="{69804745-4F14-4177-87E7-680509AB2627}" srcOrd="1" destOrd="0" presId="urn:microsoft.com/office/officeart/2005/8/layout/hList7"/>
    <dgm:cxn modelId="{5235C92C-9B8E-40BC-9138-F19B85A9400D}" type="presOf" srcId="{A02884DA-0606-44AB-A61B-5405731CFE8F}" destId="{2ACB2424-2D84-46FC-B74D-B0F6634830C3}" srcOrd="1" destOrd="0" presId="urn:microsoft.com/office/officeart/2005/8/layout/hList7"/>
    <dgm:cxn modelId="{2B09643D-01D2-47A5-B9D2-110B5A4F15A5}" type="presOf" srcId="{8183F1B0-49B3-45AD-8847-4CDAB35E060B}" destId="{12A8ED3D-478F-4EF9-B82A-7FE52B0B0B75}" srcOrd="0" destOrd="0" presId="urn:microsoft.com/office/officeart/2005/8/layout/hList7"/>
    <dgm:cxn modelId="{F71C196B-7CBB-403D-BB2B-7CB560BCA85C}" type="presOf" srcId="{F486F0EF-8A81-4D93-BB1D-9A982B5614E2}" destId="{A80BA5A1-2786-4A1F-AF9B-B33EDD1B4F49}" srcOrd="0" destOrd="0" presId="urn:microsoft.com/office/officeart/2005/8/layout/hList7"/>
    <dgm:cxn modelId="{A431786C-63E8-4BBE-AF0F-69DEB74D46AC}" type="presOf" srcId="{6AC917D7-7881-488A-82A4-EA0B874A3881}" destId="{A39F110F-B453-4C40-928C-D5B38B43521C}" srcOrd="0" destOrd="0" presId="urn:microsoft.com/office/officeart/2005/8/layout/hList7"/>
    <dgm:cxn modelId="{73391B54-84CD-497C-BF9D-6826D2CBBA24}" type="presOf" srcId="{20B9DE2D-3C9A-4E6B-817A-C1A7531B44FE}" destId="{210B7B8A-DBAD-4EB6-9DC7-816B24C007E4}" srcOrd="0" destOrd="0" presId="urn:microsoft.com/office/officeart/2005/8/layout/hList7"/>
    <dgm:cxn modelId="{07DA9856-F695-407E-90FB-838989748868}" srcId="{B4244501-9972-4B6D-BA78-C61BF159827A}" destId="{27F5A1F7-05B9-4805-8818-8A65C31D14CE}" srcOrd="1" destOrd="0" parTransId="{132D1C8E-1F70-443F-BB35-A23DCE0FB16F}" sibTransId="{0D5C8FE2-8E80-4A3A-8B16-2B7A3CCF7D8F}"/>
    <dgm:cxn modelId="{CEDE037E-A961-490D-8FDD-95C9DC9DF25E}" srcId="{B4244501-9972-4B6D-BA78-C61BF159827A}" destId="{6AC917D7-7881-488A-82A4-EA0B874A3881}" srcOrd="2" destOrd="0" parTransId="{ABC97D67-5D18-4FBF-AA46-9DCCC4D062AB}" sibTransId="{2C4A07C9-FFC1-45A6-92A8-BE244E1F7AB6}"/>
    <dgm:cxn modelId="{471E297E-AA80-49C9-959B-0B599EB41A45}" srcId="{B4244501-9972-4B6D-BA78-C61BF159827A}" destId="{A02884DA-0606-44AB-A61B-5405731CFE8F}" srcOrd="0" destOrd="0" parTransId="{048DA0DB-227A-4F69-AB7A-4F2FEFE3F9FA}" sibTransId="{F486F0EF-8A81-4D93-BB1D-9A982B5614E2}"/>
    <dgm:cxn modelId="{DA23DE7F-738A-4B21-BFBA-2EF2D4996EB2}" type="presOf" srcId="{8183F1B0-49B3-45AD-8847-4CDAB35E060B}" destId="{457E7CF7-D9C4-4E02-B993-9EC978844F90}" srcOrd="1" destOrd="0" presId="urn:microsoft.com/office/officeart/2005/8/layout/hList7"/>
    <dgm:cxn modelId="{B3792A87-BE4D-45CB-952D-13B33E68784A}" type="presOf" srcId="{5863673C-7021-4B72-8F0C-0992D497FA70}" destId="{6E89D8D9-7937-412B-AE0E-8B4EEA3C94B0}" srcOrd="0" destOrd="0" presId="urn:microsoft.com/office/officeart/2005/8/layout/hList7"/>
    <dgm:cxn modelId="{3B5F1C9B-5E28-4F7C-8478-A3FD309001B8}" srcId="{B4244501-9972-4B6D-BA78-C61BF159827A}" destId="{5863673C-7021-4B72-8F0C-0992D497FA70}" srcOrd="4" destOrd="0" parTransId="{86123CD2-89EB-4CB8-8250-6C093D6C7749}" sibTransId="{5D46C442-204D-4467-9E70-5D67565EAF0C}"/>
    <dgm:cxn modelId="{CF988CA2-CFA2-485C-B7DA-203B49C827BD}" type="presOf" srcId="{27F5A1F7-05B9-4805-8818-8A65C31D14CE}" destId="{C1DE4F54-3817-4869-96DA-67A061840C9A}" srcOrd="1" destOrd="0" presId="urn:microsoft.com/office/officeart/2005/8/layout/hList7"/>
    <dgm:cxn modelId="{DA00F5A5-ACA0-4A0F-8916-80FBA21B726C}" type="presOf" srcId="{2C4A07C9-FFC1-45A6-92A8-BE244E1F7AB6}" destId="{1E007D3B-A839-4E7D-959E-805D29A05F17}" srcOrd="0" destOrd="0" presId="urn:microsoft.com/office/officeart/2005/8/layout/hList7"/>
    <dgm:cxn modelId="{5EF722AF-50B3-4848-B11E-0D73022B503F}" type="presOf" srcId="{27F5A1F7-05B9-4805-8818-8A65C31D14CE}" destId="{F7DBC356-D6A3-4EC4-9767-3E0A99B7BCC3}" srcOrd="0" destOrd="0" presId="urn:microsoft.com/office/officeart/2005/8/layout/hList7"/>
    <dgm:cxn modelId="{925D25CB-B90A-43C6-9BE3-BB4174C3A944}" type="presOf" srcId="{A02884DA-0606-44AB-A61B-5405731CFE8F}" destId="{7A9D91E1-5202-47D0-88A0-4493C0922F2F}" srcOrd="0" destOrd="0" presId="urn:microsoft.com/office/officeart/2005/8/layout/hList7"/>
    <dgm:cxn modelId="{1151E6D6-61EA-4E2B-AC39-9B41E0DE5DE5}" srcId="{B4244501-9972-4B6D-BA78-C61BF159827A}" destId="{8183F1B0-49B3-45AD-8847-4CDAB35E060B}" srcOrd="3" destOrd="0" parTransId="{2AD571E6-5AFB-4A75-9E79-3EE2E3BFE8A7}" sibTransId="{20B9DE2D-3C9A-4E6B-817A-C1A7531B44FE}"/>
    <dgm:cxn modelId="{4619CAE1-71EA-46C6-BFF3-99E8A04915F9}" type="presOf" srcId="{6AC917D7-7881-488A-82A4-EA0B874A3881}" destId="{C0D591E6-FA8A-45EC-B514-C89DD9CE5664}" srcOrd="1" destOrd="0" presId="urn:microsoft.com/office/officeart/2005/8/layout/hList7"/>
    <dgm:cxn modelId="{154B91C3-876E-47E7-85E3-2B78CA88FF8A}" type="presParOf" srcId="{211229C9-FF53-4DEB-A9AC-A2BB6D4B0790}" destId="{CB06AA94-A04A-4B22-84EC-2612FD816EE3}" srcOrd="0" destOrd="0" presId="urn:microsoft.com/office/officeart/2005/8/layout/hList7"/>
    <dgm:cxn modelId="{7300570C-CDA7-46AE-9D79-3346BEA239D5}" type="presParOf" srcId="{211229C9-FF53-4DEB-A9AC-A2BB6D4B0790}" destId="{DE93DAEC-FB26-4819-A8C9-FD2B0C33CA5B}" srcOrd="1" destOrd="0" presId="urn:microsoft.com/office/officeart/2005/8/layout/hList7"/>
    <dgm:cxn modelId="{43ADA84A-1E5D-4046-8E29-F1D045047837}" type="presParOf" srcId="{DE93DAEC-FB26-4819-A8C9-FD2B0C33CA5B}" destId="{A58D2857-BE54-4965-A85A-261F1785CDC2}" srcOrd="0" destOrd="0" presId="urn:microsoft.com/office/officeart/2005/8/layout/hList7"/>
    <dgm:cxn modelId="{013A9A9C-0B89-41C9-A22F-4D44CDD81CA9}" type="presParOf" srcId="{A58D2857-BE54-4965-A85A-261F1785CDC2}" destId="{7A9D91E1-5202-47D0-88A0-4493C0922F2F}" srcOrd="0" destOrd="0" presId="urn:microsoft.com/office/officeart/2005/8/layout/hList7"/>
    <dgm:cxn modelId="{DEFB81FD-AF81-4481-961D-8B365ECC04F8}" type="presParOf" srcId="{A58D2857-BE54-4965-A85A-261F1785CDC2}" destId="{2ACB2424-2D84-46FC-B74D-B0F6634830C3}" srcOrd="1" destOrd="0" presId="urn:microsoft.com/office/officeart/2005/8/layout/hList7"/>
    <dgm:cxn modelId="{EE6E6F0C-89B1-4B0C-AD58-7B611B55B930}" type="presParOf" srcId="{A58D2857-BE54-4965-A85A-261F1785CDC2}" destId="{0DDE929B-E334-412B-80B7-FD8BD9E98B47}" srcOrd="2" destOrd="0" presId="urn:microsoft.com/office/officeart/2005/8/layout/hList7"/>
    <dgm:cxn modelId="{45E82E52-407B-467B-B7F7-91311E54A2BB}" type="presParOf" srcId="{A58D2857-BE54-4965-A85A-261F1785CDC2}" destId="{60A5F99A-B45C-4D41-88E7-A33691932D9C}" srcOrd="3" destOrd="0" presId="urn:microsoft.com/office/officeart/2005/8/layout/hList7"/>
    <dgm:cxn modelId="{6F3253D3-518B-44F7-B9FE-81D7D42B1406}" type="presParOf" srcId="{DE93DAEC-FB26-4819-A8C9-FD2B0C33CA5B}" destId="{A80BA5A1-2786-4A1F-AF9B-B33EDD1B4F49}" srcOrd="1" destOrd="0" presId="urn:microsoft.com/office/officeart/2005/8/layout/hList7"/>
    <dgm:cxn modelId="{19A80816-7005-41B2-A294-E08736E487B1}" type="presParOf" srcId="{DE93DAEC-FB26-4819-A8C9-FD2B0C33CA5B}" destId="{067FDF3C-4199-4DCF-86DA-E0C1727B1EDC}" srcOrd="2" destOrd="0" presId="urn:microsoft.com/office/officeart/2005/8/layout/hList7"/>
    <dgm:cxn modelId="{081C2465-8553-45D6-A591-64821F1DBD47}" type="presParOf" srcId="{067FDF3C-4199-4DCF-86DA-E0C1727B1EDC}" destId="{F7DBC356-D6A3-4EC4-9767-3E0A99B7BCC3}" srcOrd="0" destOrd="0" presId="urn:microsoft.com/office/officeart/2005/8/layout/hList7"/>
    <dgm:cxn modelId="{249E3027-803E-4EA7-A200-54FC819ED689}" type="presParOf" srcId="{067FDF3C-4199-4DCF-86DA-E0C1727B1EDC}" destId="{C1DE4F54-3817-4869-96DA-67A061840C9A}" srcOrd="1" destOrd="0" presId="urn:microsoft.com/office/officeart/2005/8/layout/hList7"/>
    <dgm:cxn modelId="{DFFF2083-64FC-4D07-BA4F-43A80029730D}" type="presParOf" srcId="{067FDF3C-4199-4DCF-86DA-E0C1727B1EDC}" destId="{D03A1F13-65E1-4DB1-A234-9DC8DB81E399}" srcOrd="2" destOrd="0" presId="urn:microsoft.com/office/officeart/2005/8/layout/hList7"/>
    <dgm:cxn modelId="{989EAD81-9B6B-425D-A8EE-86AEBD96BA1E}" type="presParOf" srcId="{067FDF3C-4199-4DCF-86DA-E0C1727B1EDC}" destId="{67D32B16-D97C-42C2-9534-4722B955AF76}" srcOrd="3" destOrd="0" presId="urn:microsoft.com/office/officeart/2005/8/layout/hList7"/>
    <dgm:cxn modelId="{72B20A7E-9F72-429B-9B13-4A853C7ED42E}" type="presParOf" srcId="{DE93DAEC-FB26-4819-A8C9-FD2B0C33CA5B}" destId="{BA841B19-BB33-4E0E-AA94-72CBF99BEFD2}" srcOrd="3" destOrd="0" presId="urn:microsoft.com/office/officeart/2005/8/layout/hList7"/>
    <dgm:cxn modelId="{FD1F2226-1D48-47D2-A5A8-EF7BB9E80BD7}" type="presParOf" srcId="{DE93DAEC-FB26-4819-A8C9-FD2B0C33CA5B}" destId="{FFCDF9D3-363D-4743-A258-67D6B27C1C5D}" srcOrd="4" destOrd="0" presId="urn:microsoft.com/office/officeart/2005/8/layout/hList7"/>
    <dgm:cxn modelId="{88BDE0EF-E778-4552-8902-0A1535B59289}" type="presParOf" srcId="{FFCDF9D3-363D-4743-A258-67D6B27C1C5D}" destId="{A39F110F-B453-4C40-928C-D5B38B43521C}" srcOrd="0" destOrd="0" presId="urn:microsoft.com/office/officeart/2005/8/layout/hList7"/>
    <dgm:cxn modelId="{E2AC96A7-3E58-4A54-A271-0090C35C9752}" type="presParOf" srcId="{FFCDF9D3-363D-4743-A258-67D6B27C1C5D}" destId="{C0D591E6-FA8A-45EC-B514-C89DD9CE5664}" srcOrd="1" destOrd="0" presId="urn:microsoft.com/office/officeart/2005/8/layout/hList7"/>
    <dgm:cxn modelId="{9CA8470F-C6B2-4394-84C5-06708B11F421}" type="presParOf" srcId="{FFCDF9D3-363D-4743-A258-67D6B27C1C5D}" destId="{CCA8A743-5045-44C5-9F57-E502FD7F134E}" srcOrd="2" destOrd="0" presId="urn:microsoft.com/office/officeart/2005/8/layout/hList7"/>
    <dgm:cxn modelId="{FA8CCF77-01A7-45EB-A89A-DE473C089880}" type="presParOf" srcId="{FFCDF9D3-363D-4743-A258-67D6B27C1C5D}" destId="{F58CF04F-698A-4D50-B2BA-B5C6D0C8C545}" srcOrd="3" destOrd="0" presId="urn:microsoft.com/office/officeart/2005/8/layout/hList7"/>
    <dgm:cxn modelId="{6CE85172-CF05-4504-8163-F11D1323642F}" type="presParOf" srcId="{DE93DAEC-FB26-4819-A8C9-FD2B0C33CA5B}" destId="{1E007D3B-A839-4E7D-959E-805D29A05F17}" srcOrd="5" destOrd="0" presId="urn:microsoft.com/office/officeart/2005/8/layout/hList7"/>
    <dgm:cxn modelId="{41E6D6A7-15AF-49F8-A090-77F1A4D58327}" type="presParOf" srcId="{DE93DAEC-FB26-4819-A8C9-FD2B0C33CA5B}" destId="{CF01498F-7DF6-40B0-914C-9E62FA7949D9}" srcOrd="6" destOrd="0" presId="urn:microsoft.com/office/officeart/2005/8/layout/hList7"/>
    <dgm:cxn modelId="{32F0F777-6D90-4A09-B5C6-EB9B4D6F3ABE}" type="presParOf" srcId="{CF01498F-7DF6-40B0-914C-9E62FA7949D9}" destId="{12A8ED3D-478F-4EF9-B82A-7FE52B0B0B75}" srcOrd="0" destOrd="0" presId="urn:microsoft.com/office/officeart/2005/8/layout/hList7"/>
    <dgm:cxn modelId="{EACADD47-35E6-4FB9-8110-C65ADFFE9D1F}" type="presParOf" srcId="{CF01498F-7DF6-40B0-914C-9E62FA7949D9}" destId="{457E7CF7-D9C4-4E02-B993-9EC978844F90}" srcOrd="1" destOrd="0" presId="urn:microsoft.com/office/officeart/2005/8/layout/hList7"/>
    <dgm:cxn modelId="{58589334-F83A-4F03-8428-98E82772DDD7}" type="presParOf" srcId="{CF01498F-7DF6-40B0-914C-9E62FA7949D9}" destId="{851819DB-5C7B-4C74-B825-9737F83F8B86}" srcOrd="2" destOrd="0" presId="urn:microsoft.com/office/officeart/2005/8/layout/hList7"/>
    <dgm:cxn modelId="{610670F0-D0DA-456F-80F2-513713DF616A}" type="presParOf" srcId="{CF01498F-7DF6-40B0-914C-9E62FA7949D9}" destId="{152CA225-F76A-4065-AA76-35D954418482}" srcOrd="3" destOrd="0" presId="urn:microsoft.com/office/officeart/2005/8/layout/hList7"/>
    <dgm:cxn modelId="{2F5AF678-9FAD-4B0A-BA19-774EF906D83A}" type="presParOf" srcId="{DE93DAEC-FB26-4819-A8C9-FD2B0C33CA5B}" destId="{210B7B8A-DBAD-4EB6-9DC7-816B24C007E4}" srcOrd="7" destOrd="0" presId="urn:microsoft.com/office/officeart/2005/8/layout/hList7"/>
    <dgm:cxn modelId="{9BDA4B99-ADD7-4ECC-9774-AB258A109E68}" type="presParOf" srcId="{DE93DAEC-FB26-4819-A8C9-FD2B0C33CA5B}" destId="{A8C84BA0-4548-4896-974D-63E94E7A93A1}" srcOrd="8" destOrd="0" presId="urn:microsoft.com/office/officeart/2005/8/layout/hList7"/>
    <dgm:cxn modelId="{B0A3F6A5-D407-403B-8D8A-8CF3FEDF380D}" type="presParOf" srcId="{A8C84BA0-4548-4896-974D-63E94E7A93A1}" destId="{6E89D8D9-7937-412B-AE0E-8B4EEA3C94B0}" srcOrd="0" destOrd="0" presId="urn:microsoft.com/office/officeart/2005/8/layout/hList7"/>
    <dgm:cxn modelId="{BEBB10CA-1747-4FE2-8937-AB359565179A}" type="presParOf" srcId="{A8C84BA0-4548-4896-974D-63E94E7A93A1}" destId="{69804745-4F14-4177-87E7-680509AB2627}" srcOrd="1" destOrd="0" presId="urn:microsoft.com/office/officeart/2005/8/layout/hList7"/>
    <dgm:cxn modelId="{9B6EC703-506A-464A-BBD5-9EAD0761C017}" type="presParOf" srcId="{A8C84BA0-4548-4896-974D-63E94E7A93A1}" destId="{A304A1A7-3F31-41F4-A396-C8833466F944}" srcOrd="2" destOrd="0" presId="urn:microsoft.com/office/officeart/2005/8/layout/hList7"/>
    <dgm:cxn modelId="{A805FEBF-31CC-4D22-A92D-3E7A7E5BFFDD}" type="presParOf" srcId="{A8C84BA0-4548-4896-974D-63E94E7A93A1}" destId="{B6587DD1-3352-4D25-8DE0-CBE400E92E7D}" srcOrd="3" destOrd="0" presId="urn:microsoft.com/office/officeart/2005/8/layout/hList7"/>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D7353-0344-4AB4-9941-39CBF290C3BC}">
      <dsp:nvSpPr>
        <dsp:cNvPr id="0" name=""/>
        <dsp:cNvSpPr/>
      </dsp:nvSpPr>
      <dsp:spPr>
        <a:xfrm>
          <a:off x="1952589" y="986460"/>
          <a:ext cx="2359516" cy="2359516"/>
        </a:xfrm>
        <a:prstGeom prst="ellipse">
          <a:avLst/>
        </a:prstGeom>
        <a:solidFill>
          <a:schemeClr val="bg2">
            <a:lumMod val="60000"/>
            <a:lumOff val="4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GB" sz="2000" kern="1200" dirty="0">
              <a:solidFill>
                <a:srgbClr val="212437"/>
              </a:solidFill>
            </a:rPr>
            <a:t>Real Time Data</a:t>
          </a:r>
        </a:p>
        <a:p>
          <a:pPr marL="0" lvl="0" indent="0" algn="ctr" defTabSz="889000">
            <a:lnSpc>
              <a:spcPct val="90000"/>
            </a:lnSpc>
            <a:spcBef>
              <a:spcPct val="0"/>
            </a:spcBef>
            <a:spcAft>
              <a:spcPts val="0"/>
            </a:spcAft>
            <a:buNone/>
          </a:pPr>
          <a:r>
            <a:rPr lang="en-GB" sz="2000" i="1" kern="1200" dirty="0">
              <a:solidFill>
                <a:schemeClr val="bg1"/>
              </a:solidFill>
            </a:rPr>
            <a:t>Projects, tasks, sub-tasks, cards</a:t>
          </a:r>
        </a:p>
      </dsp:txBody>
      <dsp:txXfrm>
        <a:off x="2298132" y="1332003"/>
        <a:ext cx="1668430" cy="1668430"/>
      </dsp:txXfrm>
    </dsp:sp>
    <dsp:sp modelId="{CA58D45C-0A0A-42D8-BAD3-536DE9EF6CF1}">
      <dsp:nvSpPr>
        <dsp:cNvPr id="0" name=""/>
        <dsp:cNvSpPr/>
      </dsp:nvSpPr>
      <dsp:spPr>
        <a:xfrm>
          <a:off x="2542468" y="38884"/>
          <a:ext cx="1179758" cy="1179758"/>
        </a:xfrm>
        <a:prstGeom prst="ellipse">
          <a:avLst/>
        </a:prstGeom>
        <a:solidFill>
          <a:srgbClr val="92D050"/>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Portfolio manager</a:t>
          </a:r>
        </a:p>
      </dsp:txBody>
      <dsp:txXfrm>
        <a:off x="2715240" y="211656"/>
        <a:ext cx="834214" cy="834214"/>
      </dsp:txXfrm>
    </dsp:sp>
    <dsp:sp modelId="{6AD1338F-0A65-46CE-8B07-32607017B2C1}">
      <dsp:nvSpPr>
        <dsp:cNvPr id="0" name=""/>
        <dsp:cNvSpPr/>
      </dsp:nvSpPr>
      <dsp:spPr>
        <a:xfrm>
          <a:off x="3744499" y="617752"/>
          <a:ext cx="1179758" cy="1179758"/>
        </a:xfrm>
        <a:prstGeom prst="ellipse">
          <a:avLst/>
        </a:prstGeom>
        <a:solidFill>
          <a:srgbClr val="0070C0"/>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Project manager</a:t>
          </a:r>
        </a:p>
      </dsp:txBody>
      <dsp:txXfrm>
        <a:off x="3917271" y="790524"/>
        <a:ext cx="834214" cy="834214"/>
      </dsp:txXfrm>
    </dsp:sp>
    <dsp:sp modelId="{F8229CB6-337D-4115-A4DE-1C8E8392B3A4}">
      <dsp:nvSpPr>
        <dsp:cNvPr id="0" name=""/>
        <dsp:cNvSpPr/>
      </dsp:nvSpPr>
      <dsp:spPr>
        <a:xfrm>
          <a:off x="4041376" y="1918455"/>
          <a:ext cx="1179758" cy="1179758"/>
        </a:xfrm>
        <a:prstGeom prst="ellipse">
          <a:avLst/>
        </a:prstGeom>
        <a:solidFill>
          <a:srgbClr val="FF9933"/>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Resource manager</a:t>
          </a:r>
        </a:p>
      </dsp:txBody>
      <dsp:txXfrm>
        <a:off x="4214148" y="2091227"/>
        <a:ext cx="834214" cy="834214"/>
      </dsp:txXfrm>
    </dsp:sp>
    <dsp:sp modelId="{B1ACA78E-DA20-43C9-A6F9-EECB581BD537}">
      <dsp:nvSpPr>
        <dsp:cNvPr id="0" name=""/>
        <dsp:cNvSpPr/>
      </dsp:nvSpPr>
      <dsp:spPr>
        <a:xfrm>
          <a:off x="3209545" y="2961538"/>
          <a:ext cx="1179758" cy="1179758"/>
        </a:xfrm>
        <a:prstGeom prst="ellipse">
          <a:avLst/>
        </a:prstGeom>
        <a:solidFill>
          <a:srgbClr val="92D050"/>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Team manager</a:t>
          </a:r>
        </a:p>
      </dsp:txBody>
      <dsp:txXfrm>
        <a:off x="3382317" y="3134310"/>
        <a:ext cx="834214" cy="834214"/>
      </dsp:txXfrm>
    </dsp:sp>
    <dsp:sp modelId="{84377792-BA04-4648-83DA-300DBE454695}">
      <dsp:nvSpPr>
        <dsp:cNvPr id="0" name=""/>
        <dsp:cNvSpPr/>
      </dsp:nvSpPr>
      <dsp:spPr>
        <a:xfrm>
          <a:off x="1875392" y="2961538"/>
          <a:ext cx="1179758" cy="1179758"/>
        </a:xfrm>
        <a:prstGeom prst="ellipse">
          <a:avLst/>
        </a:prstGeom>
        <a:solidFill>
          <a:srgbClr val="2C387D"/>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Task manager </a:t>
          </a:r>
        </a:p>
      </dsp:txBody>
      <dsp:txXfrm>
        <a:off x="2048164" y="3134310"/>
        <a:ext cx="834214" cy="834214"/>
      </dsp:txXfrm>
    </dsp:sp>
    <dsp:sp modelId="{3A53407A-C7F5-4C0C-B88D-A610085982EE}">
      <dsp:nvSpPr>
        <dsp:cNvPr id="0" name=""/>
        <dsp:cNvSpPr/>
      </dsp:nvSpPr>
      <dsp:spPr>
        <a:xfrm>
          <a:off x="1043560" y="1918455"/>
          <a:ext cx="1179758" cy="1179758"/>
        </a:xfrm>
        <a:prstGeom prst="ellipse">
          <a:avLst/>
        </a:prstGeom>
        <a:solidFill>
          <a:srgbClr val="FF9933"/>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Skill/ Resource</a:t>
          </a:r>
        </a:p>
      </dsp:txBody>
      <dsp:txXfrm>
        <a:off x="1216332" y="2091227"/>
        <a:ext cx="834214" cy="834214"/>
      </dsp:txXfrm>
    </dsp:sp>
    <dsp:sp modelId="{5C102AA2-B77F-4E5D-AD7E-72AAFCADE84D}">
      <dsp:nvSpPr>
        <dsp:cNvPr id="0" name=""/>
        <dsp:cNvSpPr/>
      </dsp:nvSpPr>
      <dsp:spPr>
        <a:xfrm>
          <a:off x="1340438" y="617752"/>
          <a:ext cx="1179758" cy="1179758"/>
        </a:xfrm>
        <a:prstGeom prst="ellipse">
          <a:avLst/>
        </a:prstGeom>
        <a:solidFill>
          <a:srgbClr val="645BF6"/>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Team member</a:t>
          </a:r>
        </a:p>
      </dsp:txBody>
      <dsp:txXfrm>
        <a:off x="1513210" y="790524"/>
        <a:ext cx="834214" cy="834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7EC47-28A7-4EA1-A165-CA683DD82110}">
      <dsp:nvSpPr>
        <dsp:cNvPr id="0" name=""/>
        <dsp:cNvSpPr/>
      </dsp:nvSpPr>
      <dsp:spPr>
        <a:xfrm>
          <a:off x="4777" y="719814"/>
          <a:ext cx="2088777" cy="1253266"/>
        </a:xfrm>
        <a:prstGeom prst="roundRect">
          <a:avLst>
            <a:gd name="adj" fmla="val 10000"/>
          </a:avLst>
        </a:prstGeom>
        <a:solidFill>
          <a:schemeClr val="accent5">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Introduction</a:t>
          </a:r>
          <a:endParaRPr lang="en-NL" sz="2700" kern="1200" dirty="0"/>
        </a:p>
      </dsp:txBody>
      <dsp:txXfrm>
        <a:off x="41484" y="756521"/>
        <a:ext cx="2015363" cy="1179852"/>
      </dsp:txXfrm>
    </dsp:sp>
    <dsp:sp modelId="{65CDE1D6-06B1-4879-9725-BEA14B51A514}">
      <dsp:nvSpPr>
        <dsp:cNvPr id="0" name=""/>
        <dsp:cNvSpPr/>
      </dsp:nvSpPr>
      <dsp:spPr>
        <a:xfrm>
          <a:off x="2302433" y="1087439"/>
          <a:ext cx="442820" cy="518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NL" sz="2200" kern="1200"/>
        </a:p>
      </dsp:txBody>
      <dsp:txXfrm>
        <a:off x="2302433" y="1191042"/>
        <a:ext cx="309974" cy="310810"/>
      </dsp:txXfrm>
    </dsp:sp>
    <dsp:sp modelId="{32FA6584-FB36-4C78-B408-E594CB8274BB}">
      <dsp:nvSpPr>
        <dsp:cNvPr id="0" name=""/>
        <dsp:cNvSpPr/>
      </dsp:nvSpPr>
      <dsp:spPr>
        <a:xfrm>
          <a:off x="2929066" y="719814"/>
          <a:ext cx="2088777" cy="125326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Plan the Work</a:t>
          </a:r>
          <a:endParaRPr lang="en-NL" sz="2700" kern="1200" dirty="0"/>
        </a:p>
      </dsp:txBody>
      <dsp:txXfrm>
        <a:off x="2965773" y="756521"/>
        <a:ext cx="2015363" cy="1179852"/>
      </dsp:txXfrm>
    </dsp:sp>
    <dsp:sp modelId="{9F449D9C-51D0-4642-966B-76FE41B036F5}">
      <dsp:nvSpPr>
        <dsp:cNvPr id="0" name=""/>
        <dsp:cNvSpPr/>
      </dsp:nvSpPr>
      <dsp:spPr>
        <a:xfrm>
          <a:off x="5226722" y="1087439"/>
          <a:ext cx="442820" cy="518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NL" sz="2200" kern="1200"/>
        </a:p>
      </dsp:txBody>
      <dsp:txXfrm>
        <a:off x="5226722" y="1191042"/>
        <a:ext cx="309974" cy="310810"/>
      </dsp:txXfrm>
    </dsp:sp>
    <dsp:sp modelId="{E84B9B39-A2B5-42F8-B009-CB83019C1538}">
      <dsp:nvSpPr>
        <dsp:cNvPr id="0" name=""/>
        <dsp:cNvSpPr/>
      </dsp:nvSpPr>
      <dsp:spPr>
        <a:xfrm>
          <a:off x="5853355" y="719814"/>
          <a:ext cx="2088777" cy="1253266"/>
        </a:xfrm>
        <a:prstGeom prst="roundRect">
          <a:avLst>
            <a:gd name="adj" fmla="val 10000"/>
          </a:avLst>
        </a:prstGeom>
        <a:solidFill>
          <a:srgbClr val="0066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Work the Plan</a:t>
          </a:r>
          <a:endParaRPr lang="en-NL" sz="2700" kern="1200" dirty="0"/>
        </a:p>
      </dsp:txBody>
      <dsp:txXfrm>
        <a:off x="5890062" y="756521"/>
        <a:ext cx="2015363" cy="1179852"/>
      </dsp:txXfrm>
    </dsp:sp>
    <dsp:sp modelId="{84835899-8AA3-4B23-95C2-C496BE91D6E4}">
      <dsp:nvSpPr>
        <dsp:cNvPr id="0" name=""/>
        <dsp:cNvSpPr/>
      </dsp:nvSpPr>
      <dsp:spPr>
        <a:xfrm>
          <a:off x="8151011" y="1087439"/>
          <a:ext cx="442820" cy="518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NL" sz="2200" kern="1200"/>
        </a:p>
      </dsp:txBody>
      <dsp:txXfrm>
        <a:off x="8151011" y="1191042"/>
        <a:ext cx="309974" cy="310810"/>
      </dsp:txXfrm>
    </dsp:sp>
    <dsp:sp modelId="{2548F77E-8144-4781-80C5-8D91B2045F51}">
      <dsp:nvSpPr>
        <dsp:cNvPr id="0" name=""/>
        <dsp:cNvSpPr/>
      </dsp:nvSpPr>
      <dsp:spPr>
        <a:xfrm>
          <a:off x="8777644" y="719814"/>
          <a:ext cx="2088777" cy="125326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Communicate</a:t>
          </a:r>
          <a:endParaRPr lang="en-NL" sz="2700" kern="1200" dirty="0"/>
        </a:p>
      </dsp:txBody>
      <dsp:txXfrm>
        <a:off x="8814351" y="756521"/>
        <a:ext cx="2015363" cy="1179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D7353-0344-4AB4-9941-39CBF290C3BC}">
      <dsp:nvSpPr>
        <dsp:cNvPr id="0" name=""/>
        <dsp:cNvSpPr/>
      </dsp:nvSpPr>
      <dsp:spPr>
        <a:xfrm>
          <a:off x="1952589" y="986460"/>
          <a:ext cx="2359516" cy="2359516"/>
        </a:xfrm>
        <a:prstGeom prst="ellipse">
          <a:avLst/>
        </a:prstGeom>
        <a:solidFill>
          <a:schemeClr val="bg2">
            <a:lumMod val="60000"/>
            <a:lumOff val="4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GB" sz="2000" kern="1200" dirty="0">
              <a:solidFill>
                <a:srgbClr val="212437"/>
              </a:solidFill>
            </a:rPr>
            <a:t>Real Time Data</a:t>
          </a:r>
        </a:p>
        <a:p>
          <a:pPr marL="0" lvl="0" indent="0" algn="ctr" defTabSz="889000">
            <a:lnSpc>
              <a:spcPct val="90000"/>
            </a:lnSpc>
            <a:spcBef>
              <a:spcPct val="0"/>
            </a:spcBef>
            <a:spcAft>
              <a:spcPts val="0"/>
            </a:spcAft>
            <a:buNone/>
          </a:pPr>
          <a:r>
            <a:rPr lang="en-GB" sz="2000" i="1" kern="1200" dirty="0">
              <a:solidFill>
                <a:schemeClr val="bg1"/>
              </a:solidFill>
            </a:rPr>
            <a:t>Projects, tasks, sub-tasks, cards</a:t>
          </a:r>
        </a:p>
      </dsp:txBody>
      <dsp:txXfrm>
        <a:off x="2298132" y="1332003"/>
        <a:ext cx="1668430" cy="1668430"/>
      </dsp:txXfrm>
    </dsp:sp>
    <dsp:sp modelId="{CA58D45C-0A0A-42D8-BAD3-536DE9EF6CF1}">
      <dsp:nvSpPr>
        <dsp:cNvPr id="0" name=""/>
        <dsp:cNvSpPr/>
      </dsp:nvSpPr>
      <dsp:spPr>
        <a:xfrm>
          <a:off x="2542468" y="38884"/>
          <a:ext cx="1179758" cy="1179758"/>
        </a:xfrm>
        <a:prstGeom prst="ellipse">
          <a:avLst/>
        </a:prstGeom>
        <a:solidFill>
          <a:srgbClr val="92D050"/>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Portfolio manager</a:t>
          </a:r>
        </a:p>
      </dsp:txBody>
      <dsp:txXfrm>
        <a:off x="2715240" y="211656"/>
        <a:ext cx="834214" cy="834214"/>
      </dsp:txXfrm>
    </dsp:sp>
    <dsp:sp modelId="{6AD1338F-0A65-46CE-8B07-32607017B2C1}">
      <dsp:nvSpPr>
        <dsp:cNvPr id="0" name=""/>
        <dsp:cNvSpPr/>
      </dsp:nvSpPr>
      <dsp:spPr>
        <a:xfrm>
          <a:off x="3744499" y="617752"/>
          <a:ext cx="1179758" cy="1179758"/>
        </a:xfrm>
        <a:prstGeom prst="ellipse">
          <a:avLst/>
        </a:prstGeom>
        <a:solidFill>
          <a:srgbClr val="0070C0"/>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Project manager</a:t>
          </a:r>
        </a:p>
      </dsp:txBody>
      <dsp:txXfrm>
        <a:off x="3917271" y="790524"/>
        <a:ext cx="834214" cy="834214"/>
      </dsp:txXfrm>
    </dsp:sp>
    <dsp:sp modelId="{F8229CB6-337D-4115-A4DE-1C8E8392B3A4}">
      <dsp:nvSpPr>
        <dsp:cNvPr id="0" name=""/>
        <dsp:cNvSpPr/>
      </dsp:nvSpPr>
      <dsp:spPr>
        <a:xfrm>
          <a:off x="4041376" y="1918455"/>
          <a:ext cx="1179758" cy="1179758"/>
        </a:xfrm>
        <a:prstGeom prst="ellipse">
          <a:avLst/>
        </a:prstGeom>
        <a:solidFill>
          <a:srgbClr val="FF9933"/>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Resource manager</a:t>
          </a:r>
        </a:p>
      </dsp:txBody>
      <dsp:txXfrm>
        <a:off x="4214148" y="2091227"/>
        <a:ext cx="834214" cy="834214"/>
      </dsp:txXfrm>
    </dsp:sp>
    <dsp:sp modelId="{B1ACA78E-DA20-43C9-A6F9-EECB581BD537}">
      <dsp:nvSpPr>
        <dsp:cNvPr id="0" name=""/>
        <dsp:cNvSpPr/>
      </dsp:nvSpPr>
      <dsp:spPr>
        <a:xfrm>
          <a:off x="3209545" y="2961538"/>
          <a:ext cx="1179758" cy="1179758"/>
        </a:xfrm>
        <a:prstGeom prst="ellipse">
          <a:avLst/>
        </a:prstGeom>
        <a:solidFill>
          <a:srgbClr val="92D050"/>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Team manager</a:t>
          </a:r>
        </a:p>
      </dsp:txBody>
      <dsp:txXfrm>
        <a:off x="3382317" y="3134310"/>
        <a:ext cx="834214" cy="834214"/>
      </dsp:txXfrm>
    </dsp:sp>
    <dsp:sp modelId="{84377792-BA04-4648-83DA-300DBE454695}">
      <dsp:nvSpPr>
        <dsp:cNvPr id="0" name=""/>
        <dsp:cNvSpPr/>
      </dsp:nvSpPr>
      <dsp:spPr>
        <a:xfrm>
          <a:off x="1875392" y="2961538"/>
          <a:ext cx="1179758" cy="1179758"/>
        </a:xfrm>
        <a:prstGeom prst="ellipse">
          <a:avLst/>
        </a:prstGeom>
        <a:solidFill>
          <a:srgbClr val="2C387D"/>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Task manager </a:t>
          </a:r>
        </a:p>
      </dsp:txBody>
      <dsp:txXfrm>
        <a:off x="2048164" y="3134310"/>
        <a:ext cx="834214" cy="834214"/>
      </dsp:txXfrm>
    </dsp:sp>
    <dsp:sp modelId="{3A53407A-C7F5-4C0C-B88D-A610085982EE}">
      <dsp:nvSpPr>
        <dsp:cNvPr id="0" name=""/>
        <dsp:cNvSpPr/>
      </dsp:nvSpPr>
      <dsp:spPr>
        <a:xfrm>
          <a:off x="1043560" y="1918455"/>
          <a:ext cx="1179758" cy="1179758"/>
        </a:xfrm>
        <a:prstGeom prst="ellipse">
          <a:avLst/>
        </a:prstGeom>
        <a:solidFill>
          <a:srgbClr val="FF9933"/>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Skill/ Resource</a:t>
          </a:r>
        </a:p>
      </dsp:txBody>
      <dsp:txXfrm>
        <a:off x="1216332" y="2091227"/>
        <a:ext cx="834214" cy="834214"/>
      </dsp:txXfrm>
    </dsp:sp>
    <dsp:sp modelId="{5C102AA2-B77F-4E5D-AD7E-72AAFCADE84D}">
      <dsp:nvSpPr>
        <dsp:cNvPr id="0" name=""/>
        <dsp:cNvSpPr/>
      </dsp:nvSpPr>
      <dsp:spPr>
        <a:xfrm>
          <a:off x="1340438" y="617752"/>
          <a:ext cx="1179758" cy="1179758"/>
        </a:xfrm>
        <a:prstGeom prst="ellipse">
          <a:avLst/>
        </a:prstGeom>
        <a:solidFill>
          <a:srgbClr val="645BF6"/>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Team member</a:t>
          </a:r>
        </a:p>
      </dsp:txBody>
      <dsp:txXfrm>
        <a:off x="1513210" y="790524"/>
        <a:ext cx="834214" cy="8342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D91E1-5202-47D0-88A0-4493C0922F2F}">
      <dsp:nvSpPr>
        <dsp:cNvPr id="0" name=""/>
        <dsp:cNvSpPr/>
      </dsp:nvSpPr>
      <dsp:spPr>
        <a:xfrm>
          <a:off x="0" y="0"/>
          <a:ext cx="1800200" cy="4725557"/>
        </a:xfrm>
        <a:prstGeom prst="roundRect">
          <a:avLst>
            <a:gd name="adj" fmla="val 10000"/>
          </a:avLst>
        </a:prstGeom>
        <a:solidFill>
          <a:schemeClr val="tx2">
            <a:lumMod val="50000"/>
            <a:lumOff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Dynamic Critical Chain  Scheduling</a:t>
          </a:r>
          <a:endParaRPr lang="en-NL" sz="2000" kern="1200" dirty="0">
            <a:solidFill>
              <a:schemeClr val="bg1"/>
            </a:solidFill>
          </a:endParaRPr>
        </a:p>
      </dsp:txBody>
      <dsp:txXfrm>
        <a:off x="0" y="1890222"/>
        <a:ext cx="1800200" cy="1890222"/>
      </dsp:txXfrm>
    </dsp:sp>
    <dsp:sp modelId="{60A5F99A-B45C-4D41-88E7-A33691932D9C}">
      <dsp:nvSpPr>
        <dsp:cNvPr id="0" name=""/>
        <dsp:cNvSpPr/>
      </dsp:nvSpPr>
      <dsp:spPr>
        <a:xfrm>
          <a:off x="113294" y="283533"/>
          <a:ext cx="1573610" cy="1573610"/>
        </a:xfrm>
        <a:prstGeom prst="ellipse">
          <a:avLst/>
        </a:prstGeom>
        <a:blipFill>
          <a:blip xmlns:r="http://schemas.openxmlformats.org/officeDocument/2006/relationships" r:embed="rId1"/>
          <a:srcRect/>
          <a:stretch>
            <a:fillRect l="-10000" r="-10000"/>
          </a:stretch>
        </a:blip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F7DBC356-D6A3-4EC4-9767-3E0A99B7BCC3}">
      <dsp:nvSpPr>
        <dsp:cNvPr id="0" name=""/>
        <dsp:cNvSpPr/>
      </dsp:nvSpPr>
      <dsp:spPr>
        <a:xfrm>
          <a:off x="1854205" y="0"/>
          <a:ext cx="1800200" cy="4725557"/>
        </a:xfrm>
        <a:prstGeom prst="roundRect">
          <a:avLst>
            <a:gd name="adj" fmla="val 10000"/>
          </a:avLst>
        </a:prstGeom>
        <a:solidFill>
          <a:schemeClr val="tx2">
            <a:lumMod val="50000"/>
            <a:lumOff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Buffer Management</a:t>
          </a:r>
          <a:endParaRPr lang="en-NL" sz="2000" kern="1200" dirty="0">
            <a:solidFill>
              <a:schemeClr val="bg1"/>
            </a:solidFill>
          </a:endParaRPr>
        </a:p>
      </dsp:txBody>
      <dsp:txXfrm>
        <a:off x="1854205" y="1890222"/>
        <a:ext cx="1800200" cy="1890222"/>
      </dsp:txXfrm>
    </dsp:sp>
    <dsp:sp modelId="{67D32B16-D97C-42C2-9534-4722B955AF76}">
      <dsp:nvSpPr>
        <dsp:cNvPr id="0" name=""/>
        <dsp:cNvSpPr/>
      </dsp:nvSpPr>
      <dsp:spPr>
        <a:xfrm>
          <a:off x="1967500" y="283533"/>
          <a:ext cx="1573610" cy="1573610"/>
        </a:xfrm>
        <a:prstGeom prst="ellipse">
          <a:avLst/>
        </a:prstGeom>
        <a:blipFill>
          <a:blip xmlns:r="http://schemas.openxmlformats.org/officeDocument/2006/relationships" r:embed="rId2"/>
          <a:srcRect/>
          <a:stretch>
            <a:fillRect l="-3000" r="-3000"/>
          </a:stretch>
        </a:blip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A39F110F-B453-4C40-928C-D5B38B43521C}">
      <dsp:nvSpPr>
        <dsp:cNvPr id="0" name=""/>
        <dsp:cNvSpPr/>
      </dsp:nvSpPr>
      <dsp:spPr>
        <a:xfrm>
          <a:off x="3708412" y="0"/>
          <a:ext cx="1800200" cy="4725557"/>
        </a:xfrm>
        <a:prstGeom prst="roundRect">
          <a:avLst>
            <a:gd name="adj" fmla="val 10000"/>
          </a:avLst>
        </a:prstGeom>
        <a:solidFill>
          <a:schemeClr val="tx2">
            <a:lumMod val="50000"/>
            <a:lumOff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Manage Queues with Priorities</a:t>
          </a:r>
          <a:endParaRPr lang="en-NL" sz="2000" kern="1200" dirty="0">
            <a:solidFill>
              <a:schemeClr val="bg1"/>
            </a:solidFill>
          </a:endParaRPr>
        </a:p>
      </dsp:txBody>
      <dsp:txXfrm>
        <a:off x="3708412" y="1890222"/>
        <a:ext cx="1800200" cy="1890222"/>
      </dsp:txXfrm>
    </dsp:sp>
    <dsp:sp modelId="{F58CF04F-698A-4D50-B2BA-B5C6D0C8C545}">
      <dsp:nvSpPr>
        <dsp:cNvPr id="0" name=""/>
        <dsp:cNvSpPr/>
      </dsp:nvSpPr>
      <dsp:spPr>
        <a:xfrm>
          <a:off x="3821706" y="283533"/>
          <a:ext cx="1573610" cy="1573610"/>
        </a:xfrm>
        <a:prstGeom prst="ellipse">
          <a:avLst/>
        </a:prstGeom>
        <a:blipFill>
          <a:blip xmlns:r="http://schemas.openxmlformats.org/officeDocument/2006/relationships" r:embed="rId3"/>
          <a:srcRect/>
          <a:stretch>
            <a:fillRect t="-1000" b="-1000"/>
          </a:stretch>
        </a:blip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12A8ED3D-478F-4EF9-B82A-7FE52B0B0B75}">
      <dsp:nvSpPr>
        <dsp:cNvPr id="0" name=""/>
        <dsp:cNvSpPr/>
      </dsp:nvSpPr>
      <dsp:spPr>
        <a:xfrm>
          <a:off x="5562618" y="0"/>
          <a:ext cx="1800200" cy="4725557"/>
        </a:xfrm>
        <a:prstGeom prst="roundRect">
          <a:avLst>
            <a:gd name="adj" fmla="val 10000"/>
          </a:avLst>
        </a:prstGeom>
        <a:solidFill>
          <a:schemeClr val="tx2">
            <a:lumMod val="50000"/>
            <a:lumOff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Late Binding</a:t>
          </a:r>
          <a:endParaRPr lang="en-NL" sz="2000" kern="1200" dirty="0">
            <a:solidFill>
              <a:schemeClr val="bg1"/>
            </a:solidFill>
          </a:endParaRPr>
        </a:p>
      </dsp:txBody>
      <dsp:txXfrm>
        <a:off x="5562618" y="1890222"/>
        <a:ext cx="1800200" cy="1890222"/>
      </dsp:txXfrm>
    </dsp:sp>
    <dsp:sp modelId="{152CA225-F76A-4065-AA76-35D954418482}">
      <dsp:nvSpPr>
        <dsp:cNvPr id="0" name=""/>
        <dsp:cNvSpPr/>
      </dsp:nvSpPr>
      <dsp:spPr>
        <a:xfrm>
          <a:off x="5675912" y="283533"/>
          <a:ext cx="1573610" cy="157361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6E89D8D9-7937-412B-AE0E-8B4EEA3C94B0}">
      <dsp:nvSpPr>
        <dsp:cNvPr id="0" name=""/>
        <dsp:cNvSpPr/>
      </dsp:nvSpPr>
      <dsp:spPr>
        <a:xfrm>
          <a:off x="7416824" y="0"/>
          <a:ext cx="1800200" cy="4725557"/>
        </a:xfrm>
        <a:prstGeom prst="roundRect">
          <a:avLst>
            <a:gd name="adj" fmla="val 10000"/>
          </a:avLst>
        </a:prstGeom>
        <a:solidFill>
          <a:schemeClr val="tx2">
            <a:lumMod val="50000"/>
            <a:lumOff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Manage </a:t>
          </a:r>
          <a:r>
            <a:rPr lang="en-US" sz="2000" kern="1200" dirty="0">
              <a:solidFill>
                <a:srgbClr val="FFFF00"/>
              </a:solidFill>
            </a:rPr>
            <a:t>Flow</a:t>
          </a:r>
          <a:r>
            <a:rPr lang="en-US" sz="2000" kern="1200" dirty="0">
              <a:solidFill>
                <a:schemeClr val="bg1"/>
              </a:solidFill>
            </a:rPr>
            <a:t> and </a:t>
          </a:r>
          <a:r>
            <a:rPr lang="en-US" sz="2000" i="1" kern="1200" dirty="0">
              <a:solidFill>
                <a:srgbClr val="FFFF00"/>
              </a:solidFill>
            </a:rPr>
            <a:t>Work-in-Progress</a:t>
          </a:r>
        </a:p>
        <a:p>
          <a:pPr marL="0" lvl="0" indent="0" algn="ctr" defTabSz="889000">
            <a:lnSpc>
              <a:spcPct val="90000"/>
            </a:lnSpc>
            <a:spcBef>
              <a:spcPct val="0"/>
            </a:spcBef>
            <a:spcAft>
              <a:spcPct val="35000"/>
            </a:spcAft>
            <a:buNone/>
          </a:pPr>
          <a:r>
            <a:rPr lang="en-US" sz="2000" kern="1200" dirty="0">
              <a:solidFill>
                <a:schemeClr val="bg1"/>
              </a:solidFill>
            </a:rPr>
            <a:t>(WIP)</a:t>
          </a:r>
          <a:endParaRPr lang="en-NL" sz="2000" kern="1200" dirty="0">
            <a:solidFill>
              <a:schemeClr val="bg1"/>
            </a:solidFill>
          </a:endParaRPr>
        </a:p>
      </dsp:txBody>
      <dsp:txXfrm>
        <a:off x="7416824" y="1890222"/>
        <a:ext cx="1800200" cy="1890222"/>
      </dsp:txXfrm>
    </dsp:sp>
    <dsp:sp modelId="{B6587DD1-3352-4D25-8DE0-CBE400E92E7D}">
      <dsp:nvSpPr>
        <dsp:cNvPr id="0" name=""/>
        <dsp:cNvSpPr/>
      </dsp:nvSpPr>
      <dsp:spPr>
        <a:xfrm>
          <a:off x="7530118" y="283533"/>
          <a:ext cx="1573610" cy="1573610"/>
        </a:xfrm>
        <a:prstGeom prst="ellipse">
          <a:avLst/>
        </a:prstGeom>
        <a:blipFill>
          <a:blip xmlns:r="http://schemas.openxmlformats.org/officeDocument/2006/relationships" r:embed="rId5"/>
          <a:srcRect/>
          <a:stretch>
            <a:fillRect l="-5000" r="-5000"/>
          </a:stretch>
        </a:blip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CB06AA94-A04A-4B22-84EC-2612FD816EE3}">
      <dsp:nvSpPr>
        <dsp:cNvPr id="0" name=""/>
        <dsp:cNvSpPr/>
      </dsp:nvSpPr>
      <dsp:spPr>
        <a:xfrm>
          <a:off x="368680" y="3780445"/>
          <a:ext cx="8479662" cy="708833"/>
        </a:xfrm>
        <a:prstGeom prst="leftRightArrow">
          <a:avLst/>
        </a:prstGeom>
        <a:solidFill>
          <a:srgbClr val="645BF6"/>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D91E1-5202-47D0-88A0-4493C0922F2F}">
      <dsp:nvSpPr>
        <dsp:cNvPr id="0" name=""/>
        <dsp:cNvSpPr/>
      </dsp:nvSpPr>
      <dsp:spPr>
        <a:xfrm>
          <a:off x="0" y="0"/>
          <a:ext cx="1800200" cy="4725557"/>
        </a:xfrm>
        <a:prstGeom prst="roundRect">
          <a:avLst>
            <a:gd name="adj" fmla="val 10000"/>
          </a:avLst>
        </a:prstGeom>
        <a:solidFill>
          <a:schemeClr val="tx2">
            <a:lumMod val="50000"/>
            <a:lumOff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Dynamic Critical Chain  Scheduling</a:t>
          </a:r>
          <a:endParaRPr lang="en-NL" sz="2000" kern="1200" dirty="0">
            <a:solidFill>
              <a:schemeClr val="bg1"/>
            </a:solidFill>
          </a:endParaRPr>
        </a:p>
      </dsp:txBody>
      <dsp:txXfrm>
        <a:off x="0" y="1890222"/>
        <a:ext cx="1800200" cy="1890222"/>
      </dsp:txXfrm>
    </dsp:sp>
    <dsp:sp modelId="{60A5F99A-B45C-4D41-88E7-A33691932D9C}">
      <dsp:nvSpPr>
        <dsp:cNvPr id="0" name=""/>
        <dsp:cNvSpPr/>
      </dsp:nvSpPr>
      <dsp:spPr>
        <a:xfrm>
          <a:off x="113294" y="283533"/>
          <a:ext cx="1573610" cy="1573610"/>
        </a:xfrm>
        <a:prstGeom prst="ellipse">
          <a:avLst/>
        </a:prstGeom>
        <a:blipFill>
          <a:blip xmlns:r="http://schemas.openxmlformats.org/officeDocument/2006/relationships" r:embed="rId1"/>
          <a:srcRect/>
          <a:stretch>
            <a:fillRect l="-10000" r="-10000"/>
          </a:stretch>
        </a:blip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F7DBC356-D6A3-4EC4-9767-3E0A99B7BCC3}">
      <dsp:nvSpPr>
        <dsp:cNvPr id="0" name=""/>
        <dsp:cNvSpPr/>
      </dsp:nvSpPr>
      <dsp:spPr>
        <a:xfrm>
          <a:off x="1854205" y="0"/>
          <a:ext cx="1800200" cy="4725557"/>
        </a:xfrm>
        <a:prstGeom prst="roundRect">
          <a:avLst>
            <a:gd name="adj" fmla="val 10000"/>
          </a:avLst>
        </a:prstGeom>
        <a:solidFill>
          <a:schemeClr val="tx2">
            <a:lumMod val="50000"/>
            <a:lumOff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Buffer Management</a:t>
          </a:r>
          <a:endParaRPr lang="en-NL" sz="2000" kern="1200" dirty="0">
            <a:solidFill>
              <a:schemeClr val="bg1"/>
            </a:solidFill>
          </a:endParaRPr>
        </a:p>
      </dsp:txBody>
      <dsp:txXfrm>
        <a:off x="1854205" y="1890222"/>
        <a:ext cx="1800200" cy="1890222"/>
      </dsp:txXfrm>
    </dsp:sp>
    <dsp:sp modelId="{67D32B16-D97C-42C2-9534-4722B955AF76}">
      <dsp:nvSpPr>
        <dsp:cNvPr id="0" name=""/>
        <dsp:cNvSpPr/>
      </dsp:nvSpPr>
      <dsp:spPr>
        <a:xfrm>
          <a:off x="1967500" y="283533"/>
          <a:ext cx="1573610" cy="1573610"/>
        </a:xfrm>
        <a:prstGeom prst="ellipse">
          <a:avLst/>
        </a:prstGeom>
        <a:blipFill>
          <a:blip xmlns:r="http://schemas.openxmlformats.org/officeDocument/2006/relationships" r:embed="rId2"/>
          <a:srcRect/>
          <a:stretch>
            <a:fillRect l="-3000" r="-3000"/>
          </a:stretch>
        </a:blip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A39F110F-B453-4C40-928C-D5B38B43521C}">
      <dsp:nvSpPr>
        <dsp:cNvPr id="0" name=""/>
        <dsp:cNvSpPr/>
      </dsp:nvSpPr>
      <dsp:spPr>
        <a:xfrm>
          <a:off x="3708412" y="0"/>
          <a:ext cx="1800200" cy="4725557"/>
        </a:xfrm>
        <a:prstGeom prst="roundRect">
          <a:avLst>
            <a:gd name="adj" fmla="val 10000"/>
          </a:avLst>
        </a:prstGeom>
        <a:solidFill>
          <a:schemeClr val="tx2">
            <a:lumMod val="50000"/>
            <a:lumOff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Manage Queues with Priorities</a:t>
          </a:r>
          <a:endParaRPr lang="en-NL" sz="2000" kern="1200" dirty="0">
            <a:solidFill>
              <a:schemeClr val="bg1"/>
            </a:solidFill>
          </a:endParaRPr>
        </a:p>
      </dsp:txBody>
      <dsp:txXfrm>
        <a:off x="3708412" y="1890222"/>
        <a:ext cx="1800200" cy="1890222"/>
      </dsp:txXfrm>
    </dsp:sp>
    <dsp:sp modelId="{F58CF04F-698A-4D50-B2BA-B5C6D0C8C545}">
      <dsp:nvSpPr>
        <dsp:cNvPr id="0" name=""/>
        <dsp:cNvSpPr/>
      </dsp:nvSpPr>
      <dsp:spPr>
        <a:xfrm>
          <a:off x="3821706" y="283533"/>
          <a:ext cx="1573610" cy="1573610"/>
        </a:xfrm>
        <a:prstGeom prst="ellipse">
          <a:avLst/>
        </a:prstGeom>
        <a:blipFill>
          <a:blip xmlns:r="http://schemas.openxmlformats.org/officeDocument/2006/relationships" r:embed="rId3"/>
          <a:srcRect/>
          <a:stretch>
            <a:fillRect t="-1000" b="-1000"/>
          </a:stretch>
        </a:blip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12A8ED3D-478F-4EF9-B82A-7FE52B0B0B75}">
      <dsp:nvSpPr>
        <dsp:cNvPr id="0" name=""/>
        <dsp:cNvSpPr/>
      </dsp:nvSpPr>
      <dsp:spPr>
        <a:xfrm>
          <a:off x="5562618" y="0"/>
          <a:ext cx="1800200" cy="4725557"/>
        </a:xfrm>
        <a:prstGeom prst="roundRect">
          <a:avLst>
            <a:gd name="adj" fmla="val 10000"/>
          </a:avLst>
        </a:prstGeom>
        <a:solidFill>
          <a:schemeClr val="tx2">
            <a:lumMod val="50000"/>
            <a:lumOff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Late Binding</a:t>
          </a:r>
          <a:endParaRPr lang="en-NL" sz="2000" kern="1200" dirty="0">
            <a:solidFill>
              <a:schemeClr val="bg1"/>
            </a:solidFill>
          </a:endParaRPr>
        </a:p>
      </dsp:txBody>
      <dsp:txXfrm>
        <a:off x="5562618" y="1890222"/>
        <a:ext cx="1800200" cy="1890222"/>
      </dsp:txXfrm>
    </dsp:sp>
    <dsp:sp modelId="{152CA225-F76A-4065-AA76-35D954418482}">
      <dsp:nvSpPr>
        <dsp:cNvPr id="0" name=""/>
        <dsp:cNvSpPr/>
      </dsp:nvSpPr>
      <dsp:spPr>
        <a:xfrm>
          <a:off x="5675912" y="283533"/>
          <a:ext cx="1573610" cy="157361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6E89D8D9-7937-412B-AE0E-8B4EEA3C94B0}">
      <dsp:nvSpPr>
        <dsp:cNvPr id="0" name=""/>
        <dsp:cNvSpPr/>
      </dsp:nvSpPr>
      <dsp:spPr>
        <a:xfrm>
          <a:off x="7416824" y="0"/>
          <a:ext cx="1800200" cy="4725557"/>
        </a:xfrm>
        <a:prstGeom prst="roundRect">
          <a:avLst>
            <a:gd name="adj" fmla="val 10000"/>
          </a:avLst>
        </a:prstGeom>
        <a:solidFill>
          <a:schemeClr val="tx2">
            <a:lumMod val="50000"/>
            <a:lumOff val="5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Manage </a:t>
          </a:r>
          <a:r>
            <a:rPr lang="en-US" sz="2000" i="1" kern="1200" dirty="0">
              <a:solidFill>
                <a:srgbClr val="FFFF00"/>
              </a:solidFill>
            </a:rPr>
            <a:t>Flow</a:t>
          </a:r>
          <a:r>
            <a:rPr lang="en-US" sz="2000" kern="1200" dirty="0">
              <a:solidFill>
                <a:schemeClr val="bg1"/>
              </a:solidFill>
            </a:rPr>
            <a:t> and </a:t>
          </a:r>
          <a:r>
            <a:rPr lang="en-US" sz="2000" kern="1200" dirty="0">
              <a:solidFill>
                <a:srgbClr val="FFFF00"/>
              </a:solidFill>
            </a:rPr>
            <a:t>W</a:t>
          </a:r>
          <a:r>
            <a:rPr lang="en-US" sz="2000" i="1" kern="1200" dirty="0">
              <a:solidFill>
                <a:srgbClr val="FFFF00"/>
              </a:solidFill>
            </a:rPr>
            <a:t>ork-in-Progress</a:t>
          </a:r>
        </a:p>
        <a:p>
          <a:pPr marL="0" lvl="0" indent="0" algn="ctr" defTabSz="889000">
            <a:lnSpc>
              <a:spcPct val="90000"/>
            </a:lnSpc>
            <a:spcBef>
              <a:spcPct val="0"/>
            </a:spcBef>
            <a:spcAft>
              <a:spcPct val="35000"/>
            </a:spcAft>
            <a:buNone/>
          </a:pPr>
          <a:r>
            <a:rPr lang="en-US" sz="2000" kern="1200" dirty="0">
              <a:solidFill>
                <a:schemeClr val="bg1"/>
              </a:solidFill>
            </a:rPr>
            <a:t>(WIP)</a:t>
          </a:r>
          <a:endParaRPr lang="en-NL" sz="2000" kern="1200" dirty="0">
            <a:solidFill>
              <a:schemeClr val="bg1"/>
            </a:solidFill>
          </a:endParaRPr>
        </a:p>
      </dsp:txBody>
      <dsp:txXfrm>
        <a:off x="7416824" y="1890222"/>
        <a:ext cx="1800200" cy="1890222"/>
      </dsp:txXfrm>
    </dsp:sp>
    <dsp:sp modelId="{B6587DD1-3352-4D25-8DE0-CBE400E92E7D}">
      <dsp:nvSpPr>
        <dsp:cNvPr id="0" name=""/>
        <dsp:cNvSpPr/>
      </dsp:nvSpPr>
      <dsp:spPr>
        <a:xfrm>
          <a:off x="7530118" y="283533"/>
          <a:ext cx="1573610" cy="1573610"/>
        </a:xfrm>
        <a:prstGeom prst="ellipse">
          <a:avLst/>
        </a:prstGeom>
        <a:blipFill>
          <a:blip xmlns:r="http://schemas.openxmlformats.org/officeDocument/2006/relationships" r:embed="rId5"/>
          <a:srcRect/>
          <a:stretch>
            <a:fillRect l="-5000" r="-5000"/>
          </a:stretch>
        </a:blip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CB06AA94-A04A-4B22-84EC-2612FD816EE3}">
      <dsp:nvSpPr>
        <dsp:cNvPr id="0" name=""/>
        <dsp:cNvSpPr/>
      </dsp:nvSpPr>
      <dsp:spPr>
        <a:xfrm>
          <a:off x="368680" y="3780445"/>
          <a:ext cx="8479662" cy="708833"/>
        </a:xfrm>
        <a:prstGeom prst="leftRightArrow">
          <a:avLst/>
        </a:prstGeom>
        <a:solidFill>
          <a:srgbClr val="645BF6"/>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E0C6C2-214C-40DE-BEEB-6A147C77C80F}" type="datetimeFigureOut">
              <a:rPr lang="nl-NL" smtClean="0"/>
              <a:pPr/>
              <a:t>11-10-2021</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4CE34C-4E61-4093-B4B7-3C2A5824329F}" type="slidenum">
              <a:rPr lang="nl-NL" smtClean="0"/>
              <a:pPr/>
              <a:t>‹#›</a:t>
            </a:fld>
            <a:endParaRPr lang="nl-NL"/>
          </a:p>
        </p:txBody>
      </p:sp>
    </p:spTree>
    <p:extLst>
      <p:ext uri="{BB962C8B-B14F-4D97-AF65-F5344CB8AC3E}">
        <p14:creationId xmlns:p14="http://schemas.microsoft.com/office/powerpoint/2010/main" val="1222366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1</a:t>
            </a:fld>
            <a:endParaRPr lang="nl-NL" dirty="0"/>
          </a:p>
        </p:txBody>
      </p:sp>
    </p:spTree>
    <p:extLst>
      <p:ext uri="{BB962C8B-B14F-4D97-AF65-F5344CB8AC3E}">
        <p14:creationId xmlns:p14="http://schemas.microsoft.com/office/powerpoint/2010/main" val="104906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82CF8B2-1439-4A7E-AD2D-2946EEBF4BCC}" type="slidenum">
              <a:rPr lang="en-US" smtClean="0"/>
              <a:t>21</a:t>
            </a:fld>
            <a:endParaRPr lang="en-US"/>
          </a:p>
        </p:txBody>
      </p:sp>
    </p:spTree>
    <p:extLst>
      <p:ext uri="{BB962C8B-B14F-4D97-AF65-F5344CB8AC3E}">
        <p14:creationId xmlns:p14="http://schemas.microsoft.com/office/powerpoint/2010/main" val="1669471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CE34C-4E61-4093-B4B7-3C2A5824329F}" type="slidenum">
              <a:rPr lang="nl-NL" smtClean="0"/>
              <a:pPr/>
              <a:t>22</a:t>
            </a:fld>
            <a:endParaRPr lang="nl-NL"/>
          </a:p>
        </p:txBody>
      </p:sp>
    </p:spTree>
    <p:extLst>
      <p:ext uri="{BB962C8B-B14F-4D97-AF65-F5344CB8AC3E}">
        <p14:creationId xmlns:p14="http://schemas.microsoft.com/office/powerpoint/2010/main" val="259118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AD167D-B4EF-4634-843A-2BC285940BC8}" type="slidenum">
              <a:rPr lang="nl-NL"/>
              <a:pPr fontAlgn="base">
                <a:spcBef>
                  <a:spcPct val="0"/>
                </a:spcBef>
                <a:spcAft>
                  <a:spcPct val="0"/>
                </a:spcAft>
                <a:defRPr/>
              </a:pPr>
              <a:t>26</a:t>
            </a:fld>
            <a:endParaRPr lang="nl-NL"/>
          </a:p>
        </p:txBody>
      </p:sp>
      <p:sp>
        <p:nvSpPr>
          <p:cNvPr id="860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5786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B1C3C9-EAA5-4F93-8D48-2420BFA16345}"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81922" name="Rectangle 2"/>
          <p:cNvSpPr>
            <a:spLocks noGrp="1" noRot="1" noChangeAspect="1" noChangeArrowheads="1" noTextEdit="1"/>
          </p:cNvSpPr>
          <p:nvPr>
            <p:ph type="sldImg"/>
          </p:nvPr>
        </p:nvSpPr>
        <p:spPr bwMode="auto">
          <a:xfrm>
            <a:off x="100013" y="747713"/>
            <a:ext cx="6684962" cy="3760787"/>
          </a:xfrm>
          <a:noFill/>
          <a:ln>
            <a:solidFill>
              <a:srgbClr val="000000"/>
            </a:solidFill>
            <a:miter lim="800000"/>
            <a:headEnd/>
            <a:tailEnd/>
          </a:ln>
        </p:spPr>
      </p:sp>
      <p:sp>
        <p:nvSpPr>
          <p:cNvPr id="81923" name="Rectangle 3"/>
          <p:cNvSpPr>
            <a:spLocks noGrp="1" noChangeArrowheads="1"/>
          </p:cNvSpPr>
          <p:nvPr>
            <p:ph type="body" idx="1"/>
          </p:nvPr>
        </p:nvSpPr>
        <p:spPr bwMode="auto">
          <a:xfrm>
            <a:off x="918314" y="4759575"/>
            <a:ext cx="5048367" cy="4509792"/>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2587655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B1C3C9-EAA5-4F93-8D48-2420BFA16345}"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81922" name="Rectangle 2"/>
          <p:cNvSpPr>
            <a:spLocks noGrp="1" noRot="1" noChangeAspect="1" noChangeArrowheads="1" noTextEdit="1"/>
          </p:cNvSpPr>
          <p:nvPr>
            <p:ph type="sldImg"/>
          </p:nvPr>
        </p:nvSpPr>
        <p:spPr bwMode="auto">
          <a:xfrm>
            <a:off x="100013" y="747713"/>
            <a:ext cx="6684962" cy="3760787"/>
          </a:xfrm>
          <a:noFill/>
          <a:ln>
            <a:solidFill>
              <a:srgbClr val="000000"/>
            </a:solidFill>
            <a:miter lim="800000"/>
            <a:headEnd/>
            <a:tailEnd/>
          </a:ln>
        </p:spPr>
      </p:sp>
      <p:sp>
        <p:nvSpPr>
          <p:cNvPr id="81923" name="Rectangle 3"/>
          <p:cNvSpPr>
            <a:spLocks noGrp="1" noChangeArrowheads="1"/>
          </p:cNvSpPr>
          <p:nvPr>
            <p:ph type="body" idx="1"/>
          </p:nvPr>
        </p:nvSpPr>
        <p:spPr bwMode="auto">
          <a:xfrm>
            <a:off x="918314" y="4759575"/>
            <a:ext cx="5048367" cy="4509792"/>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2949560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B1C3C9-EAA5-4F93-8D48-2420BFA16345}"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81922" name="Rectangle 2"/>
          <p:cNvSpPr>
            <a:spLocks noGrp="1" noRot="1" noChangeAspect="1" noChangeArrowheads="1" noTextEdit="1"/>
          </p:cNvSpPr>
          <p:nvPr>
            <p:ph type="sldImg"/>
          </p:nvPr>
        </p:nvSpPr>
        <p:spPr bwMode="auto">
          <a:xfrm>
            <a:off x="100013" y="747713"/>
            <a:ext cx="6684962" cy="3760787"/>
          </a:xfrm>
          <a:noFill/>
          <a:ln>
            <a:solidFill>
              <a:srgbClr val="000000"/>
            </a:solidFill>
            <a:miter lim="800000"/>
            <a:headEnd/>
            <a:tailEnd/>
          </a:ln>
        </p:spPr>
      </p:sp>
      <p:sp>
        <p:nvSpPr>
          <p:cNvPr id="81923" name="Rectangle 3"/>
          <p:cNvSpPr>
            <a:spLocks noGrp="1" noChangeArrowheads="1"/>
          </p:cNvSpPr>
          <p:nvPr>
            <p:ph type="body" idx="1"/>
          </p:nvPr>
        </p:nvSpPr>
        <p:spPr bwMode="auto">
          <a:xfrm>
            <a:off x="918314" y="4759575"/>
            <a:ext cx="5048367" cy="4509792"/>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3701025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B1C3C9-EAA5-4F93-8D48-2420BFA16345}"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81922" name="Rectangle 2"/>
          <p:cNvSpPr>
            <a:spLocks noGrp="1" noRot="1" noChangeAspect="1" noChangeArrowheads="1" noTextEdit="1"/>
          </p:cNvSpPr>
          <p:nvPr>
            <p:ph type="sldImg"/>
          </p:nvPr>
        </p:nvSpPr>
        <p:spPr bwMode="auto">
          <a:xfrm>
            <a:off x="100013" y="747713"/>
            <a:ext cx="6684962" cy="3760787"/>
          </a:xfrm>
          <a:noFill/>
          <a:ln>
            <a:solidFill>
              <a:srgbClr val="000000"/>
            </a:solidFill>
            <a:miter lim="800000"/>
            <a:headEnd/>
            <a:tailEnd/>
          </a:ln>
        </p:spPr>
      </p:sp>
      <p:sp>
        <p:nvSpPr>
          <p:cNvPr id="81923" name="Rectangle 3"/>
          <p:cNvSpPr>
            <a:spLocks noGrp="1" noChangeArrowheads="1"/>
          </p:cNvSpPr>
          <p:nvPr>
            <p:ph type="body" idx="1"/>
          </p:nvPr>
        </p:nvSpPr>
        <p:spPr bwMode="auto">
          <a:xfrm>
            <a:off x="918314" y="4759575"/>
            <a:ext cx="5048367" cy="4509792"/>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1837550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1C3C9-EAA5-4F93-8D48-2420BFA16345}" type="slidenum">
              <a:rPr lang="nl-NL"/>
              <a:pPr fontAlgn="base">
                <a:spcBef>
                  <a:spcPct val="0"/>
                </a:spcBef>
                <a:spcAft>
                  <a:spcPct val="0"/>
                </a:spcAft>
                <a:defRPr/>
              </a:pPr>
              <a:t>33</a:t>
            </a:fld>
            <a:endParaRPr lang="nl-NL"/>
          </a:p>
        </p:txBody>
      </p:sp>
      <p:sp>
        <p:nvSpPr>
          <p:cNvPr id="81922" name="Rectangle 2"/>
          <p:cNvSpPr>
            <a:spLocks noGrp="1" noRot="1" noChangeAspect="1" noChangeArrowheads="1" noTextEdit="1"/>
          </p:cNvSpPr>
          <p:nvPr>
            <p:ph type="sldImg"/>
          </p:nvPr>
        </p:nvSpPr>
        <p:spPr bwMode="auto">
          <a:xfrm>
            <a:off x="-193675" y="812800"/>
            <a:ext cx="7272338" cy="4090988"/>
          </a:xfrm>
          <a:noFill/>
          <a:ln>
            <a:solidFill>
              <a:srgbClr val="000000"/>
            </a:solidFill>
            <a:miter lim="800000"/>
            <a:headEnd/>
            <a:tailEnd/>
          </a:ln>
        </p:spPr>
      </p:sp>
      <p:sp>
        <p:nvSpPr>
          <p:cNvPr id="81923" name="Rectangle 3"/>
          <p:cNvSpPr>
            <a:spLocks noGrp="1" noChangeArrowheads="1"/>
          </p:cNvSpPr>
          <p:nvPr>
            <p:ph type="body" idx="1"/>
          </p:nvPr>
        </p:nvSpPr>
        <p:spPr bwMode="auto">
          <a:xfrm>
            <a:off x="918315" y="5176864"/>
            <a:ext cx="5048367" cy="4905182"/>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3300712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1C3C9-EAA5-4F93-8D48-2420BFA16345}" type="slidenum">
              <a:rPr lang="nl-NL"/>
              <a:pPr fontAlgn="base">
                <a:spcBef>
                  <a:spcPct val="0"/>
                </a:spcBef>
                <a:spcAft>
                  <a:spcPct val="0"/>
                </a:spcAft>
                <a:defRPr/>
              </a:pPr>
              <a:t>34</a:t>
            </a:fld>
            <a:endParaRPr lang="nl-NL"/>
          </a:p>
        </p:txBody>
      </p:sp>
      <p:sp>
        <p:nvSpPr>
          <p:cNvPr id="81922" name="Rectangle 2"/>
          <p:cNvSpPr>
            <a:spLocks noGrp="1" noRot="1" noChangeAspect="1" noChangeArrowheads="1" noTextEdit="1"/>
          </p:cNvSpPr>
          <p:nvPr>
            <p:ph type="sldImg"/>
          </p:nvPr>
        </p:nvSpPr>
        <p:spPr bwMode="auto">
          <a:xfrm>
            <a:off x="111125" y="742950"/>
            <a:ext cx="6634163" cy="3732213"/>
          </a:xfrm>
          <a:noFill/>
          <a:ln>
            <a:solidFill>
              <a:srgbClr val="000000"/>
            </a:solidFill>
            <a:miter lim="800000"/>
            <a:headEnd/>
            <a:tailEnd/>
          </a:ln>
        </p:spPr>
      </p:sp>
      <p:sp>
        <p:nvSpPr>
          <p:cNvPr id="81923" name="Rectangle 3"/>
          <p:cNvSpPr>
            <a:spLocks noGrp="1" noChangeArrowheads="1"/>
          </p:cNvSpPr>
          <p:nvPr>
            <p:ph type="body" idx="1"/>
          </p:nvPr>
        </p:nvSpPr>
        <p:spPr bwMode="auto">
          <a:xfrm>
            <a:off x="914715" y="4724883"/>
            <a:ext cx="5028578" cy="4476920"/>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917410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nl-NL" sz="1200" kern="1200" dirty="0">
                <a:solidFill>
                  <a:schemeClr val="tx1"/>
                </a:solidFill>
                <a:effectLst/>
                <a:latin typeface="+mn-lt"/>
                <a:ea typeface="+mn-ea"/>
                <a:cs typeface="+mn-cs"/>
              </a:rPr>
              <a:t>1. Doorlooptijd van elke taak – er gaat meer dan 30 % verloren aan verstoringen, andere zaken</a:t>
            </a:r>
            <a:endParaRPr lang="en-US" sz="1200" kern="1200" dirty="0">
              <a:solidFill>
                <a:schemeClr val="tx1"/>
              </a:solidFill>
              <a:effectLst/>
              <a:latin typeface="+mn-lt"/>
              <a:ea typeface="+mn-ea"/>
              <a:cs typeface="+mn-cs"/>
            </a:endParaRPr>
          </a:p>
          <a:p>
            <a:pPr lvl="2"/>
            <a:r>
              <a:rPr lang="nl-NL" sz="1200" kern="1200" dirty="0">
                <a:solidFill>
                  <a:schemeClr val="tx1"/>
                </a:solidFill>
                <a:effectLst/>
                <a:latin typeface="+mn-lt"/>
                <a:ea typeface="+mn-ea"/>
                <a:cs typeface="+mn-cs"/>
              </a:rPr>
              <a:t>2. </a:t>
            </a:r>
            <a:r>
              <a:rPr lang="nl-NL" sz="1200" kern="1200" dirty="0" err="1">
                <a:solidFill>
                  <a:schemeClr val="tx1"/>
                </a:solidFill>
                <a:effectLst/>
                <a:latin typeface="+mn-lt"/>
                <a:ea typeface="+mn-ea"/>
                <a:cs typeface="+mn-cs"/>
              </a:rPr>
              <a:t>Weniger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Projekte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geleichzeitig</a:t>
            </a:r>
            <a:endParaRPr lang="en-US" sz="1200" kern="1200" dirty="0">
              <a:solidFill>
                <a:schemeClr val="tx1"/>
              </a:solidFill>
              <a:effectLst/>
              <a:latin typeface="+mn-lt"/>
              <a:ea typeface="+mn-ea"/>
              <a:cs typeface="+mn-cs"/>
            </a:endParaRPr>
          </a:p>
          <a:p>
            <a:pPr lvl="2"/>
            <a:r>
              <a:rPr lang="nl-NL" sz="1200" kern="1200" dirty="0">
                <a:solidFill>
                  <a:schemeClr val="tx1"/>
                </a:solidFill>
                <a:effectLst/>
                <a:latin typeface="+mn-lt"/>
                <a:ea typeface="+mn-ea"/>
                <a:cs typeface="+mn-cs"/>
              </a:rPr>
              <a:t>3. Stoppen met </a:t>
            </a:r>
            <a:r>
              <a:rPr lang="nl-NL" sz="1200" kern="1200" dirty="0" err="1">
                <a:solidFill>
                  <a:schemeClr val="tx1"/>
                </a:solidFill>
                <a:effectLst/>
                <a:latin typeface="+mn-lt"/>
                <a:ea typeface="+mn-ea"/>
                <a:cs typeface="+mn-cs"/>
              </a:rPr>
              <a:t>Teiltermine</a:t>
            </a:r>
            <a:r>
              <a:rPr lang="nl-NL" sz="1200" kern="1200" dirty="0">
                <a:solidFill>
                  <a:schemeClr val="tx1"/>
                </a:solidFill>
                <a:effectLst/>
                <a:latin typeface="+mn-lt"/>
                <a:ea typeface="+mn-ea"/>
                <a:cs typeface="+mn-cs"/>
              </a:rPr>
              <a:t>, focus op </a:t>
            </a:r>
            <a:r>
              <a:rPr lang="nl-NL" sz="1200" kern="1200" dirty="0" err="1">
                <a:solidFill>
                  <a:schemeClr val="tx1"/>
                </a:solidFill>
                <a:effectLst/>
                <a:latin typeface="+mn-lt"/>
                <a:ea typeface="+mn-ea"/>
                <a:cs typeface="+mn-cs"/>
              </a:rPr>
              <a:t>endtermine</a:t>
            </a:r>
            <a:r>
              <a:rPr lang="nl-NL" sz="1200" kern="1200" dirty="0">
                <a:solidFill>
                  <a:schemeClr val="tx1"/>
                </a:solidFill>
                <a:effectLst/>
                <a:latin typeface="+mn-lt"/>
                <a:ea typeface="+mn-ea"/>
                <a:cs typeface="+mn-cs"/>
              </a:rPr>
              <a:t> en een prioriteit</a:t>
            </a:r>
            <a:endParaRPr lang="en-US" sz="1200" kern="1200" dirty="0">
              <a:solidFill>
                <a:schemeClr val="tx1"/>
              </a:solidFill>
              <a:effectLst/>
              <a:latin typeface="+mn-lt"/>
              <a:ea typeface="+mn-ea"/>
              <a:cs typeface="+mn-cs"/>
            </a:endParaRPr>
          </a:p>
          <a:p>
            <a:pPr lvl="2"/>
            <a:r>
              <a:rPr lang="nl-NL" sz="1200" kern="1200" dirty="0">
                <a:solidFill>
                  <a:schemeClr val="tx1"/>
                </a:solidFill>
                <a:effectLst/>
                <a:latin typeface="+mn-lt"/>
                <a:ea typeface="+mn-ea"/>
                <a:cs typeface="+mn-cs"/>
              </a:rPr>
              <a:t>4. Focus op </a:t>
            </a:r>
            <a:r>
              <a:rPr lang="nl-NL" sz="1200" kern="1200" dirty="0" err="1">
                <a:solidFill>
                  <a:schemeClr val="tx1"/>
                </a:solidFill>
                <a:effectLst/>
                <a:latin typeface="+mn-lt"/>
                <a:ea typeface="+mn-ea"/>
                <a:cs typeface="+mn-cs"/>
              </a:rPr>
              <a:t>fertig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machen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37</a:t>
            </a:fld>
            <a:endParaRPr lang="nl-NL"/>
          </a:p>
        </p:txBody>
      </p:sp>
    </p:spTree>
    <p:extLst>
      <p:ext uri="{BB962C8B-B14F-4D97-AF65-F5344CB8AC3E}">
        <p14:creationId xmlns:p14="http://schemas.microsoft.com/office/powerpoint/2010/main" val="243360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41363"/>
            <a:ext cx="6580187" cy="3702050"/>
          </a:xfrm>
        </p:spPr>
      </p:sp>
      <p:sp>
        <p:nvSpPr>
          <p:cNvPr id="3" name="Notes Placeholder 2"/>
          <p:cNvSpPr>
            <a:spLocks noGrp="1"/>
          </p:cNvSpPr>
          <p:nvPr>
            <p:ph type="body" idx="1"/>
          </p:nvPr>
        </p:nvSpPr>
        <p:spPr/>
        <p:txBody>
          <a:bodyPr>
            <a:normAutofit/>
          </a:bodyPr>
          <a:lstStyle/>
          <a:p>
            <a:r>
              <a:rPr lang="nl-NL" dirty="0"/>
              <a:t>Als</a:t>
            </a:r>
            <a:r>
              <a:rPr lang="nl-NL" baseline="0" dirty="0"/>
              <a:t> we het hebben over projecten dan zien wij dat bedrijven en projectorganisaties zich op zich voorbereiden voor de realisatie van een project.  Scope wordt beschreven, rollen en verantwoordelijkheden, risico analyse, </a:t>
            </a:r>
            <a:r>
              <a:rPr lang="nl-NL" baseline="0" dirty="0" err="1"/>
              <a:t>governance</a:t>
            </a:r>
            <a:r>
              <a:rPr lang="nl-NL" baseline="0" dirty="0"/>
              <a:t> structuur, etc.  Dus je kan zeggen dat organisaties goed voorbereid voor de praktijk / avontuur ingaan.  Zo volwassen is men geworden.  </a:t>
            </a:r>
          </a:p>
          <a:p>
            <a:endParaRPr lang="nl-NL" baseline="0" dirty="0"/>
          </a:p>
          <a:p>
            <a:r>
              <a:rPr lang="nl-NL" baseline="0" dirty="0"/>
              <a:t>Het punt is het blijft een avontuur. Dus alle risico’s die van te voren benoemd waren komen voor.  En ook </a:t>
            </a:r>
            <a:r>
              <a:rPr lang="nl-NL" baseline="0" dirty="0" err="1"/>
              <a:t>Murphy</a:t>
            </a:r>
            <a:r>
              <a:rPr lang="nl-NL" baseline="0" dirty="0"/>
              <a:t> komt om de hoek kijken.  En daar sta je dan.  Onze boodschap is: als je dan het avontuur ingaat zorg dat je de juiste instrumenten bij je hebt.  Een kompas en GPS, zodat je tijdens je avontuur de juiste beslissing kan nemen en controle over je bestemming kan houden. </a:t>
            </a:r>
            <a:endParaRPr lang="nl-NL" dirty="0"/>
          </a:p>
          <a:p>
            <a:endParaRPr lang="nl-NL"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8</a:t>
            </a:fld>
            <a:endParaRPr lang="nl-NL"/>
          </a:p>
        </p:txBody>
      </p:sp>
    </p:spTree>
    <p:extLst>
      <p:ext uri="{BB962C8B-B14F-4D97-AF65-F5344CB8AC3E}">
        <p14:creationId xmlns:p14="http://schemas.microsoft.com/office/powerpoint/2010/main" val="96540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2FAE7-8720-4070-AAB8-F4690E7AC8CD}" type="slidenum">
              <a:rPr lang="en-US"/>
              <a:pPr/>
              <a:t>39</a:t>
            </a:fld>
            <a:endParaRPr lang="en-US"/>
          </a:p>
        </p:txBody>
      </p:sp>
      <p:sp>
        <p:nvSpPr>
          <p:cNvPr id="84994" name="Rectangle 2"/>
          <p:cNvSpPr>
            <a:spLocks noGrp="1" noRot="1" noChangeAspect="1" noChangeArrowheads="1" noTextEdit="1"/>
          </p:cNvSpPr>
          <p:nvPr>
            <p:ph type="sldImg"/>
          </p:nvPr>
        </p:nvSpPr>
        <p:spPr>
          <a:xfrm>
            <a:off x="115888" y="744538"/>
            <a:ext cx="6629400" cy="3730625"/>
          </a:xfrm>
          <a:ln/>
        </p:spPr>
      </p:sp>
      <p:sp>
        <p:nvSpPr>
          <p:cNvPr id="84995" name="Rectangle 3"/>
          <p:cNvSpPr>
            <a:spLocks noGrp="1" noChangeArrowheads="1"/>
          </p:cNvSpPr>
          <p:nvPr>
            <p:ph type="body" idx="1"/>
          </p:nvPr>
        </p:nvSpPr>
        <p:spPr>
          <a:xfrm>
            <a:off x="914400" y="4724202"/>
            <a:ext cx="5029200" cy="4477287"/>
          </a:xfrm>
        </p:spPr>
        <p:txBody>
          <a:bodyPr/>
          <a:lstStyle/>
          <a:p>
            <a:r>
              <a:rPr lang="en-US"/>
              <a:t>SHOW</a:t>
            </a:r>
          </a:p>
          <a:p>
            <a:endParaRPr lang="en-US"/>
          </a:p>
          <a:p>
            <a:r>
              <a:rPr lang="en-US"/>
              <a:t>We know now what we should not do but what do we need to do?</a:t>
            </a:r>
          </a:p>
        </p:txBody>
      </p:sp>
    </p:spTree>
    <p:extLst>
      <p:ext uri="{BB962C8B-B14F-4D97-AF65-F5344CB8AC3E}">
        <p14:creationId xmlns:p14="http://schemas.microsoft.com/office/powerpoint/2010/main" val="1458784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43</a:t>
            </a:fld>
            <a:endParaRPr lang="nl-NL"/>
          </a:p>
        </p:txBody>
      </p:sp>
    </p:spTree>
    <p:extLst>
      <p:ext uri="{BB962C8B-B14F-4D97-AF65-F5344CB8AC3E}">
        <p14:creationId xmlns:p14="http://schemas.microsoft.com/office/powerpoint/2010/main" val="3496977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2FAE7-8720-4070-AAB8-F4690E7AC8CD}" type="slidenum">
              <a:rPr lang="en-US"/>
              <a:pPr/>
              <a:t>54</a:t>
            </a:fld>
            <a:endParaRPr lang="en-US"/>
          </a:p>
        </p:txBody>
      </p:sp>
      <p:sp>
        <p:nvSpPr>
          <p:cNvPr id="84994" name="Rectangle 2"/>
          <p:cNvSpPr>
            <a:spLocks noGrp="1" noRot="1" noChangeAspect="1" noChangeArrowheads="1" noTextEdit="1"/>
          </p:cNvSpPr>
          <p:nvPr>
            <p:ph type="sldImg"/>
          </p:nvPr>
        </p:nvSpPr>
        <p:spPr>
          <a:xfrm>
            <a:off x="115888" y="744538"/>
            <a:ext cx="6629400" cy="3730625"/>
          </a:xfrm>
          <a:ln/>
        </p:spPr>
      </p:sp>
      <p:sp>
        <p:nvSpPr>
          <p:cNvPr id="84995" name="Rectangle 3"/>
          <p:cNvSpPr>
            <a:spLocks noGrp="1" noChangeArrowheads="1"/>
          </p:cNvSpPr>
          <p:nvPr>
            <p:ph type="body" idx="1"/>
          </p:nvPr>
        </p:nvSpPr>
        <p:spPr>
          <a:xfrm>
            <a:off x="914400" y="4724202"/>
            <a:ext cx="5029200" cy="4477287"/>
          </a:xfrm>
        </p:spPr>
        <p:txBody>
          <a:bodyPr/>
          <a:lstStyle/>
          <a:p>
            <a:r>
              <a:rPr lang="en-US"/>
              <a:t>SHOW</a:t>
            </a:r>
          </a:p>
          <a:p>
            <a:endParaRPr lang="en-US"/>
          </a:p>
          <a:p>
            <a:r>
              <a:rPr lang="en-US"/>
              <a:t>We know now what we should not do but what do we need to do?</a:t>
            </a:r>
          </a:p>
        </p:txBody>
      </p:sp>
    </p:spTree>
    <p:extLst>
      <p:ext uri="{BB962C8B-B14F-4D97-AF65-F5344CB8AC3E}">
        <p14:creationId xmlns:p14="http://schemas.microsoft.com/office/powerpoint/2010/main" val="3269139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nl-NL" sz="1200" kern="1200" dirty="0">
                <a:solidFill>
                  <a:schemeClr val="tx1"/>
                </a:solidFill>
                <a:effectLst/>
                <a:latin typeface="+mn-lt"/>
                <a:ea typeface="+mn-ea"/>
                <a:cs typeface="+mn-cs"/>
              </a:rPr>
              <a:t>1. Doorlooptijd van elke taak – er gaat meer dan 30 % verloren aan verstoringen, andere zaken</a:t>
            </a:r>
            <a:endParaRPr lang="en-US" sz="1200" kern="1200" dirty="0">
              <a:solidFill>
                <a:schemeClr val="tx1"/>
              </a:solidFill>
              <a:effectLst/>
              <a:latin typeface="+mn-lt"/>
              <a:ea typeface="+mn-ea"/>
              <a:cs typeface="+mn-cs"/>
            </a:endParaRPr>
          </a:p>
          <a:p>
            <a:pPr lvl="2"/>
            <a:r>
              <a:rPr lang="nl-NL" sz="1200" kern="1200" dirty="0">
                <a:solidFill>
                  <a:schemeClr val="tx1"/>
                </a:solidFill>
                <a:effectLst/>
                <a:latin typeface="+mn-lt"/>
                <a:ea typeface="+mn-ea"/>
                <a:cs typeface="+mn-cs"/>
              </a:rPr>
              <a:t>2. </a:t>
            </a:r>
            <a:r>
              <a:rPr lang="nl-NL" sz="1200" kern="1200" dirty="0" err="1">
                <a:solidFill>
                  <a:schemeClr val="tx1"/>
                </a:solidFill>
                <a:effectLst/>
                <a:latin typeface="+mn-lt"/>
                <a:ea typeface="+mn-ea"/>
                <a:cs typeface="+mn-cs"/>
              </a:rPr>
              <a:t>Weniger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Projekte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geleichzeitig</a:t>
            </a:r>
            <a:endParaRPr lang="en-US" sz="1200" kern="1200" dirty="0">
              <a:solidFill>
                <a:schemeClr val="tx1"/>
              </a:solidFill>
              <a:effectLst/>
              <a:latin typeface="+mn-lt"/>
              <a:ea typeface="+mn-ea"/>
              <a:cs typeface="+mn-cs"/>
            </a:endParaRPr>
          </a:p>
          <a:p>
            <a:pPr lvl="2"/>
            <a:r>
              <a:rPr lang="nl-NL" sz="1200" kern="1200" dirty="0">
                <a:solidFill>
                  <a:schemeClr val="tx1"/>
                </a:solidFill>
                <a:effectLst/>
                <a:latin typeface="+mn-lt"/>
                <a:ea typeface="+mn-ea"/>
                <a:cs typeface="+mn-cs"/>
              </a:rPr>
              <a:t>3. Stoppen met </a:t>
            </a:r>
            <a:r>
              <a:rPr lang="nl-NL" sz="1200" kern="1200" dirty="0" err="1">
                <a:solidFill>
                  <a:schemeClr val="tx1"/>
                </a:solidFill>
                <a:effectLst/>
                <a:latin typeface="+mn-lt"/>
                <a:ea typeface="+mn-ea"/>
                <a:cs typeface="+mn-cs"/>
              </a:rPr>
              <a:t>Teiltermine</a:t>
            </a:r>
            <a:r>
              <a:rPr lang="nl-NL" sz="1200" kern="1200" dirty="0">
                <a:solidFill>
                  <a:schemeClr val="tx1"/>
                </a:solidFill>
                <a:effectLst/>
                <a:latin typeface="+mn-lt"/>
                <a:ea typeface="+mn-ea"/>
                <a:cs typeface="+mn-cs"/>
              </a:rPr>
              <a:t>, focus op </a:t>
            </a:r>
            <a:r>
              <a:rPr lang="nl-NL" sz="1200" kern="1200" dirty="0" err="1">
                <a:solidFill>
                  <a:schemeClr val="tx1"/>
                </a:solidFill>
                <a:effectLst/>
                <a:latin typeface="+mn-lt"/>
                <a:ea typeface="+mn-ea"/>
                <a:cs typeface="+mn-cs"/>
              </a:rPr>
              <a:t>endtermine</a:t>
            </a:r>
            <a:r>
              <a:rPr lang="nl-NL" sz="1200" kern="1200" dirty="0">
                <a:solidFill>
                  <a:schemeClr val="tx1"/>
                </a:solidFill>
                <a:effectLst/>
                <a:latin typeface="+mn-lt"/>
                <a:ea typeface="+mn-ea"/>
                <a:cs typeface="+mn-cs"/>
              </a:rPr>
              <a:t> en een prioriteit</a:t>
            </a:r>
            <a:endParaRPr lang="en-US" sz="1200" kern="1200" dirty="0">
              <a:solidFill>
                <a:schemeClr val="tx1"/>
              </a:solidFill>
              <a:effectLst/>
              <a:latin typeface="+mn-lt"/>
              <a:ea typeface="+mn-ea"/>
              <a:cs typeface="+mn-cs"/>
            </a:endParaRPr>
          </a:p>
          <a:p>
            <a:pPr lvl="2"/>
            <a:r>
              <a:rPr lang="nl-NL" sz="1200" kern="1200" dirty="0">
                <a:solidFill>
                  <a:schemeClr val="tx1"/>
                </a:solidFill>
                <a:effectLst/>
                <a:latin typeface="+mn-lt"/>
                <a:ea typeface="+mn-ea"/>
                <a:cs typeface="+mn-cs"/>
              </a:rPr>
              <a:t>4. Focus op </a:t>
            </a:r>
            <a:r>
              <a:rPr lang="nl-NL" sz="1200" kern="1200" dirty="0" err="1">
                <a:solidFill>
                  <a:schemeClr val="tx1"/>
                </a:solidFill>
                <a:effectLst/>
                <a:latin typeface="+mn-lt"/>
                <a:ea typeface="+mn-ea"/>
                <a:cs typeface="+mn-cs"/>
              </a:rPr>
              <a:t>fertig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machen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57</a:t>
            </a:fld>
            <a:endParaRPr lang="nl-NL"/>
          </a:p>
        </p:txBody>
      </p:sp>
    </p:spTree>
    <p:extLst>
      <p:ext uri="{BB962C8B-B14F-4D97-AF65-F5344CB8AC3E}">
        <p14:creationId xmlns:p14="http://schemas.microsoft.com/office/powerpoint/2010/main" val="2778587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CE34C-4E61-4093-B4B7-3C2A5824329F}" type="slidenum">
              <a:rPr lang="nl-NL" smtClean="0"/>
              <a:pPr/>
              <a:t>64</a:t>
            </a:fld>
            <a:endParaRPr lang="nl-NL"/>
          </a:p>
        </p:txBody>
      </p:sp>
    </p:spTree>
    <p:extLst>
      <p:ext uri="{BB962C8B-B14F-4D97-AF65-F5344CB8AC3E}">
        <p14:creationId xmlns:p14="http://schemas.microsoft.com/office/powerpoint/2010/main" val="3736293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4CE34C-4E61-4093-B4B7-3C2A5824329F}" type="slidenum">
              <a:rPr lang="nl-NL" smtClean="0"/>
              <a:pPr/>
              <a:t>68</a:t>
            </a:fld>
            <a:endParaRPr lang="nl-NL"/>
          </a:p>
        </p:txBody>
      </p:sp>
    </p:spTree>
    <p:extLst>
      <p:ext uri="{BB962C8B-B14F-4D97-AF65-F5344CB8AC3E}">
        <p14:creationId xmlns:p14="http://schemas.microsoft.com/office/powerpoint/2010/main" val="3577216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94CE34C-4E61-4093-B4B7-3C2A5824329F}" type="slidenum">
              <a:rPr lang="nl-NL" smtClean="0"/>
              <a:pPr/>
              <a:t>83</a:t>
            </a:fld>
            <a:endParaRPr lang="nl-NL"/>
          </a:p>
        </p:txBody>
      </p:sp>
    </p:spTree>
    <p:extLst>
      <p:ext uri="{BB962C8B-B14F-4D97-AF65-F5344CB8AC3E}">
        <p14:creationId xmlns:p14="http://schemas.microsoft.com/office/powerpoint/2010/main" val="423433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C681DC-515F-8B49-9D9F-814B4B43FB67}" type="slidenum">
              <a:rPr lang="en-US" smtClean="0"/>
              <a:t>10</a:t>
            </a:fld>
            <a:endParaRPr lang="en-US"/>
          </a:p>
        </p:txBody>
      </p:sp>
    </p:spTree>
    <p:extLst>
      <p:ext uri="{BB962C8B-B14F-4D97-AF65-F5344CB8AC3E}">
        <p14:creationId xmlns:p14="http://schemas.microsoft.com/office/powerpoint/2010/main" val="381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94CE34C-4E61-4093-B4B7-3C2A5824329F}" type="slidenum">
              <a:rPr lang="nl-NL" smtClean="0"/>
              <a:pPr/>
              <a:t>11</a:t>
            </a:fld>
            <a:endParaRPr lang="nl-NL"/>
          </a:p>
        </p:txBody>
      </p:sp>
    </p:spTree>
    <p:extLst>
      <p:ext uri="{BB962C8B-B14F-4D97-AF65-F5344CB8AC3E}">
        <p14:creationId xmlns:p14="http://schemas.microsoft.com/office/powerpoint/2010/main" val="4254994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In this example the staggering is done at Skill level. It concerns a portfolio with 11 active projects.  All project are equally important to the company, and have been assigned a so-called business priority of 10 (we will use the business priorities later in this presentation)</a:t>
            </a:r>
          </a:p>
          <a:p>
            <a:endParaRPr lang="en-GB" dirty="0"/>
          </a:p>
          <a:p>
            <a:r>
              <a:rPr lang="en-GB" dirty="0"/>
              <a:t>In the background the resource load diagram shows that an overallocation exist on the skill System Engineer.  </a:t>
            </a:r>
          </a:p>
          <a:p>
            <a:endParaRPr lang="en-GB" dirty="0"/>
          </a:p>
          <a:p>
            <a:endParaRPr lang="en-GB" dirty="0"/>
          </a:p>
          <a:p>
            <a:r>
              <a:rPr lang="de-DE" b="0" i="0" dirty="0">
                <a:solidFill>
                  <a:srgbClr val="000000"/>
                </a:solidFill>
                <a:effectLst/>
                <a:latin typeface="Roboto" panose="02000000000000000000" pitchFamily="2" charset="0"/>
              </a:rPr>
              <a:t>In diesem Beispiel erfolgt die Staffelung auf </a:t>
            </a:r>
            <a:r>
              <a:rPr lang="de-DE" b="0" i="0" dirty="0" err="1">
                <a:solidFill>
                  <a:srgbClr val="000000"/>
                </a:solidFill>
                <a:effectLst/>
                <a:latin typeface="Roboto" panose="02000000000000000000" pitchFamily="2" charset="0"/>
              </a:rPr>
              <a:t>Skill</a:t>
            </a:r>
            <a:r>
              <a:rPr lang="de-DE" b="0" i="0" dirty="0">
                <a:solidFill>
                  <a:srgbClr val="000000"/>
                </a:solidFill>
                <a:effectLst/>
                <a:latin typeface="Roboto" panose="02000000000000000000" pitchFamily="2" charset="0"/>
              </a:rPr>
              <a:t>-Ebene. Es handelt sich um ein Portfolio mit 11 aktiven Projekten.  </a:t>
            </a:r>
          </a:p>
          <a:p>
            <a:r>
              <a:rPr lang="de-DE" b="0" i="0" dirty="0">
                <a:solidFill>
                  <a:srgbClr val="000000"/>
                </a:solidFill>
                <a:effectLst/>
                <a:latin typeface="Roboto" panose="02000000000000000000" pitchFamily="2" charset="0"/>
              </a:rPr>
              <a:t>Alle Projekte sind für das Unternehmen gleich wichtig und haben eine sogenannte Geschäftspriorität von 10 erhalten (wir werden die Geschäftsprioritäten später in dieser Präsentation verwenden). </a:t>
            </a:r>
          </a:p>
          <a:p>
            <a:r>
              <a:rPr lang="de-DE" b="0" i="0" dirty="0">
                <a:solidFill>
                  <a:srgbClr val="000000"/>
                </a:solidFill>
                <a:effectLst/>
                <a:latin typeface="Roboto" panose="02000000000000000000" pitchFamily="2" charset="0"/>
              </a:rPr>
              <a:t>Im Hintergrund zeigt das Ressourcendiagramm, dass es auf dem </a:t>
            </a:r>
            <a:r>
              <a:rPr lang="de-DE" b="0" i="0" dirty="0" err="1">
                <a:solidFill>
                  <a:srgbClr val="000000"/>
                </a:solidFill>
                <a:effectLst/>
                <a:latin typeface="Roboto" panose="02000000000000000000" pitchFamily="2" charset="0"/>
              </a:rPr>
              <a:t>Skill</a:t>
            </a:r>
            <a:r>
              <a:rPr lang="de-DE" b="0" i="0" dirty="0">
                <a:solidFill>
                  <a:srgbClr val="000000"/>
                </a:solidFill>
                <a:effectLst/>
                <a:latin typeface="Roboto" panose="02000000000000000000" pitchFamily="2" charset="0"/>
              </a:rPr>
              <a:t> System Engineer ein Überlast gibt. </a:t>
            </a:r>
            <a:endParaRPr lang="en-NL" dirty="0"/>
          </a:p>
        </p:txBody>
      </p:sp>
      <p:sp>
        <p:nvSpPr>
          <p:cNvPr id="4" name="Slide Number Placeholder 3"/>
          <p:cNvSpPr>
            <a:spLocks noGrp="1"/>
          </p:cNvSpPr>
          <p:nvPr>
            <p:ph type="sldNum" sz="quarter" idx="5"/>
          </p:nvPr>
        </p:nvSpPr>
        <p:spPr/>
        <p:txBody>
          <a:bodyPr/>
          <a:lstStyle/>
          <a:p>
            <a:fld id="{A94CE34C-4E61-4093-B4B7-3C2A5824329F}" type="slidenum">
              <a:rPr lang="nl-NL" smtClean="0"/>
              <a:pPr/>
              <a:t>14</a:t>
            </a:fld>
            <a:endParaRPr lang="nl-NL"/>
          </a:p>
        </p:txBody>
      </p:sp>
    </p:spTree>
    <p:extLst>
      <p:ext uri="{BB962C8B-B14F-4D97-AF65-F5344CB8AC3E}">
        <p14:creationId xmlns:p14="http://schemas.microsoft.com/office/powerpoint/2010/main" val="3783339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C681DC-515F-8B49-9D9F-814B4B43FB67}" type="slidenum">
              <a:rPr lang="en-US" smtClean="0"/>
              <a:t>16</a:t>
            </a:fld>
            <a:endParaRPr lang="en-US"/>
          </a:p>
        </p:txBody>
      </p:sp>
    </p:spTree>
    <p:extLst>
      <p:ext uri="{BB962C8B-B14F-4D97-AF65-F5344CB8AC3E}">
        <p14:creationId xmlns:p14="http://schemas.microsoft.com/office/powerpoint/2010/main" val="345135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Vaak</a:t>
            </a:r>
            <a:r>
              <a:rPr lang="en-US" dirty="0"/>
              <a:t> </a:t>
            </a:r>
            <a:r>
              <a:rPr lang="en-US" dirty="0" err="1"/>
              <a:t>niet</a:t>
            </a:r>
            <a:r>
              <a:rPr lang="en-US" dirty="0"/>
              <a:t> </a:t>
            </a:r>
            <a:r>
              <a:rPr lang="en-US" dirty="0" err="1"/>
              <a:t>boeven</a:t>
            </a:r>
            <a:r>
              <a:rPr lang="en-US" baseline="0" dirty="0"/>
              <a:t> 20 % - EERDER ROND DE 5 </a:t>
            </a:r>
          </a:p>
          <a:p>
            <a:r>
              <a:rPr lang="en-US" baseline="0" dirty="0"/>
              <a:t>Zin is </a:t>
            </a:r>
            <a:r>
              <a:rPr lang="en-US" baseline="0" dirty="0" err="1"/>
              <a:t>krom</a:t>
            </a:r>
            <a:r>
              <a:rPr lang="en-US" baseline="0" dirty="0"/>
              <a:t>. </a:t>
            </a:r>
            <a:r>
              <a:rPr lang="en-US" baseline="0" dirty="0">
                <a:sym typeface="Wingdings" panose="05000000000000000000" pitchFamily="2" charset="2"/>
              </a:rPr>
              <a:t> om </a:t>
            </a:r>
            <a:r>
              <a:rPr lang="en-US" baseline="0" dirty="0" err="1">
                <a:sym typeface="Wingdings" panose="05000000000000000000" pitchFamily="2" charset="2"/>
              </a:rPr>
              <a:t>echtt</a:t>
            </a:r>
            <a:r>
              <a:rPr lang="en-US" baseline="0" dirty="0">
                <a:sym typeface="Wingdings" panose="05000000000000000000" pitchFamily="2" charset="2"/>
              </a:rPr>
              <a:t> </a:t>
            </a:r>
            <a:r>
              <a:rPr lang="en-US" baseline="0" dirty="0" err="1">
                <a:sym typeface="Wingdings" panose="05000000000000000000" pitchFamily="2" charset="2"/>
              </a:rPr>
              <a:t>te</a:t>
            </a:r>
            <a:r>
              <a:rPr lang="en-US" baseline="0" dirty="0">
                <a:sym typeface="Wingdings" panose="05000000000000000000" pitchFamily="2" charset="2"/>
              </a:rPr>
              <a:t> </a:t>
            </a:r>
            <a:r>
              <a:rPr lang="en-US" baseline="0" dirty="0" err="1">
                <a:sym typeface="Wingdings" panose="05000000000000000000" pitchFamily="2" charset="2"/>
              </a:rPr>
              <a:t>verbeteren</a:t>
            </a:r>
            <a:r>
              <a:rPr lang="en-US" baseline="0" dirty="0">
                <a:sym typeface="Wingdings" panose="05000000000000000000" pitchFamily="2" charset="2"/>
              </a:rPr>
              <a:t> </a:t>
            </a:r>
            <a:r>
              <a:rPr lang="en-US" baseline="0" dirty="0" err="1">
                <a:sym typeface="Wingdings" panose="05000000000000000000" pitchFamily="2" charset="2"/>
              </a:rPr>
              <a:t>kan</a:t>
            </a:r>
            <a:r>
              <a:rPr lang="en-US" baseline="0" dirty="0">
                <a:sym typeface="Wingdings" panose="05000000000000000000" pitchFamily="2" charset="2"/>
              </a:rPr>
              <a:t> je </a:t>
            </a:r>
            <a:r>
              <a:rPr lang="en-US" baseline="0" dirty="0" err="1">
                <a:sym typeface="Wingdings" panose="05000000000000000000" pitchFamily="2" charset="2"/>
              </a:rPr>
              <a:t>veel</a:t>
            </a:r>
            <a:r>
              <a:rPr lang="en-US" baseline="0" dirty="0">
                <a:sym typeface="Wingdings" panose="05000000000000000000" pitchFamily="2" charset="2"/>
              </a:rPr>
              <a:t> </a:t>
            </a:r>
            <a:r>
              <a:rPr lang="en-US" baseline="0" dirty="0" err="1">
                <a:sym typeface="Wingdings" panose="05000000000000000000" pitchFamily="2" charset="2"/>
              </a:rPr>
              <a:t>nbeter</a:t>
            </a:r>
            <a:r>
              <a:rPr lang="en-US" baseline="0" dirty="0">
                <a:sym typeface="Wingdings" panose="05000000000000000000" pitchFamily="2" charset="2"/>
              </a:rPr>
              <a:t> </a:t>
            </a:r>
            <a:r>
              <a:rPr lang="en-US" baseline="0" dirty="0" err="1">
                <a:sym typeface="Wingdings" panose="05000000000000000000" pitchFamily="2" charset="2"/>
              </a:rPr>
              <a:t>richten</a:t>
            </a:r>
            <a:r>
              <a:rPr lang="en-US" baseline="0" dirty="0">
                <a:sym typeface="Wingdings" panose="05000000000000000000" pitchFamily="2" charset="2"/>
              </a:rPr>
              <a:t> op </a:t>
            </a:r>
            <a:r>
              <a:rPr lang="en-US" baseline="0" dirty="0" err="1">
                <a:sym typeface="Wingdings" panose="05000000000000000000" pitchFamily="2" charset="2"/>
              </a:rPr>
              <a:t>verminderen</a:t>
            </a:r>
            <a:r>
              <a:rPr lang="en-US" baseline="0" dirty="0">
                <a:sym typeface="Wingdings" panose="05000000000000000000" pitchFamily="2" charset="2"/>
              </a:rPr>
              <a:t> van de </a:t>
            </a:r>
            <a:r>
              <a:rPr lang="en-US" baseline="0" dirty="0" err="1">
                <a:sym typeface="Wingdings" panose="05000000000000000000" pitchFamily="2" charset="2"/>
              </a:rPr>
              <a:t>wachttijden</a:t>
            </a:r>
            <a:r>
              <a:rPr lang="en-US" baseline="0" dirty="0">
                <a:sym typeface="Wingdings" panose="05000000000000000000" pitchFamily="2" charset="2"/>
              </a:rPr>
              <a:t> </a:t>
            </a:r>
            <a:r>
              <a:rPr lang="en-US" baseline="0" dirty="0"/>
              <a:t>	</a:t>
            </a:r>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18</a:t>
            </a:fld>
            <a:endParaRPr lang="nl-NL"/>
          </a:p>
        </p:txBody>
      </p:sp>
    </p:spTree>
    <p:extLst>
      <p:ext uri="{BB962C8B-B14F-4D97-AF65-F5344CB8AC3E}">
        <p14:creationId xmlns:p14="http://schemas.microsoft.com/office/powerpoint/2010/main" val="2494991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Overlay met</a:t>
            </a:r>
            <a:r>
              <a:rPr lang="en-US" baseline="0" dirty="0"/>
              <a:t> euro </a:t>
            </a:r>
            <a:r>
              <a:rPr lang="en-US" baseline="0" dirty="0" err="1"/>
              <a:t>tekens</a:t>
            </a:r>
            <a:r>
              <a:rPr lang="en-US" baseline="0" dirty="0"/>
              <a:t>, </a:t>
            </a:r>
            <a:r>
              <a:rPr lang="en-US" baseline="0" dirty="0" err="1"/>
              <a:t>waar</a:t>
            </a:r>
            <a:r>
              <a:rPr lang="en-US" baseline="0" dirty="0"/>
              <a:t> </a:t>
            </a:r>
            <a:r>
              <a:rPr lang="en-US" baseline="0" dirty="0" err="1"/>
              <a:t>zet</a:t>
            </a:r>
            <a:r>
              <a:rPr lang="en-US" baseline="0" dirty="0"/>
              <a:t> je geld op in?  </a:t>
            </a:r>
            <a:r>
              <a:rPr lang="en-US" baseline="0" dirty="0">
                <a:sym typeface="Wingdings" panose="05000000000000000000" pitchFamily="2" charset="2"/>
              </a:rPr>
              <a:t> </a:t>
            </a:r>
            <a:r>
              <a:rPr lang="en-US" baseline="0" dirty="0" err="1">
                <a:sym typeface="Wingdings" panose="05000000000000000000" pitchFamily="2" charset="2"/>
              </a:rPr>
              <a:t>groen</a:t>
            </a:r>
            <a:r>
              <a:rPr lang="en-US" baseline="0" dirty="0">
                <a:sym typeface="Wingdings" panose="05000000000000000000" pitchFamily="2" charset="2"/>
              </a:rPr>
              <a:t> </a:t>
            </a:r>
            <a:r>
              <a:rPr lang="en-US" baseline="0" dirty="0" err="1">
                <a:sym typeface="Wingdings" panose="05000000000000000000" pitchFamily="2" charset="2"/>
              </a:rPr>
              <a:t>kost</a:t>
            </a:r>
            <a:r>
              <a:rPr lang="en-US" baseline="0" dirty="0">
                <a:sym typeface="Wingdings" panose="05000000000000000000" pitchFamily="2" charset="2"/>
              </a:rPr>
              <a:t> heel </a:t>
            </a:r>
            <a:r>
              <a:rPr lang="en-US" baseline="0" dirty="0" err="1">
                <a:sym typeface="Wingdings" panose="05000000000000000000" pitchFamily="2" charset="2"/>
              </a:rPr>
              <a:t>veel</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19</a:t>
            </a:fld>
            <a:endParaRPr lang="nl-NL"/>
          </a:p>
        </p:txBody>
      </p:sp>
    </p:spTree>
    <p:extLst>
      <p:ext uri="{BB962C8B-B14F-4D97-AF65-F5344CB8AC3E}">
        <p14:creationId xmlns:p14="http://schemas.microsoft.com/office/powerpoint/2010/main" val="207309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82CF8B2-1439-4A7E-AD2D-2946EEBF4BCC}" type="slidenum">
              <a:rPr lang="en-US" smtClean="0"/>
              <a:t>20</a:t>
            </a:fld>
            <a:endParaRPr lang="en-US"/>
          </a:p>
        </p:txBody>
      </p:sp>
    </p:spTree>
    <p:extLst>
      <p:ext uri="{BB962C8B-B14F-4D97-AF65-F5344CB8AC3E}">
        <p14:creationId xmlns:p14="http://schemas.microsoft.com/office/powerpoint/2010/main" val="1224058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3143672" y="2894303"/>
            <a:ext cx="8636000" cy="1828800"/>
          </a:xfrm>
        </p:spPr>
        <p:txBody>
          <a:bodyPr anchor="b"/>
          <a:lstStyle>
            <a:lvl1pPr>
              <a:defRPr cap="all" baseline="0">
                <a:solidFill>
                  <a:schemeClr val="bg2">
                    <a:lumMod val="90000"/>
                    <a:lumOff val="10000"/>
                  </a:schemeClr>
                </a:solidFill>
              </a:defRPr>
            </a:lvl1pPr>
          </a:lstStyle>
          <a:p>
            <a:r>
              <a:rPr kumimoji="0" lang="en-US"/>
              <a:t>Click to edit Master title style</a:t>
            </a:r>
            <a:endParaRPr kumimoji="0" lang="en-US" dirty="0"/>
          </a:p>
        </p:txBody>
      </p:sp>
      <p:sp>
        <p:nvSpPr>
          <p:cNvPr id="9" name="Subtitle 8"/>
          <p:cNvSpPr>
            <a:spLocks noGrp="1"/>
          </p:cNvSpPr>
          <p:nvPr>
            <p:ph type="subTitle" idx="1"/>
          </p:nvPr>
        </p:nvSpPr>
        <p:spPr>
          <a:xfrm>
            <a:off x="3143672" y="4869160"/>
            <a:ext cx="8636000" cy="685800"/>
          </a:xfrm>
        </p:spPr>
        <p:txBody>
          <a:bodyPr anchor="ctr">
            <a:normAutofit/>
          </a:bodyPr>
          <a:lstStyle>
            <a:lvl1pPr marL="0" indent="0" algn="l">
              <a:buNone/>
              <a:defRPr sz="2600">
                <a:solidFill>
                  <a:schemeClr val="tx1">
                    <a:lumMod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0" y="5877272"/>
            <a:ext cx="1674112" cy="836712"/>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07568" y="6015494"/>
            <a:ext cx="1440160" cy="698490"/>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2464" y="5877272"/>
            <a:ext cx="1601774" cy="800558"/>
          </a:xfrm>
          <a:prstGeom prst="rect">
            <a:avLst/>
          </a:prstGeom>
        </p:spPr>
      </p:pic>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99722" y="188640"/>
            <a:ext cx="2497624" cy="249762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1CC4D-554D-4BBE-8B55-1A391B8BF9AB}" type="datetimeFigureOut">
              <a:rPr lang="nl-NL" smtClean="0"/>
              <a:pPr/>
              <a:t>11-10-2021</a:t>
            </a:fld>
            <a:endParaRPr lang="nl-NL"/>
          </a:p>
        </p:txBody>
      </p:sp>
      <p:sp>
        <p:nvSpPr>
          <p:cNvPr id="3" name="Footer Placeholder 2"/>
          <p:cNvSpPr>
            <a:spLocks noGrp="1"/>
          </p:cNvSpPr>
          <p:nvPr>
            <p:ph type="ftr" sz="quarter" idx="11"/>
          </p:nvPr>
        </p:nvSpPr>
        <p:spPr/>
        <p:txBody>
          <a:bodyPr/>
          <a:lstStyle/>
          <a:p>
            <a:endParaRPr lang="nl-NL"/>
          </a:p>
        </p:txBody>
      </p:sp>
      <p:sp>
        <p:nvSpPr>
          <p:cNvPr id="5" name="Slide Number Placeholder 5"/>
          <p:cNvSpPr txBox="1">
            <a:spLocks/>
          </p:cNvSpPr>
          <p:nvPr userDrawn="1"/>
        </p:nvSpPr>
        <p:spPr>
          <a:xfrm>
            <a:off x="169974" y="1275630"/>
            <a:ext cx="480000" cy="288032"/>
          </a:xfrm>
          <a:prstGeom prst="rect">
            <a:avLst/>
          </a:prstGeom>
        </p:spPr>
        <p:txBody>
          <a:bodyPr/>
          <a:lstStyle>
            <a:lvl1pPr algn="ctr">
              <a:defRPr sz="12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6499B70-49A0-4519-9B09-62EDDB406EFA}" type="slidenum">
              <a:rPr kumimoji="0" lang="nl-NL" sz="1200" b="0" i="0" u="none" strike="noStrike" kern="1200" cap="none" spc="0" normalizeH="0" baseline="0" noProof="0" smtClean="0">
                <a:ln>
                  <a:noFill/>
                </a:ln>
                <a:solidFill>
                  <a:srgbClr val="FFFFFF"/>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a:ln>
                <a:noFill/>
              </a:ln>
              <a:solidFill>
                <a:srgbClr val="FFFFFF"/>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tandard Inhalt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hasCustomPrompt="1"/>
          </p:nvPr>
        </p:nvSpPr>
        <p:spPr>
          <a:noFill/>
        </p:spPr>
        <p:txBody>
          <a:bodyPr/>
          <a:lstStyle>
            <a:lvl1pPr>
              <a:defRPr sz="2800"/>
            </a:lvl1pPr>
          </a:lstStyle>
          <a:p>
            <a:r>
              <a:rPr lang="de-DE" dirty="0"/>
              <a:t>Mastertitelformat bearbeiten</a:t>
            </a:r>
          </a:p>
        </p:txBody>
      </p:sp>
      <p:sp>
        <p:nvSpPr>
          <p:cNvPr id="10" name="Date Placeholder 5"/>
          <p:cNvSpPr>
            <a:spLocks noGrp="1"/>
          </p:cNvSpPr>
          <p:nvPr>
            <p:ph type="dt" sz="half" idx="2"/>
          </p:nvPr>
        </p:nvSpPr>
        <p:spPr>
          <a:xfrm>
            <a:off x="9346571" y="6448253"/>
            <a:ext cx="1440160"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fld id="{B7735B26-9D15-4BBC-9978-D820DC17B543}" type="datetime1">
              <a:rPr lang="de-DE" smtClean="0"/>
              <a:t>11.10.2021</a:t>
            </a:fld>
            <a:endParaRPr lang="en-GB"/>
          </a:p>
        </p:txBody>
      </p:sp>
      <p:sp>
        <p:nvSpPr>
          <p:cNvPr id="11" name="Footer Placeholder 8"/>
          <p:cNvSpPr>
            <a:spLocks noGrp="1"/>
          </p:cNvSpPr>
          <p:nvPr>
            <p:ph type="ftr" sz="quarter" idx="3"/>
          </p:nvPr>
        </p:nvSpPr>
        <p:spPr>
          <a:xfrm>
            <a:off x="4271797" y="6448253"/>
            <a:ext cx="3860800" cy="365125"/>
          </a:xfrm>
          <a:prstGeom prst="rect">
            <a:avLst/>
          </a:prstGeom>
        </p:spPr>
        <p:txBody>
          <a:bodyPr vert="horz" lIns="91440" tIns="45720" rIns="91440" bIns="45720" rtlCol="0" anchor="ctr"/>
          <a:lstStyle>
            <a:lvl1pPr algn="ctr">
              <a:defRPr sz="1000">
                <a:solidFill>
                  <a:schemeClr val="tx1">
                    <a:tint val="75000"/>
                  </a:schemeClr>
                </a:solidFill>
                <a:latin typeface="Calibri" panose="020F0502020204030204" pitchFamily="34" charset="0"/>
              </a:defRPr>
            </a:lvl1pPr>
          </a:lstStyle>
          <a:p>
            <a:endParaRPr lang="en-GB" dirty="0"/>
          </a:p>
        </p:txBody>
      </p:sp>
      <p:sp>
        <p:nvSpPr>
          <p:cNvPr id="12" name="Slide Number Placeholder 10"/>
          <p:cNvSpPr>
            <a:spLocks noGrp="1"/>
          </p:cNvSpPr>
          <p:nvPr>
            <p:ph type="sldNum" sz="quarter" idx="4"/>
          </p:nvPr>
        </p:nvSpPr>
        <p:spPr>
          <a:xfrm>
            <a:off x="11362795" y="6448253"/>
            <a:ext cx="589856"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83EDA516-3F9A-45DD-BDC8-09A44E160DE9}" type="slidenum">
              <a:rPr lang="en-GB" smtClean="0"/>
              <a:pPr/>
              <a:t>‹#›</a:t>
            </a:fld>
            <a:endParaRPr lang="en-GB" dirty="0"/>
          </a:p>
        </p:txBody>
      </p:sp>
    </p:spTree>
    <p:extLst>
      <p:ext uri="{BB962C8B-B14F-4D97-AF65-F5344CB8AC3E}">
        <p14:creationId xmlns:p14="http://schemas.microsoft.com/office/powerpoint/2010/main" val="426176275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normAutofit/>
          </a:bodyPr>
          <a:lstStyle>
            <a:lvl1pPr>
              <a:defRPr sz="4000">
                <a:latin typeface="Arial" pitchFamily="34" charset="0"/>
                <a:cs typeface="Arial" pitchFamily="34" charset="0"/>
              </a:defRPr>
            </a:lvl1pPr>
          </a:lstStyle>
          <a:p>
            <a:r>
              <a:rPr kumimoji="0" lang="en-US"/>
              <a:t>Click to edit Master title style</a:t>
            </a:r>
            <a:endParaRPr kumimoji="0" lang="en-US" dirty="0"/>
          </a:p>
        </p:txBody>
      </p:sp>
      <p:sp>
        <p:nvSpPr>
          <p:cNvPr id="4" name="Date Placeholder 3"/>
          <p:cNvSpPr>
            <a:spLocks noGrp="1"/>
          </p:cNvSpPr>
          <p:nvPr>
            <p:ph type="dt" sz="half" idx="10"/>
          </p:nvPr>
        </p:nvSpPr>
        <p:spPr/>
        <p:txBody>
          <a:bodyPr/>
          <a:lstStyle/>
          <a:p>
            <a:fld id="{5391CC4D-554D-4BBE-8B55-1A391B8BF9AB}" type="datetimeFigureOut">
              <a:rPr lang="nl-NL" smtClean="0"/>
              <a:pPr/>
              <a:t>11-10-2021</a:t>
            </a:fld>
            <a:endParaRPr lang="nl-NL"/>
          </a:p>
        </p:txBody>
      </p:sp>
      <p:sp>
        <p:nvSpPr>
          <p:cNvPr id="5" name="Footer Placeholder 4"/>
          <p:cNvSpPr>
            <a:spLocks noGrp="1"/>
          </p:cNvSpPr>
          <p:nvPr>
            <p:ph type="ftr" sz="quarter" idx="11"/>
          </p:nvPr>
        </p:nvSpPr>
        <p:spPr/>
        <p:txBody>
          <a:bodyPr/>
          <a:lstStyle/>
          <a:p>
            <a:endParaRPr lang="nl-NL"/>
          </a:p>
        </p:txBody>
      </p:sp>
      <p:sp>
        <p:nvSpPr>
          <p:cNvPr id="8" name="Content Placeholder 7"/>
          <p:cNvSpPr>
            <a:spLocks noGrp="1"/>
          </p:cNvSpPr>
          <p:nvPr>
            <p:ph sz="quarter" idx="1"/>
          </p:nvPr>
        </p:nvSpPr>
        <p:spPr>
          <a:xfrm>
            <a:off x="816864" y="1600200"/>
            <a:ext cx="10871200" cy="4495800"/>
          </a:xfrm>
        </p:spPr>
        <p:txBody>
          <a:bodyPr>
            <a:normAutofit/>
          </a:bodyPr>
          <a:lstStyle>
            <a:lvl1pPr>
              <a:buSzPct val="70000"/>
              <a:buFont typeface="Wingdings 2" pitchFamily="18" charset="2"/>
              <a:buChar cha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5"/>
          <p:cNvSpPr>
            <a:spLocks noGrp="1"/>
          </p:cNvSpPr>
          <p:nvPr>
            <p:ph type="sldNum" sz="quarter" idx="4"/>
          </p:nvPr>
        </p:nvSpPr>
        <p:spPr>
          <a:xfrm>
            <a:off x="169973" y="1275630"/>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2 foto's: liggend, met bijschriften">
    <p:spTree>
      <p:nvGrpSpPr>
        <p:cNvPr id="1" name=""/>
        <p:cNvGrpSpPr/>
        <p:nvPr/>
      </p:nvGrpSpPr>
      <p:grpSpPr>
        <a:xfrm>
          <a:off x="0" y="0"/>
          <a:ext cx="0" cy="0"/>
          <a:chOff x="0" y="0"/>
          <a:chExt cx="0" cy="0"/>
        </a:xfrm>
      </p:grpSpPr>
      <p:sp>
        <p:nvSpPr>
          <p:cNvPr id="31" name="Picture Placeholder 30"/>
          <p:cNvSpPr>
            <a:spLocks noGrp="1"/>
          </p:cNvSpPr>
          <p:nvPr>
            <p:ph type="pic" sz="quarter" idx="13"/>
          </p:nvPr>
        </p:nvSpPr>
        <p:spPr>
          <a:xfrm>
            <a:off x="6279819" y="1805472"/>
            <a:ext cx="5384800" cy="2271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8" name="Picture Placeholder 7"/>
          <p:cNvSpPr>
            <a:spLocks noGrp="1"/>
          </p:cNvSpPr>
          <p:nvPr>
            <p:ph type="pic" sz="quarter" idx="14"/>
          </p:nvPr>
        </p:nvSpPr>
        <p:spPr>
          <a:xfrm>
            <a:off x="691819" y="1805472"/>
            <a:ext cx="5384800" cy="2271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24" name="Text Placeholder 23"/>
          <p:cNvSpPr>
            <a:spLocks noGrp="1"/>
          </p:cNvSpPr>
          <p:nvPr>
            <p:ph type="body" sz="quarter" idx="16" hasCustomPrompt="1"/>
          </p:nvPr>
        </p:nvSpPr>
        <p:spPr>
          <a:xfrm>
            <a:off x="691819" y="4267200"/>
            <a:ext cx="5384800" cy="1066800"/>
          </a:xfrm>
        </p:spPr>
        <p:txBody>
          <a:bodyPr anchor="t">
            <a:normAutofit/>
          </a:bodyPr>
          <a:lstStyle>
            <a:lvl1pPr marL="0" marR="0" indent="0" algn="r" eaLnBrk="1" latinLnBrk="0" hangingPunct="1">
              <a:buFontTx/>
              <a:buNone/>
              <a:defRPr kumimoji="0" lang="nl-NL" sz="1800" kern="1200" baseline="0" dirty="0">
                <a:solidFill>
                  <a:schemeClr val="tx1"/>
                </a:solidFill>
                <a:latin typeface="Arial" pitchFamily="34" charset="0"/>
                <a:ea typeface="+mn-ea"/>
                <a:cs typeface="Arial" pitchFamily="34" charset="0"/>
              </a:defRPr>
            </a:lvl1pPr>
            <a:extLst/>
          </a:lstStyle>
          <a:p>
            <a:pPr lvl="0"/>
            <a:r>
              <a:rPr kumimoji="0" lang="nl-NL" dirty="0"/>
              <a:t>Klik om een bijschrift toe te voegen</a:t>
            </a:r>
          </a:p>
        </p:txBody>
      </p:sp>
      <p:sp>
        <p:nvSpPr>
          <p:cNvPr id="2" name="Text Placeholder 1"/>
          <p:cNvSpPr>
            <a:spLocks noGrp="1"/>
          </p:cNvSpPr>
          <p:nvPr>
            <p:ph type="body" sz="quarter" idx="17" hasCustomPrompt="1"/>
          </p:nvPr>
        </p:nvSpPr>
        <p:spPr>
          <a:xfrm>
            <a:off x="6279819" y="4267200"/>
            <a:ext cx="5384800" cy="1066800"/>
          </a:xfrm>
        </p:spPr>
        <p:txBody>
          <a:bodyPr anchor="t"/>
          <a:lstStyle>
            <a:lvl1pPr marL="0" marR="0" indent="0" algn="r" eaLnBrk="1" latinLnBrk="0" hangingPunct="1">
              <a:buFontTx/>
              <a:buNone/>
              <a:defRPr kumimoji="0" lang="nl-NL" sz="1800" baseline="0"/>
            </a:lvl1pPr>
            <a:extLst/>
          </a:lstStyle>
          <a:p>
            <a:pPr lvl="0"/>
            <a:r>
              <a:rPr kumimoji="0" lang="nl-NL" dirty="0"/>
              <a:t>Klik om een bijschrift toe te voegen</a:t>
            </a:r>
          </a:p>
        </p:txBody>
      </p:sp>
      <p:sp>
        <p:nvSpPr>
          <p:cNvPr id="6" name="Rectangle 5"/>
          <p:cNvSpPr>
            <a:spLocks noGrp="1"/>
          </p:cNvSpPr>
          <p:nvPr>
            <p:ph type="dt" sz="half" idx="18"/>
          </p:nvPr>
        </p:nvSpPr>
        <p:spPr/>
        <p:txBody>
          <a:bodyPr/>
          <a:lstStyle/>
          <a:p>
            <a:fld id="{5391CC4D-554D-4BBE-8B55-1A391B8BF9AB}" type="datetimeFigureOut">
              <a:rPr lang="nl-NL" smtClean="0"/>
              <a:pPr/>
              <a:t>11-10-2021</a:t>
            </a:fld>
            <a:endParaRPr lang="nl-NL"/>
          </a:p>
        </p:txBody>
      </p:sp>
      <p:sp>
        <p:nvSpPr>
          <p:cNvPr id="9" name="Rectangle 8"/>
          <p:cNvSpPr>
            <a:spLocks noGrp="1"/>
          </p:cNvSpPr>
          <p:nvPr>
            <p:ph type="ftr" sz="quarter" idx="20"/>
          </p:nvPr>
        </p:nvSpPr>
        <p:spPr/>
        <p:txBody>
          <a:bodyPr/>
          <a:lstStyle/>
          <a:p>
            <a:endParaRPr lang="nl-NL"/>
          </a:p>
        </p:txBody>
      </p:sp>
      <p:sp>
        <p:nvSpPr>
          <p:cNvPr id="10" name="Title 1"/>
          <p:cNvSpPr>
            <a:spLocks noGrp="1"/>
          </p:cNvSpPr>
          <p:nvPr>
            <p:ph type="title"/>
          </p:nvPr>
        </p:nvSpPr>
        <p:spPr>
          <a:xfrm>
            <a:off x="816864" y="228600"/>
            <a:ext cx="10871200" cy="990600"/>
          </a:xfrm>
        </p:spPr>
        <p:txBody>
          <a:bodyPr>
            <a:normAutofit/>
          </a:bodyPr>
          <a:lstStyle>
            <a:lvl1pPr>
              <a:defRPr sz="4000">
                <a:latin typeface="Arial" pitchFamily="34" charset="0"/>
                <a:cs typeface="Arial" pitchFamily="34" charset="0"/>
              </a:defRPr>
            </a:lvl1pPr>
          </a:lstStyle>
          <a:p>
            <a:r>
              <a:rPr kumimoji="0" lang="en-US"/>
              <a:t>Click to edit Master title style</a:t>
            </a:r>
            <a:endParaRPr kumimoji="0" lang="en-US" dirty="0"/>
          </a:p>
        </p:txBody>
      </p:sp>
      <p:sp>
        <p:nvSpPr>
          <p:cNvPr id="11" name="Slide Number Placeholder 5"/>
          <p:cNvSpPr>
            <a:spLocks noGrp="1"/>
          </p:cNvSpPr>
          <p:nvPr>
            <p:ph type="sldNum" sz="quarter" idx="4"/>
          </p:nvPr>
        </p:nvSpPr>
        <p:spPr>
          <a:xfrm>
            <a:off x="152220" y="1275630"/>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4 foto's: liggend, met bijschriften">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1329366" y="1993032"/>
            <a:ext cx="4871063" cy="2055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27" name="Text Placeholder 26"/>
          <p:cNvSpPr>
            <a:spLocks noGrp="1"/>
          </p:cNvSpPr>
          <p:nvPr>
            <p:ph type="body" sz="quarter" idx="16" hasCustomPrompt="1"/>
          </p:nvPr>
        </p:nvSpPr>
        <p:spPr>
          <a:xfrm>
            <a:off x="1329365" y="6436568"/>
            <a:ext cx="4876800" cy="304800"/>
          </a:xfrm>
        </p:spPr>
        <p:txBody>
          <a:bodyPr anchor="t" anchorCtr="0"/>
          <a:lstStyle>
            <a:lvl1pPr marL="0" marR="0" indent="0" algn="l" eaLnBrk="1" latinLnBrk="0" hangingPunct="1">
              <a:buFontTx/>
              <a:buNone/>
              <a:defRPr kumimoji="0" lang="nl-NL" sz="1600" baseline="0"/>
            </a:lvl1pPr>
            <a:extLst/>
          </a:lstStyle>
          <a:p>
            <a:pPr lvl="0"/>
            <a:r>
              <a:rPr kumimoji="0" lang="nl-NL"/>
              <a:t>Klik om een bijschrift toe te voegen</a:t>
            </a:r>
          </a:p>
        </p:txBody>
      </p:sp>
      <p:sp>
        <p:nvSpPr>
          <p:cNvPr id="3" name="Picture Placeholder 2"/>
          <p:cNvSpPr>
            <a:spLocks noGrp="1"/>
          </p:cNvSpPr>
          <p:nvPr>
            <p:ph type="pic" sz="quarter" idx="17"/>
          </p:nvPr>
        </p:nvSpPr>
        <p:spPr>
          <a:xfrm>
            <a:off x="6307765" y="1993032"/>
            <a:ext cx="4876800" cy="2055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21" name="Picture Placeholder 20"/>
          <p:cNvSpPr>
            <a:spLocks noGrp="1"/>
          </p:cNvSpPr>
          <p:nvPr>
            <p:ph type="pic" sz="quarter" idx="18"/>
          </p:nvPr>
        </p:nvSpPr>
        <p:spPr>
          <a:xfrm>
            <a:off x="1329365" y="4280520"/>
            <a:ext cx="4876800" cy="2055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6" name="Picture Placeholder 5"/>
          <p:cNvSpPr>
            <a:spLocks noGrp="1"/>
          </p:cNvSpPr>
          <p:nvPr>
            <p:ph type="pic" sz="quarter" idx="19"/>
          </p:nvPr>
        </p:nvSpPr>
        <p:spPr>
          <a:xfrm>
            <a:off x="6307765" y="4280520"/>
            <a:ext cx="4876800" cy="2055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18" name="Text Placeholder 17"/>
          <p:cNvSpPr>
            <a:spLocks noGrp="1"/>
          </p:cNvSpPr>
          <p:nvPr>
            <p:ph type="body" sz="quarter" idx="22" hasCustomPrompt="1"/>
          </p:nvPr>
        </p:nvSpPr>
        <p:spPr>
          <a:xfrm>
            <a:off x="1329365" y="1612032"/>
            <a:ext cx="4876800" cy="304800"/>
          </a:xfrm>
        </p:spPr>
        <p:txBody>
          <a:bodyPr anchor="t" anchorCtr="0"/>
          <a:lstStyle>
            <a:lvl1pPr marL="0" marR="0" indent="0" algn="l" eaLnBrk="1" latinLnBrk="0" hangingPunct="1">
              <a:buFontTx/>
              <a:buNone/>
              <a:defRPr kumimoji="0" lang="nl-NL" sz="1600" baseline="0"/>
            </a:lvl1pPr>
            <a:extLst/>
          </a:lstStyle>
          <a:p>
            <a:pPr lvl="0"/>
            <a:r>
              <a:rPr kumimoji="0" lang="nl-NL"/>
              <a:t>Klik om een bijschrift toe te voegen</a:t>
            </a:r>
          </a:p>
        </p:txBody>
      </p:sp>
      <p:sp>
        <p:nvSpPr>
          <p:cNvPr id="5" name="Text Placeholder 4"/>
          <p:cNvSpPr>
            <a:spLocks noGrp="1"/>
          </p:cNvSpPr>
          <p:nvPr>
            <p:ph type="body" sz="quarter" idx="23" hasCustomPrompt="1"/>
          </p:nvPr>
        </p:nvSpPr>
        <p:spPr>
          <a:xfrm>
            <a:off x="6307765" y="6436568"/>
            <a:ext cx="4876800" cy="304800"/>
          </a:xfrm>
        </p:spPr>
        <p:txBody>
          <a:bodyPr anchor="t" anchorCtr="0"/>
          <a:lstStyle>
            <a:lvl1pPr marL="0" marR="0" indent="0" algn="l" eaLnBrk="1" latinLnBrk="0" hangingPunct="1">
              <a:buFontTx/>
              <a:buNone/>
              <a:defRPr kumimoji="0" lang="nl-NL" sz="1600" baseline="0"/>
            </a:lvl1pPr>
            <a:extLst/>
          </a:lstStyle>
          <a:p>
            <a:pPr lvl="0"/>
            <a:r>
              <a:rPr kumimoji="0" lang="nl-NL"/>
              <a:t>Klik om een bijschrift toe te voegen</a:t>
            </a:r>
          </a:p>
        </p:txBody>
      </p:sp>
      <p:sp>
        <p:nvSpPr>
          <p:cNvPr id="4" name="Text Placeholder 3"/>
          <p:cNvSpPr>
            <a:spLocks noGrp="1"/>
          </p:cNvSpPr>
          <p:nvPr>
            <p:ph type="body" sz="quarter" idx="24" hasCustomPrompt="1"/>
          </p:nvPr>
        </p:nvSpPr>
        <p:spPr>
          <a:xfrm>
            <a:off x="6307765" y="1612032"/>
            <a:ext cx="4876800" cy="304800"/>
          </a:xfrm>
        </p:spPr>
        <p:txBody>
          <a:bodyPr anchor="t" anchorCtr="0"/>
          <a:lstStyle>
            <a:lvl1pPr marL="0" marR="0" indent="0" algn="l" eaLnBrk="1" latinLnBrk="0" hangingPunct="1">
              <a:buFontTx/>
              <a:buNone/>
              <a:defRPr kumimoji="0" lang="nl-NL" sz="1600" baseline="0"/>
            </a:lvl1pPr>
            <a:extLst/>
          </a:lstStyle>
          <a:p>
            <a:pPr lvl="0"/>
            <a:r>
              <a:rPr kumimoji="0" lang="nl-NL"/>
              <a:t>Klik om een bijschrift toe te voegen</a:t>
            </a:r>
          </a:p>
        </p:txBody>
      </p:sp>
      <p:sp>
        <p:nvSpPr>
          <p:cNvPr id="13" name="Title 1"/>
          <p:cNvSpPr>
            <a:spLocks noGrp="1"/>
          </p:cNvSpPr>
          <p:nvPr>
            <p:ph type="title"/>
          </p:nvPr>
        </p:nvSpPr>
        <p:spPr>
          <a:xfrm>
            <a:off x="816864" y="228600"/>
            <a:ext cx="10871200" cy="990600"/>
          </a:xfrm>
        </p:spPr>
        <p:txBody>
          <a:bodyPr>
            <a:normAutofit/>
          </a:bodyPr>
          <a:lstStyle>
            <a:lvl1pPr>
              <a:defRPr sz="4000">
                <a:latin typeface="Arial" pitchFamily="34" charset="0"/>
                <a:cs typeface="Arial" pitchFamily="34" charset="0"/>
              </a:defRPr>
            </a:lvl1pPr>
          </a:lstStyle>
          <a:p>
            <a:r>
              <a:rPr kumimoji="0" lang="en-US"/>
              <a:t>Click to edit Master title style</a:t>
            </a:r>
            <a:endParaRPr kumimoji="0" lang="en-US" dirty="0"/>
          </a:p>
        </p:txBody>
      </p:sp>
      <p:sp>
        <p:nvSpPr>
          <p:cNvPr id="12" name="Slide Number Placeholder 5"/>
          <p:cNvSpPr>
            <a:spLocks noGrp="1"/>
          </p:cNvSpPr>
          <p:nvPr>
            <p:ph type="sldNum" sz="quarter" idx="4"/>
          </p:nvPr>
        </p:nvSpPr>
        <p:spPr>
          <a:xfrm>
            <a:off x="152226" y="1287500"/>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yout voor video 16 x 9 formaat">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hasCustomPrompt="1"/>
          </p:nvPr>
        </p:nvSpPr>
        <p:spPr>
          <a:xfrm>
            <a:off x="2351584" y="1844825"/>
            <a:ext cx="7104789" cy="299733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nl-NL" sz="2000" i="0" baseline="0">
                <a:solidFill>
                  <a:schemeClr val="tx1">
                    <a:lumMod val="65000"/>
                    <a:lumOff val="35000"/>
                  </a:schemeClr>
                </a:solidFill>
                <a:latin typeface="+mn-lt"/>
                <a:ea typeface="+mn-ea"/>
                <a:cs typeface="+mn-cs"/>
              </a:defRPr>
            </a:lvl1pPr>
            <a:extLst/>
          </a:lstStyle>
          <a:p>
            <a:pPr marL="0" marR="0" indent="1588" algn="ctr" eaLnBrk="1" latinLnBrk="0" hangingPunct="1"/>
            <a:r>
              <a:rPr lang="en-US"/>
              <a:t>Layout </a:t>
            </a:r>
            <a:r>
              <a:rPr lang="en-US" err="1"/>
              <a:t>voor</a:t>
            </a:r>
            <a:r>
              <a:rPr lang="en-US"/>
              <a:t> </a:t>
            </a:r>
            <a:r>
              <a:rPr lang="en-US" err="1"/>
              <a:t>plaatsen</a:t>
            </a:r>
            <a:r>
              <a:rPr lang="en-US"/>
              <a:t> van </a:t>
            </a:r>
            <a:r>
              <a:rPr lang="en-US" err="1"/>
              <a:t>een</a:t>
            </a:r>
            <a:r>
              <a:rPr lang="en-US"/>
              <a:t> video. </a:t>
            </a:r>
            <a:r>
              <a:rPr lang="en-US" err="1"/>
              <a:t>Hou</a:t>
            </a:r>
            <a:r>
              <a:rPr lang="en-US"/>
              <a:t> </a:t>
            </a:r>
            <a:r>
              <a:rPr lang="en-US" err="1"/>
              <a:t>rekening</a:t>
            </a:r>
            <a:r>
              <a:rPr lang="en-US"/>
              <a:t> met het </a:t>
            </a:r>
            <a:r>
              <a:rPr lang="en-US" err="1"/>
              <a:t>formaat</a:t>
            </a:r>
            <a:r>
              <a:rPr lang="en-US"/>
              <a:t> van de video.  16 X 9 (widescreen) is het </a:t>
            </a:r>
            <a:r>
              <a:rPr lang="en-US" err="1"/>
              <a:t>meest</a:t>
            </a:r>
            <a:r>
              <a:rPr lang="en-US"/>
              <a:t> </a:t>
            </a:r>
            <a:r>
              <a:rPr lang="en-US" err="1"/>
              <a:t>gangbaar</a:t>
            </a:r>
            <a:r>
              <a:rPr lang="en-US"/>
              <a:t>. </a:t>
            </a:r>
            <a:r>
              <a:rPr lang="en-US" err="1"/>
              <a:t>Dit</a:t>
            </a:r>
            <a:r>
              <a:rPr lang="en-US"/>
              <a:t> </a:t>
            </a:r>
            <a:r>
              <a:rPr lang="en-US" err="1"/>
              <a:t>wordt</a:t>
            </a:r>
            <a:r>
              <a:rPr lang="en-US"/>
              <a:t> </a:t>
            </a:r>
            <a:r>
              <a:rPr lang="en-US" err="1"/>
              <a:t>ook</a:t>
            </a:r>
            <a:r>
              <a:rPr lang="en-US"/>
              <a:t> op YouTube </a:t>
            </a:r>
            <a:r>
              <a:rPr lang="en-US" err="1"/>
              <a:t>gebruikt</a:t>
            </a:r>
            <a:r>
              <a:rPr lang="en-US"/>
              <a:t>. </a:t>
            </a:r>
            <a:endParaRPr/>
          </a:p>
        </p:txBody>
      </p:sp>
      <p:sp>
        <p:nvSpPr>
          <p:cNvPr id="7" name="Text Placeholder 6"/>
          <p:cNvSpPr>
            <a:spLocks noGrp="1"/>
          </p:cNvSpPr>
          <p:nvPr>
            <p:ph type="body" sz="quarter" idx="15" hasCustomPrompt="1"/>
          </p:nvPr>
        </p:nvSpPr>
        <p:spPr>
          <a:xfrm>
            <a:off x="1775520" y="5085184"/>
            <a:ext cx="8064896" cy="838200"/>
          </a:xfrm>
        </p:spPr>
        <p:txBody>
          <a:bodyPr tIns="91440" rIns="9144" bIns="91440" anchor="t"/>
          <a:lstStyle>
            <a:lvl1pPr marL="0" marR="0" indent="0" algn="ctr" eaLnBrk="1" latinLnBrk="0" hangingPunct="1">
              <a:buFontTx/>
              <a:buNone/>
              <a:defRPr kumimoji="0" lang="nl-NL" sz="2000" i="0"/>
            </a:lvl1pPr>
            <a:extLst/>
          </a:lstStyle>
          <a:p>
            <a:pPr lvl="0"/>
            <a:r>
              <a:rPr kumimoji="0" lang="nl-NL" dirty="0"/>
              <a:t>Klik om een bijschrift toe te voegen</a:t>
            </a:r>
          </a:p>
        </p:txBody>
      </p:sp>
      <p:sp>
        <p:nvSpPr>
          <p:cNvPr id="8" name="Rectangle 7"/>
          <p:cNvSpPr>
            <a:spLocks noGrp="1"/>
          </p:cNvSpPr>
          <p:nvPr>
            <p:ph type="dt" sz="half" idx="16"/>
          </p:nvPr>
        </p:nvSpPr>
        <p:spPr/>
        <p:txBody>
          <a:bodyPr/>
          <a:lstStyle/>
          <a:p>
            <a:fld id="{5391CC4D-554D-4BBE-8B55-1A391B8BF9AB}" type="datetimeFigureOut">
              <a:rPr lang="nl-NL" smtClean="0"/>
              <a:pPr/>
              <a:t>11-10-2021</a:t>
            </a:fld>
            <a:endParaRPr lang="nl-NL"/>
          </a:p>
        </p:txBody>
      </p:sp>
      <p:sp>
        <p:nvSpPr>
          <p:cNvPr id="10" name="Rectangle 9"/>
          <p:cNvSpPr>
            <a:spLocks noGrp="1"/>
          </p:cNvSpPr>
          <p:nvPr>
            <p:ph type="ftr" sz="quarter" idx="18"/>
          </p:nvPr>
        </p:nvSpPr>
        <p:spPr/>
        <p:txBody>
          <a:bodyPr/>
          <a:lstStyle/>
          <a:p>
            <a:endParaRPr lang="nl-NL"/>
          </a:p>
        </p:txBody>
      </p:sp>
      <p:sp>
        <p:nvSpPr>
          <p:cNvPr id="11" name="Title 1"/>
          <p:cNvSpPr>
            <a:spLocks noGrp="1"/>
          </p:cNvSpPr>
          <p:nvPr>
            <p:ph type="title"/>
          </p:nvPr>
        </p:nvSpPr>
        <p:spPr>
          <a:xfrm>
            <a:off x="816864" y="228600"/>
            <a:ext cx="10871200" cy="990600"/>
          </a:xfrm>
        </p:spPr>
        <p:txBody>
          <a:bodyPr>
            <a:normAutofit/>
          </a:bodyPr>
          <a:lstStyle>
            <a:lvl1pPr>
              <a:defRPr sz="4000">
                <a:latin typeface="Arial" pitchFamily="34" charset="0"/>
                <a:cs typeface="Arial" pitchFamily="34" charset="0"/>
              </a:defRPr>
            </a:lvl1pPr>
          </a:lstStyle>
          <a:p>
            <a:r>
              <a:rPr kumimoji="0" lang="en-US"/>
              <a:t>Click to edit Master title style</a:t>
            </a:r>
            <a:endParaRPr kumimoji="0" lang="en-US" dirty="0"/>
          </a:p>
        </p:txBody>
      </p:sp>
      <p:sp>
        <p:nvSpPr>
          <p:cNvPr id="12" name="Slide Number Placeholder 5"/>
          <p:cNvSpPr>
            <a:spLocks noGrp="1"/>
          </p:cNvSpPr>
          <p:nvPr>
            <p:ph type="sldNum" sz="quarter" idx="4"/>
          </p:nvPr>
        </p:nvSpPr>
        <p:spPr>
          <a:xfrm>
            <a:off x="152219" y="1284508"/>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3">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7" y="1217630"/>
            <a:ext cx="12189023" cy="1365170"/>
          </a:xfrm>
          <a:prstGeom prst="rect">
            <a:avLst/>
          </a:prstGeom>
        </p:spPr>
      </p:pic>
      <p:sp>
        <p:nvSpPr>
          <p:cNvPr id="3" name="Text Placeholder 2"/>
          <p:cNvSpPr>
            <a:spLocks noGrp="1"/>
          </p:cNvSpPr>
          <p:nvPr>
            <p:ph type="body" idx="1"/>
          </p:nvPr>
        </p:nvSpPr>
        <p:spPr>
          <a:xfrm>
            <a:off x="1828801" y="2743200"/>
            <a:ext cx="9497484" cy="1673225"/>
          </a:xfrm>
        </p:spPr>
        <p:txBody>
          <a:bodyPr anchor="t">
            <a:normAutofit/>
          </a:bodyPr>
          <a:lstStyle>
            <a:lvl1pPr marL="0" indent="0">
              <a:buNone/>
              <a:defRPr sz="2400">
                <a:solidFill>
                  <a:schemeClr val="tx2"/>
                </a:solidFill>
                <a:latin typeface="Arial" pitchFamily="34" charset="0"/>
                <a:cs typeface="Arial"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2" name="Title 1"/>
          <p:cNvSpPr>
            <a:spLocks noGrp="1"/>
          </p:cNvSpPr>
          <p:nvPr>
            <p:ph type="title"/>
          </p:nvPr>
        </p:nvSpPr>
        <p:spPr>
          <a:xfrm>
            <a:off x="1828801" y="1396414"/>
            <a:ext cx="10160000" cy="990600"/>
          </a:xfrm>
        </p:spPr>
        <p:txBody>
          <a:bodyPr/>
          <a:lstStyle>
            <a:lvl1pPr algn="l">
              <a:buNone/>
              <a:defRPr sz="4400" b="0" cap="none">
                <a:solidFill>
                  <a:srgbClr val="FFFFFF"/>
                </a:solidFill>
                <a:latin typeface="Arial" pitchFamily="34" charset="0"/>
                <a:cs typeface="Arial" pitchFamily="34" charset="0"/>
              </a:defRPr>
            </a:lvl1pPr>
          </a:lstStyle>
          <a:p>
            <a:r>
              <a:rPr kumimoji="0" lang="en-US"/>
              <a:t>Click to edit Master title style</a:t>
            </a:r>
            <a:endParaRPr kumimoji="0" lang="en-US" dirty="0"/>
          </a:p>
        </p:txBody>
      </p:sp>
      <p:sp>
        <p:nvSpPr>
          <p:cNvPr id="12" name="Date Placeholder 11"/>
          <p:cNvSpPr>
            <a:spLocks noGrp="1"/>
          </p:cNvSpPr>
          <p:nvPr>
            <p:ph type="dt" sz="half" idx="10"/>
          </p:nvPr>
        </p:nvSpPr>
        <p:spPr/>
        <p:txBody>
          <a:bodyPr/>
          <a:lstStyle/>
          <a:p>
            <a:fld id="{5391CC4D-554D-4BBE-8B55-1A391B8BF9AB}" type="datetimeFigureOut">
              <a:rPr lang="nl-NL" smtClean="0"/>
              <a:pPr/>
              <a:t>11-10-2021</a:t>
            </a:fld>
            <a:endParaRPr lang="nl-NL"/>
          </a:p>
        </p:txBody>
      </p:sp>
      <p:sp>
        <p:nvSpPr>
          <p:cNvPr id="13" name="Slide Number Placeholder 12"/>
          <p:cNvSpPr>
            <a:spLocks noGrp="1"/>
          </p:cNvSpPr>
          <p:nvPr>
            <p:ph type="sldNum" sz="quarter" idx="11"/>
          </p:nvPr>
        </p:nvSpPr>
        <p:spPr>
          <a:xfrm>
            <a:off x="2977" y="1540876"/>
            <a:ext cx="911424" cy="701676"/>
          </a:xfrm>
          <a:prstGeom prst="rect">
            <a:avLst/>
          </a:prstGeom>
        </p:spPr>
        <p:txBody>
          <a:bodyPr anchor="ctr">
            <a:noAutofit/>
          </a:bodyPr>
          <a:lstStyle>
            <a:lvl1pPr algn="ctr">
              <a:defRPr sz="2400">
                <a:solidFill>
                  <a:srgbClr val="FFFFFF"/>
                </a:solidFill>
              </a:defRPr>
            </a:lvl1pPr>
          </a:lstStyle>
          <a:p>
            <a:fld id="{26D19333-19E5-41F3-9BAB-CE8431C616E6}" type="slidenum">
              <a:rPr lang="nl-NL" smtClean="0"/>
              <a:pPr/>
              <a:t>‹#›</a:t>
            </a:fld>
            <a:endParaRPr lang="nl-NL"/>
          </a:p>
        </p:txBody>
      </p:sp>
      <p:sp>
        <p:nvSpPr>
          <p:cNvPr id="14" name="Footer Placeholder 13"/>
          <p:cNvSpPr>
            <a:spLocks noGrp="1"/>
          </p:cNvSpPr>
          <p:nvPr>
            <p:ph type="ftr" sz="quarter" idx="12"/>
          </p:nvPr>
        </p:nvSpPr>
        <p:spPr/>
        <p:txBody>
          <a:bodyPr/>
          <a:lstStyle/>
          <a:p>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itchFamily="34" charset="0"/>
                <a:cs typeface="Arial" pitchFamily="34" charset="0"/>
              </a:defRPr>
            </a:lvl1pPr>
          </a:lstStyle>
          <a:p>
            <a:r>
              <a:rPr kumimoji="0" lang="en-US"/>
              <a:t>Click to edit Master title style</a:t>
            </a:r>
            <a:endParaRPr kumimoji="0" lang="en-US" dirty="0"/>
          </a:p>
        </p:txBody>
      </p:sp>
      <p:sp>
        <p:nvSpPr>
          <p:cNvPr id="9" name="Content Placeholder 8"/>
          <p:cNvSpPr>
            <a:spLocks noGrp="1"/>
          </p:cNvSpPr>
          <p:nvPr>
            <p:ph sz="quarter" idx="1"/>
          </p:nvPr>
        </p:nvSpPr>
        <p:spPr>
          <a:xfrm>
            <a:off x="812800" y="1589567"/>
            <a:ext cx="5181600" cy="4572000"/>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8" name="Date Placeholder 7"/>
          <p:cNvSpPr>
            <a:spLocks noGrp="1"/>
          </p:cNvSpPr>
          <p:nvPr>
            <p:ph type="dt" sz="half" idx="15"/>
          </p:nvPr>
        </p:nvSpPr>
        <p:spPr/>
        <p:txBody>
          <a:bodyPr rtlCol="0"/>
          <a:lstStyle/>
          <a:p>
            <a:fld id="{5391CC4D-554D-4BBE-8B55-1A391B8BF9AB}" type="datetimeFigureOut">
              <a:rPr lang="nl-NL" smtClean="0"/>
              <a:pPr/>
              <a:t>11-10-2021</a:t>
            </a:fld>
            <a:endParaRPr lang="nl-NL"/>
          </a:p>
        </p:txBody>
      </p:sp>
      <p:sp>
        <p:nvSpPr>
          <p:cNvPr id="12" name="Footer Placeholder 11"/>
          <p:cNvSpPr>
            <a:spLocks noGrp="1"/>
          </p:cNvSpPr>
          <p:nvPr>
            <p:ph type="ftr" sz="quarter" idx="17"/>
          </p:nvPr>
        </p:nvSpPr>
        <p:spPr/>
        <p:txBody>
          <a:bodyPr rtlCol="0"/>
          <a:lstStyle/>
          <a:p>
            <a:endParaRPr lang="nl-NL"/>
          </a:p>
        </p:txBody>
      </p:sp>
      <p:sp>
        <p:nvSpPr>
          <p:cNvPr id="13" name="Slide Number Placeholder 5"/>
          <p:cNvSpPr>
            <a:spLocks noGrp="1"/>
          </p:cNvSpPr>
          <p:nvPr>
            <p:ph type="sldNum" sz="quarter" idx="4"/>
          </p:nvPr>
        </p:nvSpPr>
        <p:spPr>
          <a:xfrm>
            <a:off x="134464" y="1277638"/>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normAutofit/>
          </a:bodyPr>
          <a:lstStyle>
            <a:lvl1pPr>
              <a:defRPr sz="3600"/>
            </a:lvl1pPr>
          </a:lstStyle>
          <a:p>
            <a:r>
              <a:rPr kumimoji="0" lang="en-US"/>
              <a:t>Click to edit Master title style</a:t>
            </a:r>
            <a:endParaRPr kumimoji="0" lang="en-US" dirty="0"/>
          </a:p>
        </p:txBody>
      </p:sp>
      <p:sp>
        <p:nvSpPr>
          <p:cNvPr id="11" name="Content Placeholder 10"/>
          <p:cNvSpPr>
            <a:spLocks noGrp="1"/>
          </p:cNvSpPr>
          <p:nvPr>
            <p:ph sz="quarter" idx="2"/>
          </p:nvPr>
        </p:nvSpPr>
        <p:spPr>
          <a:xfrm>
            <a:off x="812800" y="2438400"/>
            <a:ext cx="5181600" cy="3581400"/>
          </a:xfrm>
        </p:spPr>
        <p:txBody>
          <a:bodyPr>
            <a:normAutofit/>
          </a:bodyPr>
          <a:lstStyle>
            <a:lvl1pPr>
              <a:defRPr sz="2000"/>
            </a:lvl1pPr>
            <a:lvl2pPr>
              <a:defRPr sz="1800"/>
            </a:lvl2pPr>
            <a:lvl3pPr>
              <a:defRPr sz="1600"/>
            </a:lvl3pPr>
            <a:lvl4pPr>
              <a:defRPr sz="1400"/>
            </a:lvl4pPr>
            <a:lvl5pPr>
              <a:defRPr sz="14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Content Placeholder 12"/>
          <p:cNvSpPr>
            <a:spLocks noGrp="1"/>
          </p:cNvSpPr>
          <p:nvPr>
            <p:ph sz="quarter" idx="4"/>
          </p:nvPr>
        </p:nvSpPr>
        <p:spPr>
          <a:xfrm>
            <a:off x="6400800" y="2438400"/>
            <a:ext cx="5181600" cy="3581400"/>
          </a:xfrm>
        </p:spPr>
        <p:txBody>
          <a:bodyPr>
            <a:normAutofit/>
          </a:bodyPr>
          <a:lstStyle>
            <a:lvl1pPr algn="l" rtl="0" eaLnBrk="1" latinLnBrk="0" hangingPunct="1">
              <a:defRPr kumimoji="0" lang="en-US" sz="2000" kern="1200" dirty="0" smtClean="0">
                <a:solidFill>
                  <a:schemeClr val="tx1"/>
                </a:solidFill>
                <a:latin typeface="Arial" pitchFamily="34" charset="0"/>
                <a:ea typeface="+mn-ea"/>
                <a:cs typeface="Arial" pitchFamily="34" charset="0"/>
              </a:defRPr>
            </a:lvl1pPr>
            <a:lvl2pPr algn="l" rtl="0" eaLnBrk="1" latinLnBrk="0" hangingPunct="1">
              <a:defRPr kumimoji="0" lang="en-US" sz="1800" kern="1200" dirty="0" smtClean="0">
                <a:solidFill>
                  <a:schemeClr val="tx1"/>
                </a:solidFill>
                <a:latin typeface="Arial" pitchFamily="34" charset="0"/>
                <a:ea typeface="+mn-ea"/>
                <a:cs typeface="Arial" pitchFamily="34" charset="0"/>
              </a:defRPr>
            </a:lvl2pPr>
            <a:lvl3pPr algn="l" rtl="0" eaLnBrk="1" latinLnBrk="0" hangingPunct="1">
              <a:defRPr kumimoji="0" lang="en-US" sz="1600" kern="1200" dirty="0" smtClean="0">
                <a:solidFill>
                  <a:schemeClr val="tx1"/>
                </a:solidFill>
                <a:latin typeface="Arial" pitchFamily="34" charset="0"/>
                <a:ea typeface="+mn-ea"/>
                <a:cs typeface="Arial" pitchFamily="34" charset="0"/>
              </a:defRPr>
            </a:lvl3pPr>
            <a:lvl4pPr algn="l" rtl="0" eaLnBrk="1" latinLnBrk="0" hangingPunct="1">
              <a:defRPr kumimoji="0" lang="en-US" sz="1600" kern="1200" dirty="0" smtClean="0">
                <a:solidFill>
                  <a:schemeClr val="tx1"/>
                </a:solidFill>
                <a:latin typeface="Arial" pitchFamily="34" charset="0"/>
                <a:ea typeface="+mn-ea"/>
                <a:cs typeface="Arial" pitchFamily="34" charset="0"/>
              </a:defRPr>
            </a:lvl4pPr>
            <a:lvl5pPr algn="l" rtl="0" eaLnBrk="1" latinLnBrk="0" hangingPunct="1">
              <a:defRPr kumimoji="0" lang="en-US" sz="1600" kern="1200" dirty="0">
                <a:solidFill>
                  <a:schemeClr val="tx1"/>
                </a:solidFill>
                <a:latin typeface="Arial" pitchFamily="34" charset="0"/>
                <a:ea typeface="+mn-ea"/>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0" name="Date Placeholder 9"/>
          <p:cNvSpPr>
            <a:spLocks noGrp="1"/>
          </p:cNvSpPr>
          <p:nvPr>
            <p:ph type="dt" sz="half" idx="15"/>
          </p:nvPr>
        </p:nvSpPr>
        <p:spPr/>
        <p:txBody>
          <a:bodyPr rtlCol="0"/>
          <a:lstStyle/>
          <a:p>
            <a:fld id="{5391CC4D-554D-4BBE-8B55-1A391B8BF9AB}" type="datetimeFigureOut">
              <a:rPr lang="nl-NL" smtClean="0"/>
              <a:pPr/>
              <a:t>11-10-2021</a:t>
            </a:fld>
            <a:endParaRPr lang="nl-NL"/>
          </a:p>
        </p:txBody>
      </p:sp>
      <p:sp>
        <p:nvSpPr>
          <p:cNvPr id="14" name="Footer Placeholder 13"/>
          <p:cNvSpPr>
            <a:spLocks noGrp="1"/>
          </p:cNvSpPr>
          <p:nvPr>
            <p:ph type="ftr" sz="quarter" idx="17"/>
          </p:nvPr>
        </p:nvSpPr>
        <p:spPr/>
        <p:txBody>
          <a:bodyPr rtlCol="0"/>
          <a:lstStyle/>
          <a:p>
            <a:endParaRPr lang="nl-NL"/>
          </a:p>
        </p:txBody>
      </p:sp>
      <p:sp>
        <p:nvSpPr>
          <p:cNvPr id="16" name="Text Placeholder 15"/>
          <p:cNvSpPr>
            <a:spLocks noGrp="1"/>
          </p:cNvSpPr>
          <p:nvPr>
            <p:ph type="body" sz="quarter" idx="1"/>
          </p:nvPr>
        </p:nvSpPr>
        <p:spPr>
          <a:xfrm>
            <a:off x="812800" y="1752600"/>
            <a:ext cx="5181600" cy="640080"/>
          </a:xfrm>
          <a:solidFill>
            <a:srgbClr val="212437"/>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rgbClr val="212437"/>
          </a:solidFill>
        </p:spPr>
        <p:txBody>
          <a:bodyPr vert="horz" rtlCol="0" anchor="ctr">
            <a:normAutofit/>
          </a:bodyPr>
          <a:lstStyle>
            <a:lvl1pPr marL="0" indent="0">
              <a:buFontTx/>
              <a:buNone/>
              <a:defRPr kumimoji="0" lang="en-US" sz="2000" b="1" kern="1200" smtClean="0">
                <a:solidFill>
                  <a:srgbClr val="FFFFFF"/>
                </a:solidFill>
                <a:latin typeface="Arial" pitchFamily="34" charset="0"/>
                <a:ea typeface="+mn-ea"/>
                <a:cs typeface="Arial" pitchFamily="34" charset="0"/>
              </a:defRPr>
            </a:lvl1pPr>
          </a:lstStyle>
          <a:p>
            <a:pPr marL="0" lvl="0" indent="0" algn="l" rtl="0" eaLnBrk="1" latinLnBrk="0" hangingPunct="1">
              <a:spcBef>
                <a:spcPts val="700"/>
              </a:spcBef>
              <a:buClr>
                <a:srgbClr val="212437"/>
              </a:buClr>
              <a:buSzPct val="70000"/>
              <a:buFontTx/>
              <a:buNone/>
            </a:pPr>
            <a:r>
              <a:rPr kumimoji="0" lang="en-US"/>
              <a:t>Click to edit Master text styles</a:t>
            </a:r>
          </a:p>
        </p:txBody>
      </p:sp>
      <p:sp>
        <p:nvSpPr>
          <p:cNvPr id="17" name="Slide Number Placeholder 5"/>
          <p:cNvSpPr>
            <a:spLocks noGrp="1"/>
          </p:cNvSpPr>
          <p:nvPr>
            <p:ph type="sldNum" sz="quarter" idx="18"/>
          </p:nvPr>
        </p:nvSpPr>
        <p:spPr>
          <a:xfrm>
            <a:off x="169978" y="1284508"/>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391CC4D-554D-4BBE-8B55-1A391B8BF9AB}" type="datetimeFigureOut">
              <a:rPr lang="nl-NL" smtClean="0"/>
              <a:pPr/>
              <a:t>11-10-2021</a:t>
            </a:fld>
            <a:endParaRPr lang="nl-NL"/>
          </a:p>
        </p:txBody>
      </p:sp>
      <p:sp>
        <p:nvSpPr>
          <p:cNvPr id="4" name="Footer Placeholder 3"/>
          <p:cNvSpPr>
            <a:spLocks noGrp="1"/>
          </p:cNvSpPr>
          <p:nvPr>
            <p:ph type="ftr" sz="quarter" idx="11"/>
          </p:nvPr>
        </p:nvSpPr>
        <p:spPr/>
        <p:txBody>
          <a:bodyPr/>
          <a:lstStyle/>
          <a:p>
            <a:endParaRPr lang="nl-NL"/>
          </a:p>
        </p:txBody>
      </p:sp>
      <p:sp>
        <p:nvSpPr>
          <p:cNvPr id="6" name="Slide Number Placeholder 5"/>
          <p:cNvSpPr>
            <a:spLocks noGrp="1"/>
          </p:cNvSpPr>
          <p:nvPr>
            <p:ph type="sldNum" sz="quarter" idx="4"/>
          </p:nvPr>
        </p:nvSpPr>
        <p:spPr>
          <a:xfrm>
            <a:off x="169975" y="1275630"/>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nl-NL" dirty="0"/>
              <a:t>Klik om de stijl te bewerken</a:t>
            </a:r>
            <a:endParaRPr kumimoji="0" lang="en-US" dirty="0"/>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nl-NL" dirty="0"/>
              <a:t>Klik om de modelstijlen te bewerken</a:t>
            </a:r>
          </a:p>
          <a:p>
            <a:pPr lvl="1" eaLnBrk="1" latinLnBrk="0" hangingPunct="1"/>
            <a:r>
              <a:rPr kumimoji="0" lang="nl-NL" dirty="0"/>
              <a:t>Tweede niveau</a:t>
            </a:r>
          </a:p>
          <a:p>
            <a:pPr lvl="2" eaLnBrk="1" latinLnBrk="0" hangingPunct="1"/>
            <a:r>
              <a:rPr kumimoji="0" lang="nl-NL" dirty="0"/>
              <a:t>Derde niveau</a:t>
            </a:r>
          </a:p>
          <a:p>
            <a:pPr lvl="3" eaLnBrk="1" latinLnBrk="0" hangingPunct="1"/>
            <a:r>
              <a:rPr kumimoji="0" lang="nl-NL" dirty="0"/>
              <a:t>Vierde niveau</a:t>
            </a:r>
          </a:p>
          <a:p>
            <a:pPr lvl="4" eaLnBrk="1" latinLnBrk="0" hangingPunct="1"/>
            <a:r>
              <a:rPr kumimoji="0" lang="nl-NL" dirty="0"/>
              <a:t>Vijfde niveau</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5391CC4D-554D-4BBE-8B55-1A391B8BF9AB}" type="datetimeFigureOut">
              <a:rPr lang="nl-NL" smtClean="0"/>
              <a:pPr/>
              <a:t>11-10-2021</a:t>
            </a:fld>
            <a:endParaRPr lang="nl-NL"/>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nl-NL"/>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99215" y="6183600"/>
            <a:ext cx="1402697" cy="701060"/>
          </a:xfrm>
          <a:prstGeom prst="rect">
            <a:avLst/>
          </a:prstGeom>
        </p:spPr>
      </p:pic>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280563"/>
            <a:ext cx="12192000" cy="286512"/>
          </a:xfrm>
          <a:prstGeom prst="rect">
            <a:avLst/>
          </a:prstGeom>
        </p:spPr>
      </p:pic>
      <p:sp>
        <p:nvSpPr>
          <p:cNvPr id="10" name="Slide Number Placeholder 5"/>
          <p:cNvSpPr>
            <a:spLocks noGrp="1"/>
          </p:cNvSpPr>
          <p:nvPr>
            <p:ph type="sldNum" sz="quarter" idx="4"/>
          </p:nvPr>
        </p:nvSpPr>
        <p:spPr>
          <a:xfrm>
            <a:off x="169973" y="1275630"/>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p:titleStyle>
    <p:bodyStyle>
      <a:lvl1pPr marL="320040" indent="-320040" algn="l" rtl="0" eaLnBrk="1" latinLnBrk="0" hangingPunct="1">
        <a:spcBef>
          <a:spcPts val="700"/>
        </a:spcBef>
        <a:buClr>
          <a:srgbClr val="1080BE"/>
        </a:buClr>
        <a:buSzPct val="70000"/>
        <a:buFont typeface="Wingdings 2" pitchFamily="18" charset="2"/>
        <a:buChar char=""/>
        <a:defRPr kumimoji="0" sz="2800" kern="1200">
          <a:solidFill>
            <a:schemeClr val="tx1"/>
          </a:solidFill>
          <a:latin typeface="Arial" pitchFamily="34" charset="0"/>
          <a:ea typeface="+mn-ea"/>
          <a:cs typeface="Arial" pitchFamily="34" charset="0"/>
        </a:defRPr>
      </a:lvl1pPr>
      <a:lvl2pPr marL="640080" indent="-274320" algn="l" rtl="0" eaLnBrk="1" latinLnBrk="0" hangingPunct="1">
        <a:spcBef>
          <a:spcPts val="550"/>
        </a:spcBef>
        <a:buClr>
          <a:srgbClr val="B5D02E"/>
        </a:buClr>
        <a:buSzPct val="70000"/>
        <a:buFont typeface="Wingdings 2"/>
        <a:buChar char=""/>
        <a:defRPr kumimoji="0" sz="2400" kern="1200">
          <a:solidFill>
            <a:schemeClr val="tx1"/>
          </a:solidFill>
          <a:latin typeface="Arial" pitchFamily="34" charset="0"/>
          <a:ea typeface="+mn-ea"/>
          <a:cs typeface="Arial" pitchFamily="34" charset="0"/>
        </a:defRPr>
      </a:lvl2pPr>
      <a:lvl3pPr marL="914400" indent="-228600" algn="l" rtl="0" eaLnBrk="1" latinLnBrk="0" hangingPunct="1">
        <a:spcBef>
          <a:spcPts val="500"/>
        </a:spcBef>
        <a:buClr>
          <a:srgbClr val="70BE73"/>
        </a:buClr>
        <a:buSzPct val="75000"/>
        <a:buFont typeface="Wingdings"/>
        <a:buChar char=""/>
        <a:defRPr kumimoji="0" sz="2000" kern="1200">
          <a:solidFill>
            <a:schemeClr val="tx1"/>
          </a:solidFill>
          <a:latin typeface="Arial" pitchFamily="34" charset="0"/>
          <a:ea typeface="+mn-ea"/>
          <a:cs typeface="Arial" pitchFamily="34" charset="0"/>
        </a:defRPr>
      </a:lvl3pPr>
      <a:lvl4pPr marL="1371600" indent="-228600" algn="l" rtl="0" eaLnBrk="1" latinLnBrk="0" hangingPunct="1">
        <a:spcBef>
          <a:spcPts val="400"/>
        </a:spcBef>
        <a:buClr>
          <a:srgbClr val="1080BE"/>
        </a:buClr>
        <a:buSzPct val="75000"/>
        <a:buFont typeface="Wingdings"/>
        <a:buChar char=""/>
        <a:defRPr kumimoji="0" sz="1800" kern="1200">
          <a:solidFill>
            <a:schemeClr val="tx1"/>
          </a:solidFill>
          <a:latin typeface="Arial" pitchFamily="34" charset="0"/>
          <a:ea typeface="+mn-ea"/>
          <a:cs typeface="Arial" pitchFamily="34" charset="0"/>
        </a:defRPr>
      </a:lvl4pPr>
      <a:lvl5pPr marL="1828800" indent="-228600" algn="l" rtl="0" eaLnBrk="1" latinLnBrk="0" hangingPunct="1">
        <a:spcBef>
          <a:spcPts val="400"/>
        </a:spcBef>
        <a:buClr>
          <a:srgbClr val="B5D02E"/>
        </a:buClr>
        <a:buSzPct val="65000"/>
        <a:buFont typeface="Wingdings"/>
        <a:buChar char=""/>
        <a:defRPr kumimoji="0" sz="1800" kern="1200">
          <a:solidFill>
            <a:schemeClr val="tx1"/>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39.jpe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ortec.com/en" TargetMode="External"/><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Colors" Target="../diagrams/colors2.xml"/><Relationship Id="rId11" Type="http://schemas.openxmlformats.org/officeDocument/2006/relationships/image" Target="../media/image16.png"/><Relationship Id="rId5" Type="http://schemas.openxmlformats.org/officeDocument/2006/relationships/diagramQuickStyle" Target="../diagrams/quickStyle2.xml"/><Relationship Id="rId10" Type="http://schemas.openxmlformats.org/officeDocument/2006/relationships/image" Target="../media/image15.png"/><Relationship Id="rId4" Type="http://schemas.openxmlformats.org/officeDocument/2006/relationships/diagramLayout" Target="../diagrams/layout2.xml"/><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6.png"/><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9.xml"/><Relationship Id="rId4" Type="http://schemas.openxmlformats.org/officeDocument/2006/relationships/image" Target="../media/image115.png"/></Relationships>
</file>

<file path=ppt/slides/_rels/slide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3.xml"/><Relationship Id="rId7"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r"/>
            <a:r>
              <a:rPr lang="en-GB" dirty="0"/>
              <a:t>Get started with LYNX</a:t>
            </a:r>
          </a:p>
        </p:txBody>
      </p:sp>
      <p:sp>
        <p:nvSpPr>
          <p:cNvPr id="6" name="Subtitle 5"/>
          <p:cNvSpPr>
            <a:spLocks noGrp="1"/>
          </p:cNvSpPr>
          <p:nvPr>
            <p:ph type="subTitle" idx="1"/>
          </p:nvPr>
        </p:nvSpPr>
        <p:spPr/>
        <p:txBody>
          <a:bodyPr/>
          <a:lstStyle/>
          <a:p>
            <a:pPr algn="r"/>
            <a:r>
              <a:rPr lang="en-GB" dirty="0"/>
              <a:t>LYNX Task Management Training</a:t>
            </a:r>
          </a:p>
        </p:txBody>
      </p:sp>
      <p:sp>
        <p:nvSpPr>
          <p:cNvPr id="18" name="Subtitle 13"/>
          <p:cNvSpPr txBox="1">
            <a:spLocks/>
          </p:cNvSpPr>
          <p:nvPr/>
        </p:nvSpPr>
        <p:spPr>
          <a:xfrm>
            <a:off x="9840416" y="0"/>
            <a:ext cx="504056" cy="6858000"/>
          </a:xfrm>
          <a:prstGeom prst="rect">
            <a:avLst/>
          </a:prstGeom>
        </p:spPr>
        <p:txBody>
          <a:bodyPr vert="wordArtVert" anchor="ctr">
            <a:normAutofit fontScale="85000" lnSpcReduction="20000"/>
          </a:bodyPr>
          <a:lstStyle/>
          <a:p>
            <a:pPr algn="ctr">
              <a:spcBef>
                <a:spcPts val="700"/>
              </a:spcBef>
              <a:buClr>
                <a:schemeClr val="accent2"/>
              </a:buClr>
              <a:buSzPct val="70000"/>
              <a:defRPr/>
            </a:pPr>
            <a:endParaRPr lang="en-GB" sz="2600" dirty="0">
              <a:solidFill>
                <a:srgbClr val="FFFFFF"/>
              </a:solidFill>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99A7B50-04C3-4651-8B58-FB085B2758F6}"/>
              </a:ext>
            </a:extLst>
          </p:cNvPr>
          <p:cNvSpPr/>
          <p:nvPr/>
        </p:nvSpPr>
        <p:spPr>
          <a:xfrm>
            <a:off x="205110" y="1225100"/>
            <a:ext cx="7325499" cy="5199667"/>
          </a:xfrm>
          <a:prstGeom prst="roundRect">
            <a:avLst/>
          </a:prstGeom>
          <a:solidFill>
            <a:srgbClr val="C9D7F3"/>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3468" y="1575048"/>
            <a:ext cx="3382101" cy="4028184"/>
          </a:xfrm>
          <a:prstGeom prst="rect">
            <a:avLst/>
          </a:prstGeom>
        </p:spPr>
      </p:pic>
      <p:sp>
        <p:nvSpPr>
          <p:cNvPr id="21" name="Rectangle: Rounded Corners 20"/>
          <p:cNvSpPr/>
          <p:nvPr/>
        </p:nvSpPr>
        <p:spPr>
          <a:xfrm>
            <a:off x="489730" y="3342867"/>
            <a:ext cx="2903538" cy="919401"/>
          </a:xfrm>
          <a:prstGeom prst="roundRect">
            <a:avLst/>
          </a:prstGeom>
          <a:solidFill>
            <a:srgbClr val="C9D7F3"/>
          </a:solidFill>
        </p:spPr>
        <p:txBody>
          <a:bodyPr wrap="square">
            <a:spAutoFit/>
          </a:bodyPr>
          <a:lstStyle/>
          <a:p>
            <a:r>
              <a:rPr lang="en-US" sz="1600" b="1" dirty="0">
                <a:solidFill>
                  <a:schemeClr val="tx1">
                    <a:lumMod val="50000"/>
                  </a:schemeClr>
                </a:solidFill>
              </a:rPr>
              <a:t>Projects with stages, phases, tasks, </a:t>
            </a:r>
            <a:r>
              <a:rPr lang="en-US" sz="1600" b="1" dirty="0" err="1">
                <a:solidFill>
                  <a:schemeClr val="tx1">
                    <a:lumMod val="50000"/>
                  </a:schemeClr>
                </a:solidFill>
              </a:rPr>
              <a:t>workpackages</a:t>
            </a:r>
            <a:r>
              <a:rPr lang="en-US" sz="1600" b="1" dirty="0">
                <a:solidFill>
                  <a:schemeClr val="tx1">
                    <a:lumMod val="50000"/>
                  </a:schemeClr>
                </a:solidFill>
              </a:rPr>
              <a:t> </a:t>
            </a:r>
          </a:p>
          <a:p>
            <a:r>
              <a:rPr lang="en-US" sz="1600" b="1" dirty="0">
                <a:solidFill>
                  <a:schemeClr val="tx1">
                    <a:lumMod val="50000"/>
                  </a:schemeClr>
                </a:solidFill>
              </a:rPr>
              <a:t>with cards</a:t>
            </a:r>
          </a:p>
        </p:txBody>
      </p:sp>
      <p:sp>
        <p:nvSpPr>
          <p:cNvPr id="24" name="Rectangle: Rounded Corners 23"/>
          <p:cNvSpPr/>
          <p:nvPr/>
        </p:nvSpPr>
        <p:spPr>
          <a:xfrm>
            <a:off x="407368" y="1700840"/>
            <a:ext cx="3266106" cy="646986"/>
          </a:xfrm>
          <a:prstGeom prst="roundRect">
            <a:avLst/>
          </a:prstGeom>
          <a:solidFill>
            <a:srgbClr val="C9D7F3"/>
          </a:solidFill>
        </p:spPr>
        <p:txBody>
          <a:bodyPr wrap="square">
            <a:spAutoFit/>
          </a:bodyPr>
          <a:lstStyle/>
          <a:p>
            <a:r>
              <a:rPr lang="en-US" sz="1600" b="1" dirty="0">
                <a:solidFill>
                  <a:schemeClr val="tx1">
                    <a:lumMod val="50000"/>
                  </a:schemeClr>
                </a:solidFill>
              </a:rPr>
              <a:t>Portfolio / Multi Project</a:t>
            </a:r>
          </a:p>
          <a:p>
            <a:r>
              <a:rPr lang="en-US" sz="1600" b="1" dirty="0">
                <a:solidFill>
                  <a:schemeClr val="tx1">
                    <a:lumMod val="50000"/>
                  </a:schemeClr>
                </a:solidFill>
              </a:rPr>
              <a:t>Scenario Planning &amp; Simulation</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5130" y="5392298"/>
            <a:ext cx="1871255" cy="907575"/>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4433" y="238098"/>
            <a:ext cx="1601775" cy="800559"/>
          </a:xfrm>
          <a:prstGeom prst="rect">
            <a:avLst/>
          </a:prstGeom>
        </p:spPr>
      </p:pic>
      <p:sp>
        <p:nvSpPr>
          <p:cNvPr id="27" name="Rectangle: Rounded Corners 26"/>
          <p:cNvSpPr/>
          <p:nvPr/>
        </p:nvSpPr>
        <p:spPr>
          <a:xfrm>
            <a:off x="2388198" y="4745967"/>
            <a:ext cx="2641572" cy="646986"/>
          </a:xfrm>
          <a:prstGeom prst="roundRect">
            <a:avLst/>
          </a:prstGeom>
          <a:solidFill>
            <a:srgbClr val="C9D7F3"/>
          </a:solidFill>
        </p:spPr>
        <p:txBody>
          <a:bodyPr wrap="square">
            <a:spAutoFit/>
          </a:bodyPr>
          <a:lstStyle/>
          <a:p>
            <a:r>
              <a:rPr lang="en-US" sz="1600" b="1" dirty="0" err="1">
                <a:solidFill>
                  <a:schemeClr val="tx1">
                    <a:lumMod val="50000"/>
                  </a:schemeClr>
                </a:solidFill>
              </a:rPr>
              <a:t>Taskboards</a:t>
            </a:r>
            <a:r>
              <a:rPr lang="en-US" sz="1600" b="1" dirty="0">
                <a:solidFill>
                  <a:schemeClr val="tx1">
                    <a:lumMod val="50000"/>
                  </a:schemeClr>
                </a:solidFill>
              </a:rPr>
              <a:t> with Cards </a:t>
            </a:r>
            <a:r>
              <a:rPr lang="en-US" sz="1600" i="1" dirty="0">
                <a:solidFill>
                  <a:schemeClr val="tx1">
                    <a:lumMod val="50000"/>
                  </a:schemeClr>
                </a:solidFill>
              </a:rPr>
              <a:t>e.g.</a:t>
            </a:r>
            <a:r>
              <a:rPr lang="en-US" sz="1600" b="1" dirty="0">
                <a:solidFill>
                  <a:schemeClr val="tx1">
                    <a:lumMod val="50000"/>
                  </a:schemeClr>
                </a:solidFill>
              </a:rPr>
              <a:t> </a:t>
            </a:r>
            <a:r>
              <a:rPr lang="en-US" sz="1600" i="1" dirty="0">
                <a:solidFill>
                  <a:schemeClr val="tx1">
                    <a:lumMod val="50000"/>
                  </a:schemeClr>
                </a:solidFill>
              </a:rPr>
              <a:t>subtasks, user-stories</a:t>
            </a:r>
          </a:p>
        </p:txBody>
      </p:sp>
      <p:grpSp>
        <p:nvGrpSpPr>
          <p:cNvPr id="12" name="Group 11">
            <a:extLst>
              <a:ext uri="{FF2B5EF4-FFF2-40B4-BE49-F238E27FC236}">
                <a16:creationId xmlns:a16="http://schemas.microsoft.com/office/drawing/2014/main" id="{47814382-6166-4E5A-AC43-74BCF818D75B}"/>
              </a:ext>
            </a:extLst>
          </p:cNvPr>
          <p:cNvGrpSpPr/>
          <p:nvPr/>
        </p:nvGrpSpPr>
        <p:grpSpPr>
          <a:xfrm>
            <a:off x="6468321" y="3415207"/>
            <a:ext cx="5330923" cy="3068115"/>
            <a:chOff x="5927991" y="3954959"/>
            <a:chExt cx="4802917" cy="2858418"/>
          </a:xfrm>
        </p:grpSpPr>
        <p:sp>
          <p:nvSpPr>
            <p:cNvPr id="15" name="Isosceles Triangle 14"/>
            <p:cNvSpPr/>
            <p:nvPr/>
          </p:nvSpPr>
          <p:spPr>
            <a:xfrm rot="17409417">
              <a:off x="6349161" y="4389554"/>
              <a:ext cx="844330" cy="1686669"/>
            </a:xfrm>
            <a:prstGeom prst="triangle">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p:cNvSpPr/>
            <p:nvPr/>
          </p:nvSpPr>
          <p:spPr>
            <a:xfrm>
              <a:off x="7248129" y="4018792"/>
              <a:ext cx="2203830" cy="2275584"/>
            </a:xfrm>
            <a:prstGeom prst="roundRect">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stretch>
              <a:fillRect/>
            </a:stretch>
          </p:blipFill>
          <p:spPr>
            <a:xfrm>
              <a:off x="7576068" y="4349076"/>
              <a:ext cx="1648560" cy="1691379"/>
            </a:xfrm>
            <a:prstGeom prst="rect">
              <a:avLst/>
            </a:prstGeom>
            <a:ln>
              <a:solidFill>
                <a:schemeClr val="accent1"/>
              </a:solidFill>
            </a:ln>
          </p:spPr>
        </p:pic>
        <p:sp>
          <p:nvSpPr>
            <p:cNvPr id="28" name="Rectangle 27"/>
            <p:cNvSpPr/>
            <p:nvPr/>
          </p:nvSpPr>
          <p:spPr>
            <a:xfrm>
              <a:off x="7826552" y="3954959"/>
              <a:ext cx="2311113" cy="344089"/>
            </a:xfrm>
            <a:prstGeom prst="rect">
              <a:avLst/>
            </a:prstGeom>
          </p:spPr>
          <p:txBody>
            <a:bodyPr wrap="square">
              <a:spAutoFit/>
            </a:bodyPr>
            <a:lstStyle/>
            <a:p>
              <a:pPr algn="r"/>
              <a:r>
                <a:rPr lang="en-US" b="1" dirty="0">
                  <a:solidFill>
                    <a:schemeClr val="tx1">
                      <a:lumMod val="50000"/>
                    </a:schemeClr>
                  </a:solidFill>
                </a:rPr>
                <a:t>Card</a:t>
              </a:r>
            </a:p>
          </p:txBody>
        </p:sp>
        <p:pic>
          <p:nvPicPr>
            <p:cNvPr id="7" name="Picture 6">
              <a:extLst>
                <a:ext uri="{FF2B5EF4-FFF2-40B4-BE49-F238E27FC236}">
                  <a16:creationId xmlns:a16="http://schemas.microsoft.com/office/drawing/2014/main" id="{8ACA1F1B-E4FB-4F78-902F-0D6DBEE3D7DF}"/>
                </a:ext>
              </a:extLst>
            </p:cNvPr>
            <p:cNvPicPr>
              <a:picLocks noChangeAspect="1"/>
            </p:cNvPicPr>
            <p:nvPr/>
          </p:nvPicPr>
          <p:blipFill>
            <a:blip r:embed="rId8"/>
            <a:stretch>
              <a:fillRect/>
            </a:stretch>
          </p:blipFill>
          <p:spPr>
            <a:xfrm>
              <a:off x="8886079" y="4385042"/>
              <a:ext cx="1844829" cy="2428335"/>
            </a:xfrm>
            <a:prstGeom prst="rect">
              <a:avLst/>
            </a:prstGeom>
          </p:spPr>
        </p:pic>
      </p:grpSp>
      <p:grpSp>
        <p:nvGrpSpPr>
          <p:cNvPr id="6" name="Group 5">
            <a:extLst>
              <a:ext uri="{FF2B5EF4-FFF2-40B4-BE49-F238E27FC236}">
                <a16:creationId xmlns:a16="http://schemas.microsoft.com/office/drawing/2014/main" id="{5FCF84A6-6B53-4FDC-B335-45B595842431}"/>
              </a:ext>
            </a:extLst>
          </p:cNvPr>
          <p:cNvGrpSpPr/>
          <p:nvPr/>
        </p:nvGrpSpPr>
        <p:grpSpPr>
          <a:xfrm>
            <a:off x="6527587" y="1225100"/>
            <a:ext cx="4943964" cy="1879640"/>
            <a:chOff x="5063701" y="1405017"/>
            <a:chExt cx="4943964" cy="1879639"/>
          </a:xfrm>
          <a:solidFill>
            <a:srgbClr val="2C387D"/>
          </a:solidFill>
        </p:grpSpPr>
        <p:sp>
          <p:nvSpPr>
            <p:cNvPr id="22" name="Isosceles Triangle 21">
              <a:extLst>
                <a:ext uri="{FF2B5EF4-FFF2-40B4-BE49-F238E27FC236}">
                  <a16:creationId xmlns:a16="http://schemas.microsoft.com/office/drawing/2014/main" id="{665FF10A-D4CE-4C3C-94B8-179C16334A9D}"/>
                </a:ext>
              </a:extLst>
            </p:cNvPr>
            <p:cNvSpPr/>
            <p:nvPr/>
          </p:nvSpPr>
          <p:spPr>
            <a:xfrm rot="15435128">
              <a:off x="5445561" y="2013130"/>
              <a:ext cx="700747" cy="1464467"/>
            </a:xfrm>
            <a:prstGeom prst="triangle">
              <a:avLst/>
            </a:prstGeom>
            <a:grp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98BCB7B-B8A0-436F-AF56-53486C63C059}"/>
                </a:ext>
              </a:extLst>
            </p:cNvPr>
            <p:cNvSpPr/>
            <p:nvPr/>
          </p:nvSpPr>
          <p:spPr>
            <a:xfrm>
              <a:off x="6334557" y="1405017"/>
              <a:ext cx="3673108" cy="1879639"/>
            </a:xfrm>
            <a:prstGeom prst="roundRect">
              <a:avLst/>
            </a:prstGeom>
            <a:grp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9EE721-5D48-4871-A26A-2DE6CEC8AD49}"/>
                </a:ext>
              </a:extLst>
            </p:cNvPr>
            <p:cNvSpPr/>
            <p:nvPr/>
          </p:nvSpPr>
          <p:spPr>
            <a:xfrm>
              <a:off x="6870225" y="1653908"/>
              <a:ext cx="2601771" cy="1200329"/>
            </a:xfrm>
            <a:prstGeom prst="rect">
              <a:avLst/>
            </a:prstGeom>
            <a:grpFill/>
          </p:spPr>
          <p:txBody>
            <a:bodyPr wrap="square">
              <a:spAutoFit/>
            </a:bodyPr>
            <a:lstStyle/>
            <a:p>
              <a:r>
                <a:rPr lang="en-US" b="1" dirty="0">
                  <a:solidFill>
                    <a:schemeClr val="bg1"/>
                  </a:solidFill>
                </a:rPr>
                <a:t>Multi-Skill Resource Management</a:t>
              </a:r>
            </a:p>
            <a:p>
              <a:r>
                <a:rPr lang="en-US" i="1" dirty="0">
                  <a:solidFill>
                    <a:schemeClr val="bg1"/>
                  </a:solidFill>
                </a:rPr>
                <a:t>Skills, profiles, resources, teams, team members</a:t>
              </a:r>
            </a:p>
          </p:txBody>
        </p:sp>
      </p:grpSp>
      <p:pic>
        <p:nvPicPr>
          <p:cNvPr id="32" name="Picture 31">
            <a:extLst>
              <a:ext uri="{FF2B5EF4-FFF2-40B4-BE49-F238E27FC236}">
                <a16:creationId xmlns:a16="http://schemas.microsoft.com/office/drawing/2014/main" id="{C49E79CA-B365-406D-B801-6A53702CB7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531" y="2253131"/>
            <a:ext cx="2180369" cy="1089736"/>
          </a:xfrm>
          <a:prstGeom prst="rect">
            <a:avLst/>
          </a:prstGeom>
        </p:spPr>
      </p:pic>
      <p:sp>
        <p:nvSpPr>
          <p:cNvPr id="30" name="Freeform: Shape 29">
            <a:extLst>
              <a:ext uri="{FF2B5EF4-FFF2-40B4-BE49-F238E27FC236}">
                <a16:creationId xmlns:a16="http://schemas.microsoft.com/office/drawing/2014/main" id="{072EA271-08F8-4DB1-BF95-FAF74DF66B50}"/>
              </a:ext>
            </a:extLst>
          </p:cNvPr>
          <p:cNvSpPr/>
          <p:nvPr/>
        </p:nvSpPr>
        <p:spPr>
          <a:xfrm>
            <a:off x="2818321" y="1385689"/>
            <a:ext cx="1179758" cy="1179758"/>
          </a:xfrm>
          <a:custGeom>
            <a:avLst/>
            <a:gdLst>
              <a:gd name="connsiteX0" fmla="*/ 0 w 1179758"/>
              <a:gd name="connsiteY0" fmla="*/ 589879 h 1179758"/>
              <a:gd name="connsiteX1" fmla="*/ 589879 w 1179758"/>
              <a:gd name="connsiteY1" fmla="*/ 0 h 1179758"/>
              <a:gd name="connsiteX2" fmla="*/ 1179758 w 1179758"/>
              <a:gd name="connsiteY2" fmla="*/ 589879 h 1179758"/>
              <a:gd name="connsiteX3" fmla="*/ 589879 w 1179758"/>
              <a:gd name="connsiteY3" fmla="*/ 1179758 h 1179758"/>
              <a:gd name="connsiteX4" fmla="*/ 0 w 1179758"/>
              <a:gd name="connsiteY4" fmla="*/ 589879 h 117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58" h="1179758">
                <a:moveTo>
                  <a:pt x="0" y="589879"/>
                </a:moveTo>
                <a:cubicBezTo>
                  <a:pt x="0" y="264098"/>
                  <a:pt x="264098" y="0"/>
                  <a:pt x="589879" y="0"/>
                </a:cubicBezTo>
                <a:cubicBezTo>
                  <a:pt x="915660" y="0"/>
                  <a:pt x="1179758" y="264098"/>
                  <a:pt x="1179758" y="589879"/>
                </a:cubicBezTo>
                <a:cubicBezTo>
                  <a:pt x="1179758" y="915660"/>
                  <a:pt x="915660" y="1179758"/>
                  <a:pt x="589879" y="1179758"/>
                </a:cubicBezTo>
                <a:cubicBezTo>
                  <a:pt x="264098" y="1179758"/>
                  <a:pt x="0" y="915660"/>
                  <a:pt x="0" y="589879"/>
                </a:cubicBezTo>
                <a:close/>
              </a:path>
            </a:pathLst>
          </a:custGeom>
          <a:solidFill>
            <a:srgbClr val="92D050"/>
          </a:solid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94362" tIns="194362" rIns="194362" bIns="194362" numCol="1" spcCol="1270" anchor="ctr" anchorCtr="0">
            <a:noAutofit/>
          </a:bodyPr>
          <a:lstStyle/>
          <a:p>
            <a:pPr marL="0" lvl="0" indent="0" algn="ctr" defTabSz="755650">
              <a:lnSpc>
                <a:spcPct val="90000"/>
              </a:lnSpc>
              <a:spcBef>
                <a:spcPct val="0"/>
              </a:spcBef>
              <a:spcAft>
                <a:spcPct val="35000"/>
              </a:spcAft>
              <a:buNone/>
            </a:pPr>
            <a:r>
              <a:rPr lang="en-GB" sz="1600" kern="1200" dirty="0">
                <a:solidFill>
                  <a:schemeClr val="bg1"/>
                </a:solidFill>
              </a:rPr>
              <a:t>Portfolio manager</a:t>
            </a:r>
          </a:p>
        </p:txBody>
      </p:sp>
      <p:sp>
        <p:nvSpPr>
          <p:cNvPr id="31" name="Freeform: Shape 30">
            <a:extLst>
              <a:ext uri="{FF2B5EF4-FFF2-40B4-BE49-F238E27FC236}">
                <a16:creationId xmlns:a16="http://schemas.microsoft.com/office/drawing/2014/main" id="{E4A7F6F1-289F-4888-9E37-736F03FBCDD3}"/>
              </a:ext>
            </a:extLst>
          </p:cNvPr>
          <p:cNvSpPr/>
          <p:nvPr/>
        </p:nvSpPr>
        <p:spPr>
          <a:xfrm>
            <a:off x="2173630" y="3123619"/>
            <a:ext cx="1179758" cy="1179758"/>
          </a:xfrm>
          <a:custGeom>
            <a:avLst/>
            <a:gdLst>
              <a:gd name="connsiteX0" fmla="*/ 0 w 1179758"/>
              <a:gd name="connsiteY0" fmla="*/ 589879 h 1179758"/>
              <a:gd name="connsiteX1" fmla="*/ 589879 w 1179758"/>
              <a:gd name="connsiteY1" fmla="*/ 0 h 1179758"/>
              <a:gd name="connsiteX2" fmla="*/ 1179758 w 1179758"/>
              <a:gd name="connsiteY2" fmla="*/ 589879 h 1179758"/>
              <a:gd name="connsiteX3" fmla="*/ 589879 w 1179758"/>
              <a:gd name="connsiteY3" fmla="*/ 1179758 h 1179758"/>
              <a:gd name="connsiteX4" fmla="*/ 0 w 1179758"/>
              <a:gd name="connsiteY4" fmla="*/ 589879 h 117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58" h="1179758">
                <a:moveTo>
                  <a:pt x="0" y="589879"/>
                </a:moveTo>
                <a:cubicBezTo>
                  <a:pt x="0" y="264098"/>
                  <a:pt x="264098" y="0"/>
                  <a:pt x="589879" y="0"/>
                </a:cubicBezTo>
                <a:cubicBezTo>
                  <a:pt x="915660" y="0"/>
                  <a:pt x="1179758" y="264098"/>
                  <a:pt x="1179758" y="589879"/>
                </a:cubicBezTo>
                <a:cubicBezTo>
                  <a:pt x="1179758" y="915660"/>
                  <a:pt x="915660" y="1179758"/>
                  <a:pt x="589879" y="1179758"/>
                </a:cubicBezTo>
                <a:cubicBezTo>
                  <a:pt x="264098" y="1179758"/>
                  <a:pt x="0" y="915660"/>
                  <a:pt x="0" y="589879"/>
                </a:cubicBezTo>
                <a:close/>
              </a:path>
            </a:pathLst>
          </a:custGeom>
          <a:solidFill>
            <a:srgbClr val="0070C0"/>
          </a:solid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94362" tIns="194362" rIns="194362" bIns="194362" numCol="1" spcCol="1270" anchor="ctr" anchorCtr="0">
            <a:noAutofit/>
          </a:bodyPr>
          <a:lstStyle/>
          <a:p>
            <a:pPr marL="0" lvl="0" indent="0" algn="ctr" defTabSz="755650">
              <a:lnSpc>
                <a:spcPct val="90000"/>
              </a:lnSpc>
              <a:spcBef>
                <a:spcPct val="0"/>
              </a:spcBef>
              <a:spcAft>
                <a:spcPct val="35000"/>
              </a:spcAft>
              <a:buNone/>
            </a:pPr>
            <a:r>
              <a:rPr lang="en-GB" sz="1600" kern="1200" dirty="0">
                <a:solidFill>
                  <a:schemeClr val="bg1"/>
                </a:solidFill>
              </a:rPr>
              <a:t>Project manager</a:t>
            </a:r>
          </a:p>
        </p:txBody>
      </p:sp>
      <p:sp>
        <p:nvSpPr>
          <p:cNvPr id="33" name="Freeform: Shape 32">
            <a:extLst>
              <a:ext uri="{FF2B5EF4-FFF2-40B4-BE49-F238E27FC236}">
                <a16:creationId xmlns:a16="http://schemas.microsoft.com/office/drawing/2014/main" id="{8DE5E909-E8C4-4758-93DE-25E69D9DB160}"/>
              </a:ext>
            </a:extLst>
          </p:cNvPr>
          <p:cNvSpPr/>
          <p:nvPr/>
        </p:nvSpPr>
        <p:spPr>
          <a:xfrm>
            <a:off x="10514880" y="919684"/>
            <a:ext cx="1179758" cy="1179758"/>
          </a:xfrm>
          <a:custGeom>
            <a:avLst/>
            <a:gdLst>
              <a:gd name="connsiteX0" fmla="*/ 0 w 1179758"/>
              <a:gd name="connsiteY0" fmla="*/ 589879 h 1179758"/>
              <a:gd name="connsiteX1" fmla="*/ 589879 w 1179758"/>
              <a:gd name="connsiteY1" fmla="*/ 0 h 1179758"/>
              <a:gd name="connsiteX2" fmla="*/ 1179758 w 1179758"/>
              <a:gd name="connsiteY2" fmla="*/ 589879 h 1179758"/>
              <a:gd name="connsiteX3" fmla="*/ 589879 w 1179758"/>
              <a:gd name="connsiteY3" fmla="*/ 1179758 h 1179758"/>
              <a:gd name="connsiteX4" fmla="*/ 0 w 1179758"/>
              <a:gd name="connsiteY4" fmla="*/ 589879 h 117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58" h="1179758">
                <a:moveTo>
                  <a:pt x="0" y="589879"/>
                </a:moveTo>
                <a:cubicBezTo>
                  <a:pt x="0" y="264098"/>
                  <a:pt x="264098" y="0"/>
                  <a:pt x="589879" y="0"/>
                </a:cubicBezTo>
                <a:cubicBezTo>
                  <a:pt x="915660" y="0"/>
                  <a:pt x="1179758" y="264098"/>
                  <a:pt x="1179758" y="589879"/>
                </a:cubicBezTo>
                <a:cubicBezTo>
                  <a:pt x="1179758" y="915660"/>
                  <a:pt x="915660" y="1179758"/>
                  <a:pt x="589879" y="1179758"/>
                </a:cubicBezTo>
                <a:cubicBezTo>
                  <a:pt x="264098" y="1179758"/>
                  <a:pt x="0" y="915660"/>
                  <a:pt x="0" y="589879"/>
                </a:cubicBezTo>
                <a:close/>
              </a:path>
            </a:pathLst>
          </a:custGeom>
          <a:solidFill>
            <a:srgbClr val="FF9933"/>
          </a:solid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94362" tIns="194362" rIns="194362" bIns="194362" numCol="1" spcCol="1270" anchor="ctr" anchorCtr="0">
            <a:noAutofit/>
          </a:bodyPr>
          <a:lstStyle/>
          <a:p>
            <a:pPr marL="0" lvl="0" indent="0" algn="ctr" defTabSz="755650">
              <a:lnSpc>
                <a:spcPct val="90000"/>
              </a:lnSpc>
              <a:spcBef>
                <a:spcPct val="0"/>
              </a:spcBef>
              <a:spcAft>
                <a:spcPct val="35000"/>
              </a:spcAft>
              <a:buNone/>
            </a:pPr>
            <a:r>
              <a:rPr lang="en-GB" sz="1600" kern="1200" dirty="0">
                <a:solidFill>
                  <a:schemeClr val="bg1"/>
                </a:solidFill>
              </a:rPr>
              <a:t>Resource manager</a:t>
            </a:r>
          </a:p>
        </p:txBody>
      </p:sp>
      <p:sp>
        <p:nvSpPr>
          <p:cNvPr id="34" name="Freeform: Shape 33">
            <a:extLst>
              <a:ext uri="{FF2B5EF4-FFF2-40B4-BE49-F238E27FC236}">
                <a16:creationId xmlns:a16="http://schemas.microsoft.com/office/drawing/2014/main" id="{4369C33E-E146-4534-B279-B6E840C03DFB}"/>
              </a:ext>
            </a:extLst>
          </p:cNvPr>
          <p:cNvSpPr/>
          <p:nvPr/>
        </p:nvSpPr>
        <p:spPr>
          <a:xfrm>
            <a:off x="4398378" y="4286006"/>
            <a:ext cx="1179758" cy="1179758"/>
          </a:xfrm>
          <a:custGeom>
            <a:avLst/>
            <a:gdLst>
              <a:gd name="connsiteX0" fmla="*/ 0 w 1179758"/>
              <a:gd name="connsiteY0" fmla="*/ 589879 h 1179758"/>
              <a:gd name="connsiteX1" fmla="*/ 589879 w 1179758"/>
              <a:gd name="connsiteY1" fmla="*/ 0 h 1179758"/>
              <a:gd name="connsiteX2" fmla="*/ 1179758 w 1179758"/>
              <a:gd name="connsiteY2" fmla="*/ 589879 h 1179758"/>
              <a:gd name="connsiteX3" fmla="*/ 589879 w 1179758"/>
              <a:gd name="connsiteY3" fmla="*/ 1179758 h 1179758"/>
              <a:gd name="connsiteX4" fmla="*/ 0 w 1179758"/>
              <a:gd name="connsiteY4" fmla="*/ 589879 h 117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58" h="1179758">
                <a:moveTo>
                  <a:pt x="0" y="589879"/>
                </a:moveTo>
                <a:cubicBezTo>
                  <a:pt x="0" y="264098"/>
                  <a:pt x="264098" y="0"/>
                  <a:pt x="589879" y="0"/>
                </a:cubicBezTo>
                <a:cubicBezTo>
                  <a:pt x="915660" y="0"/>
                  <a:pt x="1179758" y="264098"/>
                  <a:pt x="1179758" y="589879"/>
                </a:cubicBezTo>
                <a:cubicBezTo>
                  <a:pt x="1179758" y="915660"/>
                  <a:pt x="915660" y="1179758"/>
                  <a:pt x="589879" y="1179758"/>
                </a:cubicBezTo>
                <a:cubicBezTo>
                  <a:pt x="264098" y="1179758"/>
                  <a:pt x="0" y="915660"/>
                  <a:pt x="0" y="589879"/>
                </a:cubicBezTo>
                <a:close/>
              </a:path>
            </a:pathLst>
          </a:custGeom>
          <a:solidFill>
            <a:srgbClr val="92D050"/>
          </a:solid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94362" tIns="194362" rIns="194362" bIns="194362" numCol="1" spcCol="1270" anchor="ctr" anchorCtr="0">
            <a:noAutofit/>
          </a:bodyPr>
          <a:lstStyle/>
          <a:p>
            <a:pPr marL="0" lvl="0" indent="0" algn="ctr" defTabSz="755650">
              <a:lnSpc>
                <a:spcPct val="90000"/>
              </a:lnSpc>
              <a:spcBef>
                <a:spcPct val="0"/>
              </a:spcBef>
              <a:spcAft>
                <a:spcPct val="35000"/>
              </a:spcAft>
              <a:buNone/>
            </a:pPr>
            <a:r>
              <a:rPr lang="en-GB" sz="1600" kern="1200" dirty="0">
                <a:solidFill>
                  <a:schemeClr val="bg1"/>
                </a:solidFill>
              </a:rPr>
              <a:t>Team manager</a:t>
            </a:r>
          </a:p>
        </p:txBody>
      </p:sp>
      <p:sp>
        <p:nvSpPr>
          <p:cNvPr id="35" name="Freeform: Shape 34">
            <a:extLst>
              <a:ext uri="{FF2B5EF4-FFF2-40B4-BE49-F238E27FC236}">
                <a16:creationId xmlns:a16="http://schemas.microsoft.com/office/drawing/2014/main" id="{25229122-977A-405A-A732-5E301F34A8C0}"/>
              </a:ext>
            </a:extLst>
          </p:cNvPr>
          <p:cNvSpPr/>
          <p:nvPr/>
        </p:nvSpPr>
        <p:spPr>
          <a:xfrm>
            <a:off x="5150115" y="3214653"/>
            <a:ext cx="1179758" cy="1179758"/>
          </a:xfrm>
          <a:custGeom>
            <a:avLst/>
            <a:gdLst>
              <a:gd name="connsiteX0" fmla="*/ 0 w 1179758"/>
              <a:gd name="connsiteY0" fmla="*/ 589879 h 1179758"/>
              <a:gd name="connsiteX1" fmla="*/ 589879 w 1179758"/>
              <a:gd name="connsiteY1" fmla="*/ 0 h 1179758"/>
              <a:gd name="connsiteX2" fmla="*/ 1179758 w 1179758"/>
              <a:gd name="connsiteY2" fmla="*/ 589879 h 1179758"/>
              <a:gd name="connsiteX3" fmla="*/ 589879 w 1179758"/>
              <a:gd name="connsiteY3" fmla="*/ 1179758 h 1179758"/>
              <a:gd name="connsiteX4" fmla="*/ 0 w 1179758"/>
              <a:gd name="connsiteY4" fmla="*/ 589879 h 117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58" h="1179758">
                <a:moveTo>
                  <a:pt x="0" y="589879"/>
                </a:moveTo>
                <a:cubicBezTo>
                  <a:pt x="0" y="264098"/>
                  <a:pt x="264098" y="0"/>
                  <a:pt x="589879" y="0"/>
                </a:cubicBezTo>
                <a:cubicBezTo>
                  <a:pt x="915660" y="0"/>
                  <a:pt x="1179758" y="264098"/>
                  <a:pt x="1179758" y="589879"/>
                </a:cubicBezTo>
                <a:cubicBezTo>
                  <a:pt x="1179758" y="915660"/>
                  <a:pt x="915660" y="1179758"/>
                  <a:pt x="589879" y="1179758"/>
                </a:cubicBezTo>
                <a:cubicBezTo>
                  <a:pt x="264098" y="1179758"/>
                  <a:pt x="0" y="915660"/>
                  <a:pt x="0" y="589879"/>
                </a:cubicBezTo>
                <a:close/>
              </a:path>
            </a:pathLst>
          </a:custGeom>
          <a:solidFill>
            <a:srgbClr val="2C387D"/>
          </a:solid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94362" tIns="194362" rIns="194362" bIns="194362" numCol="1" spcCol="1270" anchor="ctr" anchorCtr="0">
            <a:noAutofit/>
          </a:bodyPr>
          <a:lstStyle/>
          <a:p>
            <a:pPr marL="0" lvl="0" indent="0" algn="ctr" defTabSz="755650">
              <a:lnSpc>
                <a:spcPct val="90000"/>
              </a:lnSpc>
              <a:spcBef>
                <a:spcPct val="0"/>
              </a:spcBef>
              <a:spcAft>
                <a:spcPct val="35000"/>
              </a:spcAft>
              <a:buNone/>
            </a:pPr>
            <a:r>
              <a:rPr lang="en-GB" sz="1600" kern="1200">
                <a:solidFill>
                  <a:schemeClr val="bg1"/>
                </a:solidFill>
              </a:rPr>
              <a:t>Task manager </a:t>
            </a:r>
            <a:endParaRPr lang="en-GB" sz="1600" kern="1200" dirty="0">
              <a:solidFill>
                <a:schemeClr val="bg1"/>
              </a:solidFill>
            </a:endParaRPr>
          </a:p>
        </p:txBody>
      </p:sp>
      <p:sp>
        <p:nvSpPr>
          <p:cNvPr id="36" name="Freeform: Shape 35">
            <a:extLst>
              <a:ext uri="{FF2B5EF4-FFF2-40B4-BE49-F238E27FC236}">
                <a16:creationId xmlns:a16="http://schemas.microsoft.com/office/drawing/2014/main" id="{388627DF-D272-4DB2-8F1F-C9334A57BCB9}"/>
              </a:ext>
            </a:extLst>
          </p:cNvPr>
          <p:cNvSpPr/>
          <p:nvPr/>
        </p:nvSpPr>
        <p:spPr>
          <a:xfrm>
            <a:off x="6461018" y="5062813"/>
            <a:ext cx="1179758" cy="1179758"/>
          </a:xfrm>
          <a:custGeom>
            <a:avLst/>
            <a:gdLst>
              <a:gd name="connsiteX0" fmla="*/ 0 w 1179758"/>
              <a:gd name="connsiteY0" fmla="*/ 589879 h 1179758"/>
              <a:gd name="connsiteX1" fmla="*/ 589879 w 1179758"/>
              <a:gd name="connsiteY1" fmla="*/ 0 h 1179758"/>
              <a:gd name="connsiteX2" fmla="*/ 1179758 w 1179758"/>
              <a:gd name="connsiteY2" fmla="*/ 589879 h 1179758"/>
              <a:gd name="connsiteX3" fmla="*/ 589879 w 1179758"/>
              <a:gd name="connsiteY3" fmla="*/ 1179758 h 1179758"/>
              <a:gd name="connsiteX4" fmla="*/ 0 w 1179758"/>
              <a:gd name="connsiteY4" fmla="*/ 589879 h 117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58" h="1179758">
                <a:moveTo>
                  <a:pt x="0" y="589879"/>
                </a:moveTo>
                <a:cubicBezTo>
                  <a:pt x="0" y="264098"/>
                  <a:pt x="264098" y="0"/>
                  <a:pt x="589879" y="0"/>
                </a:cubicBezTo>
                <a:cubicBezTo>
                  <a:pt x="915660" y="0"/>
                  <a:pt x="1179758" y="264098"/>
                  <a:pt x="1179758" y="589879"/>
                </a:cubicBezTo>
                <a:cubicBezTo>
                  <a:pt x="1179758" y="915660"/>
                  <a:pt x="915660" y="1179758"/>
                  <a:pt x="589879" y="1179758"/>
                </a:cubicBezTo>
                <a:cubicBezTo>
                  <a:pt x="264098" y="1179758"/>
                  <a:pt x="0" y="915660"/>
                  <a:pt x="0" y="589879"/>
                </a:cubicBezTo>
                <a:close/>
              </a:path>
            </a:pathLst>
          </a:custGeom>
          <a:solidFill>
            <a:srgbClr val="645BF6"/>
          </a:solidFill>
          <a:ln w="25400" cap="flat" cmpd="sng" algn="ctr">
            <a:solidFill>
              <a:srgbClr val="FFFFFF"/>
            </a:solidFill>
            <a:prstDash val="solid"/>
          </a:ln>
          <a:effectLst/>
        </p:spPr>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dirty="0">
                <a:solidFill>
                  <a:srgbClr val="FFFFFF"/>
                </a:solidFill>
                <a:latin typeface="Calibri"/>
                <a:cs typeface="Calibri"/>
              </a:rPr>
              <a:t>Team member</a:t>
            </a:r>
          </a:p>
        </p:txBody>
      </p:sp>
      <p:sp>
        <p:nvSpPr>
          <p:cNvPr id="37" name="Freeform: Shape 36">
            <a:extLst>
              <a:ext uri="{FF2B5EF4-FFF2-40B4-BE49-F238E27FC236}">
                <a16:creationId xmlns:a16="http://schemas.microsoft.com/office/drawing/2014/main" id="{4BF3D49F-D5D5-4AFA-826A-CAE447D12FD1}"/>
              </a:ext>
            </a:extLst>
          </p:cNvPr>
          <p:cNvSpPr/>
          <p:nvPr/>
        </p:nvSpPr>
        <p:spPr>
          <a:xfrm>
            <a:off x="7007653" y="3816681"/>
            <a:ext cx="1179758" cy="1179758"/>
          </a:xfrm>
          <a:custGeom>
            <a:avLst/>
            <a:gdLst>
              <a:gd name="connsiteX0" fmla="*/ 0 w 1179758"/>
              <a:gd name="connsiteY0" fmla="*/ 589879 h 1179758"/>
              <a:gd name="connsiteX1" fmla="*/ 589879 w 1179758"/>
              <a:gd name="connsiteY1" fmla="*/ 0 h 1179758"/>
              <a:gd name="connsiteX2" fmla="*/ 1179758 w 1179758"/>
              <a:gd name="connsiteY2" fmla="*/ 589879 h 1179758"/>
              <a:gd name="connsiteX3" fmla="*/ 589879 w 1179758"/>
              <a:gd name="connsiteY3" fmla="*/ 1179758 h 1179758"/>
              <a:gd name="connsiteX4" fmla="*/ 0 w 1179758"/>
              <a:gd name="connsiteY4" fmla="*/ 589879 h 117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58" h="1179758">
                <a:moveTo>
                  <a:pt x="0" y="589879"/>
                </a:moveTo>
                <a:cubicBezTo>
                  <a:pt x="0" y="264098"/>
                  <a:pt x="264098" y="0"/>
                  <a:pt x="589879" y="0"/>
                </a:cubicBezTo>
                <a:cubicBezTo>
                  <a:pt x="915660" y="0"/>
                  <a:pt x="1179758" y="264098"/>
                  <a:pt x="1179758" y="589879"/>
                </a:cubicBezTo>
                <a:cubicBezTo>
                  <a:pt x="1179758" y="915660"/>
                  <a:pt x="915660" y="1179758"/>
                  <a:pt x="589879" y="1179758"/>
                </a:cubicBezTo>
                <a:cubicBezTo>
                  <a:pt x="264098" y="1179758"/>
                  <a:pt x="0" y="915660"/>
                  <a:pt x="0" y="589879"/>
                </a:cubicBezTo>
                <a:close/>
              </a:path>
            </a:pathLst>
          </a:custGeom>
          <a:solidFill>
            <a:srgbClr val="FF9933"/>
          </a:solid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94362" tIns="194362" rIns="194362" bIns="194362" numCol="1" spcCol="1270" anchor="ctr" anchorCtr="0">
            <a:noAutofit/>
          </a:bodyPr>
          <a:lstStyle/>
          <a:p>
            <a:pPr marL="0" lvl="0" indent="0" algn="ctr" defTabSz="755650">
              <a:lnSpc>
                <a:spcPct val="90000"/>
              </a:lnSpc>
              <a:spcBef>
                <a:spcPct val="0"/>
              </a:spcBef>
              <a:spcAft>
                <a:spcPct val="35000"/>
              </a:spcAft>
              <a:buNone/>
            </a:pPr>
            <a:r>
              <a:rPr lang="en-GB" sz="1600" kern="1200" dirty="0">
                <a:solidFill>
                  <a:schemeClr val="bg1"/>
                </a:solidFill>
              </a:rPr>
              <a:t>Resource</a:t>
            </a:r>
          </a:p>
        </p:txBody>
      </p:sp>
      <p:sp>
        <p:nvSpPr>
          <p:cNvPr id="38" name="Title 1">
            <a:extLst>
              <a:ext uri="{FF2B5EF4-FFF2-40B4-BE49-F238E27FC236}">
                <a16:creationId xmlns:a16="http://schemas.microsoft.com/office/drawing/2014/main" id="{E617CBD4-45F1-4B1A-BA89-3F99AB2942FF}"/>
              </a:ext>
            </a:extLst>
          </p:cNvPr>
          <p:cNvSpPr>
            <a:spLocks noGrp="1"/>
          </p:cNvSpPr>
          <p:nvPr>
            <p:ph type="title"/>
          </p:nvPr>
        </p:nvSpPr>
        <p:spPr>
          <a:xfrm>
            <a:off x="812800" y="116632"/>
            <a:ext cx="10871200" cy="990600"/>
          </a:xfrm>
        </p:spPr>
        <p:txBody>
          <a:bodyPr>
            <a:noAutofit/>
          </a:bodyPr>
          <a:lstStyle/>
          <a:p>
            <a:br>
              <a:rPr lang="en-US" sz="2800" dirty="0"/>
            </a:br>
            <a:r>
              <a:rPr lang="en-US" sz="2800" dirty="0"/>
              <a:t>LYNX brings everything together…</a:t>
            </a:r>
            <a:br>
              <a:rPr lang="en-US" sz="2800" dirty="0"/>
            </a:br>
            <a:endParaRPr lang="en-US" sz="3200" i="1" dirty="0"/>
          </a:p>
        </p:txBody>
      </p:sp>
    </p:spTree>
    <p:custDataLst>
      <p:tags r:id="rId1"/>
    </p:custDataLst>
    <p:extLst>
      <p:ext uri="{BB962C8B-B14F-4D97-AF65-F5344CB8AC3E}">
        <p14:creationId xmlns:p14="http://schemas.microsoft.com/office/powerpoint/2010/main" val="294717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4" grpId="0" animBg="1"/>
      <p:bldP spid="27" grpId="0" animBg="1"/>
      <p:bldP spid="30" grpId="0" animBg="1"/>
      <p:bldP spid="31" grpId="0" animBg="1"/>
      <p:bldP spid="33" grpId="0" animBg="1"/>
      <p:bldP spid="34"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56341B26-1656-438B-A741-3EB41DB3B892}"/>
              </a:ext>
            </a:extLst>
          </p:cNvPr>
          <p:cNvPicPr>
            <a:picLocks noChangeAspect="1"/>
          </p:cNvPicPr>
          <p:nvPr/>
        </p:nvPicPr>
        <p:blipFill>
          <a:blip r:embed="rId4"/>
          <a:stretch>
            <a:fillRect/>
          </a:stretch>
        </p:blipFill>
        <p:spPr>
          <a:xfrm>
            <a:off x="2860627" y="4142313"/>
            <a:ext cx="1214446" cy="490541"/>
          </a:xfrm>
          <a:prstGeom prst="rect">
            <a:avLst/>
          </a:prstGeom>
        </p:spPr>
      </p:pic>
      <p:pic>
        <p:nvPicPr>
          <p:cNvPr id="31" name="Picture 30">
            <a:extLst>
              <a:ext uri="{FF2B5EF4-FFF2-40B4-BE49-F238E27FC236}">
                <a16:creationId xmlns:a16="http://schemas.microsoft.com/office/drawing/2014/main" id="{279B80AA-77CF-4B8B-9793-3F3E431A548C}"/>
              </a:ext>
            </a:extLst>
          </p:cNvPr>
          <p:cNvPicPr>
            <a:picLocks noChangeAspect="1"/>
          </p:cNvPicPr>
          <p:nvPr/>
        </p:nvPicPr>
        <p:blipFill>
          <a:blip r:embed="rId5"/>
          <a:stretch>
            <a:fillRect/>
          </a:stretch>
        </p:blipFill>
        <p:spPr>
          <a:xfrm>
            <a:off x="1396677" y="4176479"/>
            <a:ext cx="1504459" cy="2506059"/>
          </a:xfrm>
          <a:prstGeom prst="rect">
            <a:avLst/>
          </a:prstGeom>
        </p:spPr>
      </p:pic>
      <p:sp>
        <p:nvSpPr>
          <p:cNvPr id="2" name="Title 1">
            <a:extLst>
              <a:ext uri="{FF2B5EF4-FFF2-40B4-BE49-F238E27FC236}">
                <a16:creationId xmlns:a16="http://schemas.microsoft.com/office/drawing/2014/main" id="{289DF060-568D-47CD-8120-469A3808FE8C}"/>
              </a:ext>
            </a:extLst>
          </p:cNvPr>
          <p:cNvSpPr>
            <a:spLocks noGrp="1"/>
          </p:cNvSpPr>
          <p:nvPr>
            <p:ph type="title"/>
          </p:nvPr>
        </p:nvSpPr>
        <p:spPr/>
        <p:txBody>
          <a:bodyPr>
            <a:noAutofit/>
          </a:bodyPr>
          <a:lstStyle/>
          <a:p>
            <a:r>
              <a:rPr lang="en-US" sz="2400" dirty="0">
                <a:latin typeface="Arial" pitchFamily="34" charset="0"/>
                <a:cs typeface="Arial" pitchFamily="34" charset="0"/>
              </a:rPr>
              <a:t>And also integrates the Agile/Kanban way of working into projects…</a:t>
            </a:r>
            <a:br>
              <a:rPr lang="en-US" sz="2400" dirty="0">
                <a:latin typeface="Arial" pitchFamily="34" charset="0"/>
                <a:cs typeface="Arial" pitchFamily="34" charset="0"/>
              </a:rPr>
            </a:br>
            <a:r>
              <a:rPr lang="en-US" sz="2400" i="1" dirty="0">
                <a:latin typeface="Arial" pitchFamily="34" charset="0"/>
                <a:cs typeface="Arial" pitchFamily="34" charset="0"/>
              </a:rPr>
              <a:t>Multi-Level Planning</a:t>
            </a:r>
            <a:endParaRPr lang="en-NL" sz="2400"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5403538A-2DA4-42A2-82D8-34C09EF112AA}"/>
              </a:ext>
            </a:extLst>
          </p:cNvPr>
          <p:cNvSpPr>
            <a:spLocks noGrp="1"/>
          </p:cNvSpPr>
          <p:nvPr>
            <p:ph type="sldNum" sz="quarter" idx="4"/>
          </p:nvPr>
        </p:nvSpPr>
        <p:spPr/>
        <p:txBody>
          <a:bodyPr/>
          <a:lstStyle/>
          <a:p>
            <a:fld id="{96499B70-49A0-4519-9B09-62EDDB406EFA}" type="slidenum">
              <a:rPr lang="nl-NL" smtClean="0"/>
              <a:pPr/>
              <a:t>11</a:t>
            </a:fld>
            <a:endParaRPr lang="nl-NL" dirty="0"/>
          </a:p>
        </p:txBody>
      </p:sp>
      <p:sp>
        <p:nvSpPr>
          <p:cNvPr id="4" name="Rectangle 3">
            <a:extLst>
              <a:ext uri="{FF2B5EF4-FFF2-40B4-BE49-F238E27FC236}">
                <a16:creationId xmlns:a16="http://schemas.microsoft.com/office/drawing/2014/main" id="{533FAF2B-2919-48C7-BB17-EE57E0C9E917}"/>
              </a:ext>
            </a:extLst>
          </p:cNvPr>
          <p:cNvSpPr/>
          <p:nvPr/>
        </p:nvSpPr>
        <p:spPr>
          <a:xfrm>
            <a:off x="3764900" y="5233005"/>
            <a:ext cx="3024618" cy="369332"/>
          </a:xfrm>
          <a:prstGeom prst="rect">
            <a:avLst/>
          </a:prstGeom>
        </p:spPr>
        <p:txBody>
          <a:bodyPr wrap="square">
            <a:spAutoFit/>
          </a:bodyPr>
          <a:lstStyle/>
          <a:p>
            <a:r>
              <a:rPr lang="en-US" b="1" i="1" dirty="0">
                <a:solidFill>
                  <a:srgbClr val="222831"/>
                </a:solidFill>
                <a:latin typeface="-apple-system"/>
              </a:rPr>
              <a:t>The </a:t>
            </a:r>
            <a:r>
              <a:rPr lang="en-US" b="1" i="1" dirty="0" err="1">
                <a:solidFill>
                  <a:srgbClr val="222831"/>
                </a:solidFill>
                <a:latin typeface="-apple-system"/>
              </a:rPr>
              <a:t>TameFlow</a:t>
            </a:r>
            <a:r>
              <a:rPr lang="en-US" b="1" i="1" dirty="0">
                <a:solidFill>
                  <a:srgbClr val="222831"/>
                </a:solidFill>
                <a:latin typeface="-apple-system"/>
              </a:rPr>
              <a:t> Approach</a:t>
            </a:r>
            <a:endParaRPr lang="en-US" i="1" dirty="0"/>
          </a:p>
        </p:txBody>
      </p:sp>
      <p:sp>
        <p:nvSpPr>
          <p:cNvPr id="5" name="Rectangle 4">
            <a:extLst>
              <a:ext uri="{FF2B5EF4-FFF2-40B4-BE49-F238E27FC236}">
                <a16:creationId xmlns:a16="http://schemas.microsoft.com/office/drawing/2014/main" id="{C04D0DE4-9538-4901-8B2B-6DECBB17C906}"/>
              </a:ext>
            </a:extLst>
          </p:cNvPr>
          <p:cNvSpPr/>
          <p:nvPr/>
        </p:nvSpPr>
        <p:spPr>
          <a:xfrm>
            <a:off x="3764900" y="5642287"/>
            <a:ext cx="3888432" cy="923330"/>
          </a:xfrm>
          <a:prstGeom prst="rect">
            <a:avLst/>
          </a:prstGeom>
        </p:spPr>
        <p:txBody>
          <a:bodyPr wrap="square">
            <a:spAutoFit/>
          </a:bodyPr>
          <a:lstStyle/>
          <a:p>
            <a:r>
              <a:rPr lang="en-US" dirty="0">
                <a:solidFill>
                  <a:srgbClr val="222831"/>
                </a:solidFill>
                <a:latin typeface="-apple-system"/>
              </a:rPr>
              <a:t>Through LYNX TameFlow, Agile and Kanban workflows are integrated, bringing Agile CCPM to life.</a:t>
            </a:r>
            <a:endParaRPr lang="en-US" dirty="0"/>
          </a:p>
        </p:txBody>
      </p:sp>
      <p:pic>
        <p:nvPicPr>
          <p:cNvPr id="6" name="Picture 5">
            <a:extLst>
              <a:ext uri="{FF2B5EF4-FFF2-40B4-BE49-F238E27FC236}">
                <a16:creationId xmlns:a16="http://schemas.microsoft.com/office/drawing/2014/main" id="{35E6DCF0-D406-441A-95AC-5755E9DA27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5123" y="1637432"/>
            <a:ext cx="1674112" cy="836712"/>
          </a:xfrm>
          <a:prstGeom prst="rect">
            <a:avLst/>
          </a:prstGeom>
        </p:spPr>
      </p:pic>
      <p:pic>
        <p:nvPicPr>
          <p:cNvPr id="8" name="Picture 7">
            <a:extLst>
              <a:ext uri="{FF2B5EF4-FFF2-40B4-BE49-F238E27FC236}">
                <a16:creationId xmlns:a16="http://schemas.microsoft.com/office/drawing/2014/main" id="{401041C6-285E-427C-87A3-8B587211EAEE}"/>
              </a:ext>
            </a:extLst>
          </p:cNvPr>
          <p:cNvPicPr>
            <a:picLocks noChangeAspect="1"/>
          </p:cNvPicPr>
          <p:nvPr/>
        </p:nvPicPr>
        <p:blipFill>
          <a:blip r:embed="rId7"/>
          <a:stretch>
            <a:fillRect/>
          </a:stretch>
        </p:blipFill>
        <p:spPr>
          <a:xfrm>
            <a:off x="2215133" y="1673664"/>
            <a:ext cx="7290539" cy="1920612"/>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EC6CB9E9-CCA3-4F58-A432-B97E4BB7DA1B}"/>
              </a:ext>
            </a:extLst>
          </p:cNvPr>
          <p:cNvPicPr>
            <a:picLocks noChangeAspect="1"/>
          </p:cNvPicPr>
          <p:nvPr/>
        </p:nvPicPr>
        <p:blipFill>
          <a:blip r:embed="rId8"/>
          <a:stretch>
            <a:fillRect/>
          </a:stretch>
        </p:blipFill>
        <p:spPr>
          <a:xfrm>
            <a:off x="7549889" y="4123962"/>
            <a:ext cx="4049483" cy="2421204"/>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DCB67930-D87A-4C78-A111-6A3561630C21}"/>
              </a:ext>
            </a:extLst>
          </p:cNvPr>
          <p:cNvPicPr>
            <a:picLocks noChangeAspect="1"/>
          </p:cNvPicPr>
          <p:nvPr/>
        </p:nvPicPr>
        <p:blipFill>
          <a:blip r:embed="rId9"/>
          <a:stretch>
            <a:fillRect/>
          </a:stretch>
        </p:blipFill>
        <p:spPr>
          <a:xfrm>
            <a:off x="997436" y="1586481"/>
            <a:ext cx="1138246" cy="514354"/>
          </a:xfrm>
          <a:prstGeom prst="rect">
            <a:avLst/>
          </a:prstGeom>
          <a:ln>
            <a:noFill/>
          </a:ln>
        </p:spPr>
      </p:pic>
      <p:sp>
        <p:nvSpPr>
          <p:cNvPr id="13" name="Rectangle 12">
            <a:extLst>
              <a:ext uri="{FF2B5EF4-FFF2-40B4-BE49-F238E27FC236}">
                <a16:creationId xmlns:a16="http://schemas.microsoft.com/office/drawing/2014/main" id="{27ECF448-EC5C-40F3-993E-F87557D984D9}"/>
              </a:ext>
            </a:extLst>
          </p:cNvPr>
          <p:cNvSpPr/>
          <p:nvPr/>
        </p:nvSpPr>
        <p:spPr>
          <a:xfrm>
            <a:off x="4591397" y="2433592"/>
            <a:ext cx="2016224" cy="432048"/>
          </a:xfrm>
          <a:prstGeom prst="rect">
            <a:avLst/>
          </a:prstGeom>
          <a:noFill/>
          <a:ln w="28575">
            <a:solidFill>
              <a:srgbClr val="2C387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1600"/>
          </a:p>
        </p:txBody>
      </p:sp>
      <p:pic>
        <p:nvPicPr>
          <p:cNvPr id="14" name="Picture 13">
            <a:extLst>
              <a:ext uri="{FF2B5EF4-FFF2-40B4-BE49-F238E27FC236}">
                <a16:creationId xmlns:a16="http://schemas.microsoft.com/office/drawing/2014/main" id="{4DFCA7F6-ED17-4FD0-8695-D74BDD04B1AD}"/>
              </a:ext>
            </a:extLst>
          </p:cNvPr>
          <p:cNvPicPr>
            <a:picLocks noChangeAspect="1"/>
          </p:cNvPicPr>
          <p:nvPr/>
        </p:nvPicPr>
        <p:blipFill>
          <a:blip r:embed="rId10"/>
          <a:stretch>
            <a:fillRect/>
          </a:stretch>
        </p:blipFill>
        <p:spPr>
          <a:xfrm>
            <a:off x="6645717" y="2075762"/>
            <a:ext cx="924081" cy="796764"/>
          </a:xfrm>
          <a:prstGeom prst="rect">
            <a:avLst/>
          </a:prstGeom>
        </p:spPr>
      </p:pic>
      <p:cxnSp>
        <p:nvCxnSpPr>
          <p:cNvPr id="15" name="Connector: Elbow 14">
            <a:extLst>
              <a:ext uri="{FF2B5EF4-FFF2-40B4-BE49-F238E27FC236}">
                <a16:creationId xmlns:a16="http://schemas.microsoft.com/office/drawing/2014/main" id="{0EE9DE01-6DB5-4556-8536-E1B1349F81CF}"/>
              </a:ext>
            </a:extLst>
          </p:cNvPr>
          <p:cNvCxnSpPr>
            <a:cxnSpLocks/>
            <a:stCxn id="13" idx="2"/>
            <a:endCxn id="9" idx="0"/>
          </p:cNvCxnSpPr>
          <p:nvPr/>
        </p:nvCxnSpPr>
        <p:spPr>
          <a:xfrm rot="16200000" flipH="1">
            <a:off x="6957909" y="1507240"/>
            <a:ext cx="1258322" cy="3975122"/>
          </a:xfrm>
          <a:prstGeom prst="bentConnector3">
            <a:avLst>
              <a:gd name="adj1" fmla="val 70495"/>
            </a:avLst>
          </a:prstGeom>
          <a:noFill/>
          <a:ln w="28575">
            <a:solidFill>
              <a:srgbClr val="2C387D"/>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pic>
        <p:nvPicPr>
          <p:cNvPr id="19" name="Picture 18">
            <a:extLst>
              <a:ext uri="{FF2B5EF4-FFF2-40B4-BE49-F238E27FC236}">
                <a16:creationId xmlns:a16="http://schemas.microsoft.com/office/drawing/2014/main" id="{0D19AB3D-FD96-4308-9C8A-CD9FF53AF9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0903" y="462135"/>
            <a:ext cx="1323194" cy="641761"/>
          </a:xfrm>
          <a:prstGeom prst="rect">
            <a:avLst/>
          </a:prstGeom>
        </p:spPr>
      </p:pic>
      <p:grpSp>
        <p:nvGrpSpPr>
          <p:cNvPr id="21" name="Group 20">
            <a:extLst>
              <a:ext uri="{FF2B5EF4-FFF2-40B4-BE49-F238E27FC236}">
                <a16:creationId xmlns:a16="http://schemas.microsoft.com/office/drawing/2014/main" id="{02C7F5BC-6472-4AD2-B1AD-FF508C112405}"/>
              </a:ext>
            </a:extLst>
          </p:cNvPr>
          <p:cNvGrpSpPr/>
          <p:nvPr/>
        </p:nvGrpSpPr>
        <p:grpSpPr>
          <a:xfrm>
            <a:off x="7946621" y="1426458"/>
            <a:ext cx="1179758" cy="1179758"/>
            <a:chOff x="3744499" y="617752"/>
            <a:chExt cx="1179758" cy="1179758"/>
          </a:xfrm>
        </p:grpSpPr>
        <p:sp>
          <p:nvSpPr>
            <p:cNvPr id="22" name="Oval 21">
              <a:extLst>
                <a:ext uri="{FF2B5EF4-FFF2-40B4-BE49-F238E27FC236}">
                  <a16:creationId xmlns:a16="http://schemas.microsoft.com/office/drawing/2014/main" id="{B7C3BE68-84AC-41D7-8361-EE8E65B6813F}"/>
                </a:ext>
              </a:extLst>
            </p:cNvPr>
            <p:cNvSpPr/>
            <p:nvPr/>
          </p:nvSpPr>
          <p:spPr>
            <a:xfrm>
              <a:off x="3744499" y="617752"/>
              <a:ext cx="1179758" cy="1179758"/>
            </a:xfrm>
            <a:prstGeom prst="ellipse">
              <a:avLst/>
            </a:prstGeom>
            <a:solidFill>
              <a:srgbClr val="0070C0"/>
            </a:solid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3" name="Oval 4">
              <a:extLst>
                <a:ext uri="{FF2B5EF4-FFF2-40B4-BE49-F238E27FC236}">
                  <a16:creationId xmlns:a16="http://schemas.microsoft.com/office/drawing/2014/main" id="{EBD0913C-EA0B-4888-8310-C006A06AE39A}"/>
                </a:ext>
              </a:extLst>
            </p:cNvPr>
            <p:cNvSpPr txBox="1"/>
            <p:nvPr/>
          </p:nvSpPr>
          <p:spPr>
            <a:xfrm>
              <a:off x="3917271" y="790524"/>
              <a:ext cx="834214" cy="83421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Project manager</a:t>
              </a:r>
            </a:p>
          </p:txBody>
        </p:sp>
      </p:grpSp>
      <p:sp>
        <p:nvSpPr>
          <p:cNvPr id="27" name="Freeform: Shape 26">
            <a:extLst>
              <a:ext uri="{FF2B5EF4-FFF2-40B4-BE49-F238E27FC236}">
                <a16:creationId xmlns:a16="http://schemas.microsoft.com/office/drawing/2014/main" id="{0F971547-4243-4319-8798-36FC5A4F0689}"/>
              </a:ext>
            </a:extLst>
          </p:cNvPr>
          <p:cNvSpPr/>
          <p:nvPr/>
        </p:nvSpPr>
        <p:spPr>
          <a:xfrm>
            <a:off x="9734831" y="4042975"/>
            <a:ext cx="1179758" cy="1179758"/>
          </a:xfrm>
          <a:custGeom>
            <a:avLst/>
            <a:gdLst>
              <a:gd name="connsiteX0" fmla="*/ 0 w 1179758"/>
              <a:gd name="connsiteY0" fmla="*/ 589879 h 1179758"/>
              <a:gd name="connsiteX1" fmla="*/ 589879 w 1179758"/>
              <a:gd name="connsiteY1" fmla="*/ 0 h 1179758"/>
              <a:gd name="connsiteX2" fmla="*/ 1179758 w 1179758"/>
              <a:gd name="connsiteY2" fmla="*/ 589879 h 1179758"/>
              <a:gd name="connsiteX3" fmla="*/ 589879 w 1179758"/>
              <a:gd name="connsiteY3" fmla="*/ 1179758 h 1179758"/>
              <a:gd name="connsiteX4" fmla="*/ 0 w 1179758"/>
              <a:gd name="connsiteY4" fmla="*/ 589879 h 117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758" h="1179758">
                <a:moveTo>
                  <a:pt x="0" y="589879"/>
                </a:moveTo>
                <a:cubicBezTo>
                  <a:pt x="0" y="264098"/>
                  <a:pt x="264098" y="0"/>
                  <a:pt x="589879" y="0"/>
                </a:cubicBezTo>
                <a:cubicBezTo>
                  <a:pt x="915660" y="0"/>
                  <a:pt x="1179758" y="264098"/>
                  <a:pt x="1179758" y="589879"/>
                </a:cubicBezTo>
                <a:cubicBezTo>
                  <a:pt x="1179758" y="915660"/>
                  <a:pt x="915660" y="1179758"/>
                  <a:pt x="589879" y="1179758"/>
                </a:cubicBezTo>
                <a:cubicBezTo>
                  <a:pt x="264098" y="1179758"/>
                  <a:pt x="0" y="915660"/>
                  <a:pt x="0" y="589879"/>
                </a:cubicBezTo>
                <a:close/>
              </a:path>
            </a:pathLst>
          </a:custGeom>
          <a:solidFill>
            <a:srgbClr val="645BF6"/>
          </a:solidFill>
          <a:ln w="25400" cap="flat" cmpd="sng" algn="ctr">
            <a:solidFill>
              <a:srgbClr val="FFFFFF"/>
            </a:solidFill>
            <a:prstDash val="solid"/>
          </a:ln>
          <a:effectLst/>
        </p:spPr>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dirty="0">
                <a:solidFill>
                  <a:srgbClr val="FFFFFF"/>
                </a:solidFill>
                <a:latin typeface="Calibri"/>
                <a:cs typeface="Calibri"/>
              </a:rPr>
              <a:t>Team member</a:t>
            </a:r>
          </a:p>
        </p:txBody>
      </p:sp>
      <p:sp>
        <p:nvSpPr>
          <p:cNvPr id="28" name="Title 1">
            <a:extLst>
              <a:ext uri="{FF2B5EF4-FFF2-40B4-BE49-F238E27FC236}">
                <a16:creationId xmlns:a16="http://schemas.microsoft.com/office/drawing/2014/main" id="{DE0660A4-650C-4C8A-85B5-58CA9F162E70}"/>
              </a:ext>
            </a:extLst>
          </p:cNvPr>
          <p:cNvSpPr txBox="1">
            <a:spLocks/>
          </p:cNvSpPr>
          <p:nvPr/>
        </p:nvSpPr>
        <p:spPr>
          <a:xfrm>
            <a:off x="3660358" y="2445317"/>
            <a:ext cx="891313" cy="393066"/>
          </a:xfrm>
          <a:prstGeom prst="rect">
            <a:avLst/>
          </a:prstGeom>
          <a:solidFill>
            <a:schemeClr val="tx1">
              <a:lumMod val="20000"/>
              <a:lumOff val="80000"/>
            </a:schemeClr>
          </a:solidFill>
          <a:ln>
            <a:solidFill>
              <a:schemeClr val="bg1">
                <a:lumMod val="65000"/>
              </a:schemeClr>
            </a:solidFill>
          </a:ln>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1400" i="1" dirty="0">
                <a:solidFill>
                  <a:schemeClr val="tx1">
                    <a:lumMod val="50000"/>
                  </a:schemeClr>
                </a:solidFill>
              </a:rPr>
              <a:t>Level 1</a:t>
            </a:r>
          </a:p>
        </p:txBody>
      </p:sp>
      <p:sp>
        <p:nvSpPr>
          <p:cNvPr id="29" name="Title 1">
            <a:extLst>
              <a:ext uri="{FF2B5EF4-FFF2-40B4-BE49-F238E27FC236}">
                <a16:creationId xmlns:a16="http://schemas.microsoft.com/office/drawing/2014/main" id="{97E2C849-8BE7-49F8-A293-AA9DEE85E811}"/>
              </a:ext>
            </a:extLst>
          </p:cNvPr>
          <p:cNvSpPr txBox="1">
            <a:spLocks/>
          </p:cNvSpPr>
          <p:nvPr/>
        </p:nvSpPr>
        <p:spPr>
          <a:xfrm>
            <a:off x="6617803" y="4114140"/>
            <a:ext cx="891313" cy="393066"/>
          </a:xfrm>
          <a:prstGeom prst="rect">
            <a:avLst/>
          </a:prstGeom>
          <a:solidFill>
            <a:schemeClr val="tx1">
              <a:lumMod val="40000"/>
              <a:lumOff val="60000"/>
            </a:schemeClr>
          </a:solidFill>
          <a:ln>
            <a:solidFill>
              <a:schemeClr val="bg1">
                <a:lumMod val="65000"/>
              </a:schemeClr>
            </a:solidFill>
          </a:ln>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1400" i="1" dirty="0">
                <a:solidFill>
                  <a:schemeClr val="tx1">
                    <a:lumMod val="50000"/>
                  </a:schemeClr>
                </a:solidFill>
              </a:rPr>
              <a:t>Level 2</a:t>
            </a:r>
          </a:p>
        </p:txBody>
      </p:sp>
      <p:sp>
        <p:nvSpPr>
          <p:cNvPr id="34" name="Title 1">
            <a:extLst>
              <a:ext uri="{FF2B5EF4-FFF2-40B4-BE49-F238E27FC236}">
                <a16:creationId xmlns:a16="http://schemas.microsoft.com/office/drawing/2014/main" id="{C97A626C-DD12-4C76-A90D-8F3203026E38}"/>
              </a:ext>
            </a:extLst>
          </p:cNvPr>
          <p:cNvSpPr txBox="1">
            <a:spLocks/>
          </p:cNvSpPr>
          <p:nvPr/>
        </p:nvSpPr>
        <p:spPr>
          <a:xfrm>
            <a:off x="465801" y="4176479"/>
            <a:ext cx="891313" cy="393066"/>
          </a:xfrm>
          <a:prstGeom prst="rect">
            <a:avLst/>
          </a:prstGeom>
          <a:solidFill>
            <a:schemeClr val="tx1">
              <a:lumMod val="40000"/>
              <a:lumOff val="60000"/>
            </a:schemeClr>
          </a:solidFill>
          <a:ln>
            <a:solidFill>
              <a:schemeClr val="bg1">
                <a:lumMod val="65000"/>
              </a:schemeClr>
            </a:solidFill>
          </a:ln>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1400" i="1" dirty="0">
                <a:solidFill>
                  <a:schemeClr val="tx1">
                    <a:lumMod val="50000"/>
                  </a:schemeClr>
                </a:solidFill>
              </a:rPr>
              <a:t>Level 2</a:t>
            </a:r>
          </a:p>
        </p:txBody>
      </p:sp>
      <p:cxnSp>
        <p:nvCxnSpPr>
          <p:cNvPr id="35" name="Connector: Elbow 34">
            <a:extLst>
              <a:ext uri="{FF2B5EF4-FFF2-40B4-BE49-F238E27FC236}">
                <a16:creationId xmlns:a16="http://schemas.microsoft.com/office/drawing/2014/main" id="{D40AAB82-3F6F-4D83-A06A-CC9EAF1DE252}"/>
              </a:ext>
            </a:extLst>
          </p:cNvPr>
          <p:cNvCxnSpPr>
            <a:cxnSpLocks/>
            <a:stCxn id="13" idx="2"/>
            <a:endCxn id="31" idx="0"/>
          </p:cNvCxnSpPr>
          <p:nvPr/>
        </p:nvCxnSpPr>
        <p:spPr>
          <a:xfrm rot="5400000">
            <a:off x="3218789" y="1795758"/>
            <a:ext cx="1310839" cy="3450602"/>
          </a:xfrm>
          <a:prstGeom prst="bentConnector3">
            <a:avLst>
              <a:gd name="adj1" fmla="val 67439"/>
            </a:avLst>
          </a:prstGeom>
          <a:noFill/>
          <a:ln w="28575">
            <a:solidFill>
              <a:srgbClr val="2C387D"/>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grpSp>
        <p:nvGrpSpPr>
          <p:cNvPr id="49" name="Group 48">
            <a:extLst>
              <a:ext uri="{FF2B5EF4-FFF2-40B4-BE49-F238E27FC236}">
                <a16:creationId xmlns:a16="http://schemas.microsoft.com/office/drawing/2014/main" id="{E8CC407E-2216-4DA8-A2B5-09C466ACF8A1}"/>
              </a:ext>
            </a:extLst>
          </p:cNvPr>
          <p:cNvGrpSpPr/>
          <p:nvPr/>
        </p:nvGrpSpPr>
        <p:grpSpPr>
          <a:xfrm>
            <a:off x="4942856" y="3130915"/>
            <a:ext cx="1179758" cy="1179758"/>
            <a:chOff x="1875392" y="2961538"/>
            <a:chExt cx="1179758" cy="1179758"/>
          </a:xfrm>
          <a:solidFill>
            <a:srgbClr val="2C387D"/>
          </a:solidFill>
        </p:grpSpPr>
        <p:sp>
          <p:nvSpPr>
            <p:cNvPr id="50" name="Oval 49">
              <a:extLst>
                <a:ext uri="{FF2B5EF4-FFF2-40B4-BE49-F238E27FC236}">
                  <a16:creationId xmlns:a16="http://schemas.microsoft.com/office/drawing/2014/main" id="{A148ED17-7BC0-43D7-9173-4CDD41484BE5}"/>
                </a:ext>
              </a:extLst>
            </p:cNvPr>
            <p:cNvSpPr/>
            <p:nvPr/>
          </p:nvSpPr>
          <p:spPr>
            <a:xfrm>
              <a:off x="1875392" y="2961538"/>
              <a:ext cx="1179758" cy="1179758"/>
            </a:xfrm>
            <a:prstGeom prst="ellipse">
              <a:avLst/>
            </a:prstGeom>
            <a:grp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51" name="Oval 4">
              <a:extLst>
                <a:ext uri="{FF2B5EF4-FFF2-40B4-BE49-F238E27FC236}">
                  <a16:creationId xmlns:a16="http://schemas.microsoft.com/office/drawing/2014/main" id="{9518ABDE-BFF0-4D44-B0D2-DDC286FC05C1}"/>
                </a:ext>
              </a:extLst>
            </p:cNvPr>
            <p:cNvSpPr txBox="1"/>
            <p:nvPr/>
          </p:nvSpPr>
          <p:spPr>
            <a:xfrm>
              <a:off x="2048164" y="3134310"/>
              <a:ext cx="834214" cy="834214"/>
            </a:xfrm>
            <a:prstGeom prst="rect">
              <a:avLst/>
            </a:prstGeom>
            <a:grpFill/>
            <a:ln>
              <a:noFill/>
            </a:ln>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solidFill>
                    <a:schemeClr val="bg1"/>
                  </a:solidFill>
                </a:rPr>
                <a:t>Task manager </a:t>
              </a:r>
              <a:endParaRPr lang="en-GB" sz="1700" kern="1200" dirty="0">
                <a:solidFill>
                  <a:schemeClr val="bg1"/>
                </a:solidFill>
              </a:endParaRPr>
            </a:p>
          </p:txBody>
        </p:sp>
      </p:grpSp>
      <p:sp>
        <p:nvSpPr>
          <p:cNvPr id="52" name="Arrow: Right 51">
            <a:extLst>
              <a:ext uri="{FF2B5EF4-FFF2-40B4-BE49-F238E27FC236}">
                <a16:creationId xmlns:a16="http://schemas.microsoft.com/office/drawing/2014/main" id="{4AB645A1-9B01-420E-BDC8-A9EE4587274E}"/>
              </a:ext>
            </a:extLst>
          </p:cNvPr>
          <p:cNvSpPr/>
          <p:nvPr/>
        </p:nvSpPr>
        <p:spPr>
          <a:xfrm>
            <a:off x="3858052" y="4866922"/>
            <a:ext cx="2430879" cy="425927"/>
          </a:xfrm>
          <a:prstGeom prst="rightArrow">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nvGrpSpPr>
          <p:cNvPr id="30" name="Group 29">
            <a:extLst>
              <a:ext uri="{FF2B5EF4-FFF2-40B4-BE49-F238E27FC236}">
                <a16:creationId xmlns:a16="http://schemas.microsoft.com/office/drawing/2014/main" id="{33D3AF5F-BE39-448A-8E4B-C8FAB8E1AD93}"/>
              </a:ext>
            </a:extLst>
          </p:cNvPr>
          <p:cNvGrpSpPr/>
          <p:nvPr/>
        </p:nvGrpSpPr>
        <p:grpSpPr>
          <a:xfrm>
            <a:off x="9461631" y="5162540"/>
            <a:ext cx="1179758" cy="1179758"/>
            <a:chOff x="1043560" y="1918455"/>
            <a:chExt cx="1179758" cy="1179758"/>
          </a:xfrm>
        </p:grpSpPr>
        <p:sp>
          <p:nvSpPr>
            <p:cNvPr id="32" name="Oval 31">
              <a:extLst>
                <a:ext uri="{FF2B5EF4-FFF2-40B4-BE49-F238E27FC236}">
                  <a16:creationId xmlns:a16="http://schemas.microsoft.com/office/drawing/2014/main" id="{1BC89D9B-8308-40DF-98CD-0DA2D4B27799}"/>
                </a:ext>
              </a:extLst>
            </p:cNvPr>
            <p:cNvSpPr/>
            <p:nvPr/>
          </p:nvSpPr>
          <p:spPr>
            <a:xfrm>
              <a:off x="1043560" y="1918455"/>
              <a:ext cx="1179758" cy="1179758"/>
            </a:xfrm>
            <a:prstGeom prst="ellipse">
              <a:avLst/>
            </a:prstGeom>
            <a:solidFill>
              <a:srgbClr val="FF9933"/>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33" name="Oval 6">
              <a:extLst>
                <a:ext uri="{FF2B5EF4-FFF2-40B4-BE49-F238E27FC236}">
                  <a16:creationId xmlns:a16="http://schemas.microsoft.com/office/drawing/2014/main" id="{9CF81833-4D8E-4990-927F-4113CBCC7C82}"/>
                </a:ext>
              </a:extLst>
            </p:cNvPr>
            <p:cNvSpPr txBox="1"/>
            <p:nvPr/>
          </p:nvSpPr>
          <p:spPr>
            <a:xfrm>
              <a:off x="1216332" y="2091227"/>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Resource User</a:t>
              </a:r>
            </a:p>
          </p:txBody>
        </p:sp>
      </p:grpSp>
    </p:spTree>
    <p:custDataLst>
      <p:tags r:id="rId1"/>
    </p:custDataLst>
    <p:extLst>
      <p:ext uri="{BB962C8B-B14F-4D97-AF65-F5344CB8AC3E}">
        <p14:creationId xmlns:p14="http://schemas.microsoft.com/office/powerpoint/2010/main" val="71784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animBg="1"/>
      <p:bldP spid="27" grpId="0" animBg="1"/>
      <p:bldP spid="28" grpId="0" animBg="1"/>
      <p:bldP spid="29" grpId="0" animBg="1"/>
      <p:bldP spid="34"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LYNX TameFlow Task Board</a:t>
            </a:r>
            <a:br>
              <a:rPr lang="en-GB" sz="2800" i="1" dirty="0"/>
            </a:br>
            <a:r>
              <a:rPr lang="en-GB" sz="2400" i="1" dirty="0"/>
              <a:t>with Flow Buffer Management</a:t>
            </a:r>
            <a:endParaRPr lang="en-US" sz="2000"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12</a:t>
            </a:fld>
            <a:endParaRPr lang="nl-NL"/>
          </a:p>
        </p:txBody>
      </p:sp>
      <p:grpSp>
        <p:nvGrpSpPr>
          <p:cNvPr id="4" name="Group 3"/>
          <p:cNvGrpSpPr/>
          <p:nvPr/>
        </p:nvGrpSpPr>
        <p:grpSpPr>
          <a:xfrm>
            <a:off x="1127448" y="1628800"/>
            <a:ext cx="9804335" cy="4895153"/>
            <a:chOff x="346704" y="476672"/>
            <a:chExt cx="11560542" cy="5772000"/>
          </a:xfrm>
        </p:grpSpPr>
        <p:pic>
          <p:nvPicPr>
            <p:cNvPr id="5" name="Picture 4"/>
            <p:cNvPicPr>
              <a:picLocks noChangeAspect="1"/>
            </p:cNvPicPr>
            <p:nvPr/>
          </p:nvPicPr>
          <p:blipFill>
            <a:blip r:embed="rId2"/>
            <a:stretch>
              <a:fillRect/>
            </a:stretch>
          </p:blipFill>
          <p:spPr>
            <a:xfrm>
              <a:off x="346704" y="476672"/>
              <a:ext cx="11560542" cy="5768840"/>
            </a:xfrm>
            <a:prstGeom prst="rect">
              <a:avLst/>
            </a:prstGeom>
            <a:ln>
              <a:solidFill>
                <a:schemeClr val="bg2">
                  <a:lumMod val="75000"/>
                </a:schemeClr>
              </a:solidFill>
            </a:ln>
          </p:spPr>
        </p:pic>
        <p:pic>
          <p:nvPicPr>
            <p:cNvPr id="6" name="Picture 5"/>
            <p:cNvPicPr>
              <a:picLocks noChangeAspect="1"/>
            </p:cNvPicPr>
            <p:nvPr/>
          </p:nvPicPr>
          <p:blipFill>
            <a:blip r:embed="rId3"/>
            <a:stretch>
              <a:fillRect/>
            </a:stretch>
          </p:blipFill>
          <p:spPr>
            <a:xfrm>
              <a:off x="353578" y="4076784"/>
              <a:ext cx="480102" cy="2171888"/>
            </a:xfrm>
            <a:prstGeom prst="rect">
              <a:avLst/>
            </a:prstGeom>
            <a:ln>
              <a:noFill/>
            </a:ln>
          </p:spPr>
        </p:pic>
        <p:pic>
          <p:nvPicPr>
            <p:cNvPr id="7" name="Picture 6"/>
            <p:cNvPicPr>
              <a:picLocks noChangeAspect="1"/>
            </p:cNvPicPr>
            <p:nvPr/>
          </p:nvPicPr>
          <p:blipFill>
            <a:blip r:embed="rId4"/>
            <a:stretch>
              <a:fillRect/>
            </a:stretch>
          </p:blipFill>
          <p:spPr>
            <a:xfrm>
              <a:off x="9736516" y="525856"/>
              <a:ext cx="2133785" cy="483145"/>
            </a:xfrm>
            <a:prstGeom prst="rect">
              <a:avLst/>
            </a:prstGeom>
            <a:ln>
              <a:noFill/>
            </a:ln>
          </p:spPr>
        </p:pic>
      </p:grpSp>
      <p:sp>
        <p:nvSpPr>
          <p:cNvPr id="8" name="Oval 7">
            <a:extLst>
              <a:ext uri="{FF2B5EF4-FFF2-40B4-BE49-F238E27FC236}">
                <a16:creationId xmlns:a16="http://schemas.microsoft.com/office/drawing/2014/main" id="{7C4A966D-7884-4D12-A4FC-9627437608AE}"/>
              </a:ext>
            </a:extLst>
          </p:cNvPr>
          <p:cNvSpPr/>
          <p:nvPr/>
        </p:nvSpPr>
        <p:spPr>
          <a:xfrm>
            <a:off x="823528" y="4713801"/>
            <a:ext cx="962720" cy="1224136"/>
          </a:xfrm>
          <a:prstGeom prst="ellipse">
            <a:avLst/>
          </a:prstGeom>
          <a:noFill/>
          <a:ln w="19050">
            <a:solidFill>
              <a:srgbClr val="4D762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9208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F725-0DFB-4812-8EDF-BBBBB07BD382}"/>
              </a:ext>
            </a:extLst>
          </p:cNvPr>
          <p:cNvSpPr>
            <a:spLocks noGrp="1"/>
          </p:cNvSpPr>
          <p:nvPr>
            <p:ph type="title"/>
          </p:nvPr>
        </p:nvSpPr>
        <p:spPr/>
        <p:txBody>
          <a:bodyPr>
            <a:normAutofit fontScale="90000"/>
          </a:bodyPr>
          <a:lstStyle/>
          <a:p>
            <a:r>
              <a:rPr lang="en-US" dirty="0"/>
              <a:t>LYNX offers a different approach..</a:t>
            </a:r>
            <a:br>
              <a:rPr lang="en-US" dirty="0"/>
            </a:br>
            <a:r>
              <a:rPr lang="en-US" sz="3100" i="1" dirty="0"/>
              <a:t>The 5 Foundation Pillars of LYNX</a:t>
            </a:r>
            <a:endParaRPr lang="en-NL" i="1" dirty="0"/>
          </a:p>
        </p:txBody>
      </p:sp>
      <p:sp>
        <p:nvSpPr>
          <p:cNvPr id="3" name="Slide Number Placeholder 2">
            <a:extLst>
              <a:ext uri="{FF2B5EF4-FFF2-40B4-BE49-F238E27FC236}">
                <a16:creationId xmlns:a16="http://schemas.microsoft.com/office/drawing/2014/main" id="{FBB193DD-C998-49A8-A01C-B4448DF0F7C6}"/>
              </a:ext>
            </a:extLst>
          </p:cNvPr>
          <p:cNvSpPr>
            <a:spLocks noGrp="1"/>
          </p:cNvSpPr>
          <p:nvPr>
            <p:ph type="sldNum" sz="quarter" idx="4"/>
          </p:nvPr>
        </p:nvSpPr>
        <p:spPr/>
        <p:txBody>
          <a:bodyPr/>
          <a:lstStyle/>
          <a:p>
            <a:fld id="{96499B70-49A0-4519-9B09-62EDDB406EFA}" type="slidenum">
              <a:rPr lang="nl-NL" smtClean="0"/>
              <a:pPr/>
              <a:t>13</a:t>
            </a:fld>
            <a:endParaRPr lang="nl-NL" dirty="0"/>
          </a:p>
        </p:txBody>
      </p:sp>
      <p:graphicFrame>
        <p:nvGraphicFramePr>
          <p:cNvPr id="6" name="Diagram 5">
            <a:extLst>
              <a:ext uri="{FF2B5EF4-FFF2-40B4-BE49-F238E27FC236}">
                <a16:creationId xmlns:a16="http://schemas.microsoft.com/office/drawing/2014/main" id="{C090E24A-BB70-4B43-8FC2-636F04D0AF62}"/>
              </a:ext>
            </a:extLst>
          </p:cNvPr>
          <p:cNvGraphicFramePr/>
          <p:nvPr>
            <p:extLst>
              <p:ext uri="{D42A27DB-BD31-4B8C-83A1-F6EECF244321}">
                <p14:modId xmlns:p14="http://schemas.microsoft.com/office/powerpoint/2010/main" val="706243878"/>
              </p:ext>
            </p:extLst>
          </p:nvPr>
        </p:nvGraphicFramePr>
        <p:xfrm>
          <a:off x="911424" y="1844824"/>
          <a:ext cx="9217024" cy="4725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0891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920C-1CAE-49D7-9437-34F3C792DD58}"/>
              </a:ext>
            </a:extLst>
          </p:cNvPr>
          <p:cNvSpPr>
            <a:spLocks noGrp="1"/>
          </p:cNvSpPr>
          <p:nvPr>
            <p:ph type="title"/>
          </p:nvPr>
        </p:nvSpPr>
        <p:spPr/>
        <p:txBody>
          <a:bodyPr>
            <a:noAutofit/>
          </a:bodyPr>
          <a:lstStyle/>
          <a:p>
            <a:r>
              <a:rPr lang="en-US" sz="3200" dirty="0"/>
              <a:t>Including heatmaps and simulation..</a:t>
            </a:r>
            <a:br>
              <a:rPr lang="en-US" sz="3200" dirty="0"/>
            </a:br>
            <a:r>
              <a:rPr lang="en-US" sz="2800" i="1" dirty="0"/>
              <a:t>Managing Work-in-Progress</a:t>
            </a:r>
            <a:endParaRPr lang="en-US" sz="3200" i="1" dirty="0"/>
          </a:p>
        </p:txBody>
      </p:sp>
      <p:sp>
        <p:nvSpPr>
          <p:cNvPr id="3" name="Slide Number Placeholder 2">
            <a:extLst>
              <a:ext uri="{FF2B5EF4-FFF2-40B4-BE49-F238E27FC236}">
                <a16:creationId xmlns:a16="http://schemas.microsoft.com/office/drawing/2014/main" id="{ABED76EC-CA91-4164-A625-117BF9FFE3A0}"/>
              </a:ext>
            </a:extLst>
          </p:cNvPr>
          <p:cNvSpPr>
            <a:spLocks noGrp="1"/>
          </p:cNvSpPr>
          <p:nvPr>
            <p:ph type="sldNum" sz="quarter" idx="4"/>
          </p:nvPr>
        </p:nvSpPr>
        <p:spPr/>
        <p:txBody>
          <a:bodyPr/>
          <a:lstStyle/>
          <a:p>
            <a:fld id="{96499B70-49A0-4519-9B09-62EDDB406EFA}" type="slidenum">
              <a:rPr lang="nl-NL" smtClean="0"/>
              <a:pPr/>
              <a:t>14</a:t>
            </a:fld>
            <a:endParaRPr lang="nl-NL" dirty="0"/>
          </a:p>
        </p:txBody>
      </p:sp>
      <p:pic>
        <p:nvPicPr>
          <p:cNvPr id="5" name="Picture 4">
            <a:extLst>
              <a:ext uri="{FF2B5EF4-FFF2-40B4-BE49-F238E27FC236}">
                <a16:creationId xmlns:a16="http://schemas.microsoft.com/office/drawing/2014/main" id="{C8E1A677-9F22-478F-ADB1-68E27B825945}"/>
              </a:ext>
            </a:extLst>
          </p:cNvPr>
          <p:cNvPicPr>
            <a:picLocks noChangeAspect="1"/>
          </p:cNvPicPr>
          <p:nvPr/>
        </p:nvPicPr>
        <p:blipFill>
          <a:blip r:embed="rId4"/>
          <a:stretch>
            <a:fillRect/>
          </a:stretch>
        </p:blipFill>
        <p:spPr>
          <a:xfrm>
            <a:off x="738500" y="1890802"/>
            <a:ext cx="5115382" cy="3940492"/>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27C05CCA-2BE4-4753-B0F8-5F338A9F4820}"/>
              </a:ext>
            </a:extLst>
          </p:cNvPr>
          <p:cNvPicPr>
            <a:picLocks noChangeAspect="1"/>
          </p:cNvPicPr>
          <p:nvPr/>
        </p:nvPicPr>
        <p:blipFill>
          <a:blip r:embed="rId5"/>
          <a:stretch>
            <a:fillRect/>
          </a:stretch>
        </p:blipFill>
        <p:spPr>
          <a:xfrm>
            <a:off x="55006" y="1628800"/>
            <a:ext cx="3960440" cy="2549872"/>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196286CF-55F0-4BE7-A469-451EA793667C}"/>
              </a:ext>
            </a:extLst>
          </p:cNvPr>
          <p:cNvPicPr>
            <a:picLocks noChangeAspect="1"/>
          </p:cNvPicPr>
          <p:nvPr/>
        </p:nvPicPr>
        <p:blipFill>
          <a:blip r:embed="rId6"/>
          <a:stretch>
            <a:fillRect/>
          </a:stretch>
        </p:blipFill>
        <p:spPr>
          <a:xfrm>
            <a:off x="4923546" y="3573016"/>
            <a:ext cx="7159020" cy="3136790"/>
          </a:xfrm>
          <a:prstGeom prst="rect">
            <a:avLst/>
          </a:prstGeom>
          <a:ln>
            <a:solidFill>
              <a:schemeClr val="bg1">
                <a:lumMod val="85000"/>
              </a:schemeClr>
            </a:solidFill>
          </a:ln>
          <a:effectLst>
            <a:outerShdw blurRad="50800" dist="38100" dir="16200000" rotWithShape="0">
              <a:prstClr val="black">
                <a:alpha val="40000"/>
              </a:prstClr>
            </a:outerShdw>
          </a:effectLst>
        </p:spPr>
      </p:pic>
      <p:sp>
        <p:nvSpPr>
          <p:cNvPr id="7" name="Rectangle 6">
            <a:extLst>
              <a:ext uri="{FF2B5EF4-FFF2-40B4-BE49-F238E27FC236}">
                <a16:creationId xmlns:a16="http://schemas.microsoft.com/office/drawing/2014/main" id="{EB635F95-0EEC-41A1-B00E-EA5758FF7DAB}"/>
              </a:ext>
            </a:extLst>
          </p:cNvPr>
          <p:cNvSpPr/>
          <p:nvPr/>
        </p:nvSpPr>
        <p:spPr>
          <a:xfrm>
            <a:off x="8742784" y="3861048"/>
            <a:ext cx="1296144" cy="432048"/>
          </a:xfrm>
          <a:prstGeom prst="rect">
            <a:avLst/>
          </a:prstGeom>
          <a:noFill/>
          <a:ln w="28575">
            <a:solidFill>
              <a:srgbClr val="204892"/>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9" name="TextBox 8">
            <a:extLst>
              <a:ext uri="{FF2B5EF4-FFF2-40B4-BE49-F238E27FC236}">
                <a16:creationId xmlns:a16="http://schemas.microsoft.com/office/drawing/2014/main" id="{650BCEC7-724D-4114-81B6-296AEE6BEA21}"/>
              </a:ext>
            </a:extLst>
          </p:cNvPr>
          <p:cNvSpPr txBox="1"/>
          <p:nvPr/>
        </p:nvSpPr>
        <p:spPr>
          <a:xfrm>
            <a:off x="6492086" y="2529770"/>
            <a:ext cx="3485292" cy="923330"/>
          </a:xfrm>
          <a:prstGeom prst="rect">
            <a:avLst/>
          </a:prstGeom>
          <a:noFill/>
          <a:effectLst/>
        </p:spPr>
        <p:txBody>
          <a:bodyPr wrap="square">
            <a:spAutoFit/>
          </a:bodyPr>
          <a:lstStyle/>
          <a:p>
            <a:pPr marL="285750" indent="-285750">
              <a:buFont typeface="Arial" panose="020B0604020202020204" pitchFamily="34" charset="0"/>
              <a:buChar char="•"/>
            </a:pPr>
            <a:r>
              <a:rPr lang="en-US" dirty="0"/>
              <a:t>LYNX Scenario Wizard</a:t>
            </a:r>
          </a:p>
          <a:p>
            <a:pPr marL="285750" indent="-285750">
              <a:buFont typeface="Arial" panose="020B0604020202020204" pitchFamily="34" charset="0"/>
              <a:buChar char="•"/>
            </a:pPr>
            <a:r>
              <a:rPr lang="en-US" dirty="0"/>
              <a:t>LYNX Release Wizard</a:t>
            </a:r>
          </a:p>
          <a:p>
            <a:pPr marL="285750" indent="-285750">
              <a:buFont typeface="Arial" panose="020B0604020202020204" pitchFamily="34" charset="0"/>
              <a:buChar char="•"/>
            </a:pPr>
            <a:r>
              <a:rPr lang="en-US" dirty="0"/>
              <a:t>LYNX </a:t>
            </a:r>
            <a:r>
              <a:rPr lang="en-US" dirty="0" err="1"/>
              <a:t>Debuffered</a:t>
            </a:r>
            <a:r>
              <a:rPr lang="en-US" dirty="0"/>
              <a:t> Mode</a:t>
            </a:r>
            <a:endParaRPr lang="en-NL" dirty="0"/>
          </a:p>
        </p:txBody>
      </p:sp>
      <p:grpSp>
        <p:nvGrpSpPr>
          <p:cNvPr id="11" name="Group 10">
            <a:extLst>
              <a:ext uri="{FF2B5EF4-FFF2-40B4-BE49-F238E27FC236}">
                <a16:creationId xmlns:a16="http://schemas.microsoft.com/office/drawing/2014/main" id="{2E518AEE-748F-4CB2-844D-659208F1D75C}"/>
              </a:ext>
            </a:extLst>
          </p:cNvPr>
          <p:cNvGrpSpPr/>
          <p:nvPr/>
        </p:nvGrpSpPr>
        <p:grpSpPr>
          <a:xfrm>
            <a:off x="10615583" y="2983137"/>
            <a:ext cx="1179758" cy="1179758"/>
            <a:chOff x="2542468" y="38884"/>
            <a:chExt cx="1179758" cy="1179758"/>
          </a:xfrm>
        </p:grpSpPr>
        <p:sp>
          <p:nvSpPr>
            <p:cNvPr id="12" name="Oval 11">
              <a:extLst>
                <a:ext uri="{FF2B5EF4-FFF2-40B4-BE49-F238E27FC236}">
                  <a16:creationId xmlns:a16="http://schemas.microsoft.com/office/drawing/2014/main" id="{49113FBC-3362-4C31-994F-E5CC1F9EE66E}"/>
                </a:ext>
              </a:extLst>
            </p:cNvPr>
            <p:cNvSpPr/>
            <p:nvPr/>
          </p:nvSpPr>
          <p:spPr>
            <a:xfrm>
              <a:off x="2542468" y="38884"/>
              <a:ext cx="1179758" cy="1179758"/>
            </a:xfrm>
            <a:prstGeom prst="ellipse">
              <a:avLst/>
            </a:prstGeom>
            <a:solidFill>
              <a:srgbClr val="92D050"/>
            </a:solid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8E0DAC85-CAD5-4DEA-84F1-E90264F0DD18}"/>
                </a:ext>
              </a:extLst>
            </p:cNvPr>
            <p:cNvSpPr txBox="1"/>
            <p:nvPr/>
          </p:nvSpPr>
          <p:spPr>
            <a:xfrm>
              <a:off x="2715240" y="211656"/>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Portfolio manager</a:t>
              </a:r>
            </a:p>
          </p:txBody>
        </p:sp>
      </p:grpSp>
      <p:sp>
        <p:nvSpPr>
          <p:cNvPr id="4" name="Rectangle 3">
            <a:extLst>
              <a:ext uri="{FF2B5EF4-FFF2-40B4-BE49-F238E27FC236}">
                <a16:creationId xmlns:a16="http://schemas.microsoft.com/office/drawing/2014/main" id="{171411A0-6E60-423E-AD5F-A0BF6414B2F1}"/>
              </a:ext>
            </a:extLst>
          </p:cNvPr>
          <p:cNvSpPr/>
          <p:nvPr/>
        </p:nvSpPr>
        <p:spPr>
          <a:xfrm>
            <a:off x="5043791" y="5603132"/>
            <a:ext cx="695528" cy="228162"/>
          </a:xfrm>
          <a:prstGeom prst="rect">
            <a:avLst/>
          </a:prstGeom>
          <a:noFill/>
          <a:ln w="19050" cap="flat">
            <a:solidFill>
              <a:srgbClr val="2C387D"/>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NL" sz="1800" b="0" i="0" u="none" strike="noStrike" cap="none" spc="0" normalizeH="0" baseline="0">
              <a:ln>
                <a:noFill/>
              </a:ln>
              <a:solidFill>
                <a:schemeClr val="accent4">
                  <a:lumOff val="-44000"/>
                </a:schemeClr>
              </a:solidFill>
              <a:effectLst/>
              <a:uFillTx/>
              <a:latin typeface="Tw Cen MT"/>
              <a:ea typeface="Tw Cen MT"/>
              <a:cs typeface="Tw Cen MT"/>
              <a:sym typeface="Tw Cen MT"/>
            </a:endParaRPr>
          </a:p>
        </p:txBody>
      </p:sp>
    </p:spTree>
    <p:custDataLst>
      <p:tags r:id="rId1"/>
    </p:custDataLst>
    <p:extLst>
      <p:ext uri="{BB962C8B-B14F-4D97-AF65-F5344CB8AC3E}">
        <p14:creationId xmlns:p14="http://schemas.microsoft.com/office/powerpoint/2010/main" val="11021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F060-568D-47CD-8120-469A3808FE8C}"/>
              </a:ext>
            </a:extLst>
          </p:cNvPr>
          <p:cNvSpPr>
            <a:spLocks noGrp="1"/>
          </p:cNvSpPr>
          <p:nvPr>
            <p:ph type="title"/>
          </p:nvPr>
        </p:nvSpPr>
        <p:spPr/>
        <p:txBody>
          <a:bodyPr>
            <a:noAutofit/>
          </a:bodyPr>
          <a:lstStyle/>
          <a:p>
            <a:r>
              <a:rPr lang="en-US" sz="3200" dirty="0"/>
              <a:t>Giving you the potential to improve…..</a:t>
            </a:r>
            <a:endParaRPr lang="en-NL" sz="3600" dirty="0"/>
          </a:p>
        </p:txBody>
      </p:sp>
      <p:sp>
        <p:nvSpPr>
          <p:cNvPr id="3" name="Slide Number Placeholder 2">
            <a:extLst>
              <a:ext uri="{FF2B5EF4-FFF2-40B4-BE49-F238E27FC236}">
                <a16:creationId xmlns:a16="http://schemas.microsoft.com/office/drawing/2014/main" id="{5403538A-2DA4-42A2-82D8-34C09EF112AA}"/>
              </a:ext>
            </a:extLst>
          </p:cNvPr>
          <p:cNvSpPr>
            <a:spLocks noGrp="1"/>
          </p:cNvSpPr>
          <p:nvPr>
            <p:ph type="sldNum" sz="quarter" idx="4"/>
          </p:nvPr>
        </p:nvSpPr>
        <p:spPr/>
        <p:txBody>
          <a:bodyPr/>
          <a:lstStyle/>
          <a:p>
            <a:fld id="{96499B70-49A0-4519-9B09-62EDDB406EFA}" type="slidenum">
              <a:rPr lang="nl-NL" smtClean="0"/>
              <a:pPr/>
              <a:t>15</a:t>
            </a:fld>
            <a:endParaRPr lang="nl-NL" dirty="0"/>
          </a:p>
        </p:txBody>
      </p:sp>
      <p:sp>
        <p:nvSpPr>
          <p:cNvPr id="5" name="object 3">
            <a:extLst>
              <a:ext uri="{FF2B5EF4-FFF2-40B4-BE49-F238E27FC236}">
                <a16:creationId xmlns:a16="http://schemas.microsoft.com/office/drawing/2014/main" id="{06B55FD2-B9BF-4F96-9672-B086F269AD62}"/>
              </a:ext>
            </a:extLst>
          </p:cNvPr>
          <p:cNvSpPr/>
          <p:nvPr/>
        </p:nvSpPr>
        <p:spPr>
          <a:xfrm>
            <a:off x="2992523" y="3339971"/>
            <a:ext cx="2887453" cy="439925"/>
          </a:xfrm>
          <a:custGeom>
            <a:avLst/>
            <a:gdLst/>
            <a:ahLst/>
            <a:cxnLst/>
            <a:rect l="l" t="t" r="r" b="b"/>
            <a:pathLst>
              <a:path w="3657600" h="485139">
                <a:moveTo>
                  <a:pt x="3415283" y="484632"/>
                </a:moveTo>
                <a:lnTo>
                  <a:pt x="3415283" y="362712"/>
                </a:lnTo>
                <a:lnTo>
                  <a:pt x="0" y="362712"/>
                </a:lnTo>
                <a:lnTo>
                  <a:pt x="0" y="120396"/>
                </a:lnTo>
                <a:lnTo>
                  <a:pt x="3415283" y="120396"/>
                </a:lnTo>
                <a:lnTo>
                  <a:pt x="3415283" y="0"/>
                </a:lnTo>
                <a:lnTo>
                  <a:pt x="3657600" y="242316"/>
                </a:lnTo>
                <a:lnTo>
                  <a:pt x="3415283" y="484632"/>
                </a:lnTo>
                <a:close/>
              </a:path>
            </a:pathLst>
          </a:custGeom>
          <a:solidFill>
            <a:srgbClr val="00B050"/>
          </a:solidFill>
        </p:spPr>
        <p:txBody>
          <a:bodyPr wrap="square" lIns="0" tIns="0" rIns="0" bIns="0" rtlCol="0"/>
          <a:lstStyle/>
          <a:p>
            <a:endParaRPr sz="1632"/>
          </a:p>
        </p:txBody>
      </p:sp>
      <p:sp>
        <p:nvSpPr>
          <p:cNvPr id="6" name="object 5">
            <a:extLst>
              <a:ext uri="{FF2B5EF4-FFF2-40B4-BE49-F238E27FC236}">
                <a16:creationId xmlns:a16="http://schemas.microsoft.com/office/drawing/2014/main" id="{8A4F121F-905D-4F5C-92C9-99733FA7C7DA}"/>
              </a:ext>
            </a:extLst>
          </p:cNvPr>
          <p:cNvSpPr txBox="1"/>
          <p:nvPr/>
        </p:nvSpPr>
        <p:spPr>
          <a:xfrm>
            <a:off x="548798" y="2318608"/>
            <a:ext cx="2088232" cy="4190547"/>
          </a:xfrm>
          <a:prstGeom prst="rect">
            <a:avLst/>
          </a:prstGeom>
        </p:spPr>
        <p:txBody>
          <a:bodyPr vert="horz" wrap="square" lIns="0" tIns="98465" rIns="0" bIns="0" rtlCol="0">
            <a:spAutoFit/>
          </a:bodyPr>
          <a:lstStyle/>
          <a:p>
            <a:pPr marL="175624" indent="-164108">
              <a:spcBef>
                <a:spcPts val="775"/>
              </a:spcBef>
              <a:buClr>
                <a:srgbClr val="003366"/>
              </a:buClr>
              <a:buFontTx/>
              <a:buChar char="•"/>
              <a:tabLst>
                <a:tab pos="176200" algn="l"/>
              </a:tabLst>
            </a:pPr>
            <a:r>
              <a:rPr lang="nl-NL" sz="1632" spc="-5" dirty="0" err="1">
                <a:solidFill>
                  <a:schemeClr val="bg1">
                    <a:lumMod val="75000"/>
                  </a:schemeClr>
                </a:solidFill>
                <a:latin typeface="Arial"/>
                <a:cs typeface="Arial"/>
              </a:rPr>
              <a:t>Overload</a:t>
            </a:r>
            <a:endParaRPr lang="nl-NL" sz="1632" dirty="0">
              <a:solidFill>
                <a:schemeClr val="bg1">
                  <a:lumMod val="75000"/>
                </a:schemeClr>
              </a:solidFill>
              <a:latin typeface="Arial"/>
              <a:cs typeface="Arial"/>
            </a:endParaRPr>
          </a:p>
          <a:p>
            <a:pPr marL="175624" indent="-164108">
              <a:spcBef>
                <a:spcPts val="775"/>
              </a:spcBef>
              <a:buClr>
                <a:srgbClr val="003366"/>
              </a:buClr>
              <a:buFontTx/>
              <a:buChar char="•"/>
              <a:tabLst>
                <a:tab pos="176200" algn="l"/>
              </a:tabLst>
            </a:pPr>
            <a:r>
              <a:rPr lang="nl-NL" sz="1632" spc="-5" dirty="0" err="1">
                <a:solidFill>
                  <a:schemeClr val="bg1">
                    <a:lumMod val="75000"/>
                  </a:schemeClr>
                </a:solidFill>
                <a:latin typeface="Arial"/>
                <a:cs typeface="Arial"/>
              </a:rPr>
              <a:t>Multi-tasking</a:t>
            </a:r>
            <a:endParaRPr lang="nl-NL" sz="1632" dirty="0">
              <a:solidFill>
                <a:schemeClr val="bg1">
                  <a:lumMod val="75000"/>
                </a:schemeClr>
              </a:solidFill>
              <a:latin typeface="Arial"/>
              <a:cs typeface="Arial"/>
            </a:endParaRPr>
          </a:p>
          <a:p>
            <a:pPr marL="175624" indent="-164108">
              <a:spcBef>
                <a:spcPts val="775"/>
              </a:spcBef>
              <a:buClr>
                <a:srgbClr val="003366"/>
              </a:buClr>
              <a:buFontTx/>
              <a:buChar char="•"/>
              <a:tabLst>
                <a:tab pos="176200" algn="l"/>
              </a:tabLst>
            </a:pPr>
            <a:r>
              <a:rPr lang="nl-NL" sz="1632" spc="-5" dirty="0" err="1">
                <a:solidFill>
                  <a:schemeClr val="bg1">
                    <a:lumMod val="75000"/>
                  </a:schemeClr>
                </a:solidFill>
                <a:latin typeface="Arial"/>
                <a:cs typeface="Arial"/>
              </a:rPr>
              <a:t>Task</a:t>
            </a:r>
            <a:r>
              <a:rPr lang="nl-NL" sz="1632" spc="-5" dirty="0">
                <a:solidFill>
                  <a:schemeClr val="bg1">
                    <a:lumMod val="75000"/>
                  </a:schemeClr>
                </a:solidFill>
                <a:latin typeface="Arial"/>
                <a:cs typeface="Arial"/>
              </a:rPr>
              <a:t> </a:t>
            </a:r>
            <a:r>
              <a:rPr lang="nl-NL" sz="1632" spc="-5" dirty="0" err="1">
                <a:solidFill>
                  <a:schemeClr val="bg1">
                    <a:lumMod val="75000"/>
                  </a:schemeClr>
                </a:solidFill>
                <a:latin typeface="Arial"/>
                <a:cs typeface="Arial"/>
              </a:rPr>
              <a:t>Interruptions</a:t>
            </a:r>
            <a:endParaRPr lang="nl-NL" sz="1632" spc="-5" dirty="0">
              <a:solidFill>
                <a:schemeClr val="bg1">
                  <a:lumMod val="75000"/>
                </a:schemeClr>
              </a:solidFill>
              <a:latin typeface="Arial"/>
              <a:cs typeface="Arial"/>
            </a:endParaRPr>
          </a:p>
          <a:p>
            <a:pPr marL="175624" indent="-164108">
              <a:spcBef>
                <a:spcPts val="775"/>
              </a:spcBef>
              <a:buClr>
                <a:srgbClr val="003366"/>
              </a:buClr>
              <a:buFontTx/>
              <a:buChar char="•"/>
              <a:tabLst>
                <a:tab pos="176200" algn="l"/>
              </a:tabLst>
            </a:pPr>
            <a:r>
              <a:rPr lang="nl-NL" sz="1632" spc="-5" dirty="0">
                <a:solidFill>
                  <a:schemeClr val="bg1">
                    <a:lumMod val="75000"/>
                  </a:schemeClr>
                </a:solidFill>
                <a:latin typeface="Arial"/>
                <a:cs typeface="Arial"/>
              </a:rPr>
              <a:t>Cherry</a:t>
            </a:r>
            <a:r>
              <a:rPr lang="nl-NL" sz="1632" spc="-50" dirty="0">
                <a:solidFill>
                  <a:schemeClr val="bg1">
                    <a:lumMod val="75000"/>
                  </a:schemeClr>
                </a:solidFill>
                <a:latin typeface="Arial"/>
                <a:cs typeface="Arial"/>
              </a:rPr>
              <a:t> </a:t>
            </a:r>
            <a:r>
              <a:rPr lang="nl-NL" sz="1632" spc="-9" dirty="0" err="1">
                <a:solidFill>
                  <a:schemeClr val="bg1">
                    <a:lumMod val="75000"/>
                  </a:schemeClr>
                </a:solidFill>
                <a:latin typeface="Arial"/>
                <a:cs typeface="Arial"/>
              </a:rPr>
              <a:t>picking</a:t>
            </a:r>
            <a:endParaRPr lang="nl-NL" sz="1632" spc="-9" dirty="0">
              <a:solidFill>
                <a:schemeClr val="bg1">
                  <a:lumMod val="75000"/>
                </a:schemeClr>
              </a:solidFill>
              <a:latin typeface="Arial"/>
              <a:cs typeface="Arial"/>
            </a:endParaRPr>
          </a:p>
          <a:p>
            <a:pPr marL="175624" indent="-164108">
              <a:spcBef>
                <a:spcPts val="775"/>
              </a:spcBef>
              <a:buClr>
                <a:srgbClr val="003366"/>
              </a:buClr>
              <a:buFontTx/>
              <a:buChar char="•"/>
              <a:tabLst>
                <a:tab pos="176200" algn="l"/>
              </a:tabLst>
            </a:pPr>
            <a:r>
              <a:rPr lang="nl-NL" sz="1632" spc="-5" dirty="0" err="1">
                <a:solidFill>
                  <a:schemeClr val="bg1">
                    <a:lumMod val="75000"/>
                  </a:schemeClr>
                </a:solidFill>
                <a:latin typeface="Arial"/>
                <a:cs typeface="Arial"/>
              </a:rPr>
              <a:t>Early</a:t>
            </a:r>
            <a:r>
              <a:rPr lang="nl-NL" sz="1632" spc="-5" dirty="0">
                <a:solidFill>
                  <a:schemeClr val="bg1">
                    <a:lumMod val="75000"/>
                  </a:schemeClr>
                </a:solidFill>
                <a:latin typeface="Arial"/>
                <a:cs typeface="Arial"/>
              </a:rPr>
              <a:t> starts</a:t>
            </a:r>
          </a:p>
          <a:p>
            <a:pPr marL="175624" indent="-164108">
              <a:spcBef>
                <a:spcPts val="775"/>
              </a:spcBef>
              <a:buClr>
                <a:srgbClr val="003366"/>
              </a:buClr>
              <a:buFontTx/>
              <a:buChar char="•"/>
              <a:tabLst>
                <a:tab pos="176200" algn="l"/>
              </a:tabLst>
            </a:pPr>
            <a:r>
              <a:rPr lang="nl-NL" sz="1632" spc="-5" dirty="0">
                <a:solidFill>
                  <a:schemeClr val="bg1">
                    <a:lumMod val="75000"/>
                  </a:schemeClr>
                </a:solidFill>
                <a:latin typeface="Arial"/>
                <a:cs typeface="Arial"/>
              </a:rPr>
              <a:t>De-</a:t>
            </a:r>
            <a:r>
              <a:rPr lang="nl-NL" sz="1632" spc="-5" dirty="0" err="1">
                <a:solidFill>
                  <a:schemeClr val="bg1">
                    <a:lumMod val="75000"/>
                  </a:schemeClr>
                </a:solidFill>
                <a:latin typeface="Arial"/>
                <a:cs typeface="Arial"/>
              </a:rPr>
              <a:t>synchronisation</a:t>
            </a:r>
            <a:endParaRPr lang="nl-NL" sz="1632" spc="-5" dirty="0">
              <a:solidFill>
                <a:schemeClr val="bg1">
                  <a:lumMod val="75000"/>
                </a:schemeClr>
              </a:solidFill>
              <a:latin typeface="Arial"/>
              <a:cs typeface="Arial"/>
            </a:endParaRPr>
          </a:p>
          <a:p>
            <a:pPr marL="175624" indent="-164108">
              <a:spcBef>
                <a:spcPts val="775"/>
              </a:spcBef>
              <a:buClr>
                <a:srgbClr val="003366"/>
              </a:buClr>
              <a:buFontTx/>
              <a:buChar char="•"/>
              <a:tabLst>
                <a:tab pos="176200" algn="l"/>
              </a:tabLst>
            </a:pPr>
            <a:r>
              <a:rPr lang="nl-NL" sz="1632" spc="-5" dirty="0" err="1">
                <a:solidFill>
                  <a:schemeClr val="bg1">
                    <a:lumMod val="75000"/>
                  </a:schemeClr>
                </a:solidFill>
                <a:latin typeface="Arial"/>
                <a:cs typeface="Arial"/>
              </a:rPr>
              <a:t>Batching</a:t>
            </a:r>
            <a:endParaRPr lang="nl-NL" sz="1632" dirty="0">
              <a:solidFill>
                <a:schemeClr val="bg1">
                  <a:lumMod val="75000"/>
                </a:schemeClr>
              </a:solidFill>
              <a:latin typeface="Arial"/>
              <a:cs typeface="Arial"/>
            </a:endParaRPr>
          </a:p>
          <a:p>
            <a:pPr marL="175624" indent="-164108">
              <a:spcBef>
                <a:spcPts val="775"/>
              </a:spcBef>
              <a:buClr>
                <a:srgbClr val="003366"/>
              </a:buClr>
              <a:buChar char="•"/>
              <a:tabLst>
                <a:tab pos="176200" algn="l"/>
              </a:tabLst>
            </a:pPr>
            <a:r>
              <a:rPr lang="nl-NL" sz="1632" spc="-5" dirty="0" err="1">
                <a:solidFill>
                  <a:schemeClr val="bg1">
                    <a:lumMod val="75000"/>
                  </a:schemeClr>
                </a:solidFill>
                <a:latin typeface="Arial"/>
                <a:cs typeface="Arial"/>
              </a:rPr>
              <a:t>Parkinson’s</a:t>
            </a:r>
            <a:r>
              <a:rPr lang="nl-NL" sz="1632" spc="-50" dirty="0">
                <a:solidFill>
                  <a:schemeClr val="bg1">
                    <a:lumMod val="75000"/>
                  </a:schemeClr>
                </a:solidFill>
                <a:latin typeface="Arial"/>
                <a:cs typeface="Arial"/>
              </a:rPr>
              <a:t> </a:t>
            </a:r>
            <a:r>
              <a:rPr lang="nl-NL" sz="1632" spc="-5" dirty="0" err="1">
                <a:solidFill>
                  <a:schemeClr val="bg1">
                    <a:lumMod val="75000"/>
                  </a:schemeClr>
                </a:solidFill>
                <a:latin typeface="Arial"/>
                <a:cs typeface="Arial"/>
              </a:rPr>
              <a:t>law</a:t>
            </a:r>
            <a:endParaRPr lang="nl-NL" sz="1632" dirty="0">
              <a:solidFill>
                <a:schemeClr val="bg1">
                  <a:lumMod val="75000"/>
                </a:schemeClr>
              </a:solidFill>
              <a:latin typeface="Arial"/>
              <a:cs typeface="Arial"/>
            </a:endParaRPr>
          </a:p>
          <a:p>
            <a:pPr marL="175624" indent="-164108">
              <a:spcBef>
                <a:spcPts val="685"/>
              </a:spcBef>
              <a:buClr>
                <a:srgbClr val="003366"/>
              </a:buClr>
              <a:buChar char="•"/>
              <a:tabLst>
                <a:tab pos="176200" algn="l"/>
              </a:tabLst>
            </a:pPr>
            <a:r>
              <a:rPr lang="nl-NL" sz="1632" spc="-5" dirty="0">
                <a:solidFill>
                  <a:schemeClr val="bg1">
                    <a:lumMod val="75000"/>
                  </a:schemeClr>
                </a:solidFill>
                <a:latin typeface="Arial"/>
                <a:cs typeface="Arial"/>
              </a:rPr>
              <a:t>Student</a:t>
            </a:r>
            <a:r>
              <a:rPr lang="nl-NL" sz="1632" spc="-45" dirty="0">
                <a:solidFill>
                  <a:schemeClr val="bg1">
                    <a:lumMod val="75000"/>
                  </a:schemeClr>
                </a:solidFill>
                <a:latin typeface="Arial"/>
                <a:cs typeface="Arial"/>
              </a:rPr>
              <a:t> </a:t>
            </a:r>
            <a:r>
              <a:rPr lang="nl-NL" sz="1632" spc="-9" dirty="0" err="1">
                <a:solidFill>
                  <a:schemeClr val="bg1">
                    <a:lumMod val="75000"/>
                  </a:schemeClr>
                </a:solidFill>
                <a:latin typeface="Arial"/>
                <a:cs typeface="Arial"/>
              </a:rPr>
              <a:t>syndrome</a:t>
            </a:r>
            <a:endParaRPr lang="nl-NL" sz="1632" dirty="0">
              <a:solidFill>
                <a:schemeClr val="bg1">
                  <a:lumMod val="75000"/>
                </a:schemeClr>
              </a:solidFill>
              <a:latin typeface="Arial"/>
              <a:cs typeface="Arial"/>
            </a:endParaRPr>
          </a:p>
          <a:p>
            <a:pPr marL="175624" indent="-164108">
              <a:spcBef>
                <a:spcPts val="685"/>
              </a:spcBef>
              <a:buClr>
                <a:srgbClr val="003366"/>
              </a:buClr>
              <a:buChar char="•"/>
              <a:tabLst>
                <a:tab pos="176200" algn="l"/>
              </a:tabLst>
            </a:pPr>
            <a:r>
              <a:rPr lang="nl-NL" sz="1632" spc="-5" dirty="0" err="1">
                <a:solidFill>
                  <a:schemeClr val="bg1">
                    <a:lumMod val="75000"/>
                  </a:schemeClr>
                </a:solidFill>
                <a:latin typeface="Arial"/>
                <a:cs typeface="Arial"/>
              </a:rPr>
              <a:t>Local</a:t>
            </a:r>
            <a:r>
              <a:rPr lang="nl-NL" sz="1632" spc="-73" dirty="0">
                <a:solidFill>
                  <a:schemeClr val="bg1">
                    <a:lumMod val="75000"/>
                  </a:schemeClr>
                </a:solidFill>
                <a:latin typeface="Arial"/>
                <a:cs typeface="Arial"/>
              </a:rPr>
              <a:t> </a:t>
            </a:r>
            <a:r>
              <a:rPr lang="nl-NL" sz="1632" spc="-5" dirty="0" err="1">
                <a:solidFill>
                  <a:schemeClr val="bg1">
                    <a:lumMod val="75000"/>
                  </a:schemeClr>
                </a:solidFill>
                <a:latin typeface="Arial"/>
                <a:cs typeface="Arial"/>
              </a:rPr>
              <a:t>safeties</a:t>
            </a:r>
            <a:endParaRPr lang="nl-NL" sz="1632" dirty="0">
              <a:solidFill>
                <a:schemeClr val="bg1">
                  <a:lumMod val="75000"/>
                </a:schemeClr>
              </a:solidFill>
              <a:latin typeface="Arial"/>
              <a:cs typeface="Arial"/>
            </a:endParaRPr>
          </a:p>
          <a:p>
            <a:pPr marL="175624" indent="-164108">
              <a:spcBef>
                <a:spcPts val="685"/>
              </a:spcBef>
              <a:buClr>
                <a:srgbClr val="003366"/>
              </a:buClr>
              <a:buChar char="•"/>
              <a:tabLst>
                <a:tab pos="176200" algn="l"/>
              </a:tabLst>
            </a:pPr>
            <a:r>
              <a:rPr lang="nl-NL" sz="1632" spc="-5" dirty="0" err="1">
                <a:solidFill>
                  <a:schemeClr val="bg1">
                    <a:lumMod val="75000"/>
                  </a:schemeClr>
                </a:solidFill>
                <a:latin typeface="Arial"/>
                <a:cs typeface="Arial"/>
              </a:rPr>
              <a:t>Kopfmonopole</a:t>
            </a:r>
            <a:endParaRPr lang="nl-NL" sz="1632" dirty="0">
              <a:solidFill>
                <a:schemeClr val="bg1">
                  <a:lumMod val="75000"/>
                </a:schemeClr>
              </a:solidFill>
              <a:latin typeface="Arial"/>
              <a:cs typeface="Arial"/>
            </a:endParaRPr>
          </a:p>
          <a:p>
            <a:pPr marL="175624" indent="-164108">
              <a:spcBef>
                <a:spcPts val="685"/>
              </a:spcBef>
              <a:buClr>
                <a:srgbClr val="003366"/>
              </a:buClr>
              <a:buChar char="•"/>
              <a:tabLst>
                <a:tab pos="176200" algn="l"/>
              </a:tabLst>
            </a:pPr>
            <a:endParaRPr sz="1632" dirty="0">
              <a:latin typeface="Arial"/>
              <a:cs typeface="Arial"/>
            </a:endParaRPr>
          </a:p>
        </p:txBody>
      </p:sp>
      <p:sp>
        <p:nvSpPr>
          <p:cNvPr id="8" name="object 7">
            <a:extLst>
              <a:ext uri="{FF2B5EF4-FFF2-40B4-BE49-F238E27FC236}">
                <a16:creationId xmlns:a16="http://schemas.microsoft.com/office/drawing/2014/main" id="{F3BF20D8-1BF1-4DB6-80C7-45760292EBD9}"/>
              </a:ext>
            </a:extLst>
          </p:cNvPr>
          <p:cNvSpPr txBox="1"/>
          <p:nvPr/>
        </p:nvSpPr>
        <p:spPr>
          <a:xfrm>
            <a:off x="6096000" y="2430564"/>
            <a:ext cx="2017669" cy="3457397"/>
          </a:xfrm>
          <a:prstGeom prst="rect">
            <a:avLst/>
          </a:prstGeom>
        </p:spPr>
        <p:txBody>
          <a:bodyPr vert="horz" wrap="square" lIns="0" tIns="98465" rIns="0" bIns="0" rtlCol="0">
            <a:spAutoFit/>
          </a:bodyPr>
          <a:lstStyle/>
          <a:p>
            <a:pPr marL="565453" indent="-164684" algn="r">
              <a:spcBef>
                <a:spcPts val="775"/>
              </a:spcBef>
              <a:buClr>
                <a:srgbClr val="003366"/>
              </a:buClr>
              <a:buFontTx/>
              <a:buChar char="•"/>
              <a:tabLst>
                <a:tab pos="566029" algn="l"/>
              </a:tabLst>
            </a:pPr>
            <a:r>
              <a:rPr lang="nl-NL" sz="1632" spc="-5" dirty="0">
                <a:solidFill>
                  <a:schemeClr val="bg1">
                    <a:lumMod val="75000"/>
                  </a:schemeClr>
                </a:solidFill>
                <a:latin typeface="Arial"/>
                <a:cs typeface="Arial"/>
              </a:rPr>
              <a:t>Global</a:t>
            </a:r>
            <a:r>
              <a:rPr lang="nl-NL" sz="1632" spc="-59" dirty="0">
                <a:solidFill>
                  <a:schemeClr val="bg1">
                    <a:lumMod val="75000"/>
                  </a:schemeClr>
                </a:solidFill>
                <a:latin typeface="Arial"/>
                <a:cs typeface="Arial"/>
              </a:rPr>
              <a:t> </a:t>
            </a:r>
            <a:r>
              <a:rPr lang="nl-NL" sz="1632" spc="-5" dirty="0" err="1">
                <a:solidFill>
                  <a:schemeClr val="bg1">
                    <a:lumMod val="75000"/>
                  </a:schemeClr>
                </a:solidFill>
                <a:latin typeface="Arial"/>
                <a:cs typeface="Arial"/>
              </a:rPr>
              <a:t>priorities</a:t>
            </a:r>
            <a:endParaRPr lang="nl-NL" sz="1632" dirty="0">
              <a:solidFill>
                <a:schemeClr val="bg1">
                  <a:lumMod val="75000"/>
                </a:schemeClr>
              </a:solidFill>
              <a:latin typeface="Arial"/>
              <a:cs typeface="Arial"/>
            </a:endParaRPr>
          </a:p>
          <a:p>
            <a:pPr marL="565453" indent="-164684" algn="r">
              <a:spcBef>
                <a:spcPts val="775"/>
              </a:spcBef>
              <a:buClr>
                <a:srgbClr val="003366"/>
              </a:buClr>
              <a:buFontTx/>
              <a:buChar char="•"/>
              <a:tabLst>
                <a:tab pos="566029" algn="l"/>
              </a:tabLst>
            </a:pPr>
            <a:r>
              <a:rPr lang="en-US" sz="1632" spc="-5" dirty="0">
                <a:solidFill>
                  <a:schemeClr val="bg1">
                    <a:lumMod val="75000"/>
                  </a:schemeClr>
                </a:solidFill>
                <a:latin typeface="Arial"/>
                <a:cs typeface="Arial"/>
              </a:rPr>
              <a:t>WIP Control</a:t>
            </a:r>
            <a:endParaRPr lang="nl-NL" sz="1632" spc="-9" dirty="0">
              <a:solidFill>
                <a:schemeClr val="bg1">
                  <a:lumMod val="75000"/>
                </a:schemeClr>
              </a:solidFill>
              <a:latin typeface="Arial"/>
              <a:cs typeface="Arial"/>
            </a:endParaRPr>
          </a:p>
          <a:p>
            <a:pPr marL="565453" indent="-164684" algn="r">
              <a:spcBef>
                <a:spcPts val="775"/>
              </a:spcBef>
              <a:buClr>
                <a:srgbClr val="003366"/>
              </a:buClr>
              <a:buFontTx/>
              <a:buChar char="•"/>
              <a:tabLst>
                <a:tab pos="566029" algn="l"/>
              </a:tabLst>
            </a:pPr>
            <a:r>
              <a:rPr lang="nl-NL" sz="1632" spc="-9" dirty="0">
                <a:solidFill>
                  <a:schemeClr val="bg1">
                    <a:lumMod val="75000"/>
                  </a:schemeClr>
                </a:solidFill>
                <a:latin typeface="Arial"/>
                <a:cs typeface="Arial"/>
              </a:rPr>
              <a:t>Roadrunner</a:t>
            </a:r>
            <a:endParaRPr sz="1632" dirty="0">
              <a:solidFill>
                <a:schemeClr val="bg1">
                  <a:lumMod val="75000"/>
                </a:schemeClr>
              </a:solidFill>
              <a:latin typeface="Arial"/>
              <a:cs typeface="Arial"/>
            </a:endParaRPr>
          </a:p>
          <a:p>
            <a:pPr marL="714590" lvl="1" indent="-164108" algn="r">
              <a:spcBef>
                <a:spcPts val="685"/>
              </a:spcBef>
              <a:buClr>
                <a:srgbClr val="003366"/>
              </a:buClr>
              <a:buChar char="•"/>
              <a:tabLst>
                <a:tab pos="715166" algn="l"/>
              </a:tabLst>
            </a:pPr>
            <a:r>
              <a:rPr sz="1632" spc="-5" dirty="0">
                <a:solidFill>
                  <a:schemeClr val="bg1">
                    <a:lumMod val="75000"/>
                  </a:schemeClr>
                </a:solidFill>
                <a:latin typeface="Arial"/>
                <a:cs typeface="Arial"/>
              </a:rPr>
              <a:t>Single</a:t>
            </a:r>
            <a:r>
              <a:rPr sz="1632" spc="-68" dirty="0">
                <a:solidFill>
                  <a:schemeClr val="bg1">
                    <a:lumMod val="75000"/>
                  </a:schemeClr>
                </a:solidFill>
                <a:latin typeface="Arial"/>
                <a:cs typeface="Arial"/>
              </a:rPr>
              <a:t> </a:t>
            </a:r>
            <a:r>
              <a:rPr sz="1632" spc="-5" dirty="0">
                <a:solidFill>
                  <a:schemeClr val="bg1">
                    <a:lumMod val="75000"/>
                  </a:schemeClr>
                </a:solidFill>
                <a:latin typeface="Arial"/>
                <a:cs typeface="Arial"/>
              </a:rPr>
              <a:t>tasking</a:t>
            </a:r>
            <a:endParaRPr sz="1632" dirty="0">
              <a:solidFill>
                <a:schemeClr val="bg1">
                  <a:lumMod val="75000"/>
                </a:schemeClr>
              </a:solidFill>
              <a:latin typeface="Arial"/>
              <a:cs typeface="Arial"/>
            </a:endParaRPr>
          </a:p>
          <a:p>
            <a:pPr marL="579273" indent="-164684" algn="r">
              <a:spcBef>
                <a:spcPts val="685"/>
              </a:spcBef>
              <a:buClr>
                <a:srgbClr val="003366"/>
              </a:buClr>
              <a:buChar char="•"/>
              <a:tabLst>
                <a:tab pos="579849" algn="l"/>
              </a:tabLst>
            </a:pPr>
            <a:r>
              <a:rPr sz="1632" spc="-5" dirty="0">
                <a:solidFill>
                  <a:schemeClr val="bg1">
                    <a:lumMod val="75000"/>
                  </a:schemeClr>
                </a:solidFill>
                <a:latin typeface="Arial"/>
                <a:cs typeface="Arial"/>
              </a:rPr>
              <a:t>Single-touching</a:t>
            </a:r>
            <a:endParaRPr sz="1632" dirty="0">
              <a:solidFill>
                <a:schemeClr val="bg1">
                  <a:lumMod val="75000"/>
                </a:schemeClr>
              </a:solidFill>
              <a:latin typeface="Arial"/>
              <a:cs typeface="Arial"/>
            </a:endParaRPr>
          </a:p>
          <a:p>
            <a:pPr marL="713439" lvl="1" indent="-164684" algn="r">
              <a:spcBef>
                <a:spcPts val="685"/>
              </a:spcBef>
              <a:buClr>
                <a:srgbClr val="003366"/>
              </a:buClr>
              <a:buChar char="•"/>
              <a:tabLst>
                <a:tab pos="714014" algn="l"/>
              </a:tabLst>
            </a:pPr>
            <a:r>
              <a:rPr sz="1632" spc="-5" dirty="0">
                <a:solidFill>
                  <a:schemeClr val="bg1">
                    <a:lumMod val="75000"/>
                  </a:schemeClr>
                </a:solidFill>
                <a:latin typeface="Arial"/>
                <a:cs typeface="Arial"/>
              </a:rPr>
              <a:t>Global</a:t>
            </a:r>
            <a:r>
              <a:rPr sz="1632" spc="-59" dirty="0">
                <a:solidFill>
                  <a:schemeClr val="bg1">
                    <a:lumMod val="75000"/>
                  </a:schemeClr>
                </a:solidFill>
                <a:latin typeface="Arial"/>
                <a:cs typeface="Arial"/>
              </a:rPr>
              <a:t> </a:t>
            </a:r>
            <a:r>
              <a:rPr sz="1632" spc="-5" dirty="0">
                <a:solidFill>
                  <a:schemeClr val="bg1">
                    <a:lumMod val="75000"/>
                  </a:schemeClr>
                </a:solidFill>
                <a:latin typeface="Arial"/>
                <a:cs typeface="Arial"/>
              </a:rPr>
              <a:t>buffers</a:t>
            </a:r>
            <a:endParaRPr lang="en-US" sz="1632" spc="-5" dirty="0">
              <a:solidFill>
                <a:schemeClr val="bg1">
                  <a:lumMod val="75000"/>
                </a:schemeClr>
              </a:solidFill>
              <a:latin typeface="Arial"/>
              <a:cs typeface="Arial"/>
            </a:endParaRPr>
          </a:p>
          <a:p>
            <a:pPr marL="764686" indent="-164684" algn="r">
              <a:spcBef>
                <a:spcPts val="775"/>
              </a:spcBef>
              <a:buClr>
                <a:srgbClr val="003366"/>
              </a:buClr>
              <a:buChar char="•"/>
              <a:tabLst>
                <a:tab pos="764686" algn="l"/>
              </a:tabLst>
            </a:pPr>
            <a:r>
              <a:rPr lang="en-US" sz="1632" spc="-5" dirty="0">
                <a:solidFill>
                  <a:schemeClr val="bg1">
                    <a:lumMod val="75000"/>
                  </a:schemeClr>
                </a:solidFill>
                <a:latin typeface="Arial"/>
                <a:cs typeface="Arial"/>
              </a:rPr>
              <a:t>Late</a:t>
            </a:r>
            <a:r>
              <a:rPr lang="en-US" sz="1632" spc="-59" dirty="0">
                <a:solidFill>
                  <a:schemeClr val="bg1">
                    <a:lumMod val="75000"/>
                  </a:schemeClr>
                </a:solidFill>
                <a:latin typeface="Arial"/>
                <a:cs typeface="Arial"/>
              </a:rPr>
              <a:t> </a:t>
            </a:r>
            <a:r>
              <a:rPr lang="en-US" sz="1632" spc="-9" dirty="0">
                <a:solidFill>
                  <a:schemeClr val="bg1">
                    <a:lumMod val="75000"/>
                  </a:schemeClr>
                </a:solidFill>
                <a:latin typeface="Arial"/>
                <a:cs typeface="Arial"/>
              </a:rPr>
              <a:t>binding</a:t>
            </a:r>
            <a:endParaRPr lang="en-US" sz="1632" dirty="0">
              <a:solidFill>
                <a:schemeClr val="bg1">
                  <a:lumMod val="75000"/>
                </a:schemeClr>
              </a:solidFill>
              <a:latin typeface="Arial"/>
              <a:cs typeface="Arial"/>
            </a:endParaRPr>
          </a:p>
          <a:p>
            <a:pPr marL="704801" indent="-164108" algn="r">
              <a:spcBef>
                <a:spcPts val="685"/>
              </a:spcBef>
              <a:buClr>
                <a:srgbClr val="003366"/>
              </a:buClr>
              <a:buChar char="•"/>
              <a:tabLst>
                <a:tab pos="705377" algn="l"/>
              </a:tabLst>
            </a:pPr>
            <a:r>
              <a:rPr lang="en-US" sz="1632" spc="-5" dirty="0">
                <a:solidFill>
                  <a:schemeClr val="bg1">
                    <a:lumMod val="75000"/>
                  </a:schemeClr>
                </a:solidFill>
                <a:latin typeface="Arial"/>
                <a:cs typeface="Arial"/>
              </a:rPr>
              <a:t>Full-kit</a:t>
            </a:r>
            <a:endParaRPr lang="en-US" sz="1632" dirty="0">
              <a:solidFill>
                <a:schemeClr val="bg1">
                  <a:lumMod val="75000"/>
                </a:schemeClr>
              </a:solidFill>
              <a:latin typeface="Arial"/>
              <a:cs typeface="Arial"/>
            </a:endParaRPr>
          </a:p>
          <a:p>
            <a:pPr marL="327640" indent="-164108" algn="r">
              <a:spcBef>
                <a:spcPts val="685"/>
              </a:spcBef>
              <a:buClr>
                <a:srgbClr val="003366"/>
              </a:buClr>
              <a:buChar char="•"/>
              <a:tabLst>
                <a:tab pos="328216" algn="l"/>
              </a:tabLst>
            </a:pPr>
            <a:r>
              <a:rPr lang="en-US" sz="1632" spc="-5" dirty="0">
                <a:solidFill>
                  <a:schemeClr val="bg1">
                    <a:lumMod val="75000"/>
                  </a:schemeClr>
                </a:solidFill>
                <a:latin typeface="Arial"/>
                <a:cs typeface="Arial"/>
              </a:rPr>
              <a:t>Single-piece</a:t>
            </a:r>
            <a:r>
              <a:rPr lang="en-US" sz="1632" spc="-59" dirty="0">
                <a:solidFill>
                  <a:schemeClr val="bg1">
                    <a:lumMod val="75000"/>
                  </a:schemeClr>
                </a:solidFill>
                <a:latin typeface="Arial"/>
                <a:cs typeface="Arial"/>
              </a:rPr>
              <a:t> </a:t>
            </a:r>
            <a:r>
              <a:rPr lang="en-US" sz="1632" spc="-5" dirty="0">
                <a:solidFill>
                  <a:schemeClr val="bg1">
                    <a:lumMod val="75000"/>
                  </a:schemeClr>
                </a:solidFill>
                <a:latin typeface="Arial"/>
                <a:cs typeface="Arial"/>
              </a:rPr>
              <a:t>flow</a:t>
            </a:r>
            <a:endParaRPr lang="en-US" sz="1632" dirty="0">
              <a:solidFill>
                <a:schemeClr val="bg1">
                  <a:lumMod val="75000"/>
                </a:schemeClr>
              </a:solidFill>
              <a:latin typeface="Arial"/>
              <a:cs typeface="Arial"/>
            </a:endParaRPr>
          </a:p>
          <a:p>
            <a:pPr marL="447675" lvl="1" indent="-179388" algn="r">
              <a:spcBef>
                <a:spcPts val="685"/>
              </a:spcBef>
              <a:buClr>
                <a:srgbClr val="003366"/>
              </a:buClr>
              <a:buChar char="•"/>
              <a:tabLst>
                <a:tab pos="447675" algn="l"/>
              </a:tabLst>
            </a:pPr>
            <a:r>
              <a:rPr lang="en-US" sz="1632" spc="-9" dirty="0">
                <a:solidFill>
                  <a:schemeClr val="bg1">
                    <a:lumMod val="75000"/>
                  </a:schemeClr>
                </a:solidFill>
                <a:latin typeface="Arial"/>
                <a:cs typeface="Arial"/>
              </a:rPr>
              <a:t>Late binding</a:t>
            </a:r>
            <a:endParaRPr sz="1632" dirty="0">
              <a:solidFill>
                <a:schemeClr val="bg1">
                  <a:lumMod val="75000"/>
                </a:schemeClr>
              </a:solidFill>
              <a:latin typeface="Arial"/>
              <a:cs typeface="Arial"/>
            </a:endParaRPr>
          </a:p>
        </p:txBody>
      </p:sp>
      <p:sp>
        <p:nvSpPr>
          <p:cNvPr id="10" name="object 9">
            <a:extLst>
              <a:ext uri="{FF2B5EF4-FFF2-40B4-BE49-F238E27FC236}">
                <a16:creationId xmlns:a16="http://schemas.microsoft.com/office/drawing/2014/main" id="{683C2B44-37DE-46F6-A146-73C443E6E422}"/>
              </a:ext>
            </a:extLst>
          </p:cNvPr>
          <p:cNvSpPr/>
          <p:nvPr/>
        </p:nvSpPr>
        <p:spPr>
          <a:xfrm>
            <a:off x="560314" y="1993784"/>
            <a:ext cx="2261240" cy="363917"/>
          </a:xfrm>
          <a:prstGeom prst="roundRect">
            <a:avLst/>
          </a:prstGeom>
          <a:solidFill>
            <a:srgbClr val="FF0000"/>
          </a:solidFill>
        </p:spPr>
        <p:txBody>
          <a:bodyPr wrap="square" lIns="0" tIns="0" rIns="0" bIns="0" rtlCol="0"/>
          <a:lstStyle/>
          <a:p>
            <a:endParaRPr sz="1632" dirty="0"/>
          </a:p>
        </p:txBody>
      </p:sp>
      <p:sp>
        <p:nvSpPr>
          <p:cNvPr id="11" name="object 11">
            <a:extLst>
              <a:ext uri="{FF2B5EF4-FFF2-40B4-BE49-F238E27FC236}">
                <a16:creationId xmlns:a16="http://schemas.microsoft.com/office/drawing/2014/main" id="{359E29FB-BFFE-42C7-BAFE-1E821BB7D174}"/>
              </a:ext>
            </a:extLst>
          </p:cNvPr>
          <p:cNvSpPr/>
          <p:nvPr/>
        </p:nvSpPr>
        <p:spPr>
          <a:xfrm>
            <a:off x="6173802" y="2060848"/>
            <a:ext cx="1976210" cy="363917"/>
          </a:xfrm>
          <a:prstGeom prst="roundRect">
            <a:avLst/>
          </a:prstGeom>
          <a:solidFill>
            <a:srgbClr val="00B050"/>
          </a:solidFill>
        </p:spPr>
        <p:txBody>
          <a:bodyPr wrap="square" lIns="0" tIns="0" rIns="0" bIns="0" rtlCol="0"/>
          <a:lstStyle/>
          <a:p>
            <a:endParaRPr sz="1632"/>
          </a:p>
        </p:txBody>
      </p:sp>
      <p:sp>
        <p:nvSpPr>
          <p:cNvPr id="12" name="object 12">
            <a:extLst>
              <a:ext uri="{FF2B5EF4-FFF2-40B4-BE49-F238E27FC236}">
                <a16:creationId xmlns:a16="http://schemas.microsoft.com/office/drawing/2014/main" id="{A191B645-6BDA-43A9-A59D-2756C2B7EBD1}"/>
              </a:ext>
            </a:extLst>
          </p:cNvPr>
          <p:cNvSpPr txBox="1"/>
          <p:nvPr/>
        </p:nvSpPr>
        <p:spPr>
          <a:xfrm>
            <a:off x="6173803" y="2060848"/>
            <a:ext cx="1805193" cy="314647"/>
          </a:xfrm>
          <a:prstGeom prst="rect">
            <a:avLst/>
          </a:prstGeom>
        </p:spPr>
        <p:txBody>
          <a:bodyPr vert="horz" wrap="square" lIns="0" tIns="35125" rIns="0" bIns="0" rtlCol="0">
            <a:spAutoFit/>
          </a:bodyPr>
          <a:lstStyle/>
          <a:p>
            <a:pPr marL="84069" algn="r">
              <a:spcBef>
                <a:spcPts val="277"/>
              </a:spcBef>
            </a:pPr>
            <a:r>
              <a:rPr lang="en-US" sz="1814" b="1" dirty="0">
                <a:solidFill>
                  <a:srgbClr val="FFFFFF"/>
                </a:solidFill>
                <a:latin typeface="Arial"/>
                <a:cs typeface="Arial"/>
              </a:rPr>
              <a:t>Tomorrow</a:t>
            </a:r>
            <a:endParaRPr sz="1814" dirty="0">
              <a:latin typeface="Arial"/>
              <a:cs typeface="Arial"/>
            </a:endParaRPr>
          </a:p>
        </p:txBody>
      </p:sp>
      <p:sp>
        <p:nvSpPr>
          <p:cNvPr id="13" name="object 13">
            <a:extLst>
              <a:ext uri="{FF2B5EF4-FFF2-40B4-BE49-F238E27FC236}">
                <a16:creationId xmlns:a16="http://schemas.microsoft.com/office/drawing/2014/main" id="{FC78D3FB-5AF7-486B-B46C-5FA59C1C4932}"/>
              </a:ext>
            </a:extLst>
          </p:cNvPr>
          <p:cNvSpPr/>
          <p:nvPr/>
        </p:nvSpPr>
        <p:spPr>
          <a:xfrm>
            <a:off x="7897113" y="1767872"/>
            <a:ext cx="409061" cy="395241"/>
          </a:xfrm>
          <a:prstGeom prst="rect">
            <a:avLst/>
          </a:prstGeom>
          <a:blipFill>
            <a:blip r:embed="rId2" cstate="print"/>
            <a:stretch>
              <a:fillRect/>
            </a:stretch>
          </a:blipFill>
        </p:spPr>
        <p:txBody>
          <a:bodyPr wrap="square" lIns="0" tIns="0" rIns="0" bIns="0" rtlCol="0"/>
          <a:lstStyle/>
          <a:p>
            <a:endParaRPr sz="1632"/>
          </a:p>
        </p:txBody>
      </p:sp>
      <p:sp>
        <p:nvSpPr>
          <p:cNvPr id="14" name="object 14">
            <a:extLst>
              <a:ext uri="{FF2B5EF4-FFF2-40B4-BE49-F238E27FC236}">
                <a16:creationId xmlns:a16="http://schemas.microsoft.com/office/drawing/2014/main" id="{BEEDDD97-456A-4C9A-BB5D-D2455A2BB01C}"/>
              </a:ext>
            </a:extLst>
          </p:cNvPr>
          <p:cNvSpPr/>
          <p:nvPr/>
        </p:nvSpPr>
        <p:spPr>
          <a:xfrm>
            <a:off x="2331992" y="1719297"/>
            <a:ext cx="407679" cy="395241"/>
          </a:xfrm>
          <a:prstGeom prst="rect">
            <a:avLst/>
          </a:prstGeom>
          <a:blipFill>
            <a:blip r:embed="rId3" cstate="print"/>
            <a:stretch>
              <a:fillRect/>
            </a:stretch>
          </a:blipFill>
        </p:spPr>
        <p:txBody>
          <a:bodyPr wrap="square" lIns="0" tIns="0" rIns="0" bIns="0" rtlCol="0"/>
          <a:lstStyle/>
          <a:p>
            <a:endParaRPr sz="1632"/>
          </a:p>
        </p:txBody>
      </p:sp>
      <p:sp>
        <p:nvSpPr>
          <p:cNvPr id="15" name="object 16">
            <a:extLst>
              <a:ext uri="{FF2B5EF4-FFF2-40B4-BE49-F238E27FC236}">
                <a16:creationId xmlns:a16="http://schemas.microsoft.com/office/drawing/2014/main" id="{CB4B9365-4E78-4277-A2FC-F167B1AEDCF6}"/>
              </a:ext>
            </a:extLst>
          </p:cNvPr>
          <p:cNvSpPr/>
          <p:nvPr/>
        </p:nvSpPr>
        <p:spPr>
          <a:xfrm>
            <a:off x="3647006" y="2981668"/>
            <a:ext cx="1719394" cy="1167413"/>
          </a:xfrm>
          <a:prstGeom prst="round2DiagRect">
            <a:avLst/>
          </a:prstGeom>
          <a:solidFill>
            <a:srgbClr val="00B050"/>
          </a:solidFill>
        </p:spPr>
        <p:txBody>
          <a:bodyPr wrap="square" lIns="0" tIns="0" rIns="0" bIns="0" rtlCol="0"/>
          <a:lstStyle/>
          <a:p>
            <a:endParaRPr sz="1632"/>
          </a:p>
        </p:txBody>
      </p:sp>
      <p:sp>
        <p:nvSpPr>
          <p:cNvPr id="16" name="object 17">
            <a:extLst>
              <a:ext uri="{FF2B5EF4-FFF2-40B4-BE49-F238E27FC236}">
                <a16:creationId xmlns:a16="http://schemas.microsoft.com/office/drawing/2014/main" id="{C1EE2446-2890-468D-949A-5A7A1E5C59A6}"/>
              </a:ext>
            </a:extLst>
          </p:cNvPr>
          <p:cNvSpPr txBox="1"/>
          <p:nvPr/>
        </p:nvSpPr>
        <p:spPr>
          <a:xfrm>
            <a:off x="3639871" y="3009149"/>
            <a:ext cx="1719394" cy="838050"/>
          </a:xfrm>
          <a:prstGeom prst="rect">
            <a:avLst/>
          </a:prstGeom>
        </p:spPr>
        <p:txBody>
          <a:bodyPr vert="horz" wrap="square" lIns="0" tIns="0" rIns="0" bIns="0" rtlCol="0">
            <a:spAutoFit/>
          </a:bodyPr>
          <a:lstStyle/>
          <a:p>
            <a:pPr>
              <a:lnSpc>
                <a:spcPct val="100000"/>
              </a:lnSpc>
            </a:pPr>
            <a:endParaRPr sz="1179" dirty="0">
              <a:latin typeface="Times New Roman"/>
              <a:cs typeface="Times New Roman"/>
            </a:endParaRPr>
          </a:p>
          <a:p>
            <a:pPr marL="172170" marR="165836" indent="1727" algn="ctr">
              <a:spcBef>
                <a:spcPts val="843"/>
              </a:spcBef>
            </a:pPr>
            <a:r>
              <a:rPr lang="en-US" b="1" spc="-5" dirty="0">
                <a:solidFill>
                  <a:srgbClr val="FFFFFF"/>
                </a:solidFill>
                <a:latin typeface="Arial"/>
                <a:cs typeface="Arial"/>
              </a:rPr>
              <a:t>A different approach</a:t>
            </a:r>
            <a:endParaRPr sz="1100" dirty="0">
              <a:latin typeface="Arial"/>
              <a:cs typeface="Arial"/>
            </a:endParaRPr>
          </a:p>
        </p:txBody>
      </p:sp>
      <p:sp>
        <p:nvSpPr>
          <p:cNvPr id="17" name="object 12">
            <a:extLst>
              <a:ext uri="{FF2B5EF4-FFF2-40B4-BE49-F238E27FC236}">
                <a16:creationId xmlns:a16="http://schemas.microsoft.com/office/drawing/2014/main" id="{42DD3181-5C6F-4BB7-8719-5DB8D92F6D28}"/>
              </a:ext>
            </a:extLst>
          </p:cNvPr>
          <p:cNvSpPr txBox="1"/>
          <p:nvPr/>
        </p:nvSpPr>
        <p:spPr>
          <a:xfrm>
            <a:off x="567740" y="1993784"/>
            <a:ext cx="1805193" cy="314647"/>
          </a:xfrm>
          <a:prstGeom prst="rect">
            <a:avLst/>
          </a:prstGeom>
        </p:spPr>
        <p:txBody>
          <a:bodyPr vert="horz" wrap="square" lIns="0" tIns="35125" rIns="0" bIns="0" rtlCol="0">
            <a:spAutoFit/>
          </a:bodyPr>
          <a:lstStyle/>
          <a:p>
            <a:pPr marL="84069">
              <a:spcBef>
                <a:spcPts val="277"/>
              </a:spcBef>
            </a:pPr>
            <a:r>
              <a:rPr lang="en-US" sz="1814" b="1" dirty="0">
                <a:solidFill>
                  <a:srgbClr val="FFFFFF"/>
                </a:solidFill>
                <a:latin typeface="Arial"/>
                <a:cs typeface="Arial"/>
              </a:rPr>
              <a:t>Today</a:t>
            </a:r>
            <a:endParaRPr sz="1814" dirty="0">
              <a:latin typeface="Arial"/>
              <a:cs typeface="Arial"/>
            </a:endParaRPr>
          </a:p>
        </p:txBody>
      </p:sp>
      <p:pic>
        <p:nvPicPr>
          <p:cNvPr id="18" name="Picture 17">
            <a:extLst>
              <a:ext uri="{FF2B5EF4-FFF2-40B4-BE49-F238E27FC236}">
                <a16:creationId xmlns:a16="http://schemas.microsoft.com/office/drawing/2014/main" id="{5B9B2C1C-36BB-49DE-8FB4-A5353D2CC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0648" y="4208891"/>
            <a:ext cx="1674112" cy="836712"/>
          </a:xfrm>
          <a:prstGeom prst="rect">
            <a:avLst/>
          </a:prstGeom>
        </p:spPr>
      </p:pic>
      <p:pic>
        <p:nvPicPr>
          <p:cNvPr id="19" name="Picture 18">
            <a:extLst>
              <a:ext uri="{FF2B5EF4-FFF2-40B4-BE49-F238E27FC236}">
                <a16:creationId xmlns:a16="http://schemas.microsoft.com/office/drawing/2014/main" id="{95C1188E-E535-4047-8EC6-8D67FF832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0300" y="4324633"/>
            <a:ext cx="1440160" cy="698490"/>
          </a:xfrm>
          <a:prstGeom prst="rect">
            <a:avLst/>
          </a:prstGeom>
        </p:spPr>
      </p:pic>
      <p:sp>
        <p:nvSpPr>
          <p:cNvPr id="22" name="object 5">
            <a:extLst>
              <a:ext uri="{FF2B5EF4-FFF2-40B4-BE49-F238E27FC236}">
                <a16:creationId xmlns:a16="http://schemas.microsoft.com/office/drawing/2014/main" id="{BA171B34-E01F-4154-8E3D-D0EC33FF703C}"/>
              </a:ext>
            </a:extLst>
          </p:cNvPr>
          <p:cNvSpPr txBox="1"/>
          <p:nvPr/>
        </p:nvSpPr>
        <p:spPr>
          <a:xfrm>
            <a:off x="9222779" y="2589787"/>
            <a:ext cx="2707938" cy="2737072"/>
          </a:xfrm>
          <a:prstGeom prst="rect">
            <a:avLst/>
          </a:prstGeom>
        </p:spPr>
        <p:txBody>
          <a:bodyPr vert="horz" wrap="square" lIns="0" tIns="98465" rIns="0" bIns="0" rtlCol="0">
            <a:spAutoFit/>
          </a:bodyPr>
          <a:lstStyle/>
          <a:p>
            <a:pPr marL="297266" indent="-285750">
              <a:spcBef>
                <a:spcPts val="685"/>
              </a:spcBef>
              <a:buFont typeface="Wingdings" panose="05000000000000000000" pitchFamily="2" charset="2"/>
              <a:buChar char="Ø"/>
              <a:tabLst>
                <a:tab pos="176200" algn="l"/>
              </a:tabLst>
              <a:defRPr/>
            </a:pPr>
            <a:r>
              <a:rPr lang="en-US" sz="1632" i="1" spc="-5" dirty="0">
                <a:solidFill>
                  <a:schemeClr val="tx1">
                    <a:lumMod val="50000"/>
                  </a:schemeClr>
                </a:solidFill>
                <a:latin typeface="Arial"/>
                <a:cs typeface="Arial"/>
              </a:rPr>
              <a:t>More Flow, better timing</a:t>
            </a:r>
          </a:p>
          <a:p>
            <a:pPr marL="297266" lvl="0" indent="-285750">
              <a:spcBef>
                <a:spcPts val="685"/>
              </a:spcBef>
              <a:buFont typeface="Wingdings" panose="05000000000000000000" pitchFamily="2" charset="2"/>
              <a:buChar char="Ø"/>
              <a:tabLst>
                <a:tab pos="176200" algn="l"/>
              </a:tabLst>
              <a:defRPr/>
            </a:pPr>
            <a:r>
              <a:rPr lang="en-US" sz="1632" i="1" spc="-5" dirty="0">
                <a:solidFill>
                  <a:schemeClr val="tx1">
                    <a:lumMod val="50000"/>
                  </a:schemeClr>
                </a:solidFill>
                <a:latin typeface="Arial"/>
                <a:cs typeface="Arial"/>
              </a:rPr>
              <a:t>Less pressure and stress</a:t>
            </a:r>
          </a:p>
          <a:p>
            <a:pPr marL="297266" lvl="0" indent="-285750">
              <a:spcBef>
                <a:spcPts val="685"/>
              </a:spcBef>
              <a:buFont typeface="Wingdings" panose="05000000000000000000" pitchFamily="2" charset="2"/>
              <a:buChar char="Ø"/>
              <a:tabLst>
                <a:tab pos="176200" algn="l"/>
              </a:tabLst>
              <a:defRPr/>
            </a:pPr>
            <a:r>
              <a:rPr lang="en-US" sz="1632" i="1" spc="-5" dirty="0">
                <a:solidFill>
                  <a:schemeClr val="tx1">
                    <a:lumMod val="50000"/>
                  </a:schemeClr>
                </a:solidFill>
                <a:latin typeface="Arial"/>
                <a:cs typeface="Arial"/>
              </a:rPr>
              <a:t>Easier collaboration</a:t>
            </a:r>
          </a:p>
          <a:p>
            <a:pPr marL="297266" indent="-285750">
              <a:spcBef>
                <a:spcPts val="685"/>
              </a:spcBef>
              <a:buFont typeface="Wingdings" panose="05000000000000000000" pitchFamily="2" charset="2"/>
              <a:buChar char="Ø"/>
              <a:tabLst>
                <a:tab pos="176200" algn="l"/>
              </a:tabLst>
              <a:defRPr/>
            </a:pPr>
            <a:r>
              <a:rPr lang="en-US" sz="1632" i="1" spc="-5" dirty="0">
                <a:solidFill>
                  <a:schemeClr val="tx1">
                    <a:lumMod val="50000"/>
                  </a:schemeClr>
                </a:solidFill>
                <a:latin typeface="Arial"/>
                <a:cs typeface="Arial"/>
              </a:rPr>
              <a:t>More reliable projects</a:t>
            </a:r>
          </a:p>
          <a:p>
            <a:pPr marL="297266" lvl="0" indent="-285750">
              <a:spcBef>
                <a:spcPts val="685"/>
              </a:spcBef>
              <a:buFont typeface="Wingdings" panose="05000000000000000000" pitchFamily="2" charset="2"/>
              <a:buChar char="Ø"/>
              <a:tabLst>
                <a:tab pos="176200" algn="l"/>
              </a:tabLst>
              <a:defRPr/>
            </a:pPr>
            <a:r>
              <a:rPr lang="en-US" sz="1632" i="1" spc="-5" dirty="0">
                <a:solidFill>
                  <a:schemeClr val="tx1">
                    <a:lumMod val="50000"/>
                  </a:schemeClr>
                </a:solidFill>
                <a:latin typeface="Arial"/>
                <a:cs typeface="Arial"/>
              </a:rPr>
              <a:t>More transparency</a:t>
            </a:r>
          </a:p>
          <a:p>
            <a:pPr marL="297266" lvl="0" indent="-285750">
              <a:spcBef>
                <a:spcPts val="685"/>
              </a:spcBef>
              <a:buFont typeface="Wingdings" panose="05000000000000000000" pitchFamily="2" charset="2"/>
              <a:buChar char="Ø"/>
              <a:tabLst>
                <a:tab pos="176200" algn="l"/>
              </a:tabLst>
              <a:defRPr/>
            </a:pPr>
            <a:r>
              <a:rPr lang="en-US" sz="1632" i="1" spc="-5" dirty="0">
                <a:solidFill>
                  <a:schemeClr val="tx1">
                    <a:lumMod val="50000"/>
                  </a:schemeClr>
                </a:solidFill>
                <a:latin typeface="Arial"/>
                <a:cs typeface="Arial"/>
              </a:rPr>
              <a:t>Win (back) capacity</a:t>
            </a:r>
          </a:p>
          <a:p>
            <a:pPr marL="297266" lvl="0" indent="-285750">
              <a:spcBef>
                <a:spcPts val="685"/>
              </a:spcBef>
              <a:buFont typeface="Wingdings" panose="05000000000000000000" pitchFamily="2" charset="2"/>
              <a:buChar char="Ø"/>
              <a:tabLst>
                <a:tab pos="176200" algn="l"/>
              </a:tabLst>
              <a:defRPr/>
            </a:pPr>
            <a:r>
              <a:rPr lang="en-US" sz="1632" i="1" spc="-5" dirty="0">
                <a:solidFill>
                  <a:schemeClr val="tx1">
                    <a:lumMod val="50000"/>
                  </a:schemeClr>
                </a:solidFill>
                <a:latin typeface="Arial"/>
                <a:cs typeface="Arial"/>
              </a:rPr>
              <a:t>Finish projects faster</a:t>
            </a:r>
          </a:p>
          <a:p>
            <a:pPr marL="297266" lvl="0" indent="-285750">
              <a:spcBef>
                <a:spcPts val="685"/>
              </a:spcBef>
              <a:buFont typeface="Wingdings" panose="05000000000000000000" pitchFamily="2" charset="2"/>
              <a:buChar char="Ø"/>
              <a:tabLst>
                <a:tab pos="176200" algn="l"/>
              </a:tabLst>
              <a:defRPr/>
            </a:pPr>
            <a:r>
              <a:rPr kumimoji="0" lang="en-US" sz="1632" b="0" i="1" u="none" strike="noStrike" kern="1200" cap="none" spc="-5" normalizeH="0" baseline="0" noProof="0" dirty="0">
                <a:ln>
                  <a:noFill/>
                </a:ln>
                <a:solidFill>
                  <a:schemeClr val="tx1">
                    <a:lumMod val="50000"/>
                  </a:schemeClr>
                </a:solidFill>
                <a:effectLst/>
                <a:uLnTx/>
                <a:uFillTx/>
                <a:latin typeface="Arial"/>
                <a:ea typeface="+mn-ea"/>
                <a:cs typeface="Arial"/>
              </a:rPr>
              <a:t>…..</a:t>
            </a:r>
            <a:endParaRPr kumimoji="0" lang="en-US" sz="1632" b="0" i="0" u="none" strike="noStrike" kern="1200" cap="none" spc="0" normalizeH="0" baseline="0" noProof="0" dirty="0">
              <a:ln>
                <a:noFill/>
              </a:ln>
              <a:solidFill>
                <a:schemeClr val="tx1">
                  <a:lumMod val="50000"/>
                </a:schemeClr>
              </a:solidFill>
              <a:effectLst/>
              <a:uLnTx/>
              <a:uFillTx/>
              <a:latin typeface="Arial"/>
              <a:ea typeface="+mn-ea"/>
              <a:cs typeface="Arial"/>
            </a:endParaRPr>
          </a:p>
        </p:txBody>
      </p:sp>
      <p:sp>
        <p:nvSpPr>
          <p:cNvPr id="29" name="TextBox 28">
            <a:extLst>
              <a:ext uri="{FF2B5EF4-FFF2-40B4-BE49-F238E27FC236}">
                <a16:creationId xmlns:a16="http://schemas.microsoft.com/office/drawing/2014/main" id="{A23E43D0-872E-4AF5-B935-588EAF220FA8}"/>
              </a:ext>
            </a:extLst>
          </p:cNvPr>
          <p:cNvSpPr txBox="1"/>
          <p:nvPr/>
        </p:nvSpPr>
        <p:spPr>
          <a:xfrm>
            <a:off x="9222778" y="2060848"/>
            <a:ext cx="2777877" cy="368909"/>
          </a:xfrm>
          <a:prstGeom prst="roundRect">
            <a:avLst/>
          </a:prstGeom>
          <a:solidFill>
            <a:schemeClr val="bg1"/>
          </a:solidFill>
          <a:ln w="28575">
            <a:solidFill>
              <a:srgbClr val="00B050"/>
            </a:solidFill>
          </a:ln>
        </p:spPr>
        <p:txBody>
          <a:bodyPr wrap="square" lIns="0" tIns="0" rIns="0" bIns="0" rtlCol="0" anchor="ctr"/>
          <a:lstStyle>
            <a:defPPr>
              <a:defRPr lang="nl-NL"/>
            </a:defPPr>
            <a:lvl1pPr>
              <a:defRPr sz="1632"/>
            </a:lvl1pPr>
          </a:lstStyle>
          <a:p>
            <a:pPr algn="ctr"/>
            <a:r>
              <a:rPr lang="en-US" sz="1814" b="1" i="1" dirty="0">
                <a:solidFill>
                  <a:srgbClr val="00B050"/>
                </a:solidFill>
                <a:latin typeface="Arial"/>
                <a:cs typeface="Arial"/>
              </a:rPr>
              <a:t>Improvement Potential...</a:t>
            </a:r>
            <a:endParaRPr lang="en-NL" sz="1814" b="1" i="1" dirty="0">
              <a:solidFill>
                <a:srgbClr val="00B050"/>
              </a:solidFill>
              <a:latin typeface="Arial"/>
              <a:cs typeface="Arial"/>
            </a:endParaRPr>
          </a:p>
        </p:txBody>
      </p:sp>
      <p:sp>
        <p:nvSpPr>
          <p:cNvPr id="31" name="Rectangle: Rounded Corners 30">
            <a:extLst>
              <a:ext uri="{FF2B5EF4-FFF2-40B4-BE49-F238E27FC236}">
                <a16:creationId xmlns:a16="http://schemas.microsoft.com/office/drawing/2014/main" id="{9EF47A0C-FBF2-4C3A-944F-30A23DDFC474}"/>
              </a:ext>
            </a:extLst>
          </p:cNvPr>
          <p:cNvSpPr/>
          <p:nvPr/>
        </p:nvSpPr>
        <p:spPr>
          <a:xfrm rot="2641545">
            <a:off x="726306" y="3532699"/>
            <a:ext cx="1813172" cy="927284"/>
          </a:xfrm>
          <a:prstGeom prst="roundRect">
            <a:avLst/>
          </a:prstGeom>
          <a:solidFill>
            <a:schemeClr val="bg1">
              <a:lumMod val="75000"/>
            </a:schemeClr>
          </a:solidFill>
          <a:ln w="222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rgbClr val="FF0000"/>
                </a:solidFill>
              </a:rPr>
              <a:t>Symptoms</a:t>
            </a:r>
            <a:endParaRPr lang="en-NL" sz="2400" dirty="0">
              <a:ln w="0"/>
              <a:solidFill>
                <a:srgbClr val="FF0000"/>
              </a:solidFill>
            </a:endParaRPr>
          </a:p>
        </p:txBody>
      </p:sp>
      <p:sp>
        <p:nvSpPr>
          <p:cNvPr id="32" name="Rectangle: Rounded Corners 31">
            <a:extLst>
              <a:ext uri="{FF2B5EF4-FFF2-40B4-BE49-F238E27FC236}">
                <a16:creationId xmlns:a16="http://schemas.microsoft.com/office/drawing/2014/main" id="{ECC23C7D-AB7F-4C64-9D3F-79E058F1FF79}"/>
              </a:ext>
            </a:extLst>
          </p:cNvPr>
          <p:cNvSpPr/>
          <p:nvPr/>
        </p:nvSpPr>
        <p:spPr>
          <a:xfrm rot="2652174">
            <a:off x="6452893" y="3509954"/>
            <a:ext cx="1813172" cy="927284"/>
          </a:xfrm>
          <a:prstGeom prst="roundRect">
            <a:avLst/>
          </a:prstGeom>
          <a:solidFill>
            <a:schemeClr val="bg1">
              <a:lumMod val="95000"/>
            </a:schemeClr>
          </a:solidFill>
          <a:ln w="222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rgbClr val="00B050"/>
                </a:solidFill>
              </a:rPr>
              <a:t>New Reality</a:t>
            </a:r>
            <a:endParaRPr lang="en-NL" sz="2400" dirty="0">
              <a:ln w="0"/>
              <a:solidFill>
                <a:srgbClr val="00B050"/>
              </a:solidFill>
            </a:endParaRPr>
          </a:p>
        </p:txBody>
      </p:sp>
      <p:sp>
        <p:nvSpPr>
          <p:cNvPr id="35" name="Arrow: Right 34">
            <a:extLst>
              <a:ext uri="{FF2B5EF4-FFF2-40B4-BE49-F238E27FC236}">
                <a16:creationId xmlns:a16="http://schemas.microsoft.com/office/drawing/2014/main" id="{E5C1EDFF-0559-4C79-B6F0-525BA56EFB46}"/>
              </a:ext>
            </a:extLst>
          </p:cNvPr>
          <p:cNvSpPr/>
          <p:nvPr/>
        </p:nvSpPr>
        <p:spPr>
          <a:xfrm>
            <a:off x="8328248" y="3271135"/>
            <a:ext cx="864096" cy="576064"/>
          </a:xfrm>
          <a:prstGeom prst="rightArrow">
            <a:avLst>
              <a:gd name="adj1" fmla="val 50000"/>
              <a:gd name="adj2" fmla="val 57575"/>
            </a:avLst>
          </a:prstGeom>
          <a:solidFill>
            <a:schemeClr val="bg1"/>
          </a:solid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1026" name="Picture 2" descr="Thumbs Up - Thumbs Up Icon Circle | Transparent PNG Download #3395143 -  Vippng">
            <a:extLst>
              <a:ext uri="{FF2B5EF4-FFF2-40B4-BE49-F238E27FC236}">
                <a16:creationId xmlns:a16="http://schemas.microsoft.com/office/drawing/2014/main" id="{B38C7F75-8960-48F3-B5C9-E7A69763EF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9449" y="5045603"/>
            <a:ext cx="591206" cy="61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6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10" grpId="0" animBg="1"/>
      <p:bldP spid="11" grpId="0" animBg="1"/>
      <p:bldP spid="12" grpId="0"/>
      <p:bldP spid="13" grpId="0" animBg="1"/>
      <p:bldP spid="14" grpId="0" animBg="1"/>
      <p:bldP spid="15" grpId="0" animBg="1"/>
      <p:bldP spid="16" grpId="0"/>
      <p:bldP spid="22" grpId="0"/>
      <p:bldP spid="29" grpId="0" animBg="1"/>
      <p:bldP spid="31" grpId="0" animBg="1"/>
      <p:bldP spid="32"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57A3-004B-4872-9AB4-CF7B3E6C963A}"/>
              </a:ext>
            </a:extLst>
          </p:cNvPr>
          <p:cNvSpPr>
            <a:spLocks noGrp="1"/>
          </p:cNvSpPr>
          <p:nvPr>
            <p:ph type="title"/>
          </p:nvPr>
        </p:nvSpPr>
        <p:spPr/>
        <p:txBody>
          <a:bodyPr>
            <a:normAutofit/>
          </a:bodyPr>
          <a:lstStyle/>
          <a:p>
            <a:r>
              <a:rPr lang="en-US" sz="4267" dirty="0"/>
              <a:t>Summary Customer Overview</a:t>
            </a:r>
          </a:p>
        </p:txBody>
      </p:sp>
      <p:sp>
        <p:nvSpPr>
          <p:cNvPr id="3" name="Content Placeholder 2">
            <a:extLst>
              <a:ext uri="{FF2B5EF4-FFF2-40B4-BE49-F238E27FC236}">
                <a16:creationId xmlns:a16="http://schemas.microsoft.com/office/drawing/2014/main" id="{DC682764-39DF-455E-B1BC-C8883F3B024F}"/>
              </a:ext>
            </a:extLst>
          </p:cNvPr>
          <p:cNvSpPr>
            <a:spLocks noGrp="1"/>
          </p:cNvSpPr>
          <p:nvPr>
            <p:ph sz="quarter" idx="1"/>
          </p:nvPr>
        </p:nvSpPr>
        <p:spPr>
          <a:xfrm>
            <a:off x="609600" y="1600202"/>
            <a:ext cx="10972800" cy="3556959"/>
          </a:xfrm>
        </p:spPr>
        <p:txBody>
          <a:bodyPr>
            <a:normAutofit/>
          </a:bodyPr>
          <a:lstStyle/>
          <a:p>
            <a:r>
              <a:rPr lang="en-US" sz="1800" dirty="0"/>
              <a:t>Fields of application</a:t>
            </a:r>
          </a:p>
          <a:p>
            <a:pPr lvl="1"/>
            <a:r>
              <a:rPr lang="en-US" dirty="0"/>
              <a:t>Design and Engineering</a:t>
            </a:r>
          </a:p>
          <a:p>
            <a:pPr lvl="1"/>
            <a:r>
              <a:rPr lang="en-US" dirty="0"/>
              <a:t>Building and Construction</a:t>
            </a:r>
          </a:p>
          <a:p>
            <a:pPr lvl="1"/>
            <a:r>
              <a:rPr lang="en-US" dirty="0"/>
              <a:t>Service and Maintenance</a:t>
            </a:r>
          </a:p>
          <a:p>
            <a:pPr lvl="1"/>
            <a:r>
              <a:rPr lang="en-US" dirty="0" err="1"/>
              <a:t>Organisation</a:t>
            </a:r>
            <a:endParaRPr lang="en-US" dirty="0"/>
          </a:p>
          <a:p>
            <a:pPr marL="609585" lvl="1" indent="0">
              <a:buNone/>
            </a:pPr>
            <a:endParaRPr lang="en-US" dirty="0"/>
          </a:p>
          <a:p>
            <a:r>
              <a:rPr lang="en-US" sz="1800" dirty="0"/>
              <a:t>Global footprint</a:t>
            </a:r>
          </a:p>
          <a:p>
            <a:pPr lvl="1"/>
            <a:r>
              <a:rPr lang="en-US" dirty="0"/>
              <a:t>Currently over 100 customers, across all continents </a:t>
            </a:r>
          </a:p>
          <a:p>
            <a:pPr lvl="1"/>
            <a:r>
              <a:rPr lang="en-US" dirty="0"/>
              <a:t>From small to very large implementations (with over 400 users and hundreds of projects)  </a:t>
            </a:r>
          </a:p>
          <a:p>
            <a:pPr lvl="1"/>
            <a:endParaRPr lang="en-US" sz="1600" dirty="0"/>
          </a:p>
        </p:txBody>
      </p:sp>
      <p:sp>
        <p:nvSpPr>
          <p:cNvPr id="4" name="Slide Number Placeholder 3">
            <a:extLst>
              <a:ext uri="{FF2B5EF4-FFF2-40B4-BE49-F238E27FC236}">
                <a16:creationId xmlns:a16="http://schemas.microsoft.com/office/drawing/2014/main" id="{7141D14F-3F9B-4988-8CFB-07F8676D6F70}"/>
              </a:ext>
            </a:extLst>
          </p:cNvPr>
          <p:cNvSpPr>
            <a:spLocks noGrp="1"/>
          </p:cNvSpPr>
          <p:nvPr>
            <p:ph type="sldNum" sz="quarter" idx="4"/>
          </p:nvPr>
        </p:nvSpPr>
        <p:spPr>
          <a:xfrm>
            <a:off x="226631" y="1700840"/>
            <a:ext cx="640000" cy="384043"/>
          </a:xfrm>
          <a:prstGeom prst="rect">
            <a:avLst/>
          </a:prstGeom>
        </p:spPr>
        <p:txBody>
          <a:bodyPr/>
          <a:lstStyle>
            <a:defPPr>
              <a:defRPr lang="nl-NL"/>
            </a:defPPr>
            <a:lvl1pPr marL="0" algn="ctr" defTabSz="1219170" rtl="0" eaLnBrk="1" latinLnBrk="0" hangingPunct="1">
              <a:defRPr sz="1600" kern="1200">
                <a:solidFill>
                  <a:srgbClr val="FFFFFF"/>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96499B70-49A0-4519-9B09-62EDDB406EFA}" type="slidenum">
              <a:rPr lang="nl-NL" smtClean="0"/>
              <a:pPr/>
              <a:t>16</a:t>
            </a:fld>
            <a:endParaRPr lang="nl-NL" dirty="0"/>
          </a:p>
        </p:txBody>
      </p:sp>
      <p:pic>
        <p:nvPicPr>
          <p:cNvPr id="5" name="Picture 4">
            <a:hlinkClick r:id="rId3"/>
            <a:extLst>
              <a:ext uri="{FF2B5EF4-FFF2-40B4-BE49-F238E27FC236}">
                <a16:creationId xmlns:a16="http://schemas.microsoft.com/office/drawing/2014/main" id="{8E873834-A687-49F8-87F3-51CBE4F3D2B4}"/>
              </a:ext>
            </a:extLst>
          </p:cNvPr>
          <p:cNvPicPr/>
          <p:nvPr/>
        </p:nvPicPr>
        <p:blipFill>
          <a:blip r:embed="rId4">
            <a:extLst>
              <a:ext uri="{28A0092B-C50C-407E-A947-70E740481C1C}">
                <a14:useLocalDpi xmlns:a14="http://schemas.microsoft.com/office/drawing/2010/main" val="0"/>
              </a:ext>
            </a:extLst>
          </a:blip>
          <a:stretch>
            <a:fillRect/>
          </a:stretch>
        </p:blipFill>
        <p:spPr>
          <a:xfrm>
            <a:off x="1021732" y="5602850"/>
            <a:ext cx="1717675" cy="348615"/>
          </a:xfrm>
          <a:prstGeom prst="rect">
            <a:avLst/>
          </a:prstGeom>
        </p:spPr>
      </p:pic>
      <p:pic>
        <p:nvPicPr>
          <p:cNvPr id="6" name="Picture 5">
            <a:extLst>
              <a:ext uri="{FF2B5EF4-FFF2-40B4-BE49-F238E27FC236}">
                <a16:creationId xmlns:a16="http://schemas.microsoft.com/office/drawing/2014/main" id="{0A7C4AAE-135B-447F-B219-B45F89B83BE9}"/>
              </a:ext>
            </a:extLst>
          </p:cNvPr>
          <p:cNvPicPr/>
          <p:nvPr/>
        </p:nvPicPr>
        <p:blipFill>
          <a:blip r:embed="rId5">
            <a:extLst>
              <a:ext uri="{28A0092B-C50C-407E-A947-70E740481C1C}">
                <a14:useLocalDpi xmlns:a14="http://schemas.microsoft.com/office/drawing/2010/main" val="0"/>
              </a:ext>
            </a:extLst>
          </a:blip>
          <a:stretch>
            <a:fillRect/>
          </a:stretch>
        </p:blipFill>
        <p:spPr>
          <a:xfrm>
            <a:off x="3503005" y="5497437"/>
            <a:ext cx="1529080" cy="486411"/>
          </a:xfrm>
          <a:prstGeom prst="rect">
            <a:avLst/>
          </a:prstGeom>
        </p:spPr>
      </p:pic>
      <p:pic>
        <p:nvPicPr>
          <p:cNvPr id="9" name="Picture 8">
            <a:extLst>
              <a:ext uri="{FF2B5EF4-FFF2-40B4-BE49-F238E27FC236}">
                <a16:creationId xmlns:a16="http://schemas.microsoft.com/office/drawing/2014/main" id="{262AEEE5-80EF-477A-AD33-39CB467AB4DA}"/>
              </a:ext>
            </a:extLst>
          </p:cNvPr>
          <p:cNvPicPr/>
          <p:nvPr/>
        </p:nvPicPr>
        <p:blipFill>
          <a:blip r:embed="rId6">
            <a:extLst>
              <a:ext uri="{28A0092B-C50C-407E-A947-70E740481C1C}">
                <a14:useLocalDpi xmlns:a14="http://schemas.microsoft.com/office/drawing/2010/main" val="0"/>
              </a:ext>
            </a:extLst>
          </a:blip>
          <a:stretch>
            <a:fillRect/>
          </a:stretch>
        </p:blipFill>
        <p:spPr>
          <a:xfrm>
            <a:off x="10005208" y="5496485"/>
            <a:ext cx="1204595" cy="488315"/>
          </a:xfrm>
          <a:prstGeom prst="rect">
            <a:avLst/>
          </a:prstGeom>
        </p:spPr>
      </p:pic>
      <p:pic>
        <p:nvPicPr>
          <p:cNvPr id="10" name="Picture 9">
            <a:extLst>
              <a:ext uri="{FF2B5EF4-FFF2-40B4-BE49-F238E27FC236}">
                <a16:creationId xmlns:a16="http://schemas.microsoft.com/office/drawing/2014/main" id="{1EA19E0C-E4E9-41F8-A6A2-294B6D3A5B34}"/>
              </a:ext>
            </a:extLst>
          </p:cNvPr>
          <p:cNvPicPr>
            <a:picLocks noChangeAspect="1"/>
          </p:cNvPicPr>
          <p:nvPr/>
        </p:nvPicPr>
        <p:blipFill>
          <a:blip r:embed="rId7"/>
          <a:stretch>
            <a:fillRect/>
          </a:stretch>
        </p:blipFill>
        <p:spPr>
          <a:xfrm>
            <a:off x="5303912" y="5264336"/>
            <a:ext cx="2420922" cy="883636"/>
          </a:xfrm>
          <a:prstGeom prst="rect">
            <a:avLst/>
          </a:prstGeom>
        </p:spPr>
      </p:pic>
      <p:pic>
        <p:nvPicPr>
          <p:cNvPr id="11" name="Picture 10">
            <a:extLst>
              <a:ext uri="{FF2B5EF4-FFF2-40B4-BE49-F238E27FC236}">
                <a16:creationId xmlns:a16="http://schemas.microsoft.com/office/drawing/2014/main" id="{78D1BD55-1673-4E3E-95C8-EC145C6FCD58}"/>
              </a:ext>
            </a:extLst>
          </p:cNvPr>
          <p:cNvPicPr>
            <a:picLocks noChangeAspect="1"/>
          </p:cNvPicPr>
          <p:nvPr/>
        </p:nvPicPr>
        <p:blipFill>
          <a:blip r:embed="rId8"/>
          <a:stretch>
            <a:fillRect/>
          </a:stretch>
        </p:blipFill>
        <p:spPr>
          <a:xfrm>
            <a:off x="8184232" y="5264336"/>
            <a:ext cx="936104" cy="930141"/>
          </a:xfrm>
          <a:prstGeom prst="rect">
            <a:avLst/>
          </a:prstGeom>
        </p:spPr>
      </p:pic>
      <p:sp>
        <p:nvSpPr>
          <p:cNvPr id="12" name="Slide Number Placeholder 5">
            <a:extLst>
              <a:ext uri="{FF2B5EF4-FFF2-40B4-BE49-F238E27FC236}">
                <a16:creationId xmlns:a16="http://schemas.microsoft.com/office/drawing/2014/main" id="{B8069865-15E7-4D04-A5A6-16658C1A149D}"/>
              </a:ext>
            </a:extLst>
          </p:cNvPr>
          <p:cNvSpPr txBox="1">
            <a:spLocks/>
          </p:cNvSpPr>
          <p:nvPr/>
        </p:nvSpPr>
        <p:spPr>
          <a:xfrm>
            <a:off x="97015" y="1243227"/>
            <a:ext cx="480000" cy="28803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Tw Cen MT"/>
                <a:ea typeface="Tw Cen MT"/>
                <a:cs typeface="Tw Cen MT"/>
                <a:sym typeface="Tw Cen M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45BF6"/>
                </a:solidFill>
                <a:effectLst/>
                <a:uFillTx/>
                <a:latin typeface="Tw Cen MT"/>
                <a:ea typeface="Tw Cen MT"/>
                <a:cs typeface="Tw Cen MT"/>
                <a:sym typeface="Tw Cen M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45BF6"/>
                </a:solidFill>
                <a:effectLst/>
                <a:uFillTx/>
                <a:latin typeface="Tw Cen MT"/>
                <a:ea typeface="Tw Cen MT"/>
                <a:cs typeface="Tw Cen MT"/>
                <a:sym typeface="Tw Cen M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45BF6"/>
                </a:solidFill>
                <a:effectLst/>
                <a:uFillTx/>
                <a:latin typeface="Tw Cen MT"/>
                <a:ea typeface="Tw Cen MT"/>
                <a:cs typeface="Tw Cen MT"/>
                <a:sym typeface="Tw Cen M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45BF6"/>
                </a:solidFill>
                <a:effectLst/>
                <a:uFillTx/>
                <a:latin typeface="Tw Cen MT"/>
                <a:ea typeface="Tw Cen MT"/>
                <a:cs typeface="Tw Cen MT"/>
                <a:sym typeface="Tw Cen M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45BF6"/>
                </a:solidFill>
                <a:effectLst/>
                <a:uFillTx/>
                <a:latin typeface="Tw Cen MT"/>
                <a:ea typeface="Tw Cen MT"/>
                <a:cs typeface="Tw Cen MT"/>
                <a:sym typeface="Tw Cen M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45BF6"/>
                </a:solidFill>
                <a:effectLst/>
                <a:uFillTx/>
                <a:latin typeface="Tw Cen MT"/>
                <a:ea typeface="Tw Cen MT"/>
                <a:cs typeface="Tw Cen MT"/>
                <a:sym typeface="Tw Cen M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45BF6"/>
                </a:solidFill>
                <a:effectLst/>
                <a:uFillTx/>
                <a:latin typeface="Tw Cen MT"/>
                <a:ea typeface="Tw Cen MT"/>
                <a:cs typeface="Tw Cen MT"/>
                <a:sym typeface="Tw Cen M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45BF6"/>
                </a:solidFill>
                <a:effectLst/>
                <a:uFillTx/>
                <a:latin typeface="Tw Cen MT"/>
                <a:ea typeface="Tw Cen MT"/>
                <a:cs typeface="Tw Cen MT"/>
                <a:sym typeface="Tw Cen MT"/>
              </a:defRPr>
            </a:lvl9pPr>
          </a:lstStyle>
          <a:p>
            <a:fld id="{96499B70-49A0-4519-9B09-62EDDB406EFA}" type="slidenum">
              <a:rPr lang="nl-NL" smtClean="0"/>
              <a:pPr/>
              <a:t>16</a:t>
            </a:fld>
            <a:endParaRPr lang="nl-NL" dirty="0"/>
          </a:p>
        </p:txBody>
      </p:sp>
    </p:spTree>
    <p:extLst>
      <p:ext uri="{BB962C8B-B14F-4D97-AF65-F5344CB8AC3E}">
        <p14:creationId xmlns:p14="http://schemas.microsoft.com/office/powerpoint/2010/main" val="767480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2291D-2346-4813-A9D4-A1D837DFFEE5}"/>
              </a:ext>
            </a:extLst>
          </p:cNvPr>
          <p:cNvSpPr>
            <a:spLocks noGrp="1"/>
          </p:cNvSpPr>
          <p:nvPr>
            <p:ph type="body" idx="1"/>
          </p:nvPr>
        </p:nvSpPr>
        <p:spPr>
          <a:xfrm>
            <a:off x="1828800" y="2743200"/>
            <a:ext cx="7219527" cy="1673225"/>
          </a:xfrm>
        </p:spPr>
        <p:txBody>
          <a:bodyPr>
            <a:normAutofit fontScale="92500" lnSpcReduction="10000"/>
          </a:bodyPr>
          <a:lstStyle/>
          <a:p>
            <a:r>
              <a:rPr lang="en-US" sz="3000" b="1" dirty="0"/>
              <a:t>Projects consist of people! </a:t>
            </a:r>
          </a:p>
          <a:p>
            <a:endParaRPr lang="en-GB" dirty="0"/>
          </a:p>
          <a:p>
            <a:r>
              <a:rPr lang="en-GB" dirty="0"/>
              <a:t>Thus, when managing projects, it is about people</a:t>
            </a:r>
          </a:p>
          <a:p>
            <a:r>
              <a:rPr lang="en-GB" dirty="0"/>
              <a:t>(and processes).</a:t>
            </a:r>
            <a:endParaRPr lang="en-US" dirty="0"/>
          </a:p>
        </p:txBody>
      </p:sp>
      <p:sp>
        <p:nvSpPr>
          <p:cNvPr id="2" name="Title 1">
            <a:extLst>
              <a:ext uri="{FF2B5EF4-FFF2-40B4-BE49-F238E27FC236}">
                <a16:creationId xmlns:a16="http://schemas.microsoft.com/office/drawing/2014/main" id="{499EC01E-22D7-4BAE-93D8-19D092DDBBC9}"/>
              </a:ext>
            </a:extLst>
          </p:cNvPr>
          <p:cNvSpPr>
            <a:spLocks noGrp="1"/>
          </p:cNvSpPr>
          <p:nvPr>
            <p:ph type="title"/>
          </p:nvPr>
        </p:nvSpPr>
        <p:spPr/>
        <p:txBody>
          <a:bodyPr/>
          <a:lstStyle/>
          <a:p>
            <a:r>
              <a:rPr lang="en-US" dirty="0"/>
              <a:t>Philosophy (behind Lynx)</a:t>
            </a:r>
          </a:p>
        </p:txBody>
      </p:sp>
    </p:spTree>
    <p:extLst>
      <p:ext uri="{BB962C8B-B14F-4D97-AF65-F5344CB8AC3E}">
        <p14:creationId xmlns:p14="http://schemas.microsoft.com/office/powerpoint/2010/main" val="2660067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Task Durations (within Projects)</a:t>
            </a:r>
            <a:endParaRPr lang="en-US" sz="12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18</a:t>
            </a:fld>
            <a:endParaRPr lang="nl-NL" dirty="0"/>
          </a:p>
        </p:txBody>
      </p:sp>
      <p:grpSp>
        <p:nvGrpSpPr>
          <p:cNvPr id="70" name="Group 69"/>
          <p:cNvGrpSpPr/>
          <p:nvPr/>
        </p:nvGrpSpPr>
        <p:grpSpPr>
          <a:xfrm>
            <a:off x="3804090" y="4334433"/>
            <a:ext cx="6723847" cy="1941398"/>
            <a:chOff x="647134" y="4497742"/>
            <a:chExt cx="6723847" cy="1941398"/>
          </a:xfrm>
        </p:grpSpPr>
        <p:sp>
          <p:nvSpPr>
            <p:cNvPr id="45" name="TextBox 44"/>
            <p:cNvSpPr txBox="1"/>
            <p:nvPr/>
          </p:nvSpPr>
          <p:spPr>
            <a:xfrm>
              <a:off x="4507778" y="5711405"/>
              <a:ext cx="940150" cy="400110"/>
            </a:xfrm>
            <a:prstGeom prst="rect">
              <a:avLst/>
            </a:prstGeom>
          </p:spPr>
          <p:txBody>
            <a:bodyPr vert="horz" wrap="square" rtlCol="0" anchor="t" anchorCtr="0">
              <a:spAutoFit/>
            </a:bodyPr>
            <a:lstStyle/>
            <a:p>
              <a:pPr>
                <a:spcBef>
                  <a:spcPts val="700"/>
                </a:spcBef>
                <a:buClr>
                  <a:schemeClr val="accent2"/>
                </a:buClr>
                <a:buSzPct val="70000"/>
              </a:pPr>
              <a:r>
                <a:rPr lang="en-GB" sz="2000" dirty="0">
                  <a:solidFill>
                    <a:schemeClr val="tx1">
                      <a:lumMod val="85000"/>
                      <a:lumOff val="15000"/>
                    </a:schemeClr>
                  </a:solidFill>
                  <a:latin typeface="Tw Cen MT" pitchFamily="34" charset="0"/>
                  <a:ea typeface="Adobe Fan Heiti Std B" pitchFamily="34" charset="-128"/>
                  <a:cs typeface="Arial" pitchFamily="34" charset="0"/>
                </a:rPr>
                <a:t>100 %</a:t>
              </a:r>
            </a:p>
          </p:txBody>
        </p:sp>
        <p:sp>
          <p:nvSpPr>
            <p:cNvPr id="36" name="Rectangle 35"/>
            <p:cNvSpPr>
              <a:spLocks noChangeArrowheads="1"/>
            </p:cNvSpPr>
            <p:nvPr/>
          </p:nvSpPr>
          <p:spPr bwMode="auto">
            <a:xfrm>
              <a:off x="647134" y="6043140"/>
              <a:ext cx="2077415" cy="396000"/>
            </a:xfrm>
            <a:prstGeom prst="rect">
              <a:avLst/>
            </a:prstGeom>
            <a:solidFill>
              <a:srgbClr val="FF0000"/>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1600" dirty="0">
                  <a:latin typeface="Lucida Grande" pitchFamily="1" charset="0"/>
                </a:rPr>
                <a:t>Wait</a:t>
              </a:r>
            </a:p>
          </p:txBody>
        </p:sp>
        <p:sp>
          <p:nvSpPr>
            <p:cNvPr id="37" name="Rectangle 36"/>
            <p:cNvSpPr>
              <a:spLocks noChangeArrowheads="1"/>
            </p:cNvSpPr>
            <p:nvPr/>
          </p:nvSpPr>
          <p:spPr bwMode="auto">
            <a:xfrm>
              <a:off x="3222854" y="6043140"/>
              <a:ext cx="787299" cy="396000"/>
            </a:xfrm>
            <a:prstGeom prst="rect">
              <a:avLst/>
            </a:prstGeom>
            <a:solidFill>
              <a:srgbClr val="006600"/>
            </a:solidFill>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600" dirty="0" err="1">
                  <a:solidFill>
                    <a:schemeClr val="bg1"/>
                  </a:solidFill>
                  <a:latin typeface="Lucida Grande" pitchFamily="1" charset="0"/>
                </a:rPr>
                <a:t>Work</a:t>
              </a:r>
              <a:endParaRPr lang="nl-NL" sz="1600" dirty="0">
                <a:solidFill>
                  <a:schemeClr val="bg1"/>
                </a:solidFill>
                <a:latin typeface="Lucida Grande" pitchFamily="1" charset="0"/>
              </a:endParaRPr>
            </a:p>
          </p:txBody>
        </p:sp>
        <p:sp>
          <p:nvSpPr>
            <p:cNvPr id="10" name="Plus 9"/>
            <p:cNvSpPr/>
            <p:nvPr/>
          </p:nvSpPr>
          <p:spPr>
            <a:xfrm>
              <a:off x="2795127" y="6043140"/>
              <a:ext cx="283712" cy="396000"/>
            </a:xfrm>
            <a:prstGeom prst="mathPlus">
              <a:avLst/>
            </a:prstGeom>
            <a:solidFill>
              <a:srgbClr val="00660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647135" y="5877272"/>
              <a:ext cx="3432641" cy="0"/>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tangle 40"/>
            <p:cNvSpPr>
              <a:spLocks noChangeArrowheads="1"/>
            </p:cNvSpPr>
            <p:nvPr/>
          </p:nvSpPr>
          <p:spPr bwMode="auto">
            <a:xfrm>
              <a:off x="1971148" y="5354621"/>
              <a:ext cx="705143" cy="396000"/>
            </a:xfrm>
            <a:prstGeom prst="rect">
              <a:avLst/>
            </a:prstGeom>
            <a:solidFill>
              <a:srgbClr val="006600"/>
            </a:solidFill>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600" dirty="0" err="1">
                  <a:solidFill>
                    <a:schemeClr val="bg1"/>
                  </a:solidFill>
                  <a:latin typeface="Lucida Grande" pitchFamily="1" charset="0"/>
                </a:rPr>
                <a:t>Work</a:t>
              </a:r>
              <a:endParaRPr lang="nl-NL" sz="1600" dirty="0">
                <a:solidFill>
                  <a:schemeClr val="bg1"/>
                </a:solidFill>
                <a:latin typeface="Lucida Grande" pitchFamily="1" charset="0"/>
              </a:endParaRPr>
            </a:p>
          </p:txBody>
        </p:sp>
        <p:sp>
          <p:nvSpPr>
            <p:cNvPr id="43" name="TextBox 42"/>
            <p:cNvSpPr txBox="1"/>
            <p:nvPr/>
          </p:nvSpPr>
          <p:spPr>
            <a:xfrm>
              <a:off x="5447928" y="4497742"/>
              <a:ext cx="1923053" cy="1015663"/>
            </a:xfrm>
            <a:prstGeom prst="rect">
              <a:avLst/>
            </a:prstGeom>
          </p:spPr>
          <p:txBody>
            <a:bodyPr vert="horz" wrap="square" rtlCol="0" anchor="t" anchorCtr="0">
              <a:spAutoFit/>
            </a:bodyPr>
            <a:lstStyle/>
            <a:p>
              <a:pPr algn="ctr">
                <a:buClr>
                  <a:schemeClr val="accent2"/>
                </a:buClr>
                <a:buSzPct val="70000"/>
              </a:pPr>
              <a:r>
                <a:rPr lang="en-GB" sz="2000" dirty="0">
                  <a:solidFill>
                    <a:schemeClr val="tx1">
                      <a:lumMod val="85000"/>
                      <a:lumOff val="15000"/>
                    </a:schemeClr>
                  </a:solidFill>
                  <a:latin typeface="Tw Cen MT" pitchFamily="34" charset="0"/>
                  <a:ea typeface="Adobe Fan Heiti Std B" pitchFamily="34" charset="-128"/>
                  <a:cs typeface="Arial" pitchFamily="34" charset="0"/>
                </a:rPr>
                <a:t>Typical </a:t>
              </a:r>
            </a:p>
            <a:p>
              <a:pPr algn="ctr">
                <a:buClr>
                  <a:schemeClr val="accent2"/>
                </a:buClr>
                <a:buSzPct val="70000"/>
              </a:pPr>
              <a:r>
                <a:rPr lang="en-GB" sz="2000" dirty="0">
                  <a:solidFill>
                    <a:schemeClr val="tx1">
                      <a:lumMod val="85000"/>
                      <a:lumOff val="15000"/>
                    </a:schemeClr>
                  </a:solidFill>
                  <a:latin typeface="Tw Cen MT" pitchFamily="34" charset="0"/>
                  <a:ea typeface="Adobe Fan Heiti Std B" pitchFamily="34" charset="-128"/>
                  <a:cs typeface="Arial" pitchFamily="34" charset="0"/>
                </a:rPr>
                <a:t>“</a:t>
              </a:r>
              <a:r>
                <a:rPr lang="en-GB" sz="2000" b="1" i="1" dirty="0">
                  <a:solidFill>
                    <a:schemeClr val="tx1">
                      <a:lumMod val="85000"/>
                      <a:lumOff val="15000"/>
                    </a:schemeClr>
                  </a:solidFill>
                  <a:latin typeface="Tw Cen MT" pitchFamily="34" charset="0"/>
                  <a:ea typeface="Adobe Fan Heiti Std B" pitchFamily="34" charset="-128"/>
                  <a:cs typeface="Arial" pitchFamily="34" charset="0"/>
                </a:rPr>
                <a:t>Flow Ratio</a:t>
              </a:r>
              <a:r>
                <a:rPr lang="en-GB" sz="2000" dirty="0">
                  <a:solidFill>
                    <a:schemeClr val="tx1">
                      <a:lumMod val="85000"/>
                      <a:lumOff val="15000"/>
                    </a:schemeClr>
                  </a:solidFill>
                  <a:latin typeface="Tw Cen MT" pitchFamily="34" charset="0"/>
                  <a:ea typeface="Adobe Fan Heiti Std B" pitchFamily="34" charset="-128"/>
                  <a:cs typeface="Arial" pitchFamily="34" charset="0"/>
                </a:rPr>
                <a:t>”</a:t>
              </a:r>
            </a:p>
            <a:p>
              <a:pPr algn="ctr">
                <a:buClr>
                  <a:schemeClr val="accent2"/>
                </a:buClr>
                <a:buSzPct val="70000"/>
              </a:pPr>
              <a:endParaRPr lang="en-GB" sz="2000" dirty="0">
                <a:solidFill>
                  <a:schemeClr val="tx1">
                    <a:lumMod val="85000"/>
                    <a:lumOff val="15000"/>
                  </a:schemeClr>
                </a:solidFill>
                <a:latin typeface="Tw Cen MT" pitchFamily="34" charset="0"/>
                <a:ea typeface="Adobe Fan Heiti Std B" pitchFamily="34" charset="-128"/>
                <a:cs typeface="Arial" pitchFamily="34" charset="0"/>
              </a:endParaRPr>
            </a:p>
          </p:txBody>
        </p:sp>
        <p:sp>
          <p:nvSpPr>
            <p:cNvPr id="39" name="Multiply 38"/>
            <p:cNvSpPr/>
            <p:nvPr/>
          </p:nvSpPr>
          <p:spPr>
            <a:xfrm>
              <a:off x="4295800" y="5805264"/>
              <a:ext cx="288032" cy="237876"/>
            </a:xfrm>
            <a:prstGeom prst="mathMultiply">
              <a:avLst/>
            </a:prstGeom>
            <a:solidFill>
              <a:srgbClr val="00660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qual 43"/>
            <p:cNvSpPr/>
            <p:nvPr/>
          </p:nvSpPr>
          <p:spPr>
            <a:xfrm>
              <a:off x="5447928" y="5805264"/>
              <a:ext cx="360040" cy="237876"/>
            </a:xfrm>
            <a:prstGeom prst="mathEqual">
              <a:avLst/>
            </a:prstGeom>
            <a:solidFill>
              <a:srgbClr val="00660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3" name="Group 72"/>
          <p:cNvGrpSpPr/>
          <p:nvPr/>
        </p:nvGrpSpPr>
        <p:grpSpPr>
          <a:xfrm>
            <a:off x="2087135" y="3062111"/>
            <a:ext cx="5419261" cy="922761"/>
            <a:chOff x="263352" y="3557993"/>
            <a:chExt cx="5419261" cy="922761"/>
          </a:xfrm>
        </p:grpSpPr>
        <p:sp>
          <p:nvSpPr>
            <p:cNvPr id="27" name="Rectangle 26"/>
            <p:cNvSpPr>
              <a:spLocks noChangeArrowheads="1"/>
            </p:cNvSpPr>
            <p:nvPr/>
          </p:nvSpPr>
          <p:spPr bwMode="auto">
            <a:xfrm>
              <a:off x="2485758" y="4084754"/>
              <a:ext cx="3196855" cy="396000"/>
            </a:xfrm>
            <a:prstGeom prst="rect">
              <a:avLst/>
            </a:prstGeom>
            <a:solidFill>
              <a:srgbClr val="FF0000"/>
            </a:solidFill>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600" dirty="0" err="1">
                  <a:solidFill>
                    <a:schemeClr val="bg1"/>
                  </a:solidFill>
                  <a:latin typeface="Lucida Grande" pitchFamily="1" charset="0"/>
                </a:rPr>
                <a:t>Work</a:t>
              </a:r>
              <a:endParaRPr lang="nl-NL" sz="1600" dirty="0">
                <a:solidFill>
                  <a:schemeClr val="bg1"/>
                </a:solidFill>
                <a:latin typeface="Lucida Grande" pitchFamily="1" charset="0"/>
              </a:endParaRPr>
            </a:p>
          </p:txBody>
        </p:sp>
        <p:sp>
          <p:nvSpPr>
            <p:cNvPr id="13" name="Rectangle 12"/>
            <p:cNvSpPr>
              <a:spLocks noChangeArrowheads="1"/>
            </p:cNvSpPr>
            <p:nvPr/>
          </p:nvSpPr>
          <p:spPr bwMode="auto">
            <a:xfrm>
              <a:off x="2483581" y="4259381"/>
              <a:ext cx="936104" cy="219027"/>
            </a:xfrm>
            <a:prstGeom prst="rect">
              <a:avLst/>
            </a:prstGeom>
            <a:solidFill>
              <a:srgbClr val="006600"/>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1400" dirty="0">
                  <a:latin typeface="Lucida Grande" pitchFamily="1" charset="0"/>
                </a:rPr>
                <a:t>Work</a:t>
              </a:r>
            </a:p>
          </p:txBody>
        </p:sp>
        <p:sp>
          <p:nvSpPr>
            <p:cNvPr id="14" name="Rectangle 13"/>
            <p:cNvSpPr>
              <a:spLocks noChangeArrowheads="1"/>
            </p:cNvSpPr>
            <p:nvPr/>
          </p:nvSpPr>
          <p:spPr bwMode="auto">
            <a:xfrm>
              <a:off x="3858750" y="4086625"/>
              <a:ext cx="649028" cy="392258"/>
            </a:xfrm>
            <a:prstGeom prst="rect">
              <a:avLst/>
            </a:prstGeom>
            <a:solidFill>
              <a:srgbClr val="006600"/>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1400" dirty="0">
                  <a:latin typeface="Lucida Grande" pitchFamily="1" charset="0"/>
                </a:rPr>
                <a:t>Work</a:t>
              </a:r>
            </a:p>
          </p:txBody>
        </p:sp>
        <p:sp>
          <p:nvSpPr>
            <p:cNvPr id="15" name="Rectangle 14"/>
            <p:cNvSpPr>
              <a:spLocks noChangeArrowheads="1"/>
            </p:cNvSpPr>
            <p:nvPr/>
          </p:nvSpPr>
          <p:spPr bwMode="auto">
            <a:xfrm>
              <a:off x="4898029" y="4094586"/>
              <a:ext cx="778791" cy="375848"/>
            </a:xfrm>
            <a:prstGeom prst="rect">
              <a:avLst/>
            </a:prstGeom>
            <a:solidFill>
              <a:srgbClr val="006600"/>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1400" dirty="0">
                  <a:latin typeface="Lucida Grande" pitchFamily="1" charset="0"/>
                </a:rPr>
                <a:t>Work</a:t>
              </a:r>
            </a:p>
          </p:txBody>
        </p:sp>
        <p:sp>
          <p:nvSpPr>
            <p:cNvPr id="26" name="Rectangle 25"/>
            <p:cNvSpPr>
              <a:spLocks noChangeArrowheads="1"/>
            </p:cNvSpPr>
            <p:nvPr/>
          </p:nvSpPr>
          <p:spPr bwMode="auto">
            <a:xfrm>
              <a:off x="263352" y="4084754"/>
              <a:ext cx="2178902" cy="396000"/>
            </a:xfrm>
            <a:prstGeom prst="rect">
              <a:avLst/>
            </a:prstGeom>
            <a:solidFill>
              <a:srgbClr val="FF0000"/>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1600" dirty="0">
                  <a:latin typeface="Lucida Grande" pitchFamily="1" charset="0"/>
                </a:rPr>
                <a:t>Wait</a:t>
              </a:r>
            </a:p>
          </p:txBody>
        </p:sp>
        <p:sp>
          <p:nvSpPr>
            <p:cNvPr id="62" name="TextBox 61"/>
            <p:cNvSpPr txBox="1"/>
            <p:nvPr/>
          </p:nvSpPr>
          <p:spPr>
            <a:xfrm>
              <a:off x="1343217" y="3557993"/>
              <a:ext cx="3948676" cy="400110"/>
            </a:xfrm>
            <a:prstGeom prst="rect">
              <a:avLst/>
            </a:prstGeom>
          </p:spPr>
          <p:txBody>
            <a:bodyPr vert="horz" wrap="square" rtlCol="0" anchor="t" anchorCtr="0">
              <a:spAutoFit/>
            </a:bodyPr>
            <a:lstStyle/>
            <a:p>
              <a:pPr algn="ctr">
                <a:spcBef>
                  <a:spcPts val="700"/>
                </a:spcBef>
                <a:buClr>
                  <a:schemeClr val="accent2"/>
                </a:buClr>
                <a:buSzPct val="70000"/>
              </a:pPr>
              <a:r>
                <a:rPr lang="en-GB" sz="2000" dirty="0">
                  <a:solidFill>
                    <a:schemeClr val="tx1">
                      <a:lumMod val="85000"/>
                      <a:lumOff val="15000"/>
                    </a:schemeClr>
                  </a:solidFill>
                  <a:latin typeface="Tw Cen MT" pitchFamily="34" charset="0"/>
                  <a:ea typeface="Adobe Fan Heiti Std B" pitchFamily="34" charset="-128"/>
                  <a:cs typeface="Arial" pitchFamily="34" charset="0"/>
                </a:rPr>
                <a:t>Typical task Execution Pattern</a:t>
              </a:r>
            </a:p>
          </p:txBody>
        </p:sp>
      </p:grpSp>
      <p:sp>
        <p:nvSpPr>
          <p:cNvPr id="22" name="Rectangle 21"/>
          <p:cNvSpPr>
            <a:spLocks noChangeArrowheads="1"/>
          </p:cNvSpPr>
          <p:nvPr/>
        </p:nvSpPr>
        <p:spPr bwMode="auto">
          <a:xfrm>
            <a:off x="2161521" y="2096896"/>
            <a:ext cx="1440000" cy="396000"/>
          </a:xfrm>
          <a:prstGeom prst="rect">
            <a:avLst/>
          </a:prstGeom>
          <a:solidFill>
            <a:srgbClr val="006600"/>
          </a:solidFill>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600" dirty="0" err="1">
                <a:solidFill>
                  <a:schemeClr val="bg1"/>
                </a:solidFill>
                <a:latin typeface="Lucida Grande" pitchFamily="1" charset="0"/>
              </a:rPr>
              <a:t>Work</a:t>
            </a:r>
            <a:endParaRPr lang="nl-NL" sz="1600" dirty="0">
              <a:solidFill>
                <a:schemeClr val="bg1"/>
              </a:solidFill>
              <a:latin typeface="Lucida Grande" pitchFamily="1" charset="0"/>
            </a:endParaRPr>
          </a:p>
        </p:txBody>
      </p:sp>
      <p:sp>
        <p:nvSpPr>
          <p:cNvPr id="23" name="TextBox 22"/>
          <p:cNvSpPr txBox="1"/>
          <p:nvPr/>
        </p:nvSpPr>
        <p:spPr>
          <a:xfrm>
            <a:off x="1859292" y="1694440"/>
            <a:ext cx="1932452" cy="400110"/>
          </a:xfrm>
          <a:prstGeom prst="rect">
            <a:avLst/>
          </a:prstGeom>
        </p:spPr>
        <p:txBody>
          <a:bodyPr vert="horz" wrap="square" rtlCol="0" anchor="t" anchorCtr="0">
            <a:spAutoFit/>
          </a:bodyPr>
          <a:lstStyle/>
          <a:p>
            <a:pPr algn="ctr">
              <a:spcBef>
                <a:spcPts val="700"/>
              </a:spcBef>
              <a:buClr>
                <a:schemeClr val="accent2"/>
              </a:buClr>
              <a:buSzPct val="70000"/>
            </a:pPr>
            <a:r>
              <a:rPr lang="en-GB" sz="2000" dirty="0">
                <a:solidFill>
                  <a:schemeClr val="tx1">
                    <a:lumMod val="85000"/>
                    <a:lumOff val="15000"/>
                  </a:schemeClr>
                </a:solidFill>
                <a:latin typeface="Tw Cen MT" pitchFamily="34" charset="0"/>
                <a:ea typeface="Adobe Fan Heiti Std B" pitchFamily="34" charset="-128"/>
                <a:cs typeface="Arial" pitchFamily="34" charset="0"/>
              </a:rPr>
              <a:t>Task</a:t>
            </a:r>
          </a:p>
        </p:txBody>
      </p:sp>
      <p:cxnSp>
        <p:nvCxnSpPr>
          <p:cNvPr id="5" name="Straight Arrow Connector 4"/>
          <p:cNvCxnSpPr/>
          <p:nvPr/>
        </p:nvCxnSpPr>
        <p:spPr>
          <a:xfrm>
            <a:off x="2161521" y="2636912"/>
            <a:ext cx="1440000" cy="0"/>
          </a:xfrm>
          <a:prstGeom prst="straightConnector1">
            <a:avLst/>
          </a:prstGeom>
          <a:ln w="19050">
            <a:solidFill>
              <a:srgbClr val="0066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087135" y="4221088"/>
            <a:ext cx="5413468" cy="0"/>
          </a:xfrm>
          <a:prstGeom prst="straightConnector1">
            <a:avLst/>
          </a:prstGeom>
          <a:ln w="19050">
            <a:solidFill>
              <a:srgbClr val="0066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035501" y="5553709"/>
            <a:ext cx="1387065" cy="400110"/>
          </a:xfrm>
          <a:prstGeom prst="rect">
            <a:avLst/>
          </a:prstGeom>
        </p:spPr>
        <p:txBody>
          <a:bodyPr vert="horz" wrap="square" rtlCol="0" anchor="t" anchorCtr="0">
            <a:spAutoFit/>
          </a:bodyPr>
          <a:lstStyle/>
          <a:p>
            <a:pPr>
              <a:spcBef>
                <a:spcPts val="700"/>
              </a:spcBef>
              <a:buClr>
                <a:schemeClr val="accent2"/>
              </a:buClr>
              <a:buSzPct val="70000"/>
            </a:pPr>
            <a:r>
              <a:rPr lang="en-GB" sz="2000" u="sng" dirty="0">
                <a:solidFill>
                  <a:schemeClr val="tx1">
                    <a:lumMod val="85000"/>
                    <a:lumOff val="15000"/>
                  </a:schemeClr>
                </a:solidFill>
                <a:latin typeface="Tw Cen MT" pitchFamily="34" charset="0"/>
                <a:ea typeface="Adobe Fan Heiti Std B" pitchFamily="34" charset="-128"/>
                <a:cs typeface="Arial" pitchFamily="34" charset="0"/>
              </a:rPr>
              <a:t>10 - 20 %</a:t>
            </a:r>
          </a:p>
        </p:txBody>
      </p:sp>
      <p:sp>
        <p:nvSpPr>
          <p:cNvPr id="4" name="Down Arrow 3"/>
          <p:cNvSpPr/>
          <p:nvPr/>
        </p:nvSpPr>
        <p:spPr>
          <a:xfrm>
            <a:off x="9476155" y="5035124"/>
            <a:ext cx="252878" cy="460902"/>
          </a:xfrm>
          <a:prstGeom prst="downArrow">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14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Where to start improving?</a:t>
            </a:r>
            <a:br>
              <a:rPr lang="en-US" sz="3200" dirty="0"/>
            </a:br>
            <a:r>
              <a:rPr lang="en-US" sz="2800" i="1" dirty="0"/>
              <a:t>“Low” hanging fruit</a:t>
            </a:r>
          </a:p>
        </p:txBody>
      </p:sp>
      <p:sp>
        <p:nvSpPr>
          <p:cNvPr id="4" name="Slide Number Placeholder 3"/>
          <p:cNvSpPr>
            <a:spLocks noGrp="1"/>
          </p:cNvSpPr>
          <p:nvPr>
            <p:ph type="sldNum" sz="quarter" idx="4"/>
          </p:nvPr>
        </p:nvSpPr>
        <p:spPr/>
        <p:txBody>
          <a:bodyPr/>
          <a:lstStyle/>
          <a:p>
            <a:fld id="{96499B70-49A0-4519-9B09-62EDDB406EFA}" type="slidenum">
              <a:rPr lang="nl-NL" smtClean="0"/>
              <a:pPr/>
              <a:t>19</a:t>
            </a:fld>
            <a:endParaRPr lang="nl-NL" dirty="0"/>
          </a:p>
        </p:txBody>
      </p:sp>
      <p:sp>
        <p:nvSpPr>
          <p:cNvPr id="5" name="Rectangle 4"/>
          <p:cNvSpPr>
            <a:spLocks noChangeArrowheads="1"/>
          </p:cNvSpPr>
          <p:nvPr/>
        </p:nvSpPr>
        <p:spPr bwMode="auto">
          <a:xfrm>
            <a:off x="1271464" y="3572419"/>
            <a:ext cx="4851129" cy="432645"/>
          </a:xfrm>
          <a:prstGeom prst="rect">
            <a:avLst/>
          </a:prstGeom>
          <a:solidFill>
            <a:srgbClr val="FF0000"/>
          </a:solidFill>
          <a:ln w="19050">
            <a:solidFill>
              <a:srgbClr val="FF0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2000" dirty="0">
                <a:latin typeface="Lucida Grande" pitchFamily="1" charset="0"/>
              </a:rPr>
              <a:t>Wait</a:t>
            </a:r>
          </a:p>
        </p:txBody>
      </p:sp>
      <p:sp>
        <p:nvSpPr>
          <p:cNvPr id="6" name="Rectangle 5"/>
          <p:cNvSpPr>
            <a:spLocks noChangeArrowheads="1"/>
          </p:cNvSpPr>
          <p:nvPr/>
        </p:nvSpPr>
        <p:spPr bwMode="auto">
          <a:xfrm>
            <a:off x="6122593" y="3572419"/>
            <a:ext cx="1034705" cy="432645"/>
          </a:xfrm>
          <a:prstGeom prst="rect">
            <a:avLst/>
          </a:prstGeom>
          <a:solidFill>
            <a:srgbClr val="4D7620"/>
          </a:solidFill>
          <a:ln>
            <a:solidFill>
              <a:srgbClr val="4D762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2000" dirty="0" err="1">
                <a:solidFill>
                  <a:schemeClr val="bg1"/>
                </a:solidFill>
                <a:latin typeface="Lucida Grande" pitchFamily="1" charset="0"/>
              </a:rPr>
              <a:t>Work</a:t>
            </a:r>
            <a:endParaRPr lang="nl-NL" sz="2000" dirty="0">
              <a:solidFill>
                <a:schemeClr val="bg1"/>
              </a:solidFill>
              <a:latin typeface="Lucida Grande" pitchFamily="1" charset="0"/>
            </a:endParaRPr>
          </a:p>
        </p:txBody>
      </p:sp>
      <p:sp>
        <p:nvSpPr>
          <p:cNvPr id="3" name="Oval 2"/>
          <p:cNvSpPr/>
          <p:nvPr/>
        </p:nvSpPr>
        <p:spPr>
          <a:xfrm>
            <a:off x="479376" y="2852936"/>
            <a:ext cx="5904656" cy="1944216"/>
          </a:xfrm>
          <a:prstGeom prst="ellipse">
            <a:avLst/>
          </a:prstGeom>
          <a:noFill/>
          <a:ln w="19050">
            <a:solidFill>
              <a:srgbClr val="4D762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55440" y="5485187"/>
            <a:ext cx="4279052" cy="830997"/>
          </a:xfrm>
          <a:prstGeom prst="rect">
            <a:avLst/>
          </a:prstGeom>
          <a:noFill/>
          <a:ln>
            <a:solidFill>
              <a:srgbClr val="212437"/>
            </a:solidFill>
          </a:ln>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2400" dirty="0">
                <a:solidFill>
                  <a:schemeClr val="tx1">
                    <a:lumMod val="85000"/>
                    <a:lumOff val="15000"/>
                  </a:schemeClr>
                </a:solidFill>
                <a:latin typeface="Tw Cen MT" pitchFamily="34" charset="0"/>
                <a:ea typeface="Adobe Fan Heiti Std B" pitchFamily="34" charset="-128"/>
                <a:cs typeface="Arial" pitchFamily="34" charset="0"/>
              </a:rPr>
              <a:t>Most jobs are not slow, but typically just have to wait a lot. </a:t>
            </a:r>
          </a:p>
        </p:txBody>
      </p:sp>
    </p:spTree>
    <p:extLst>
      <p:ext uri="{BB962C8B-B14F-4D97-AF65-F5344CB8AC3E}">
        <p14:creationId xmlns:p14="http://schemas.microsoft.com/office/powerpoint/2010/main" val="3360652330"/>
      </p:ext>
    </p:extLst>
  </p:cSld>
  <p:clrMapOvr>
    <a:masterClrMapping/>
  </p:clrMapOvr>
  <mc:AlternateContent xmlns:mc="http://schemas.openxmlformats.org/markup-compatibility/2006">
    <mc:Choice xmlns:p14="http://schemas.microsoft.com/office/powerpoint/2010/main" Requires="p14">
      <p:transition spd="slow" p14:dur="2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454674" y="2379594"/>
            <a:ext cx="3048000" cy="3048000"/>
          </a:xfrm>
          <a:prstGeom prst="ellipse">
            <a:avLst/>
          </a:prstGeom>
          <a:blipFill>
            <a:blip r:embed="rId3"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Freeform 3"/>
          <p:cNvSpPr/>
          <p:nvPr/>
        </p:nvSpPr>
        <p:spPr>
          <a:xfrm>
            <a:off x="5241181" y="1700809"/>
            <a:ext cx="1863328" cy="1211163"/>
          </a:xfrm>
          <a:custGeom>
            <a:avLst/>
            <a:gdLst>
              <a:gd name="connsiteX0" fmla="*/ 0 w 1863328"/>
              <a:gd name="connsiteY0" fmla="*/ 201865 h 1211163"/>
              <a:gd name="connsiteX1" fmla="*/ 201865 w 1863328"/>
              <a:gd name="connsiteY1" fmla="*/ 0 h 1211163"/>
              <a:gd name="connsiteX2" fmla="*/ 1661463 w 1863328"/>
              <a:gd name="connsiteY2" fmla="*/ 0 h 1211163"/>
              <a:gd name="connsiteX3" fmla="*/ 1863328 w 1863328"/>
              <a:gd name="connsiteY3" fmla="*/ 201865 h 1211163"/>
              <a:gd name="connsiteX4" fmla="*/ 1863328 w 1863328"/>
              <a:gd name="connsiteY4" fmla="*/ 1009298 h 1211163"/>
              <a:gd name="connsiteX5" fmla="*/ 1661463 w 1863328"/>
              <a:gd name="connsiteY5" fmla="*/ 1211163 h 1211163"/>
              <a:gd name="connsiteX6" fmla="*/ 201865 w 1863328"/>
              <a:gd name="connsiteY6" fmla="*/ 1211163 h 1211163"/>
              <a:gd name="connsiteX7" fmla="*/ 0 w 1863328"/>
              <a:gd name="connsiteY7" fmla="*/ 1009298 h 1211163"/>
              <a:gd name="connsiteX8" fmla="*/ 0 w 1863328"/>
              <a:gd name="connsiteY8" fmla="*/ 201865 h 121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328" h="1211163">
                <a:moveTo>
                  <a:pt x="0" y="201865"/>
                </a:moveTo>
                <a:cubicBezTo>
                  <a:pt x="0" y="90378"/>
                  <a:pt x="90378" y="0"/>
                  <a:pt x="201865" y="0"/>
                </a:cubicBezTo>
                <a:lnTo>
                  <a:pt x="1661463" y="0"/>
                </a:lnTo>
                <a:cubicBezTo>
                  <a:pt x="1772950" y="0"/>
                  <a:pt x="1863328" y="90378"/>
                  <a:pt x="1863328" y="201865"/>
                </a:cubicBezTo>
                <a:lnTo>
                  <a:pt x="1863328" y="1009298"/>
                </a:lnTo>
                <a:cubicBezTo>
                  <a:pt x="1863328" y="1120785"/>
                  <a:pt x="1772950" y="1211163"/>
                  <a:pt x="1661463" y="1211163"/>
                </a:cubicBezTo>
                <a:lnTo>
                  <a:pt x="201865" y="1211163"/>
                </a:lnTo>
                <a:cubicBezTo>
                  <a:pt x="90378" y="1211163"/>
                  <a:pt x="0" y="1120785"/>
                  <a:pt x="0" y="1009298"/>
                </a:cubicBezTo>
                <a:lnTo>
                  <a:pt x="0" y="201865"/>
                </a:lnTo>
                <a:close/>
              </a:path>
            </a:pathLst>
          </a:custGeom>
          <a:solidFill>
            <a:srgbClr val="92D050"/>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46754" tIns="146754" rIns="146754" bIns="146754" numCol="1" spcCol="1270" anchor="ctr" anchorCtr="0">
            <a:noAutofit/>
          </a:bodyPr>
          <a:lstStyle/>
          <a:p>
            <a:pPr algn="ctr" defTabSz="1022350">
              <a:lnSpc>
                <a:spcPts val="2300"/>
              </a:lnSpc>
              <a:spcBef>
                <a:spcPct val="0"/>
              </a:spcBef>
            </a:pPr>
            <a:r>
              <a:rPr lang="nl-NL" sz="2300" dirty="0"/>
              <a:t>Teams</a:t>
            </a:r>
          </a:p>
          <a:p>
            <a:pPr algn="ctr" defTabSz="1022350">
              <a:lnSpc>
                <a:spcPts val="2300"/>
              </a:lnSpc>
              <a:spcBef>
                <a:spcPct val="0"/>
              </a:spcBef>
            </a:pPr>
            <a:r>
              <a:rPr lang="nl-NL" sz="2300" dirty="0"/>
              <a:t>&amp; </a:t>
            </a:r>
          </a:p>
          <a:p>
            <a:pPr algn="ctr" defTabSz="1022350">
              <a:lnSpc>
                <a:spcPts val="2300"/>
              </a:lnSpc>
              <a:spcBef>
                <a:spcPct val="0"/>
              </a:spcBef>
            </a:pPr>
            <a:r>
              <a:rPr lang="nl-NL" sz="2300" dirty="0"/>
              <a:t>Resources </a:t>
            </a:r>
          </a:p>
        </p:txBody>
      </p:sp>
      <p:sp>
        <p:nvSpPr>
          <p:cNvPr id="10" name="Freeform 9"/>
          <p:cNvSpPr/>
          <p:nvPr/>
        </p:nvSpPr>
        <p:spPr>
          <a:xfrm>
            <a:off x="6672064" y="4502551"/>
            <a:ext cx="1863328" cy="1211163"/>
          </a:xfrm>
          <a:custGeom>
            <a:avLst/>
            <a:gdLst>
              <a:gd name="connsiteX0" fmla="*/ 0 w 1863328"/>
              <a:gd name="connsiteY0" fmla="*/ 201865 h 1211163"/>
              <a:gd name="connsiteX1" fmla="*/ 201865 w 1863328"/>
              <a:gd name="connsiteY1" fmla="*/ 0 h 1211163"/>
              <a:gd name="connsiteX2" fmla="*/ 1661463 w 1863328"/>
              <a:gd name="connsiteY2" fmla="*/ 0 h 1211163"/>
              <a:gd name="connsiteX3" fmla="*/ 1863328 w 1863328"/>
              <a:gd name="connsiteY3" fmla="*/ 201865 h 1211163"/>
              <a:gd name="connsiteX4" fmla="*/ 1863328 w 1863328"/>
              <a:gd name="connsiteY4" fmla="*/ 1009298 h 1211163"/>
              <a:gd name="connsiteX5" fmla="*/ 1661463 w 1863328"/>
              <a:gd name="connsiteY5" fmla="*/ 1211163 h 1211163"/>
              <a:gd name="connsiteX6" fmla="*/ 201865 w 1863328"/>
              <a:gd name="connsiteY6" fmla="*/ 1211163 h 1211163"/>
              <a:gd name="connsiteX7" fmla="*/ 0 w 1863328"/>
              <a:gd name="connsiteY7" fmla="*/ 1009298 h 1211163"/>
              <a:gd name="connsiteX8" fmla="*/ 0 w 1863328"/>
              <a:gd name="connsiteY8" fmla="*/ 201865 h 121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328" h="1211163">
                <a:moveTo>
                  <a:pt x="0" y="201865"/>
                </a:moveTo>
                <a:cubicBezTo>
                  <a:pt x="0" y="90378"/>
                  <a:pt x="90378" y="0"/>
                  <a:pt x="201865" y="0"/>
                </a:cubicBezTo>
                <a:lnTo>
                  <a:pt x="1661463" y="0"/>
                </a:lnTo>
                <a:cubicBezTo>
                  <a:pt x="1772950" y="0"/>
                  <a:pt x="1863328" y="90378"/>
                  <a:pt x="1863328" y="201865"/>
                </a:cubicBezTo>
                <a:lnTo>
                  <a:pt x="1863328" y="1009298"/>
                </a:lnTo>
                <a:cubicBezTo>
                  <a:pt x="1863328" y="1120785"/>
                  <a:pt x="1772950" y="1211163"/>
                  <a:pt x="1661463" y="1211163"/>
                </a:cubicBezTo>
                <a:lnTo>
                  <a:pt x="201865" y="1211163"/>
                </a:lnTo>
                <a:cubicBezTo>
                  <a:pt x="90378" y="1211163"/>
                  <a:pt x="0" y="1120785"/>
                  <a:pt x="0" y="1009298"/>
                </a:cubicBezTo>
                <a:lnTo>
                  <a:pt x="0" y="201865"/>
                </a:lnTo>
                <a:close/>
              </a:path>
            </a:pathLst>
          </a:custGeom>
          <a:solidFill>
            <a:srgbClr val="0070C0"/>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46754" tIns="146754" rIns="146754" bIns="146754" numCol="1" spcCol="1270" anchor="ctr" anchorCtr="0">
            <a:noAutofit/>
          </a:bodyPr>
          <a:lstStyle/>
          <a:p>
            <a:pPr algn="ctr" defTabSz="1022350">
              <a:lnSpc>
                <a:spcPct val="90000"/>
              </a:lnSpc>
              <a:spcBef>
                <a:spcPct val="0"/>
              </a:spcBef>
              <a:spcAft>
                <a:spcPct val="35000"/>
              </a:spcAft>
            </a:pPr>
            <a:r>
              <a:rPr lang="en-US" sz="2300" dirty="0"/>
              <a:t>Multi-Project and Portfolio</a:t>
            </a:r>
            <a:endParaRPr lang="nl-NL" sz="2300" dirty="0"/>
          </a:p>
        </p:txBody>
      </p:sp>
      <p:sp>
        <p:nvSpPr>
          <p:cNvPr id="12" name="Freeform 11"/>
          <p:cNvSpPr/>
          <p:nvPr/>
        </p:nvSpPr>
        <p:spPr>
          <a:xfrm>
            <a:off x="3377853" y="3639096"/>
            <a:ext cx="1863328" cy="1211163"/>
          </a:xfrm>
          <a:custGeom>
            <a:avLst/>
            <a:gdLst>
              <a:gd name="connsiteX0" fmla="*/ 0 w 1863328"/>
              <a:gd name="connsiteY0" fmla="*/ 201865 h 1211163"/>
              <a:gd name="connsiteX1" fmla="*/ 201865 w 1863328"/>
              <a:gd name="connsiteY1" fmla="*/ 0 h 1211163"/>
              <a:gd name="connsiteX2" fmla="*/ 1661463 w 1863328"/>
              <a:gd name="connsiteY2" fmla="*/ 0 h 1211163"/>
              <a:gd name="connsiteX3" fmla="*/ 1863328 w 1863328"/>
              <a:gd name="connsiteY3" fmla="*/ 201865 h 1211163"/>
              <a:gd name="connsiteX4" fmla="*/ 1863328 w 1863328"/>
              <a:gd name="connsiteY4" fmla="*/ 1009298 h 1211163"/>
              <a:gd name="connsiteX5" fmla="*/ 1661463 w 1863328"/>
              <a:gd name="connsiteY5" fmla="*/ 1211163 h 1211163"/>
              <a:gd name="connsiteX6" fmla="*/ 201865 w 1863328"/>
              <a:gd name="connsiteY6" fmla="*/ 1211163 h 1211163"/>
              <a:gd name="connsiteX7" fmla="*/ 0 w 1863328"/>
              <a:gd name="connsiteY7" fmla="*/ 1009298 h 1211163"/>
              <a:gd name="connsiteX8" fmla="*/ 0 w 1863328"/>
              <a:gd name="connsiteY8" fmla="*/ 201865 h 121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328" h="1211163">
                <a:moveTo>
                  <a:pt x="0" y="201865"/>
                </a:moveTo>
                <a:cubicBezTo>
                  <a:pt x="0" y="90378"/>
                  <a:pt x="90378" y="0"/>
                  <a:pt x="201865" y="0"/>
                </a:cubicBezTo>
                <a:lnTo>
                  <a:pt x="1661463" y="0"/>
                </a:lnTo>
                <a:cubicBezTo>
                  <a:pt x="1772950" y="0"/>
                  <a:pt x="1863328" y="90378"/>
                  <a:pt x="1863328" y="201865"/>
                </a:cubicBezTo>
                <a:lnTo>
                  <a:pt x="1863328" y="1009298"/>
                </a:lnTo>
                <a:cubicBezTo>
                  <a:pt x="1863328" y="1120785"/>
                  <a:pt x="1772950" y="1211163"/>
                  <a:pt x="1661463" y="1211163"/>
                </a:cubicBezTo>
                <a:lnTo>
                  <a:pt x="201865" y="1211163"/>
                </a:lnTo>
                <a:cubicBezTo>
                  <a:pt x="90378" y="1211163"/>
                  <a:pt x="0" y="1120785"/>
                  <a:pt x="0" y="1009298"/>
                </a:cubicBezTo>
                <a:lnTo>
                  <a:pt x="0" y="201865"/>
                </a:lnTo>
                <a:close/>
              </a:path>
            </a:pathLst>
          </a:custGeom>
          <a:solidFill>
            <a:srgbClr val="FF9933"/>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6754" tIns="146754" rIns="146754" bIns="146754" numCol="1" spcCol="1270" anchor="ctr" anchorCtr="0">
            <a:noAutofit/>
          </a:bodyPr>
          <a:lstStyle/>
          <a:p>
            <a:pPr algn="ctr" defTabSz="1022350">
              <a:lnSpc>
                <a:spcPct val="90000"/>
              </a:lnSpc>
              <a:spcBef>
                <a:spcPct val="0"/>
              </a:spcBef>
              <a:spcAft>
                <a:spcPct val="35000"/>
              </a:spcAft>
            </a:pPr>
            <a:r>
              <a:rPr lang="nl-NL" sz="2300" dirty="0"/>
              <a:t>Project</a:t>
            </a:r>
          </a:p>
        </p:txBody>
      </p:sp>
      <p:sp>
        <p:nvSpPr>
          <p:cNvPr id="2" name="Title 1"/>
          <p:cNvSpPr>
            <a:spLocks noGrp="1"/>
          </p:cNvSpPr>
          <p:nvPr>
            <p:ph type="title"/>
          </p:nvPr>
        </p:nvSpPr>
        <p:spPr/>
        <p:txBody>
          <a:bodyPr>
            <a:noAutofit/>
          </a:bodyPr>
          <a:lstStyle/>
          <a:p>
            <a:pPr>
              <a:lnSpc>
                <a:spcPct val="110000"/>
              </a:lnSpc>
            </a:pPr>
            <a:r>
              <a:rPr lang="en-GB" sz="2800" dirty="0"/>
              <a:t>LYNX is used for multi-project management..</a:t>
            </a:r>
            <a:br>
              <a:rPr lang="en-GB" sz="2800" dirty="0"/>
            </a:br>
            <a:r>
              <a:rPr lang="en-GB" sz="2800" dirty="0"/>
              <a:t>O</a:t>
            </a:r>
            <a:r>
              <a:rPr lang="en-GB" sz="2400" i="1" dirty="0"/>
              <a:t>bjectives and Challenges</a:t>
            </a:r>
          </a:p>
        </p:txBody>
      </p:sp>
      <p:sp>
        <p:nvSpPr>
          <p:cNvPr id="6" name="TextBox 5"/>
          <p:cNvSpPr txBox="1"/>
          <p:nvPr/>
        </p:nvSpPr>
        <p:spPr>
          <a:xfrm>
            <a:off x="7603728" y="1822525"/>
            <a:ext cx="3820864" cy="1010533"/>
          </a:xfrm>
          <a:prstGeom prst="rect">
            <a:avLst/>
          </a:prstGeom>
          <a:noFill/>
          <a:ln>
            <a:noFill/>
          </a:ln>
          <a:effectLst/>
        </p:spPr>
        <p:txBody>
          <a:bodyPr vert="horz" wrap="square" rtlCol="0" anchor="t" anchorCtr="0">
            <a:spAutoFit/>
          </a:bodyPr>
          <a:lstStyle/>
          <a:p>
            <a:pPr marL="285750" marR="0" indent="-285750" defTabSz="914400" rtl="0" eaLnBrk="1" fontAlgn="auto" latinLnBrk="0" hangingPunct="1">
              <a:lnSpc>
                <a:spcPct val="100000"/>
              </a:lnSpc>
              <a:spcBef>
                <a:spcPts val="700"/>
              </a:spcBef>
              <a:spcAft>
                <a:spcPts val="0"/>
              </a:spcAft>
              <a:buClr>
                <a:srgbClr val="212437"/>
              </a:buClr>
              <a:buSzPct val="70000"/>
              <a:buFont typeface="Wingdings" panose="05000000000000000000" pitchFamily="2" charset="2"/>
              <a:buChar char="Ø"/>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Optimal Conditions for innovation </a:t>
            </a:r>
          </a:p>
          <a:p>
            <a:pPr marL="285750" marR="0" indent="-285750" defTabSz="914400" rtl="0" eaLnBrk="1" fontAlgn="auto" latinLnBrk="0" hangingPunct="1">
              <a:lnSpc>
                <a:spcPct val="100000"/>
              </a:lnSpc>
              <a:spcBef>
                <a:spcPts val="700"/>
              </a:spcBef>
              <a:spcAft>
                <a:spcPts val="0"/>
              </a:spcAft>
              <a:buClr>
                <a:srgbClr val="212437"/>
              </a:buClr>
              <a:buSzPct val="70000"/>
              <a:buFont typeface="Wingdings" panose="05000000000000000000" pitchFamily="2" charset="2"/>
              <a:buChar char="Ø"/>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Deliver quality </a:t>
            </a:r>
          </a:p>
          <a:p>
            <a:pPr marL="285750" marR="0" indent="-285750" defTabSz="914400" rtl="0" eaLnBrk="1" fontAlgn="auto" latinLnBrk="0" hangingPunct="1">
              <a:lnSpc>
                <a:spcPct val="100000"/>
              </a:lnSpc>
              <a:spcBef>
                <a:spcPts val="700"/>
              </a:spcBef>
              <a:spcAft>
                <a:spcPts val="0"/>
              </a:spcAft>
              <a:buClr>
                <a:srgbClr val="212437"/>
              </a:buClr>
              <a:buSzPct val="70000"/>
              <a:buFont typeface="Wingdings" panose="05000000000000000000" pitchFamily="2" charset="2"/>
              <a:buChar char="Ø"/>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Be able to focus and getting work done</a:t>
            </a:r>
          </a:p>
        </p:txBody>
      </p:sp>
      <p:sp>
        <p:nvSpPr>
          <p:cNvPr id="7" name="TextBox 6"/>
          <p:cNvSpPr txBox="1"/>
          <p:nvPr/>
        </p:nvSpPr>
        <p:spPr>
          <a:xfrm>
            <a:off x="119336" y="3639096"/>
            <a:ext cx="3355890" cy="1592744"/>
          </a:xfrm>
          <a:prstGeom prst="rect">
            <a:avLst/>
          </a:prstGeom>
          <a:noFill/>
          <a:ln>
            <a:noFill/>
          </a:ln>
          <a:effectLst/>
        </p:spPr>
        <p:txBody>
          <a:bodyPr vert="horz" wrap="square" rtlCol="0" anchor="t" anchorCtr="0">
            <a:spAutoFit/>
          </a:bodyPr>
          <a:lstStyle>
            <a:defPPr>
              <a:defRPr lang="nl-NL"/>
            </a:defPPr>
            <a:lvl1pPr marR="0" indent="0" fontAlgn="auto">
              <a:lnSpc>
                <a:spcPct val="100000"/>
              </a:lnSpc>
              <a:spcBef>
                <a:spcPts val="700"/>
              </a:spcBef>
              <a:spcAft>
                <a:spcPts val="0"/>
              </a:spcAft>
              <a:buClr>
                <a:schemeClr val="accent2"/>
              </a:buClr>
              <a:buSzPct val="70000"/>
              <a:buFont typeface="Wingdings 2" pitchFamily="18" charset="2"/>
              <a:buNone/>
              <a:tabLst/>
              <a:defRPr sz="1600">
                <a:solidFill>
                  <a:schemeClr val="tx1">
                    <a:lumMod val="85000"/>
                    <a:lumOff val="15000"/>
                  </a:schemeClr>
                </a:solidFill>
                <a:latin typeface="Tw Cen MT" pitchFamily="34" charset="0"/>
                <a:ea typeface="Adobe Fan Heiti Std B" pitchFamily="34" charset="-128"/>
                <a:cs typeface="Arial" pitchFamily="34" charset="0"/>
              </a:defRPr>
            </a:lvl1pPr>
          </a:lstStyle>
          <a:p>
            <a:pPr marL="285750" indent="-285750">
              <a:buClr>
                <a:srgbClr val="212437"/>
              </a:buClr>
              <a:buFont typeface="Wingdings" panose="05000000000000000000" pitchFamily="2" charset="2"/>
              <a:buChar char="Ø"/>
            </a:pPr>
            <a:r>
              <a:rPr lang="en-GB" dirty="0"/>
              <a:t>Must be Reliable and Fast</a:t>
            </a:r>
          </a:p>
          <a:p>
            <a:pPr marL="285750" indent="-285750">
              <a:buClr>
                <a:srgbClr val="212437"/>
              </a:buClr>
              <a:buFont typeface="Wingdings" panose="05000000000000000000" pitchFamily="2" charset="2"/>
              <a:buChar char="Ø"/>
            </a:pPr>
            <a:r>
              <a:rPr lang="en-GB" dirty="0"/>
              <a:t>Manage Scope, Time and Budget</a:t>
            </a:r>
          </a:p>
          <a:p>
            <a:pPr marL="285750" indent="-285750">
              <a:buClr>
                <a:srgbClr val="212437"/>
              </a:buClr>
              <a:buFont typeface="Wingdings" panose="05000000000000000000" pitchFamily="2" charset="2"/>
              <a:buChar char="Ø"/>
            </a:pPr>
            <a:r>
              <a:rPr lang="en-GB" dirty="0"/>
              <a:t>Needs to know if the project is on “track”</a:t>
            </a:r>
          </a:p>
          <a:p>
            <a:pPr marL="285750" indent="-285750">
              <a:buClr>
                <a:srgbClr val="212437"/>
              </a:buClr>
              <a:buFont typeface="Wingdings" panose="05000000000000000000" pitchFamily="2" charset="2"/>
              <a:buChar char="Ø"/>
            </a:pPr>
            <a:r>
              <a:rPr lang="en-GB" dirty="0"/>
              <a:t>Satisfy </a:t>
            </a:r>
            <a:r>
              <a:rPr lang="en-GB"/>
              <a:t>the stakeholders</a:t>
            </a:r>
            <a:endParaRPr lang="en-GB" dirty="0"/>
          </a:p>
        </p:txBody>
      </p:sp>
      <p:sp>
        <p:nvSpPr>
          <p:cNvPr id="11" name="TextBox 10"/>
          <p:cNvSpPr txBox="1"/>
          <p:nvPr/>
        </p:nvSpPr>
        <p:spPr>
          <a:xfrm>
            <a:off x="8760296" y="4603369"/>
            <a:ext cx="3096344" cy="1010533"/>
          </a:xfrm>
          <a:prstGeom prst="rect">
            <a:avLst/>
          </a:prstGeom>
          <a:noFill/>
          <a:ln>
            <a:noFill/>
          </a:ln>
          <a:effectLst/>
        </p:spPr>
        <p:txBody>
          <a:bodyPr vert="horz" wrap="square" rtlCol="0" anchor="t" anchorCtr="0">
            <a:spAutoFit/>
          </a:bodyPr>
          <a:lstStyle>
            <a:defPPr>
              <a:defRPr lang="nl-NL"/>
            </a:defPPr>
            <a:lvl1pPr marR="0" indent="0" fontAlgn="auto">
              <a:lnSpc>
                <a:spcPct val="100000"/>
              </a:lnSpc>
              <a:spcBef>
                <a:spcPts val="700"/>
              </a:spcBef>
              <a:spcAft>
                <a:spcPts val="0"/>
              </a:spcAft>
              <a:buClr>
                <a:schemeClr val="accent2"/>
              </a:buClr>
              <a:buSzPct val="70000"/>
              <a:buFont typeface="Wingdings 2" pitchFamily="18" charset="2"/>
              <a:buNone/>
              <a:tabLst/>
              <a:defRPr sz="1600">
                <a:solidFill>
                  <a:schemeClr val="tx1">
                    <a:lumMod val="85000"/>
                    <a:lumOff val="15000"/>
                  </a:schemeClr>
                </a:solidFill>
                <a:latin typeface="Tw Cen MT" pitchFamily="34" charset="0"/>
                <a:ea typeface="Adobe Fan Heiti Std B" pitchFamily="34" charset="-128"/>
                <a:cs typeface="Arial" pitchFamily="34" charset="0"/>
              </a:defRPr>
            </a:lvl1pPr>
          </a:lstStyle>
          <a:p>
            <a:pPr marL="285750" indent="-285750">
              <a:buClr>
                <a:srgbClr val="212437"/>
              </a:buClr>
              <a:buFont typeface="Wingdings" panose="05000000000000000000" pitchFamily="2" charset="2"/>
              <a:buChar char="Ø"/>
            </a:pPr>
            <a:r>
              <a:rPr lang="en-GB" dirty="0"/>
              <a:t>Portfolio with many projects </a:t>
            </a:r>
          </a:p>
          <a:p>
            <a:pPr marL="285750" indent="-285750">
              <a:buClr>
                <a:srgbClr val="212437"/>
              </a:buClr>
              <a:buFont typeface="Wingdings" panose="05000000000000000000" pitchFamily="2" charset="2"/>
              <a:buChar char="Ø"/>
            </a:pPr>
            <a:r>
              <a:rPr lang="en-GB" dirty="0"/>
              <a:t>High Due-Date performance</a:t>
            </a:r>
          </a:p>
          <a:p>
            <a:pPr marL="285750" indent="-285750">
              <a:buClr>
                <a:srgbClr val="212437"/>
              </a:buClr>
              <a:buFont typeface="Wingdings" panose="05000000000000000000" pitchFamily="2" charset="2"/>
              <a:buChar char="Ø"/>
            </a:pPr>
            <a:r>
              <a:rPr lang="en-GB" dirty="0"/>
              <a:t>Deliver more projects</a:t>
            </a:r>
          </a:p>
        </p:txBody>
      </p:sp>
      <p:sp>
        <p:nvSpPr>
          <p:cNvPr id="13" name="TextBox 12"/>
          <p:cNvSpPr txBox="1"/>
          <p:nvPr/>
        </p:nvSpPr>
        <p:spPr>
          <a:xfrm>
            <a:off x="551384" y="6375854"/>
            <a:ext cx="10031734" cy="338554"/>
          </a:xfrm>
          <a:prstGeom prst="rect">
            <a:avLst/>
          </a:prstGeom>
          <a:solidFill>
            <a:srgbClr val="204892"/>
          </a:solidFill>
          <a:ln>
            <a:noFill/>
          </a:ln>
          <a:effectLst/>
        </p:spPr>
        <p:txBody>
          <a:bodyPr vert="horz" wrap="square" rtlCol="0" anchor="t" anchorCtr="0">
            <a:spAutoFit/>
          </a:bodyPr>
          <a:lstStyle>
            <a:defPPr>
              <a:defRPr lang="nl-NL"/>
            </a:defPPr>
            <a:lvl1pPr marR="0" indent="0" fontAlgn="auto">
              <a:lnSpc>
                <a:spcPct val="100000"/>
              </a:lnSpc>
              <a:spcBef>
                <a:spcPts val="700"/>
              </a:spcBef>
              <a:spcAft>
                <a:spcPts val="0"/>
              </a:spcAft>
              <a:buClr>
                <a:schemeClr val="accent2"/>
              </a:buClr>
              <a:buSzPct val="70000"/>
              <a:buFont typeface="Wingdings 2" pitchFamily="18" charset="2"/>
              <a:buNone/>
              <a:tabLst/>
              <a:defRPr sz="1600">
                <a:solidFill>
                  <a:schemeClr val="tx1">
                    <a:lumMod val="85000"/>
                    <a:lumOff val="15000"/>
                  </a:schemeClr>
                </a:solidFill>
                <a:latin typeface="Tw Cen MT" pitchFamily="34" charset="0"/>
                <a:ea typeface="Adobe Fan Heiti Std B" pitchFamily="34" charset="-128"/>
                <a:cs typeface="Arial" pitchFamily="34" charset="0"/>
              </a:defRPr>
            </a:lvl1pPr>
          </a:lstStyle>
          <a:p>
            <a:pPr algn="ctr">
              <a:buClr>
                <a:srgbClr val="212437"/>
              </a:buClr>
            </a:pPr>
            <a:r>
              <a:rPr lang="en-GB" dirty="0">
                <a:solidFill>
                  <a:schemeClr val="bg1"/>
                </a:solidFill>
              </a:rPr>
              <a:t>1. In Time		 2.  Within budget		3.  Deliver Scope           4. Right Quality  	5. Across Projects</a:t>
            </a:r>
          </a:p>
        </p:txBody>
      </p:sp>
    </p:spTree>
    <p:custDataLst>
      <p:tags r:id="rId1"/>
    </p:custDataLst>
    <p:extLst>
      <p:ext uri="{BB962C8B-B14F-4D97-AF65-F5344CB8AC3E}">
        <p14:creationId xmlns:p14="http://schemas.microsoft.com/office/powerpoint/2010/main" val="48469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922940" y="1993784"/>
            <a:ext cx="2261240" cy="363917"/>
          </a:xfrm>
          <a:custGeom>
            <a:avLst/>
            <a:gdLst/>
            <a:ahLst/>
            <a:cxnLst/>
            <a:rect l="l" t="t" r="r" b="b"/>
            <a:pathLst>
              <a:path w="2493645" h="401319">
                <a:moveTo>
                  <a:pt x="0" y="400812"/>
                </a:moveTo>
                <a:lnTo>
                  <a:pt x="2493264" y="400812"/>
                </a:lnTo>
                <a:lnTo>
                  <a:pt x="2493264" y="0"/>
                </a:lnTo>
                <a:lnTo>
                  <a:pt x="0" y="0"/>
                </a:lnTo>
                <a:lnTo>
                  <a:pt x="0" y="400812"/>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dirty="0">
              <a:ln>
                <a:noFill/>
              </a:ln>
              <a:solidFill>
                <a:srgbClr val="000000"/>
              </a:solidFill>
              <a:effectLst/>
              <a:uLnTx/>
              <a:uFillTx/>
              <a:latin typeface="Tw Cen MT"/>
              <a:ea typeface="+mn-ea"/>
              <a:cs typeface="+mn-cs"/>
            </a:endParaRPr>
          </a:p>
        </p:txBody>
      </p:sp>
      <p:sp>
        <p:nvSpPr>
          <p:cNvPr id="10" name="object 10"/>
          <p:cNvSpPr txBox="1">
            <a:spLocks noGrp="1"/>
          </p:cNvSpPr>
          <p:nvPr>
            <p:ph type="title"/>
          </p:nvPr>
        </p:nvSpPr>
        <p:spPr/>
        <p:txBody>
          <a:bodyPr>
            <a:noAutofit/>
          </a:bodyPr>
          <a:lstStyle/>
          <a:p>
            <a:r>
              <a:rPr lang="en-US" sz="2400" dirty="0"/>
              <a:t>Today: What makes people (and </a:t>
            </a:r>
            <a:r>
              <a:rPr lang="en-US" sz="2400" dirty="0" err="1"/>
              <a:t>organisations</a:t>
            </a:r>
            <a:r>
              <a:rPr lang="en-US" sz="2400" dirty="0"/>
              <a:t>) unhappy?</a:t>
            </a:r>
          </a:p>
        </p:txBody>
      </p:sp>
      <p:sp>
        <p:nvSpPr>
          <p:cNvPr id="14" name="object 14"/>
          <p:cNvSpPr/>
          <p:nvPr/>
        </p:nvSpPr>
        <p:spPr>
          <a:xfrm>
            <a:off x="2694618" y="1719297"/>
            <a:ext cx="407679" cy="39524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rgbClr val="000000"/>
              </a:solidFill>
              <a:effectLst/>
              <a:uLnTx/>
              <a:uFillTx/>
              <a:latin typeface="Tw Cen MT"/>
              <a:ea typeface="+mn-ea"/>
              <a:cs typeface="+mn-cs"/>
            </a:endParaRPr>
          </a:p>
        </p:txBody>
      </p:sp>
      <p:sp>
        <p:nvSpPr>
          <p:cNvPr id="22" name="object 12"/>
          <p:cNvSpPr txBox="1"/>
          <p:nvPr/>
        </p:nvSpPr>
        <p:spPr>
          <a:xfrm>
            <a:off x="930366" y="1993784"/>
            <a:ext cx="1805193" cy="314647"/>
          </a:xfrm>
          <a:prstGeom prst="rect">
            <a:avLst/>
          </a:prstGeom>
        </p:spPr>
        <p:txBody>
          <a:bodyPr vert="horz" wrap="square" lIns="0" tIns="35125" rIns="0" bIns="0" rtlCol="0">
            <a:spAutoFit/>
          </a:bodyPr>
          <a:lstStyle/>
          <a:p>
            <a:pPr marL="84069" marR="0" lvl="0" indent="0" algn="l" defTabSz="914400" rtl="0" eaLnBrk="1" fontAlgn="auto" latinLnBrk="0" hangingPunct="1">
              <a:lnSpc>
                <a:spcPct val="100000"/>
              </a:lnSpc>
              <a:spcBef>
                <a:spcPts val="277"/>
              </a:spcBef>
              <a:spcAft>
                <a:spcPts val="0"/>
              </a:spcAft>
              <a:buClrTx/>
              <a:buSzTx/>
              <a:buFontTx/>
              <a:buNone/>
              <a:tabLst/>
              <a:defRPr/>
            </a:pPr>
            <a:r>
              <a:rPr kumimoji="0" lang="en-US" sz="1814" b="1" i="0" u="none" strike="noStrike" kern="1200" cap="none" spc="0" normalizeH="0" baseline="0" noProof="0" dirty="0">
                <a:ln>
                  <a:noFill/>
                </a:ln>
                <a:solidFill>
                  <a:srgbClr val="FFFFFF"/>
                </a:solidFill>
                <a:effectLst/>
                <a:uLnTx/>
                <a:uFillTx/>
                <a:latin typeface="Arial"/>
                <a:ea typeface="+mn-ea"/>
                <a:cs typeface="Arial"/>
              </a:rPr>
              <a:t>Undesired</a:t>
            </a:r>
            <a:endParaRPr kumimoji="0" sz="1814" b="0" i="0" u="none" strike="noStrike" kern="1200" cap="none" spc="0" normalizeH="0" baseline="0" noProof="0" dirty="0">
              <a:ln>
                <a:noFill/>
              </a:ln>
              <a:solidFill>
                <a:srgbClr val="000000"/>
              </a:solidFill>
              <a:effectLst/>
              <a:uLnTx/>
              <a:uFillTx/>
              <a:latin typeface="Arial"/>
              <a:ea typeface="+mn-ea"/>
              <a:cs typeface="Arial"/>
            </a:endParaRPr>
          </a:p>
        </p:txBody>
      </p:sp>
      <p:sp>
        <p:nvSpPr>
          <p:cNvPr id="18" name="object 5">
            <a:extLst>
              <a:ext uri="{FF2B5EF4-FFF2-40B4-BE49-F238E27FC236}">
                <a16:creationId xmlns:a16="http://schemas.microsoft.com/office/drawing/2014/main" id="{61A9D6D1-17C4-4B70-8095-5323E484ED4F}"/>
              </a:ext>
            </a:extLst>
          </p:cNvPr>
          <p:cNvSpPr txBox="1"/>
          <p:nvPr/>
        </p:nvSpPr>
        <p:spPr>
          <a:xfrm>
            <a:off x="4318256" y="2308431"/>
            <a:ext cx="5234128" cy="4821104"/>
          </a:xfrm>
          <a:prstGeom prst="rect">
            <a:avLst/>
          </a:prstGeom>
        </p:spPr>
        <p:txBody>
          <a:bodyPr vert="horz" wrap="square" lIns="0" tIns="98465" rIns="0" bIns="0" rtlCol="0">
            <a:spAutoFit/>
          </a:bodyPr>
          <a:lstStyle/>
          <a:p>
            <a:pPr marL="297266" indent="-285750">
              <a:spcBef>
                <a:spcPts val="775"/>
              </a:spcBef>
              <a:buClr>
                <a:srgbClr val="003366"/>
              </a:buClr>
              <a:buFont typeface="Wingdings" panose="05000000000000000000" pitchFamily="2" charset="2"/>
              <a:buChar char="Ø"/>
              <a:tabLst>
                <a:tab pos="176200" algn="l"/>
              </a:tabLst>
              <a:defRPr/>
            </a:pPr>
            <a:r>
              <a:rPr kumimoji="0" lang="en-US" sz="1632" b="0" i="1" u="none" strike="noStrike" kern="1200" cap="none" spc="-5" normalizeH="0" baseline="0" dirty="0">
                <a:ln>
                  <a:noFill/>
                </a:ln>
                <a:effectLst/>
                <a:uLnTx/>
                <a:uFillTx/>
                <a:latin typeface="Arial"/>
                <a:ea typeface="+mn-ea"/>
                <a:cs typeface="Arial"/>
              </a:rPr>
              <a:t>Too many things going on  = mental pressure</a:t>
            </a:r>
            <a:endParaRPr kumimoji="0" lang="en-US" sz="1632" b="0" i="1" u="none" strike="noStrike" kern="1200" cap="none" spc="0" normalizeH="0" baseline="0" dirty="0">
              <a:ln>
                <a:noFill/>
              </a:ln>
              <a:effectLst/>
              <a:uLnTx/>
              <a:uFillTx/>
              <a:latin typeface="Arial"/>
              <a:ea typeface="+mn-ea"/>
              <a:cs typeface="Arial"/>
            </a:endParaRPr>
          </a:p>
          <a:p>
            <a:pPr marL="297266" marR="0" lvl="0" indent="-285750" algn="l" defTabSz="914400" rtl="0" eaLnBrk="1" fontAlgn="auto" latinLnBrk="0" hangingPunct="1">
              <a:lnSpc>
                <a:spcPct val="100000"/>
              </a:lnSpc>
              <a:spcBef>
                <a:spcPts val="775"/>
              </a:spcBef>
              <a:spcAft>
                <a:spcPts val="0"/>
              </a:spcAft>
              <a:buClr>
                <a:srgbClr val="003366"/>
              </a:buClr>
              <a:buSzTx/>
              <a:buFont typeface="Wingdings" panose="05000000000000000000" pitchFamily="2" charset="2"/>
              <a:buChar char="Ø"/>
              <a:tabLst>
                <a:tab pos="176200" algn="l"/>
              </a:tabLst>
              <a:defRPr/>
            </a:pPr>
            <a:r>
              <a:rPr kumimoji="0" lang="en-US" sz="1632" b="0" i="1" u="none" strike="noStrike" kern="1200" cap="none" spc="-5" normalizeH="0" baseline="0" dirty="0">
                <a:ln>
                  <a:noFill/>
                </a:ln>
                <a:effectLst/>
                <a:uLnTx/>
                <a:uFillTx/>
                <a:latin typeface="Arial"/>
                <a:ea typeface="+mn-ea"/>
                <a:cs typeface="Arial"/>
              </a:rPr>
              <a:t>Delays and waiting time </a:t>
            </a:r>
          </a:p>
          <a:p>
            <a:pPr marL="297266" marR="0" lvl="0" indent="-285750" algn="l" defTabSz="914400" rtl="0" eaLnBrk="1" fontAlgn="auto" latinLnBrk="0" hangingPunct="1">
              <a:lnSpc>
                <a:spcPct val="100000"/>
              </a:lnSpc>
              <a:spcBef>
                <a:spcPts val="775"/>
              </a:spcBef>
              <a:spcAft>
                <a:spcPts val="0"/>
              </a:spcAft>
              <a:buClr>
                <a:srgbClr val="003366"/>
              </a:buClr>
              <a:buSzTx/>
              <a:buFont typeface="Wingdings" panose="05000000000000000000" pitchFamily="2" charset="2"/>
              <a:buChar char="Ø"/>
              <a:tabLst>
                <a:tab pos="176200" algn="l"/>
              </a:tabLst>
              <a:defRPr/>
            </a:pPr>
            <a:r>
              <a:rPr kumimoji="0" lang="en-US" sz="1632" b="0" i="1" u="none" strike="noStrike" kern="1200" cap="none" spc="-5" normalizeH="0" baseline="0" dirty="0">
                <a:ln>
                  <a:noFill/>
                </a:ln>
                <a:effectLst/>
                <a:uLnTx/>
                <a:uFillTx/>
                <a:latin typeface="Arial"/>
                <a:ea typeface="+mn-ea"/>
                <a:cs typeface="Arial"/>
              </a:rPr>
              <a:t>Many unfinished tasks, more Work-in-Progress</a:t>
            </a:r>
            <a:endParaRPr kumimoji="0" lang="en-US" sz="1632" b="0" i="1" u="none" strike="noStrike" kern="1200" cap="none" spc="0" normalizeH="0" baseline="0" dirty="0">
              <a:ln>
                <a:noFill/>
              </a:ln>
              <a:effectLst/>
              <a:uLnTx/>
              <a:uFillTx/>
              <a:latin typeface="Arial"/>
              <a:ea typeface="+mn-ea"/>
              <a:cs typeface="Arial"/>
            </a:endParaRP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r>
              <a:rPr kumimoji="0" lang="en-US" sz="1632" b="0" i="1" u="none" strike="noStrike" kern="1200" cap="none" spc="0" normalizeH="0" baseline="0" dirty="0">
                <a:ln>
                  <a:noFill/>
                </a:ln>
                <a:effectLst/>
                <a:uLnTx/>
                <a:uFillTx/>
                <a:latin typeface="Arial"/>
                <a:ea typeface="+mn-ea"/>
                <a:cs typeface="Arial"/>
              </a:rPr>
              <a:t>Task Interruptions</a:t>
            </a:r>
          </a:p>
          <a:p>
            <a:pPr marL="297266" indent="-285750">
              <a:spcBef>
                <a:spcPts val="685"/>
              </a:spcBef>
              <a:buClr>
                <a:srgbClr val="003366"/>
              </a:buClr>
              <a:buFont typeface="Wingdings" panose="05000000000000000000" pitchFamily="2" charset="2"/>
              <a:buChar char="Ø"/>
              <a:tabLst>
                <a:tab pos="176200" algn="l"/>
              </a:tabLst>
              <a:defRPr/>
            </a:pPr>
            <a:r>
              <a:rPr kumimoji="0" lang="en-US" sz="1632" b="0" i="1" u="none" strike="noStrike" kern="1200" cap="none" spc="-5" normalizeH="0" baseline="0" dirty="0">
                <a:ln>
                  <a:noFill/>
                </a:ln>
                <a:effectLst/>
                <a:uLnTx/>
                <a:uFillTx/>
                <a:latin typeface="Arial"/>
                <a:ea typeface="+mn-ea"/>
                <a:cs typeface="Arial"/>
              </a:rPr>
              <a:t>Favorite tasks first</a:t>
            </a:r>
            <a:endParaRPr kumimoji="0" lang="en-US" sz="1632" b="0" i="1" u="none" strike="noStrike" kern="1200" cap="none" spc="0" normalizeH="0" baseline="0" dirty="0">
              <a:ln>
                <a:noFill/>
              </a:ln>
              <a:effectLst/>
              <a:uLnTx/>
              <a:uFillTx/>
              <a:latin typeface="Arial"/>
              <a:ea typeface="+mn-ea"/>
              <a:cs typeface="Arial"/>
            </a:endParaRP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r>
              <a:rPr lang="en-US" sz="1632" i="1" spc="-5" dirty="0">
                <a:latin typeface="Arial"/>
                <a:cs typeface="Arial"/>
              </a:rPr>
              <a:t>Working on non-critical work first</a:t>
            </a:r>
            <a:endParaRPr kumimoji="0" lang="en-US" sz="1632" b="0" i="1" u="none" strike="noStrike" kern="1200" cap="none" spc="-5" normalizeH="0" baseline="0" dirty="0">
              <a:ln>
                <a:noFill/>
              </a:ln>
              <a:effectLst/>
              <a:uLnTx/>
              <a:uFillTx/>
              <a:latin typeface="Arial"/>
              <a:ea typeface="+mn-ea"/>
              <a:cs typeface="Arial"/>
            </a:endParaRPr>
          </a:p>
          <a:p>
            <a:pPr marL="297266" indent="-285750">
              <a:spcBef>
                <a:spcPts val="685"/>
              </a:spcBef>
              <a:buClr>
                <a:srgbClr val="003366"/>
              </a:buClr>
              <a:buFont typeface="Wingdings" panose="05000000000000000000" pitchFamily="2" charset="2"/>
              <a:buChar char="Ø"/>
              <a:tabLst>
                <a:tab pos="176200" algn="l"/>
              </a:tabLst>
              <a:defRPr/>
            </a:pPr>
            <a:r>
              <a:rPr kumimoji="0" lang="en-US" sz="1632" b="0" i="1" u="none" strike="noStrike" kern="1200" cap="none" spc="0" normalizeH="0" baseline="0" dirty="0">
                <a:ln>
                  <a:noFill/>
                </a:ln>
                <a:effectLst/>
                <a:uLnTx/>
                <a:uFillTx/>
                <a:latin typeface="Arial"/>
                <a:ea typeface="+mn-ea"/>
                <a:cs typeface="Arial"/>
              </a:rPr>
              <a:t>Efficient but not effective</a:t>
            </a: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r>
              <a:rPr kumimoji="0" lang="en-US" sz="1632" b="0" i="1" u="none" strike="noStrike" kern="1200" cap="none" spc="0" normalizeH="0" baseline="0" dirty="0">
                <a:ln>
                  <a:noFill/>
                </a:ln>
                <a:effectLst/>
                <a:uLnTx/>
                <a:uFillTx/>
                <a:latin typeface="Arial"/>
                <a:ea typeface="+mn-ea"/>
                <a:cs typeface="Arial"/>
              </a:rPr>
              <a:t>Every person adds private buffer – long </a:t>
            </a:r>
            <a:r>
              <a:rPr kumimoji="0" lang="en-US" sz="1632" b="0" i="1" u="none" strike="noStrike" kern="1200" cap="none" spc="0" normalizeH="0" baseline="0" dirty="0" err="1">
                <a:ln>
                  <a:noFill/>
                </a:ln>
                <a:effectLst/>
                <a:uLnTx/>
                <a:uFillTx/>
                <a:latin typeface="Arial"/>
                <a:ea typeface="+mn-ea"/>
                <a:cs typeface="Arial"/>
              </a:rPr>
              <a:t>leadtimes</a:t>
            </a:r>
            <a:endParaRPr kumimoji="0" lang="en-US" sz="1632" b="0" i="1" u="none" strike="noStrike" kern="1200" cap="none" spc="0" normalizeH="0" baseline="0" dirty="0">
              <a:ln>
                <a:noFill/>
              </a:ln>
              <a:effectLst/>
              <a:uLnTx/>
              <a:uFillTx/>
              <a:latin typeface="Arial"/>
              <a:ea typeface="+mn-ea"/>
              <a:cs typeface="Arial"/>
            </a:endParaRP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r>
              <a:rPr kumimoji="0" lang="en-US" sz="1632" b="0" i="1" u="none" strike="noStrike" kern="1200" cap="none" spc="0" normalizeH="0" baseline="0" dirty="0">
                <a:ln>
                  <a:noFill/>
                </a:ln>
                <a:effectLst/>
                <a:uLnTx/>
                <a:uFillTx/>
                <a:latin typeface="Arial"/>
                <a:ea typeface="+mn-ea"/>
                <a:cs typeface="Arial"/>
              </a:rPr>
              <a:t>Low Flow Ratio </a:t>
            </a:r>
          </a:p>
          <a:p>
            <a:pPr marL="297266" marR="0" lvl="0" indent="-285750" algn="l" defTabSz="914400" rtl="0" eaLnBrk="1" fontAlgn="auto" latinLnBrk="0" hangingPunct="1">
              <a:lnSpc>
                <a:spcPct val="100000"/>
              </a:lnSpc>
              <a:spcBef>
                <a:spcPts val="775"/>
              </a:spcBef>
              <a:spcAft>
                <a:spcPts val="0"/>
              </a:spcAft>
              <a:buClr>
                <a:srgbClr val="003366"/>
              </a:buClr>
              <a:buSzTx/>
              <a:buFont typeface="Wingdings" panose="05000000000000000000" pitchFamily="2" charset="2"/>
              <a:buChar char="Ø"/>
              <a:tabLst>
                <a:tab pos="176200" algn="l"/>
              </a:tabLst>
              <a:defRPr/>
            </a:pPr>
            <a:r>
              <a:rPr kumimoji="0" lang="en-US" sz="1632" b="0" i="1" u="none" strike="noStrike" kern="1200" cap="none" spc="-5" normalizeH="0" baseline="0" dirty="0">
                <a:ln>
                  <a:noFill/>
                </a:ln>
                <a:effectLst/>
                <a:uLnTx/>
                <a:uFillTx/>
                <a:latin typeface="Arial"/>
                <a:ea typeface="+mn-ea"/>
                <a:cs typeface="Arial"/>
              </a:rPr>
              <a:t>Budget time </a:t>
            </a:r>
            <a:r>
              <a:rPr kumimoji="0" lang="en-US" sz="1632" b="0" i="1" u="none" strike="noStrike" kern="1200" cap="none" spc="-5" normalizeH="0" baseline="0" dirty="0">
                <a:ln>
                  <a:noFill/>
                </a:ln>
                <a:effectLst/>
                <a:uLnTx/>
                <a:uFillTx/>
                <a:latin typeface="Arial"/>
                <a:ea typeface="+mn-ea"/>
                <a:cs typeface="Arial"/>
                <a:sym typeface="Wingdings" panose="05000000000000000000" pitchFamily="2" charset="2"/>
              </a:rPr>
              <a:t> </a:t>
            </a:r>
            <a:r>
              <a:rPr kumimoji="0" lang="en-US" sz="1632" b="0" i="1" u="none" strike="noStrike" kern="1200" cap="none" spc="-5" normalizeH="0" baseline="0" dirty="0">
                <a:ln>
                  <a:noFill/>
                </a:ln>
                <a:effectLst/>
                <a:uLnTx/>
                <a:uFillTx/>
                <a:latin typeface="Arial"/>
                <a:ea typeface="+mn-ea"/>
                <a:cs typeface="Arial"/>
              </a:rPr>
              <a:t> </a:t>
            </a:r>
            <a:r>
              <a:rPr lang="en-US" sz="1632" i="1" spc="-5" dirty="0">
                <a:latin typeface="Arial"/>
                <a:cs typeface="Arial"/>
              </a:rPr>
              <a:t>A</a:t>
            </a:r>
            <a:r>
              <a:rPr kumimoji="0" lang="en-US" sz="1632" b="0" i="1" u="none" strike="noStrike" kern="1200" cap="none" spc="-5" normalizeH="0" baseline="0" dirty="0">
                <a:ln>
                  <a:noFill/>
                </a:ln>
                <a:effectLst/>
                <a:uLnTx/>
                <a:uFillTx/>
                <a:latin typeface="Arial"/>
                <a:ea typeface="+mn-ea"/>
                <a:cs typeface="Arial"/>
              </a:rPr>
              <a:t>ctual time</a:t>
            </a:r>
            <a:endParaRPr kumimoji="0" lang="en-US" sz="1632" b="0" i="1" u="none" strike="noStrike" kern="1200" cap="none" spc="0" normalizeH="0" baseline="0" dirty="0">
              <a:ln>
                <a:noFill/>
              </a:ln>
              <a:effectLst/>
              <a:uLnTx/>
              <a:uFillTx/>
              <a:latin typeface="Arial"/>
              <a:ea typeface="+mn-ea"/>
              <a:cs typeface="Arial"/>
            </a:endParaRP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r>
              <a:rPr kumimoji="0" lang="en-US" sz="1632" b="0" i="1" u="none" strike="noStrike" kern="1200" cap="none" spc="0" normalizeH="0" baseline="0" dirty="0">
                <a:ln>
                  <a:noFill/>
                </a:ln>
                <a:effectLst/>
                <a:uLnTx/>
                <a:uFillTx/>
                <a:latin typeface="Arial"/>
                <a:ea typeface="+mn-ea"/>
                <a:cs typeface="Arial"/>
              </a:rPr>
              <a:t>Last minute rushing, forget stuff</a:t>
            </a:r>
          </a:p>
          <a:p>
            <a:pPr marL="297266" indent="-285750">
              <a:spcBef>
                <a:spcPts val="685"/>
              </a:spcBef>
              <a:buClr>
                <a:srgbClr val="003366"/>
              </a:buClr>
              <a:buFont typeface="Wingdings" panose="05000000000000000000" pitchFamily="2" charset="2"/>
              <a:buChar char="Ø"/>
              <a:tabLst>
                <a:tab pos="176200" algn="l"/>
              </a:tabLst>
              <a:defRPr/>
            </a:pPr>
            <a:r>
              <a:rPr kumimoji="0" lang="en-US" sz="1632" b="0" i="1" u="none" strike="noStrike" kern="1200" cap="none" spc="-5" normalizeH="0" baseline="0" dirty="0">
                <a:ln>
                  <a:noFill/>
                </a:ln>
                <a:effectLst/>
                <a:uLnTx/>
                <a:uFillTx/>
                <a:latin typeface="Arial"/>
                <a:ea typeface="+mn-ea"/>
                <a:cs typeface="Arial"/>
              </a:rPr>
              <a:t>A guaranteed “bottleneck”</a:t>
            </a:r>
            <a:endParaRPr kumimoji="0" lang="en-US" sz="1632" b="0" i="1" u="none" strike="noStrike" kern="1200" cap="none" spc="0" normalizeH="0" baseline="0" dirty="0">
              <a:ln>
                <a:noFill/>
              </a:ln>
              <a:effectLst/>
              <a:uLnTx/>
              <a:uFillTx/>
              <a:latin typeface="Arial"/>
              <a:ea typeface="+mn-ea"/>
              <a:cs typeface="Arial"/>
            </a:endParaRP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endParaRPr kumimoji="0" lang="en-US" sz="1632" b="0" i="1" u="none" strike="noStrike" kern="1200" cap="none" spc="0" normalizeH="0" baseline="0" dirty="0">
              <a:ln>
                <a:noFill/>
              </a:ln>
              <a:effectLst/>
              <a:uLnTx/>
              <a:uFillTx/>
              <a:latin typeface="Arial"/>
              <a:ea typeface="+mn-ea"/>
              <a:cs typeface="Arial"/>
            </a:endParaRP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endParaRPr kumimoji="0" lang="en-US" sz="1632" b="0" i="0" u="none" strike="noStrike" kern="1200" cap="none" spc="0" normalizeH="0" baseline="0" dirty="0">
              <a:ln>
                <a:noFill/>
              </a:ln>
              <a:effectLst/>
              <a:uLnTx/>
              <a:uFillTx/>
              <a:latin typeface="Arial"/>
              <a:ea typeface="+mn-ea"/>
              <a:cs typeface="Arial"/>
            </a:endParaRPr>
          </a:p>
        </p:txBody>
      </p:sp>
      <p:pic>
        <p:nvPicPr>
          <p:cNvPr id="8" name="Picture 2" descr="Afbeeldingsresultaat voor joggling">
            <a:extLst>
              <a:ext uri="{FF2B5EF4-FFF2-40B4-BE49-F238E27FC236}">
                <a16:creationId xmlns:a16="http://schemas.microsoft.com/office/drawing/2014/main" id="{3A4F0F4F-05AC-480E-92F7-627B11AC3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2384" y="2271242"/>
            <a:ext cx="2088519" cy="3824758"/>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9">
            <a:extLst>
              <a:ext uri="{FF2B5EF4-FFF2-40B4-BE49-F238E27FC236}">
                <a16:creationId xmlns:a16="http://schemas.microsoft.com/office/drawing/2014/main" id="{D328C5CC-FDB6-4012-9896-C915D454E23A}"/>
              </a:ext>
            </a:extLst>
          </p:cNvPr>
          <p:cNvSpPr/>
          <p:nvPr/>
        </p:nvSpPr>
        <p:spPr>
          <a:xfrm>
            <a:off x="4318256" y="1993784"/>
            <a:ext cx="2261240" cy="363917"/>
          </a:xfrm>
          <a:custGeom>
            <a:avLst/>
            <a:gdLst/>
            <a:ahLst/>
            <a:cxnLst/>
            <a:rect l="l" t="t" r="r" b="b"/>
            <a:pathLst>
              <a:path w="2493645" h="401319">
                <a:moveTo>
                  <a:pt x="0" y="400812"/>
                </a:moveTo>
                <a:lnTo>
                  <a:pt x="2493264" y="400812"/>
                </a:lnTo>
                <a:lnTo>
                  <a:pt x="2493264" y="0"/>
                </a:lnTo>
                <a:lnTo>
                  <a:pt x="0" y="0"/>
                </a:lnTo>
                <a:lnTo>
                  <a:pt x="0" y="400812"/>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1" u="none" strike="noStrike" kern="1200" cap="none" spc="0" normalizeH="0" baseline="0" noProof="0" dirty="0">
              <a:ln>
                <a:noFill/>
              </a:ln>
              <a:solidFill>
                <a:srgbClr val="000000"/>
              </a:solidFill>
              <a:effectLst/>
              <a:uLnTx/>
              <a:uFillTx/>
              <a:latin typeface="Tw Cen MT"/>
              <a:ea typeface="+mn-ea"/>
              <a:cs typeface="+mn-cs"/>
            </a:endParaRPr>
          </a:p>
        </p:txBody>
      </p:sp>
      <p:sp>
        <p:nvSpPr>
          <p:cNvPr id="12" name="object 12">
            <a:extLst>
              <a:ext uri="{FF2B5EF4-FFF2-40B4-BE49-F238E27FC236}">
                <a16:creationId xmlns:a16="http://schemas.microsoft.com/office/drawing/2014/main" id="{2E92E625-E136-43A6-B178-7192AF4D358D}"/>
              </a:ext>
            </a:extLst>
          </p:cNvPr>
          <p:cNvSpPr txBox="1"/>
          <p:nvPr/>
        </p:nvSpPr>
        <p:spPr>
          <a:xfrm>
            <a:off x="4340486" y="1993784"/>
            <a:ext cx="1805193" cy="314647"/>
          </a:xfrm>
          <a:prstGeom prst="rect">
            <a:avLst/>
          </a:prstGeom>
        </p:spPr>
        <p:txBody>
          <a:bodyPr vert="horz" wrap="square" lIns="0" tIns="35125" rIns="0" bIns="0" rtlCol="0">
            <a:spAutoFit/>
          </a:bodyPr>
          <a:lstStyle/>
          <a:p>
            <a:pPr marL="84069" marR="0" lvl="0" indent="0" algn="l" defTabSz="914400" rtl="0" eaLnBrk="1" fontAlgn="auto" latinLnBrk="0" hangingPunct="1">
              <a:lnSpc>
                <a:spcPct val="100000"/>
              </a:lnSpc>
              <a:spcBef>
                <a:spcPts val="277"/>
              </a:spcBef>
              <a:spcAft>
                <a:spcPts val="0"/>
              </a:spcAft>
              <a:buClrTx/>
              <a:buSzTx/>
              <a:buFontTx/>
              <a:buNone/>
              <a:tabLst/>
              <a:defRPr/>
            </a:pPr>
            <a:r>
              <a:rPr kumimoji="0" lang="en-US" sz="1814" b="1" i="1" u="none" strike="noStrike" kern="1200" cap="none" spc="0" normalizeH="0" baseline="0" noProof="0" dirty="0">
                <a:ln>
                  <a:noFill/>
                </a:ln>
                <a:solidFill>
                  <a:srgbClr val="FFFFFF"/>
                </a:solidFill>
                <a:effectLst/>
                <a:uLnTx/>
                <a:uFillTx/>
                <a:latin typeface="Arial"/>
                <a:ea typeface="+mn-ea"/>
                <a:cs typeface="Arial"/>
              </a:rPr>
              <a:t>Impact</a:t>
            </a:r>
            <a:endParaRPr kumimoji="0" sz="1814" b="0" i="1" u="none" strike="noStrike" kern="1200" cap="none" spc="0" normalizeH="0" baseline="0" noProof="0" dirty="0">
              <a:ln>
                <a:noFill/>
              </a:ln>
              <a:solidFill>
                <a:srgbClr val="000000"/>
              </a:solidFill>
              <a:effectLst/>
              <a:uLnTx/>
              <a:uFillTx/>
              <a:latin typeface="Arial"/>
              <a:ea typeface="+mn-ea"/>
              <a:cs typeface="Arial"/>
            </a:endParaRPr>
          </a:p>
        </p:txBody>
      </p:sp>
      <p:sp>
        <p:nvSpPr>
          <p:cNvPr id="13" name="object 5">
            <a:extLst>
              <a:ext uri="{FF2B5EF4-FFF2-40B4-BE49-F238E27FC236}">
                <a16:creationId xmlns:a16="http://schemas.microsoft.com/office/drawing/2014/main" id="{EAF0A389-74A5-4FA8-AA26-9E578DB0337F}"/>
              </a:ext>
            </a:extLst>
          </p:cNvPr>
          <p:cNvSpPr txBox="1"/>
          <p:nvPr/>
        </p:nvSpPr>
        <p:spPr>
          <a:xfrm>
            <a:off x="943740" y="2271242"/>
            <a:ext cx="2703988" cy="4557122"/>
          </a:xfrm>
          <a:prstGeom prst="rect">
            <a:avLst/>
          </a:prstGeom>
        </p:spPr>
        <p:txBody>
          <a:bodyPr vert="horz" wrap="square" lIns="0" tIns="98465" rIns="0" bIns="0" rtlCol="0">
            <a:spAutoFit/>
          </a:bodyPr>
          <a:lstStyle/>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Overload</a:t>
            </a:r>
            <a:endParaRPr lang="nl-NL" sz="1632" dirty="0">
              <a:latin typeface="Arial"/>
              <a:cs typeface="Arial"/>
            </a:endParaRPr>
          </a:p>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Multi-tasking</a:t>
            </a:r>
            <a:endParaRPr lang="nl-NL" sz="1632" dirty="0">
              <a:latin typeface="Arial"/>
              <a:cs typeface="Arial"/>
            </a:endParaRPr>
          </a:p>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Task</a:t>
            </a:r>
            <a:r>
              <a:rPr lang="nl-NL" sz="1632" spc="-5" dirty="0">
                <a:solidFill>
                  <a:srgbClr val="FF0000"/>
                </a:solidFill>
                <a:latin typeface="Arial"/>
                <a:cs typeface="Arial"/>
              </a:rPr>
              <a:t> </a:t>
            </a:r>
            <a:r>
              <a:rPr lang="nl-NL" sz="1632" spc="-5" dirty="0" err="1">
                <a:solidFill>
                  <a:srgbClr val="FF0000"/>
                </a:solidFill>
                <a:latin typeface="Arial"/>
                <a:cs typeface="Arial"/>
              </a:rPr>
              <a:t>Interruptions</a:t>
            </a:r>
            <a:endParaRPr lang="nl-NL" sz="1632" spc="-5" dirty="0">
              <a:solidFill>
                <a:srgbClr val="FF0000"/>
              </a:solidFill>
              <a:latin typeface="Arial"/>
              <a:cs typeface="Arial"/>
            </a:endParaRPr>
          </a:p>
          <a:p>
            <a:pPr marL="175624" indent="-164108">
              <a:spcBef>
                <a:spcPts val="775"/>
              </a:spcBef>
              <a:buClr>
                <a:srgbClr val="003366"/>
              </a:buClr>
              <a:buFontTx/>
              <a:buChar char="•"/>
              <a:tabLst>
                <a:tab pos="176200" algn="l"/>
              </a:tabLst>
            </a:pPr>
            <a:r>
              <a:rPr lang="nl-NL" sz="1632" spc="-5" dirty="0">
                <a:solidFill>
                  <a:srgbClr val="FF0000"/>
                </a:solidFill>
                <a:latin typeface="Arial"/>
                <a:cs typeface="Arial"/>
              </a:rPr>
              <a:t>Too </a:t>
            </a:r>
            <a:r>
              <a:rPr lang="nl-NL" sz="1632" spc="-5" dirty="0" err="1">
                <a:solidFill>
                  <a:srgbClr val="FF0000"/>
                </a:solidFill>
                <a:latin typeface="Arial"/>
                <a:cs typeface="Arial"/>
              </a:rPr>
              <a:t>early</a:t>
            </a:r>
            <a:r>
              <a:rPr lang="nl-NL" sz="1632" spc="-5" dirty="0">
                <a:solidFill>
                  <a:srgbClr val="FF0000"/>
                </a:solidFill>
                <a:latin typeface="Arial"/>
                <a:cs typeface="Arial"/>
              </a:rPr>
              <a:t> starts</a:t>
            </a:r>
          </a:p>
          <a:p>
            <a:pPr marL="175624" indent="-164108">
              <a:spcBef>
                <a:spcPts val="775"/>
              </a:spcBef>
              <a:buClr>
                <a:srgbClr val="003366"/>
              </a:buClr>
              <a:buFontTx/>
              <a:buChar char="•"/>
              <a:tabLst>
                <a:tab pos="176200" algn="l"/>
              </a:tabLst>
            </a:pPr>
            <a:r>
              <a:rPr lang="nl-NL" sz="1632" spc="-5" dirty="0">
                <a:solidFill>
                  <a:srgbClr val="FF0000"/>
                </a:solidFill>
                <a:latin typeface="Arial"/>
                <a:cs typeface="Arial"/>
              </a:rPr>
              <a:t>Cherry</a:t>
            </a:r>
            <a:r>
              <a:rPr lang="nl-NL" sz="1632" spc="-50" dirty="0">
                <a:solidFill>
                  <a:srgbClr val="FF0000"/>
                </a:solidFill>
                <a:latin typeface="Arial"/>
                <a:cs typeface="Arial"/>
              </a:rPr>
              <a:t> </a:t>
            </a:r>
            <a:r>
              <a:rPr lang="nl-NL" sz="1632" spc="-9" dirty="0" err="1">
                <a:solidFill>
                  <a:srgbClr val="FF0000"/>
                </a:solidFill>
                <a:latin typeface="Arial"/>
                <a:cs typeface="Arial"/>
              </a:rPr>
              <a:t>picking</a:t>
            </a:r>
            <a:endParaRPr lang="nl-NL" sz="1632" spc="-9" dirty="0">
              <a:solidFill>
                <a:srgbClr val="FF0000"/>
              </a:solidFill>
              <a:latin typeface="Arial"/>
              <a:cs typeface="Arial"/>
            </a:endParaRPr>
          </a:p>
          <a:p>
            <a:pPr marL="175624" indent="-164108">
              <a:spcBef>
                <a:spcPts val="775"/>
              </a:spcBef>
              <a:buClr>
                <a:srgbClr val="003366"/>
              </a:buClr>
              <a:buFontTx/>
              <a:buChar char="•"/>
              <a:tabLst>
                <a:tab pos="176200" algn="l"/>
              </a:tabLst>
            </a:pPr>
            <a:r>
              <a:rPr lang="nl-NL" sz="1632" spc="-5" dirty="0">
                <a:solidFill>
                  <a:srgbClr val="FF0000"/>
                </a:solidFill>
                <a:latin typeface="Arial"/>
                <a:cs typeface="Arial"/>
              </a:rPr>
              <a:t>De-</a:t>
            </a:r>
            <a:r>
              <a:rPr lang="nl-NL" sz="1632" spc="-5" dirty="0" err="1">
                <a:solidFill>
                  <a:srgbClr val="FF0000"/>
                </a:solidFill>
                <a:latin typeface="Arial"/>
                <a:cs typeface="Arial"/>
              </a:rPr>
              <a:t>synchronisation</a:t>
            </a:r>
            <a:endParaRPr lang="nl-NL" sz="1632" spc="-5" dirty="0">
              <a:solidFill>
                <a:srgbClr val="FF0000"/>
              </a:solidFill>
              <a:latin typeface="Arial"/>
              <a:cs typeface="Arial"/>
            </a:endParaRPr>
          </a:p>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Batching</a:t>
            </a:r>
            <a:endParaRPr lang="nl-NL" sz="1632" dirty="0">
              <a:latin typeface="Arial"/>
              <a:cs typeface="Arial"/>
            </a:endParaRPr>
          </a:p>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Local</a:t>
            </a:r>
            <a:r>
              <a:rPr lang="nl-NL" sz="1632" spc="-73" dirty="0">
                <a:solidFill>
                  <a:srgbClr val="FF0000"/>
                </a:solidFill>
                <a:latin typeface="Arial"/>
                <a:cs typeface="Arial"/>
              </a:rPr>
              <a:t> </a:t>
            </a:r>
            <a:r>
              <a:rPr lang="nl-NL" sz="1632" spc="-5" dirty="0" err="1">
                <a:solidFill>
                  <a:srgbClr val="FF0000"/>
                </a:solidFill>
                <a:latin typeface="Arial"/>
                <a:cs typeface="Arial"/>
              </a:rPr>
              <a:t>safeties</a:t>
            </a:r>
            <a:r>
              <a:rPr lang="nl-NL" sz="1632" spc="-5" dirty="0">
                <a:solidFill>
                  <a:srgbClr val="FF0000"/>
                </a:solidFill>
                <a:latin typeface="Arial"/>
                <a:cs typeface="Arial"/>
              </a:rPr>
              <a:t> / Padding</a:t>
            </a:r>
          </a:p>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Spreading</a:t>
            </a:r>
            <a:r>
              <a:rPr lang="nl-NL" sz="1632" spc="-5" dirty="0">
                <a:solidFill>
                  <a:srgbClr val="FF0000"/>
                </a:solidFill>
                <a:latin typeface="Arial"/>
                <a:cs typeface="Arial"/>
              </a:rPr>
              <a:t> resources </a:t>
            </a:r>
            <a:r>
              <a:rPr lang="nl-NL" sz="1632" spc="-5" dirty="0" err="1">
                <a:solidFill>
                  <a:srgbClr val="FF0000"/>
                </a:solidFill>
                <a:latin typeface="Arial"/>
                <a:cs typeface="Arial"/>
              </a:rPr>
              <a:t>thin</a:t>
            </a:r>
            <a:endParaRPr lang="nl-NL" sz="1632" dirty="0">
              <a:latin typeface="Arial"/>
              <a:cs typeface="Arial"/>
            </a:endParaRPr>
          </a:p>
          <a:p>
            <a:pPr marL="175624" indent="-164108">
              <a:spcBef>
                <a:spcPts val="775"/>
              </a:spcBef>
              <a:buClr>
                <a:srgbClr val="003366"/>
              </a:buClr>
              <a:buChar char="•"/>
              <a:tabLst>
                <a:tab pos="176200" algn="l"/>
              </a:tabLst>
            </a:pPr>
            <a:r>
              <a:rPr lang="nl-NL" sz="1632" spc="-5" dirty="0" err="1">
                <a:solidFill>
                  <a:srgbClr val="FF0000"/>
                </a:solidFill>
                <a:latin typeface="Arial"/>
                <a:cs typeface="Arial"/>
              </a:rPr>
              <a:t>Parkinson’s</a:t>
            </a:r>
            <a:r>
              <a:rPr lang="nl-NL" sz="1632" spc="-50" dirty="0">
                <a:solidFill>
                  <a:srgbClr val="FF0000"/>
                </a:solidFill>
                <a:latin typeface="Arial"/>
                <a:cs typeface="Arial"/>
              </a:rPr>
              <a:t> </a:t>
            </a:r>
            <a:r>
              <a:rPr lang="nl-NL" sz="1632" spc="-5" dirty="0" err="1">
                <a:solidFill>
                  <a:srgbClr val="FF0000"/>
                </a:solidFill>
                <a:latin typeface="Arial"/>
                <a:cs typeface="Arial"/>
              </a:rPr>
              <a:t>law</a:t>
            </a:r>
            <a:endParaRPr lang="nl-NL" sz="1632" dirty="0">
              <a:latin typeface="Arial"/>
              <a:cs typeface="Arial"/>
            </a:endParaRPr>
          </a:p>
          <a:p>
            <a:pPr marL="175624" indent="-164108">
              <a:spcBef>
                <a:spcPts val="685"/>
              </a:spcBef>
              <a:buClr>
                <a:srgbClr val="003366"/>
              </a:buClr>
              <a:buChar char="•"/>
              <a:tabLst>
                <a:tab pos="176200" algn="l"/>
              </a:tabLst>
            </a:pPr>
            <a:r>
              <a:rPr lang="nl-NL" sz="1632" spc="-5" dirty="0">
                <a:solidFill>
                  <a:srgbClr val="FF0000"/>
                </a:solidFill>
                <a:latin typeface="Arial"/>
                <a:cs typeface="Arial"/>
              </a:rPr>
              <a:t>Student</a:t>
            </a:r>
            <a:r>
              <a:rPr lang="nl-NL" sz="1632" spc="-45" dirty="0">
                <a:solidFill>
                  <a:srgbClr val="FF0000"/>
                </a:solidFill>
                <a:latin typeface="Arial"/>
                <a:cs typeface="Arial"/>
              </a:rPr>
              <a:t> </a:t>
            </a:r>
            <a:r>
              <a:rPr lang="nl-NL" sz="1632" spc="-9" dirty="0" err="1">
                <a:solidFill>
                  <a:srgbClr val="FF0000"/>
                </a:solidFill>
                <a:latin typeface="Arial"/>
                <a:cs typeface="Arial"/>
              </a:rPr>
              <a:t>syndrome</a:t>
            </a:r>
            <a:endParaRPr lang="nl-NL" sz="1632" dirty="0">
              <a:latin typeface="Arial"/>
              <a:cs typeface="Arial"/>
            </a:endParaRPr>
          </a:p>
          <a:p>
            <a:pPr marL="175624" indent="-164108">
              <a:spcBef>
                <a:spcPts val="685"/>
              </a:spcBef>
              <a:buClr>
                <a:srgbClr val="003366"/>
              </a:buClr>
              <a:buChar char="•"/>
              <a:tabLst>
                <a:tab pos="176200" algn="l"/>
              </a:tabLst>
            </a:pPr>
            <a:r>
              <a:rPr lang="nl-NL" sz="1632" spc="-5" dirty="0">
                <a:solidFill>
                  <a:srgbClr val="FF0000"/>
                </a:solidFill>
                <a:latin typeface="Arial"/>
                <a:cs typeface="Arial"/>
              </a:rPr>
              <a:t>“</a:t>
            </a:r>
            <a:r>
              <a:rPr lang="nl-NL" sz="1632" spc="-5" dirty="0" err="1">
                <a:solidFill>
                  <a:srgbClr val="FF0000"/>
                </a:solidFill>
                <a:latin typeface="Arial"/>
                <a:cs typeface="Arial"/>
              </a:rPr>
              <a:t>Kopfmonopole</a:t>
            </a:r>
            <a:r>
              <a:rPr lang="nl-NL" sz="1632" spc="-5" dirty="0">
                <a:solidFill>
                  <a:srgbClr val="FF0000"/>
                </a:solidFill>
                <a:latin typeface="Arial"/>
                <a:cs typeface="Arial"/>
              </a:rPr>
              <a:t>”</a:t>
            </a:r>
            <a:endParaRPr lang="nl-NL" sz="1632" dirty="0">
              <a:latin typeface="Arial"/>
              <a:cs typeface="Arial"/>
            </a:endParaRPr>
          </a:p>
          <a:p>
            <a:pPr marL="175624" indent="-164108">
              <a:spcBef>
                <a:spcPts val="685"/>
              </a:spcBef>
              <a:buClr>
                <a:srgbClr val="003366"/>
              </a:buClr>
              <a:buChar char="•"/>
              <a:tabLst>
                <a:tab pos="176200" algn="l"/>
              </a:tabLst>
            </a:pPr>
            <a:endParaRPr sz="1632" dirty="0">
              <a:latin typeface="Arial"/>
              <a:cs typeface="Arial"/>
            </a:endParaRPr>
          </a:p>
        </p:txBody>
      </p:sp>
    </p:spTree>
    <p:extLst>
      <p:ext uri="{BB962C8B-B14F-4D97-AF65-F5344CB8AC3E}">
        <p14:creationId xmlns:p14="http://schemas.microsoft.com/office/powerpoint/2010/main" val="169222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p:txBody>
          <a:bodyPr>
            <a:noAutofit/>
          </a:bodyPr>
          <a:lstStyle/>
          <a:p>
            <a:r>
              <a:rPr lang="en-US" sz="2400" dirty="0"/>
              <a:t>Tomorrow: What makes people (and </a:t>
            </a:r>
            <a:r>
              <a:rPr lang="en-US" sz="2400" dirty="0" err="1"/>
              <a:t>organisations</a:t>
            </a:r>
            <a:r>
              <a:rPr lang="en-US" sz="2400" dirty="0"/>
              <a:t>) happy?</a:t>
            </a:r>
          </a:p>
        </p:txBody>
      </p:sp>
      <p:sp>
        <p:nvSpPr>
          <p:cNvPr id="11" name="object 11"/>
          <p:cNvSpPr/>
          <p:nvPr/>
        </p:nvSpPr>
        <p:spPr>
          <a:xfrm>
            <a:off x="867683" y="1994027"/>
            <a:ext cx="1976211" cy="363917"/>
          </a:xfrm>
          <a:custGeom>
            <a:avLst/>
            <a:gdLst/>
            <a:ahLst/>
            <a:cxnLst/>
            <a:rect l="l" t="t" r="r" b="b"/>
            <a:pathLst>
              <a:path w="2179320" h="401319">
                <a:moveTo>
                  <a:pt x="0" y="400812"/>
                </a:moveTo>
                <a:lnTo>
                  <a:pt x="2179320" y="400812"/>
                </a:lnTo>
                <a:lnTo>
                  <a:pt x="2179320" y="0"/>
                </a:lnTo>
                <a:lnTo>
                  <a:pt x="0" y="0"/>
                </a:lnTo>
                <a:lnTo>
                  <a:pt x="0" y="400812"/>
                </a:lnTo>
                <a:close/>
              </a:path>
            </a:pathLst>
          </a:custGeom>
          <a:solidFill>
            <a:srgbClr val="00B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rgbClr val="000000"/>
              </a:solidFill>
              <a:effectLst/>
              <a:uLnTx/>
              <a:uFillTx/>
              <a:latin typeface="Tw Cen MT"/>
              <a:ea typeface="+mn-ea"/>
              <a:cs typeface="+mn-cs"/>
            </a:endParaRPr>
          </a:p>
        </p:txBody>
      </p:sp>
      <p:sp>
        <p:nvSpPr>
          <p:cNvPr id="12" name="object 12"/>
          <p:cNvSpPr txBox="1"/>
          <p:nvPr/>
        </p:nvSpPr>
        <p:spPr>
          <a:xfrm>
            <a:off x="867683" y="1994027"/>
            <a:ext cx="1805194" cy="314647"/>
          </a:xfrm>
          <a:prstGeom prst="rect">
            <a:avLst/>
          </a:prstGeom>
        </p:spPr>
        <p:txBody>
          <a:bodyPr vert="horz" wrap="square" lIns="0" tIns="35125" rIns="0" bIns="0" rtlCol="0">
            <a:spAutoFit/>
          </a:bodyPr>
          <a:lstStyle/>
          <a:p>
            <a:pPr marL="84069" marR="0" lvl="0" indent="0" algn="r" defTabSz="914400" rtl="0" eaLnBrk="1" fontAlgn="auto" latinLnBrk="0" hangingPunct="1">
              <a:lnSpc>
                <a:spcPct val="100000"/>
              </a:lnSpc>
              <a:spcBef>
                <a:spcPts val="277"/>
              </a:spcBef>
              <a:spcAft>
                <a:spcPts val="0"/>
              </a:spcAft>
              <a:buClrTx/>
              <a:buSzTx/>
              <a:buFontTx/>
              <a:buNone/>
              <a:tabLst/>
              <a:defRPr/>
            </a:pPr>
            <a:r>
              <a:rPr kumimoji="0" lang="en-US" sz="1814" b="1" i="0" u="none" strike="noStrike" kern="1200" cap="none" spc="0" normalizeH="0" baseline="0" noProof="0" dirty="0">
                <a:ln>
                  <a:noFill/>
                </a:ln>
                <a:solidFill>
                  <a:srgbClr val="FFFFFF"/>
                </a:solidFill>
                <a:effectLst/>
                <a:uLnTx/>
                <a:uFillTx/>
                <a:latin typeface="Arial"/>
                <a:ea typeface="+mn-ea"/>
                <a:cs typeface="Arial"/>
              </a:rPr>
              <a:t>Desired</a:t>
            </a:r>
            <a:endParaRPr kumimoji="0" sz="1814" b="0" i="0" u="none" strike="noStrike" kern="1200" cap="none" spc="0" normalizeH="0" baseline="0" noProof="0" dirty="0">
              <a:ln>
                <a:noFill/>
              </a:ln>
              <a:solidFill>
                <a:srgbClr val="000000"/>
              </a:solidFill>
              <a:effectLst/>
              <a:uLnTx/>
              <a:uFillTx/>
              <a:latin typeface="Arial"/>
              <a:ea typeface="+mn-ea"/>
              <a:cs typeface="Arial"/>
            </a:endParaRPr>
          </a:p>
        </p:txBody>
      </p:sp>
      <p:sp>
        <p:nvSpPr>
          <p:cNvPr id="13" name="object 13"/>
          <p:cNvSpPr/>
          <p:nvPr/>
        </p:nvSpPr>
        <p:spPr>
          <a:xfrm>
            <a:off x="2590994" y="1701051"/>
            <a:ext cx="409061" cy="39524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rgbClr val="000000"/>
              </a:solidFill>
              <a:effectLst/>
              <a:uLnTx/>
              <a:uFillTx/>
              <a:latin typeface="Tw Cen MT"/>
              <a:ea typeface="+mn-ea"/>
              <a:cs typeface="+mn-cs"/>
            </a:endParaRPr>
          </a:p>
        </p:txBody>
      </p:sp>
      <p:sp>
        <p:nvSpPr>
          <p:cNvPr id="18" name="object 5">
            <a:extLst>
              <a:ext uri="{FF2B5EF4-FFF2-40B4-BE49-F238E27FC236}">
                <a16:creationId xmlns:a16="http://schemas.microsoft.com/office/drawing/2014/main" id="{61A9D6D1-17C4-4B70-8095-5323E484ED4F}"/>
              </a:ext>
            </a:extLst>
          </p:cNvPr>
          <p:cNvSpPr txBox="1"/>
          <p:nvPr/>
        </p:nvSpPr>
        <p:spPr>
          <a:xfrm>
            <a:off x="4068147" y="2308674"/>
            <a:ext cx="6399828" cy="4139250"/>
          </a:xfrm>
          <a:prstGeom prst="rect">
            <a:avLst/>
          </a:prstGeom>
        </p:spPr>
        <p:txBody>
          <a:bodyPr vert="horz" wrap="square" lIns="0" tIns="98465" rIns="0" bIns="0" rtlCol="0">
            <a:spAutoFit/>
          </a:bodyPr>
          <a:lstStyle/>
          <a:p>
            <a:pPr marL="297266" lvl="0" indent="-285750">
              <a:spcBef>
                <a:spcPts val="775"/>
              </a:spcBef>
              <a:buClr>
                <a:srgbClr val="003366"/>
              </a:buClr>
              <a:buFont typeface="Wingdings" panose="05000000000000000000" pitchFamily="2" charset="2"/>
              <a:buChar char="Ø"/>
              <a:tabLst>
                <a:tab pos="176200" algn="l"/>
              </a:tabLst>
              <a:defRPr/>
            </a:pPr>
            <a:r>
              <a:rPr lang="en-US" sz="1632" i="1" spc="-5" dirty="0">
                <a:latin typeface="Arial"/>
                <a:cs typeface="Arial"/>
              </a:rPr>
              <a:t>“Constraint” thinking </a:t>
            </a:r>
            <a:r>
              <a:rPr lang="en-US" sz="1632" i="1" spc="-5" dirty="0">
                <a:latin typeface="Arial"/>
                <a:cs typeface="Arial"/>
                <a:sym typeface="Wingdings" panose="05000000000000000000" pitchFamily="2" charset="2"/>
              </a:rPr>
              <a:t> </a:t>
            </a:r>
            <a:r>
              <a:rPr lang="en-US" sz="1632" i="1" spc="-5" dirty="0">
                <a:latin typeface="Arial"/>
                <a:cs typeface="Arial"/>
              </a:rPr>
              <a:t>Work on less than X things at the time</a:t>
            </a:r>
          </a:p>
          <a:p>
            <a:pPr marL="297266" indent="-285750">
              <a:spcBef>
                <a:spcPts val="775"/>
              </a:spcBef>
              <a:buClr>
                <a:srgbClr val="003366"/>
              </a:buClr>
              <a:buFont typeface="Wingdings" panose="05000000000000000000" pitchFamily="2" charset="2"/>
              <a:buChar char="Ø"/>
              <a:tabLst>
                <a:tab pos="176200" algn="l"/>
              </a:tabLst>
              <a:defRPr/>
            </a:pPr>
            <a:r>
              <a:rPr lang="en-US" sz="1632" i="1" spc="-5" dirty="0">
                <a:latin typeface="Arial"/>
                <a:cs typeface="Arial"/>
              </a:rPr>
              <a:t>Inverse of multi-tasking</a:t>
            </a:r>
            <a:endParaRPr lang="en-US" sz="1632" i="1" dirty="0">
              <a:latin typeface="Arial"/>
              <a:cs typeface="Arial"/>
            </a:endParaRPr>
          </a:p>
          <a:p>
            <a:pPr marL="297266" indent="-285750">
              <a:spcBef>
                <a:spcPts val="775"/>
              </a:spcBef>
              <a:buClr>
                <a:srgbClr val="003366"/>
              </a:buClr>
              <a:buFont typeface="Wingdings" panose="05000000000000000000" pitchFamily="2" charset="2"/>
              <a:buChar char="Ø"/>
              <a:tabLst>
                <a:tab pos="176200" algn="l"/>
              </a:tabLst>
              <a:defRPr/>
            </a:pPr>
            <a:r>
              <a:rPr lang="en-US" sz="1632" i="1" spc="-5" dirty="0">
                <a:latin typeface="Arial"/>
                <a:cs typeface="Arial"/>
              </a:rPr>
              <a:t>Less interruptions = higher flow %</a:t>
            </a:r>
          </a:p>
          <a:p>
            <a:pPr marL="297266" marR="0" lvl="0" indent="-285750" algn="l" defTabSz="914400" rtl="0" eaLnBrk="1" fontAlgn="auto" latinLnBrk="0" hangingPunct="1">
              <a:lnSpc>
                <a:spcPct val="100000"/>
              </a:lnSpc>
              <a:spcBef>
                <a:spcPts val="775"/>
              </a:spcBef>
              <a:spcAft>
                <a:spcPts val="0"/>
              </a:spcAft>
              <a:buClr>
                <a:srgbClr val="003366"/>
              </a:buClr>
              <a:buSzTx/>
              <a:buFont typeface="Wingdings" panose="05000000000000000000" pitchFamily="2" charset="2"/>
              <a:buChar char="Ø"/>
              <a:tabLst>
                <a:tab pos="176200" algn="l"/>
              </a:tabLst>
              <a:defRPr/>
            </a:pPr>
            <a:r>
              <a:rPr kumimoji="0" lang="en-US" sz="1632" b="0" i="1" u="none" strike="noStrike" kern="1200" cap="none" spc="-5" normalizeH="0" baseline="0" noProof="0" dirty="0">
                <a:ln>
                  <a:noFill/>
                </a:ln>
                <a:effectLst/>
                <a:uLnTx/>
                <a:uFillTx/>
                <a:latin typeface="Arial"/>
                <a:ea typeface="+mn-ea"/>
                <a:cs typeface="Arial"/>
              </a:rPr>
              <a:t>Everything is prepared to finish in one</a:t>
            </a:r>
            <a:r>
              <a:rPr lang="en-US" sz="1632" i="1" spc="-5" dirty="0">
                <a:latin typeface="Arial"/>
                <a:cs typeface="Arial"/>
              </a:rPr>
              <a:t> go (mise en place)</a:t>
            </a:r>
            <a:endParaRPr kumimoji="0" lang="en-US" sz="1632" b="0" i="1" u="none" strike="noStrike" kern="1200" cap="none" spc="0" normalizeH="0" baseline="0" noProof="0" dirty="0">
              <a:ln>
                <a:noFill/>
              </a:ln>
              <a:effectLst/>
              <a:uLnTx/>
              <a:uFillTx/>
              <a:latin typeface="Arial"/>
              <a:ea typeface="+mn-ea"/>
              <a:cs typeface="Arial"/>
            </a:endParaRP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r>
              <a:rPr kumimoji="0" lang="en-US" sz="1632" b="0" i="1" u="none" strike="noStrike" kern="1200" cap="none" spc="0" normalizeH="0" baseline="0" noProof="0" dirty="0">
                <a:ln>
                  <a:noFill/>
                </a:ln>
                <a:effectLst/>
                <a:uLnTx/>
                <a:uFillTx/>
                <a:latin typeface="Arial"/>
                <a:ea typeface="+mn-ea"/>
                <a:cs typeface="Arial"/>
              </a:rPr>
              <a:t>Prevents loud-mouth-management</a:t>
            </a:r>
          </a:p>
          <a:p>
            <a:pPr marL="297266" indent="-285750">
              <a:spcBef>
                <a:spcPts val="685"/>
              </a:spcBef>
              <a:buClr>
                <a:srgbClr val="003366"/>
              </a:buClr>
              <a:buFont typeface="Wingdings" panose="05000000000000000000" pitchFamily="2" charset="2"/>
              <a:buChar char="Ø"/>
              <a:tabLst>
                <a:tab pos="176200" algn="l"/>
              </a:tabLst>
              <a:defRPr/>
            </a:pPr>
            <a:r>
              <a:rPr lang="en-US" sz="1632" i="1" dirty="0">
                <a:latin typeface="Arial"/>
                <a:cs typeface="Arial"/>
              </a:rPr>
              <a:t>The show CAN go on</a:t>
            </a:r>
          </a:p>
          <a:p>
            <a:pPr marL="297266" indent="-285750">
              <a:spcBef>
                <a:spcPts val="685"/>
              </a:spcBef>
              <a:buClr>
                <a:srgbClr val="003366"/>
              </a:buClr>
              <a:buFont typeface="Wingdings" panose="05000000000000000000" pitchFamily="2" charset="2"/>
              <a:buChar char="Ø"/>
              <a:tabLst>
                <a:tab pos="176200" algn="l"/>
              </a:tabLst>
              <a:defRPr/>
            </a:pPr>
            <a:r>
              <a:rPr lang="en-US" sz="1632" i="1" spc="-5" dirty="0">
                <a:latin typeface="Arial"/>
                <a:cs typeface="Arial"/>
              </a:rPr>
              <a:t>Effective instead of efficient </a:t>
            </a:r>
            <a:endParaRPr lang="en-US" sz="1632" i="1" dirty="0">
              <a:latin typeface="Arial"/>
              <a:cs typeface="Arial"/>
            </a:endParaRP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r>
              <a:rPr kumimoji="0" lang="en-US" sz="1632" b="0" i="1" u="none" strike="noStrike" kern="1200" cap="none" spc="0" normalizeH="0" baseline="0" noProof="0" dirty="0">
                <a:ln>
                  <a:noFill/>
                </a:ln>
                <a:effectLst/>
                <a:uLnTx/>
                <a:uFillTx/>
                <a:latin typeface="Arial"/>
                <a:ea typeface="+mn-ea"/>
                <a:cs typeface="Arial"/>
              </a:rPr>
              <a:t>Team focus on project “constraint”</a:t>
            </a: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r>
              <a:rPr lang="en-US" sz="1632" i="1" dirty="0">
                <a:latin typeface="Arial"/>
                <a:cs typeface="Arial"/>
              </a:rPr>
              <a:t>Good enough estimates will do</a:t>
            </a:r>
            <a:endParaRPr kumimoji="0" lang="en-US" sz="1632" b="0" i="1" u="none" strike="noStrike" kern="1200" cap="none" spc="0" normalizeH="0" baseline="0" noProof="0" dirty="0">
              <a:ln>
                <a:noFill/>
              </a:ln>
              <a:effectLst/>
              <a:uLnTx/>
              <a:uFillTx/>
              <a:latin typeface="Arial"/>
              <a:ea typeface="+mn-ea"/>
              <a:cs typeface="Arial"/>
            </a:endParaRP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r>
              <a:rPr lang="en-US" sz="1632" i="1" dirty="0">
                <a:latin typeface="Arial"/>
                <a:cs typeface="Arial"/>
              </a:rPr>
              <a:t>No handover delays</a:t>
            </a:r>
          </a:p>
          <a:p>
            <a:pPr marL="297266" marR="0" lvl="0" indent="-285750" algn="l" defTabSz="914400" rtl="0" eaLnBrk="1" fontAlgn="auto" latinLnBrk="0" hangingPunct="1">
              <a:lnSpc>
                <a:spcPct val="100000"/>
              </a:lnSpc>
              <a:spcBef>
                <a:spcPts val="685"/>
              </a:spcBef>
              <a:spcAft>
                <a:spcPts val="0"/>
              </a:spcAft>
              <a:buClr>
                <a:srgbClr val="003366"/>
              </a:buClr>
              <a:buSzTx/>
              <a:buFont typeface="Wingdings" panose="05000000000000000000" pitchFamily="2" charset="2"/>
              <a:buChar char="Ø"/>
              <a:tabLst>
                <a:tab pos="176200" algn="l"/>
              </a:tabLst>
              <a:defRPr/>
            </a:pPr>
            <a:r>
              <a:rPr lang="en-US" sz="1632" i="1" dirty="0">
                <a:latin typeface="Arial"/>
                <a:cs typeface="Arial"/>
              </a:rPr>
              <a:t>Impact </a:t>
            </a:r>
            <a:r>
              <a:rPr lang="en-US" sz="1632" i="1" dirty="0" err="1">
                <a:latin typeface="Arial"/>
                <a:cs typeface="Arial"/>
              </a:rPr>
              <a:t>workfloor</a:t>
            </a:r>
            <a:r>
              <a:rPr lang="en-US" sz="1632" i="1" dirty="0">
                <a:latin typeface="Arial"/>
                <a:cs typeface="Arial"/>
              </a:rPr>
              <a:t> directly visible on strategic level</a:t>
            </a:r>
            <a:endParaRPr kumimoji="0" lang="en-US" sz="1632" b="0" i="1" u="none" strike="noStrike" kern="1200" cap="none" spc="0" normalizeH="0" baseline="0" noProof="0" dirty="0">
              <a:ln>
                <a:noFill/>
              </a:ln>
              <a:effectLst/>
              <a:uLnTx/>
              <a:uFillTx/>
              <a:latin typeface="Arial"/>
              <a:ea typeface="+mn-ea"/>
              <a:cs typeface="Arial"/>
            </a:endParaRPr>
          </a:p>
          <a:p>
            <a:pPr marL="297266" lvl="0" indent="-285750">
              <a:spcBef>
                <a:spcPts val="685"/>
              </a:spcBef>
              <a:buClr>
                <a:srgbClr val="003366"/>
              </a:buClr>
              <a:buFont typeface="Wingdings" panose="05000000000000000000" pitchFamily="2" charset="2"/>
              <a:buChar char="Ø"/>
              <a:tabLst>
                <a:tab pos="176200" algn="l"/>
              </a:tabLst>
              <a:defRPr/>
            </a:pPr>
            <a:r>
              <a:rPr lang="en-US" sz="1632" i="1" dirty="0">
                <a:latin typeface="Arial"/>
                <a:cs typeface="Arial"/>
              </a:rPr>
              <a:t>Flexibility and high flow ratio</a:t>
            </a:r>
            <a:endParaRPr kumimoji="0" lang="en-US" sz="1632" b="0" i="0" u="none" strike="noStrike" kern="1200" cap="none" spc="0" normalizeH="0" baseline="0" noProof="0" dirty="0">
              <a:ln>
                <a:noFill/>
              </a:ln>
              <a:effectLst/>
              <a:uLnTx/>
              <a:uFillTx/>
              <a:latin typeface="Arial"/>
              <a:ea typeface="+mn-ea"/>
              <a:cs typeface="Arial"/>
            </a:endParaRPr>
          </a:p>
        </p:txBody>
      </p:sp>
      <p:pic>
        <p:nvPicPr>
          <p:cNvPr id="12290" name="Picture 2" descr="Afbeeldingsresultaat voor focused people image">
            <a:extLst>
              <a:ext uri="{FF2B5EF4-FFF2-40B4-BE49-F238E27FC236}">
                <a16:creationId xmlns:a16="http://schemas.microsoft.com/office/drawing/2014/main" id="{46D0F3CB-3031-48EA-8823-3714B5ECB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304" y="3806236"/>
            <a:ext cx="3143672" cy="1892730"/>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1">
            <a:extLst>
              <a:ext uri="{FF2B5EF4-FFF2-40B4-BE49-F238E27FC236}">
                <a16:creationId xmlns:a16="http://schemas.microsoft.com/office/drawing/2014/main" id="{778E412C-262B-42E0-8773-B477808E9B56}"/>
              </a:ext>
            </a:extLst>
          </p:cNvPr>
          <p:cNvSpPr/>
          <p:nvPr/>
        </p:nvSpPr>
        <p:spPr>
          <a:xfrm>
            <a:off x="4068147" y="1996568"/>
            <a:ext cx="1976211" cy="363917"/>
          </a:xfrm>
          <a:custGeom>
            <a:avLst/>
            <a:gdLst/>
            <a:ahLst/>
            <a:cxnLst/>
            <a:rect l="l" t="t" r="r" b="b"/>
            <a:pathLst>
              <a:path w="2179320" h="401319">
                <a:moveTo>
                  <a:pt x="0" y="400812"/>
                </a:moveTo>
                <a:lnTo>
                  <a:pt x="2179320" y="400812"/>
                </a:lnTo>
                <a:lnTo>
                  <a:pt x="2179320" y="0"/>
                </a:lnTo>
                <a:lnTo>
                  <a:pt x="0" y="0"/>
                </a:lnTo>
                <a:lnTo>
                  <a:pt x="0" y="400812"/>
                </a:lnTo>
                <a:close/>
              </a:path>
            </a:pathLst>
          </a:custGeom>
          <a:solidFill>
            <a:srgbClr val="00B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rgbClr val="000000"/>
              </a:solidFill>
              <a:effectLst/>
              <a:uLnTx/>
              <a:uFillTx/>
              <a:latin typeface="Tw Cen MT"/>
              <a:ea typeface="+mn-ea"/>
              <a:cs typeface="+mn-cs"/>
            </a:endParaRPr>
          </a:p>
        </p:txBody>
      </p:sp>
      <p:sp>
        <p:nvSpPr>
          <p:cNvPr id="15" name="object 12">
            <a:extLst>
              <a:ext uri="{FF2B5EF4-FFF2-40B4-BE49-F238E27FC236}">
                <a16:creationId xmlns:a16="http://schemas.microsoft.com/office/drawing/2014/main" id="{C73FDFF2-2ACE-4FD5-B36C-99A5E098826A}"/>
              </a:ext>
            </a:extLst>
          </p:cNvPr>
          <p:cNvSpPr txBox="1"/>
          <p:nvPr/>
        </p:nvSpPr>
        <p:spPr>
          <a:xfrm>
            <a:off x="4142891" y="1990289"/>
            <a:ext cx="1547008" cy="314647"/>
          </a:xfrm>
          <a:prstGeom prst="rect">
            <a:avLst/>
          </a:prstGeom>
        </p:spPr>
        <p:txBody>
          <a:bodyPr vert="horz" wrap="square" lIns="0" tIns="35125" rIns="0" bIns="0" rtlCol="0">
            <a:spAutoFit/>
          </a:bodyPr>
          <a:lstStyle/>
          <a:p>
            <a:pPr marL="84069" marR="0" lvl="0" indent="0" defTabSz="914400" rtl="0" eaLnBrk="1" fontAlgn="auto" latinLnBrk="0" hangingPunct="1">
              <a:lnSpc>
                <a:spcPct val="100000"/>
              </a:lnSpc>
              <a:spcBef>
                <a:spcPts val="277"/>
              </a:spcBef>
              <a:spcAft>
                <a:spcPts val="0"/>
              </a:spcAft>
              <a:buClrTx/>
              <a:buSzTx/>
              <a:buFontTx/>
              <a:buNone/>
              <a:tabLst/>
              <a:defRPr/>
            </a:pPr>
            <a:r>
              <a:rPr kumimoji="0" lang="en-US" sz="1814" b="1" i="1" u="none" strike="noStrike" kern="1200" cap="none" spc="0" normalizeH="0" baseline="0" noProof="0" dirty="0">
                <a:ln>
                  <a:noFill/>
                </a:ln>
                <a:solidFill>
                  <a:srgbClr val="FFFFFF"/>
                </a:solidFill>
                <a:effectLst/>
                <a:uLnTx/>
                <a:uFillTx/>
                <a:latin typeface="Arial"/>
                <a:ea typeface="+mn-ea"/>
                <a:cs typeface="Arial"/>
              </a:rPr>
              <a:t>Impact</a:t>
            </a:r>
            <a:endParaRPr kumimoji="0" sz="1814" b="0" i="1" u="none" strike="noStrike" kern="1200" cap="none" spc="0" normalizeH="0" baseline="0" noProof="0" dirty="0">
              <a:ln>
                <a:noFill/>
              </a:ln>
              <a:solidFill>
                <a:srgbClr val="000000"/>
              </a:solidFill>
              <a:effectLst/>
              <a:uLnTx/>
              <a:uFillTx/>
              <a:latin typeface="Arial"/>
              <a:ea typeface="+mn-ea"/>
              <a:cs typeface="Arial"/>
            </a:endParaRPr>
          </a:p>
        </p:txBody>
      </p:sp>
      <p:sp>
        <p:nvSpPr>
          <p:cNvPr id="17" name="object 7">
            <a:extLst>
              <a:ext uri="{FF2B5EF4-FFF2-40B4-BE49-F238E27FC236}">
                <a16:creationId xmlns:a16="http://schemas.microsoft.com/office/drawing/2014/main" id="{F4537CA4-F3E3-48BA-9788-D48BEEC4701E}"/>
              </a:ext>
            </a:extLst>
          </p:cNvPr>
          <p:cNvSpPr txBox="1"/>
          <p:nvPr/>
        </p:nvSpPr>
        <p:spPr>
          <a:xfrm>
            <a:off x="292675" y="2304936"/>
            <a:ext cx="2565499" cy="4216195"/>
          </a:xfrm>
          <a:prstGeom prst="rect">
            <a:avLst/>
          </a:prstGeom>
        </p:spPr>
        <p:txBody>
          <a:bodyPr vert="horz" wrap="square" lIns="0" tIns="98465" rIns="0" bIns="0" rtlCol="0">
            <a:spAutoFit/>
          </a:bodyPr>
          <a:lstStyle/>
          <a:p>
            <a:pPr marL="565453" indent="-164684" algn="r">
              <a:spcBef>
                <a:spcPts val="775"/>
              </a:spcBef>
              <a:buClr>
                <a:srgbClr val="003366"/>
              </a:buClr>
              <a:buFontTx/>
              <a:buChar char="•"/>
              <a:tabLst>
                <a:tab pos="566029" algn="l"/>
              </a:tabLst>
            </a:pPr>
            <a:r>
              <a:rPr lang="en-US" sz="1632" spc="-5" dirty="0">
                <a:solidFill>
                  <a:srgbClr val="00B050"/>
                </a:solidFill>
                <a:latin typeface="Arial"/>
                <a:cs typeface="Arial"/>
              </a:rPr>
              <a:t>WIP Control</a:t>
            </a:r>
            <a:endParaRPr lang="nl-NL" sz="1632" spc="-9"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nl-NL" sz="1632" spc="-5" dirty="0">
                <a:solidFill>
                  <a:srgbClr val="00B050"/>
                </a:solidFill>
                <a:latin typeface="Arial"/>
                <a:cs typeface="Arial"/>
              </a:rPr>
              <a:t>Single</a:t>
            </a:r>
            <a:r>
              <a:rPr lang="nl-NL" sz="1632" spc="-68" dirty="0">
                <a:solidFill>
                  <a:srgbClr val="00B050"/>
                </a:solidFill>
                <a:latin typeface="Arial"/>
                <a:cs typeface="Arial"/>
              </a:rPr>
              <a:t> </a:t>
            </a:r>
            <a:r>
              <a:rPr lang="nl-NL" sz="1632" spc="-5" dirty="0" err="1">
                <a:solidFill>
                  <a:srgbClr val="00B050"/>
                </a:solidFill>
                <a:latin typeface="Arial"/>
                <a:cs typeface="Arial"/>
              </a:rPr>
              <a:t>tasking</a:t>
            </a:r>
            <a:endParaRPr lang="nl-NL" sz="1632"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nl-NL" sz="1632" spc="-5" dirty="0">
                <a:solidFill>
                  <a:srgbClr val="00B050"/>
                </a:solidFill>
                <a:latin typeface="Arial"/>
                <a:cs typeface="Arial"/>
              </a:rPr>
              <a:t>Single-</a:t>
            </a:r>
            <a:r>
              <a:rPr lang="nl-NL" sz="1632" spc="-5" dirty="0" err="1">
                <a:solidFill>
                  <a:srgbClr val="00B050"/>
                </a:solidFill>
                <a:latin typeface="Arial"/>
                <a:cs typeface="Arial"/>
              </a:rPr>
              <a:t>touching</a:t>
            </a:r>
            <a:endParaRPr lang="nl-NL" sz="1632"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en-US" sz="1632" spc="-5" dirty="0">
                <a:solidFill>
                  <a:srgbClr val="00B050"/>
                </a:solidFill>
                <a:latin typeface="Arial"/>
                <a:cs typeface="Arial"/>
              </a:rPr>
              <a:t>Full-kit</a:t>
            </a:r>
          </a:p>
          <a:p>
            <a:pPr marL="565453" indent="-164684" algn="r">
              <a:spcBef>
                <a:spcPts val="775"/>
              </a:spcBef>
              <a:buClr>
                <a:srgbClr val="003366"/>
              </a:buClr>
              <a:buFontTx/>
              <a:buChar char="•"/>
              <a:tabLst>
                <a:tab pos="566029" algn="l"/>
              </a:tabLst>
            </a:pPr>
            <a:r>
              <a:rPr lang="nl-NL" sz="1632" spc="-5" dirty="0" err="1">
                <a:solidFill>
                  <a:srgbClr val="00B050"/>
                </a:solidFill>
                <a:latin typeface="Arial"/>
                <a:cs typeface="Arial"/>
              </a:rPr>
              <a:t>Objective</a:t>
            </a:r>
            <a:r>
              <a:rPr lang="nl-NL" sz="1632" spc="-59" dirty="0">
                <a:solidFill>
                  <a:srgbClr val="00B050"/>
                </a:solidFill>
                <a:latin typeface="Arial"/>
                <a:cs typeface="Arial"/>
              </a:rPr>
              <a:t> </a:t>
            </a:r>
            <a:r>
              <a:rPr lang="nl-NL" sz="1632" spc="-5" dirty="0" err="1">
                <a:solidFill>
                  <a:srgbClr val="00B050"/>
                </a:solidFill>
                <a:latin typeface="Arial"/>
                <a:cs typeface="Arial"/>
              </a:rPr>
              <a:t>priorities</a:t>
            </a:r>
            <a:endParaRPr lang="nl-NL" sz="1632"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en-US" sz="1632" spc="-9" dirty="0" err="1">
                <a:solidFill>
                  <a:srgbClr val="00B050"/>
                </a:solidFill>
                <a:latin typeface="Arial"/>
                <a:cs typeface="Arial"/>
              </a:rPr>
              <a:t>Synchronisation</a:t>
            </a:r>
            <a:endParaRPr lang="en-US" sz="1632" spc="-9"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en-US" sz="1632" spc="-5" dirty="0">
                <a:solidFill>
                  <a:srgbClr val="00B050"/>
                </a:solidFill>
                <a:latin typeface="Arial"/>
                <a:cs typeface="Arial"/>
              </a:rPr>
              <a:t>Single-piece</a:t>
            </a:r>
            <a:r>
              <a:rPr lang="en-US" sz="1632" spc="-59" dirty="0">
                <a:solidFill>
                  <a:srgbClr val="00B050"/>
                </a:solidFill>
                <a:latin typeface="Arial"/>
                <a:cs typeface="Arial"/>
              </a:rPr>
              <a:t> </a:t>
            </a:r>
            <a:r>
              <a:rPr lang="en-US" sz="1632" spc="-5" dirty="0">
                <a:solidFill>
                  <a:srgbClr val="00B050"/>
                </a:solidFill>
                <a:latin typeface="Arial"/>
                <a:cs typeface="Arial"/>
              </a:rPr>
              <a:t>flow</a:t>
            </a:r>
            <a:endParaRPr lang="en-US" sz="1632"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nl-NL" sz="1632" spc="-5" dirty="0">
                <a:solidFill>
                  <a:srgbClr val="00B050"/>
                </a:solidFill>
                <a:latin typeface="Arial"/>
                <a:cs typeface="Arial"/>
              </a:rPr>
              <a:t>Global</a:t>
            </a:r>
            <a:r>
              <a:rPr lang="nl-NL" sz="1632" spc="-59" dirty="0">
                <a:solidFill>
                  <a:srgbClr val="00B050"/>
                </a:solidFill>
                <a:latin typeface="Arial"/>
                <a:cs typeface="Arial"/>
              </a:rPr>
              <a:t> </a:t>
            </a:r>
            <a:r>
              <a:rPr lang="nl-NL" sz="1632" spc="-5" dirty="0">
                <a:solidFill>
                  <a:srgbClr val="00B050"/>
                </a:solidFill>
                <a:latin typeface="Arial"/>
                <a:cs typeface="Arial"/>
              </a:rPr>
              <a:t>buffers</a:t>
            </a:r>
          </a:p>
          <a:p>
            <a:pPr marL="565453" indent="-164684" algn="r">
              <a:spcBef>
                <a:spcPts val="775"/>
              </a:spcBef>
              <a:buClr>
                <a:srgbClr val="003366"/>
              </a:buClr>
              <a:buFontTx/>
              <a:buChar char="•"/>
              <a:tabLst>
                <a:tab pos="566029" algn="l"/>
              </a:tabLst>
            </a:pPr>
            <a:r>
              <a:rPr lang="nl-NL" sz="1632" spc="-9" dirty="0" err="1">
                <a:solidFill>
                  <a:srgbClr val="00B050"/>
                </a:solidFill>
                <a:latin typeface="Arial"/>
                <a:cs typeface="Arial"/>
              </a:rPr>
              <a:t>Aggregation</a:t>
            </a:r>
            <a:endParaRPr lang="nl-NL" sz="1632" spc="-9"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nl-NL" sz="1632" spc="-9" dirty="0" err="1">
                <a:solidFill>
                  <a:srgbClr val="00B050"/>
                </a:solidFill>
                <a:latin typeface="Arial"/>
                <a:cs typeface="Arial"/>
              </a:rPr>
              <a:t>Relay</a:t>
            </a:r>
            <a:r>
              <a:rPr lang="nl-NL" sz="1632" spc="-9" dirty="0">
                <a:solidFill>
                  <a:srgbClr val="00B050"/>
                </a:solidFill>
                <a:latin typeface="Arial"/>
                <a:cs typeface="Arial"/>
              </a:rPr>
              <a:t> race</a:t>
            </a:r>
          </a:p>
          <a:p>
            <a:pPr marL="447675" lvl="1" indent="-179388" algn="r">
              <a:spcBef>
                <a:spcPts val="685"/>
              </a:spcBef>
              <a:buClr>
                <a:srgbClr val="003366"/>
              </a:buClr>
              <a:buChar char="•"/>
              <a:tabLst>
                <a:tab pos="447675" algn="l"/>
              </a:tabLst>
            </a:pPr>
            <a:r>
              <a:rPr lang="en-US" sz="1632" spc="-9" dirty="0">
                <a:solidFill>
                  <a:srgbClr val="00B050"/>
                </a:solidFill>
                <a:latin typeface="Arial"/>
                <a:cs typeface="Arial"/>
              </a:rPr>
              <a:t>Vertical Integration</a:t>
            </a:r>
          </a:p>
          <a:p>
            <a:pPr marL="447675" lvl="1" indent="-179388" algn="r">
              <a:spcBef>
                <a:spcPts val="685"/>
              </a:spcBef>
              <a:buClr>
                <a:srgbClr val="003366"/>
              </a:buClr>
              <a:buFontTx/>
              <a:buChar char="•"/>
              <a:tabLst>
                <a:tab pos="447675" algn="l"/>
              </a:tabLst>
            </a:pPr>
            <a:r>
              <a:rPr lang="en-US" sz="1632" spc="-5" dirty="0">
                <a:solidFill>
                  <a:srgbClr val="00B050"/>
                </a:solidFill>
                <a:latin typeface="Arial"/>
                <a:cs typeface="Arial"/>
              </a:rPr>
              <a:t>Late</a:t>
            </a:r>
            <a:r>
              <a:rPr lang="en-US" sz="1632" spc="-59" dirty="0">
                <a:solidFill>
                  <a:srgbClr val="00B050"/>
                </a:solidFill>
                <a:latin typeface="Arial"/>
                <a:cs typeface="Arial"/>
              </a:rPr>
              <a:t> </a:t>
            </a:r>
            <a:r>
              <a:rPr lang="en-US" sz="1632" spc="-9" dirty="0">
                <a:solidFill>
                  <a:srgbClr val="00B050"/>
                </a:solidFill>
                <a:latin typeface="Arial"/>
                <a:cs typeface="Arial"/>
              </a:rPr>
              <a:t>binding</a:t>
            </a:r>
            <a:endParaRPr lang="en-US" sz="1632" dirty="0">
              <a:solidFill>
                <a:srgbClr val="00B050"/>
              </a:solidFill>
              <a:latin typeface="Arial"/>
              <a:cs typeface="Arial"/>
            </a:endParaRPr>
          </a:p>
        </p:txBody>
      </p:sp>
    </p:spTree>
    <p:extLst>
      <p:ext uri="{BB962C8B-B14F-4D97-AF65-F5344CB8AC3E}">
        <p14:creationId xmlns:p14="http://schemas.microsoft.com/office/powerpoint/2010/main" val="138505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8" grpId="0"/>
      <p:bldP spid="14" grpId="0" animBg="1"/>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01454" y="5059596"/>
            <a:ext cx="3316715" cy="439925"/>
          </a:xfrm>
          <a:custGeom>
            <a:avLst/>
            <a:gdLst/>
            <a:ahLst/>
            <a:cxnLst/>
            <a:rect l="l" t="t" r="r" b="b"/>
            <a:pathLst>
              <a:path w="3657600" h="485139">
                <a:moveTo>
                  <a:pt x="3415283" y="484632"/>
                </a:moveTo>
                <a:lnTo>
                  <a:pt x="3415283" y="364236"/>
                </a:lnTo>
                <a:lnTo>
                  <a:pt x="0" y="364236"/>
                </a:lnTo>
                <a:lnTo>
                  <a:pt x="0" y="121920"/>
                </a:lnTo>
                <a:lnTo>
                  <a:pt x="3415283" y="121920"/>
                </a:lnTo>
                <a:lnTo>
                  <a:pt x="3415283" y="0"/>
                </a:lnTo>
                <a:lnTo>
                  <a:pt x="3657600" y="242315"/>
                </a:lnTo>
                <a:lnTo>
                  <a:pt x="3415283" y="484632"/>
                </a:lnTo>
                <a:close/>
              </a:path>
            </a:pathLst>
          </a:custGeom>
          <a:solidFill>
            <a:srgbClr val="92D050"/>
          </a:solidFill>
        </p:spPr>
        <p:txBody>
          <a:bodyPr wrap="square" lIns="0" tIns="0" rIns="0" bIns="0" rtlCol="0"/>
          <a:lstStyle/>
          <a:p>
            <a:endParaRPr sz="1632"/>
          </a:p>
        </p:txBody>
      </p:sp>
      <p:sp>
        <p:nvSpPr>
          <p:cNvPr id="3" name="object 3"/>
          <p:cNvSpPr/>
          <p:nvPr/>
        </p:nvSpPr>
        <p:spPr>
          <a:xfrm>
            <a:off x="3701454" y="2834241"/>
            <a:ext cx="3316715" cy="439925"/>
          </a:xfrm>
          <a:custGeom>
            <a:avLst/>
            <a:gdLst/>
            <a:ahLst/>
            <a:cxnLst/>
            <a:rect l="l" t="t" r="r" b="b"/>
            <a:pathLst>
              <a:path w="3657600" h="485139">
                <a:moveTo>
                  <a:pt x="3415283" y="484632"/>
                </a:moveTo>
                <a:lnTo>
                  <a:pt x="3415283" y="362712"/>
                </a:lnTo>
                <a:lnTo>
                  <a:pt x="0" y="362712"/>
                </a:lnTo>
                <a:lnTo>
                  <a:pt x="0" y="120396"/>
                </a:lnTo>
                <a:lnTo>
                  <a:pt x="3415283" y="120396"/>
                </a:lnTo>
                <a:lnTo>
                  <a:pt x="3415283" y="0"/>
                </a:lnTo>
                <a:lnTo>
                  <a:pt x="3657600" y="242316"/>
                </a:lnTo>
                <a:lnTo>
                  <a:pt x="3415283" y="484632"/>
                </a:lnTo>
                <a:close/>
              </a:path>
            </a:pathLst>
          </a:custGeom>
          <a:solidFill>
            <a:srgbClr val="92D050"/>
          </a:solidFill>
        </p:spPr>
        <p:txBody>
          <a:bodyPr wrap="square" lIns="0" tIns="0" rIns="0" bIns="0" rtlCol="0"/>
          <a:lstStyle/>
          <a:p>
            <a:endParaRPr sz="1632"/>
          </a:p>
        </p:txBody>
      </p:sp>
      <p:sp>
        <p:nvSpPr>
          <p:cNvPr id="9" name="object 9"/>
          <p:cNvSpPr/>
          <p:nvPr/>
        </p:nvSpPr>
        <p:spPr>
          <a:xfrm>
            <a:off x="922940" y="1993784"/>
            <a:ext cx="2261240" cy="363917"/>
          </a:xfrm>
          <a:custGeom>
            <a:avLst/>
            <a:gdLst/>
            <a:ahLst/>
            <a:cxnLst/>
            <a:rect l="l" t="t" r="r" b="b"/>
            <a:pathLst>
              <a:path w="2493645" h="401319">
                <a:moveTo>
                  <a:pt x="0" y="400812"/>
                </a:moveTo>
                <a:lnTo>
                  <a:pt x="2493264" y="400812"/>
                </a:lnTo>
                <a:lnTo>
                  <a:pt x="2493264" y="0"/>
                </a:lnTo>
                <a:lnTo>
                  <a:pt x="0" y="0"/>
                </a:lnTo>
                <a:lnTo>
                  <a:pt x="0" y="400812"/>
                </a:lnTo>
                <a:close/>
              </a:path>
            </a:pathLst>
          </a:custGeom>
          <a:solidFill>
            <a:srgbClr val="FF0000"/>
          </a:solidFill>
        </p:spPr>
        <p:txBody>
          <a:bodyPr wrap="square" lIns="0" tIns="0" rIns="0" bIns="0" rtlCol="0"/>
          <a:lstStyle/>
          <a:p>
            <a:endParaRPr sz="1632" dirty="0"/>
          </a:p>
        </p:txBody>
      </p:sp>
      <p:sp>
        <p:nvSpPr>
          <p:cNvPr id="10" name="object 10"/>
          <p:cNvSpPr txBox="1">
            <a:spLocks noGrp="1"/>
          </p:cNvSpPr>
          <p:nvPr>
            <p:ph type="title"/>
          </p:nvPr>
        </p:nvSpPr>
        <p:spPr/>
        <p:txBody>
          <a:bodyPr/>
          <a:lstStyle/>
          <a:p>
            <a:r>
              <a:rPr lang="en-US" dirty="0"/>
              <a:t>How to get there?</a:t>
            </a:r>
          </a:p>
        </p:txBody>
      </p:sp>
      <p:sp>
        <p:nvSpPr>
          <p:cNvPr id="11" name="object 11"/>
          <p:cNvSpPr/>
          <p:nvPr/>
        </p:nvSpPr>
        <p:spPr>
          <a:xfrm>
            <a:off x="7556667" y="1993784"/>
            <a:ext cx="1976210" cy="363917"/>
          </a:xfrm>
          <a:custGeom>
            <a:avLst/>
            <a:gdLst/>
            <a:ahLst/>
            <a:cxnLst/>
            <a:rect l="l" t="t" r="r" b="b"/>
            <a:pathLst>
              <a:path w="2179320" h="401319">
                <a:moveTo>
                  <a:pt x="0" y="400812"/>
                </a:moveTo>
                <a:lnTo>
                  <a:pt x="2179320" y="400812"/>
                </a:lnTo>
                <a:lnTo>
                  <a:pt x="2179320" y="0"/>
                </a:lnTo>
                <a:lnTo>
                  <a:pt x="0" y="0"/>
                </a:lnTo>
                <a:lnTo>
                  <a:pt x="0" y="400812"/>
                </a:lnTo>
                <a:close/>
              </a:path>
            </a:pathLst>
          </a:custGeom>
          <a:solidFill>
            <a:srgbClr val="00B050"/>
          </a:solidFill>
        </p:spPr>
        <p:txBody>
          <a:bodyPr wrap="square" lIns="0" tIns="0" rIns="0" bIns="0" rtlCol="0"/>
          <a:lstStyle/>
          <a:p>
            <a:endParaRPr sz="1632"/>
          </a:p>
        </p:txBody>
      </p:sp>
      <p:sp>
        <p:nvSpPr>
          <p:cNvPr id="12" name="object 12"/>
          <p:cNvSpPr txBox="1"/>
          <p:nvPr/>
        </p:nvSpPr>
        <p:spPr>
          <a:xfrm>
            <a:off x="7556668" y="1993784"/>
            <a:ext cx="1805193" cy="314647"/>
          </a:xfrm>
          <a:prstGeom prst="rect">
            <a:avLst/>
          </a:prstGeom>
        </p:spPr>
        <p:txBody>
          <a:bodyPr vert="horz" wrap="square" lIns="0" tIns="35125" rIns="0" bIns="0" rtlCol="0">
            <a:spAutoFit/>
          </a:bodyPr>
          <a:lstStyle/>
          <a:p>
            <a:pPr marL="84069" algn="r">
              <a:spcBef>
                <a:spcPts val="277"/>
              </a:spcBef>
            </a:pPr>
            <a:r>
              <a:rPr lang="en-US" sz="1814" b="1" dirty="0">
                <a:solidFill>
                  <a:srgbClr val="FFFFFF"/>
                </a:solidFill>
                <a:latin typeface="Arial"/>
                <a:cs typeface="Arial"/>
              </a:rPr>
              <a:t>Desired</a:t>
            </a:r>
            <a:endParaRPr sz="1814" dirty="0">
              <a:latin typeface="Arial"/>
              <a:cs typeface="Arial"/>
            </a:endParaRPr>
          </a:p>
        </p:txBody>
      </p:sp>
      <p:sp>
        <p:nvSpPr>
          <p:cNvPr id="14" name="object 14"/>
          <p:cNvSpPr/>
          <p:nvPr/>
        </p:nvSpPr>
        <p:spPr>
          <a:xfrm>
            <a:off x="2694618" y="1719297"/>
            <a:ext cx="407679" cy="395241"/>
          </a:xfrm>
          <a:prstGeom prst="rect">
            <a:avLst/>
          </a:prstGeom>
          <a:blipFill>
            <a:blip r:embed="rId3" cstate="print"/>
            <a:stretch>
              <a:fillRect/>
            </a:stretch>
          </a:blipFill>
        </p:spPr>
        <p:txBody>
          <a:bodyPr wrap="square" lIns="0" tIns="0" rIns="0" bIns="0" rtlCol="0"/>
          <a:lstStyle/>
          <a:p>
            <a:endParaRPr sz="1632"/>
          </a:p>
        </p:txBody>
      </p:sp>
      <p:sp>
        <p:nvSpPr>
          <p:cNvPr id="16" name="object 16"/>
          <p:cNvSpPr/>
          <p:nvPr/>
        </p:nvSpPr>
        <p:spPr>
          <a:xfrm>
            <a:off x="4514050" y="2492896"/>
            <a:ext cx="1719394" cy="1167413"/>
          </a:xfrm>
          <a:prstGeom prst="round2DiagRect">
            <a:avLst/>
          </a:prstGeom>
          <a:solidFill>
            <a:srgbClr val="92D050"/>
          </a:solidFill>
        </p:spPr>
        <p:txBody>
          <a:bodyPr wrap="square" lIns="0" tIns="0" rIns="0" bIns="0" rtlCol="0"/>
          <a:lstStyle/>
          <a:p>
            <a:endParaRPr sz="1632"/>
          </a:p>
        </p:txBody>
      </p:sp>
      <p:sp>
        <p:nvSpPr>
          <p:cNvPr id="17" name="object 17"/>
          <p:cNvSpPr txBox="1"/>
          <p:nvPr/>
        </p:nvSpPr>
        <p:spPr>
          <a:xfrm>
            <a:off x="4514050" y="2535022"/>
            <a:ext cx="1719394" cy="776495"/>
          </a:xfrm>
          <a:prstGeom prst="rect">
            <a:avLst/>
          </a:prstGeom>
        </p:spPr>
        <p:txBody>
          <a:bodyPr vert="horz" wrap="square" lIns="0" tIns="0" rIns="0" bIns="0" rtlCol="0">
            <a:spAutoFit/>
          </a:bodyPr>
          <a:lstStyle/>
          <a:p>
            <a:pPr>
              <a:lnSpc>
                <a:spcPct val="100000"/>
              </a:lnSpc>
            </a:pPr>
            <a:endParaRPr sz="1179" dirty="0">
              <a:latin typeface="Times New Roman"/>
              <a:cs typeface="Times New Roman"/>
            </a:endParaRPr>
          </a:p>
          <a:p>
            <a:pPr marL="172170" marR="165836" indent="1727" algn="ctr">
              <a:spcBef>
                <a:spcPts val="843"/>
              </a:spcBef>
            </a:pPr>
            <a:r>
              <a:rPr lang="en-US" sz="1600" b="1" spc="-5" dirty="0">
                <a:solidFill>
                  <a:srgbClr val="FFFFFF"/>
                </a:solidFill>
                <a:latin typeface="Arial"/>
                <a:cs typeface="Arial"/>
              </a:rPr>
              <a:t>Different way of planning</a:t>
            </a:r>
            <a:endParaRPr sz="1088" dirty="0">
              <a:latin typeface="Arial"/>
              <a:cs typeface="Arial"/>
            </a:endParaRPr>
          </a:p>
        </p:txBody>
      </p:sp>
      <p:sp>
        <p:nvSpPr>
          <p:cNvPr id="22" name="object 12"/>
          <p:cNvSpPr txBox="1"/>
          <p:nvPr/>
        </p:nvSpPr>
        <p:spPr>
          <a:xfrm>
            <a:off x="930366" y="1993784"/>
            <a:ext cx="1805193" cy="314647"/>
          </a:xfrm>
          <a:prstGeom prst="rect">
            <a:avLst/>
          </a:prstGeom>
        </p:spPr>
        <p:txBody>
          <a:bodyPr vert="horz" wrap="square" lIns="0" tIns="35125" rIns="0" bIns="0" rtlCol="0">
            <a:spAutoFit/>
          </a:bodyPr>
          <a:lstStyle/>
          <a:p>
            <a:pPr marL="84069">
              <a:spcBef>
                <a:spcPts val="277"/>
              </a:spcBef>
            </a:pPr>
            <a:r>
              <a:rPr lang="en-US" sz="1814" b="1" dirty="0">
                <a:solidFill>
                  <a:srgbClr val="FFFFFF"/>
                </a:solidFill>
                <a:latin typeface="Arial"/>
                <a:cs typeface="Arial"/>
              </a:rPr>
              <a:t>Undesired</a:t>
            </a:r>
            <a:endParaRPr sz="1814" dirty="0">
              <a:latin typeface="Arial"/>
              <a:cs typeface="Arial"/>
            </a:endParaRPr>
          </a:p>
        </p:txBody>
      </p:sp>
      <p:pic>
        <p:nvPicPr>
          <p:cNvPr id="18" name="Picture 17">
            <a:extLst>
              <a:ext uri="{FF2B5EF4-FFF2-40B4-BE49-F238E27FC236}">
                <a16:creationId xmlns:a16="http://schemas.microsoft.com/office/drawing/2014/main" id="{C0C5D950-7785-43E7-BD29-F598206F47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9620" y="3728214"/>
            <a:ext cx="1674112" cy="836712"/>
          </a:xfrm>
          <a:prstGeom prst="rect">
            <a:avLst/>
          </a:prstGeom>
        </p:spPr>
      </p:pic>
      <p:pic>
        <p:nvPicPr>
          <p:cNvPr id="19" name="Picture 18">
            <a:extLst>
              <a:ext uri="{FF2B5EF4-FFF2-40B4-BE49-F238E27FC236}">
                <a16:creationId xmlns:a16="http://schemas.microsoft.com/office/drawing/2014/main" id="{439F2605-CACC-4657-B161-0CB31AE06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3746" y="3806187"/>
            <a:ext cx="1440160" cy="698490"/>
          </a:xfrm>
          <a:prstGeom prst="rect">
            <a:avLst/>
          </a:prstGeom>
        </p:spPr>
      </p:pic>
      <p:sp>
        <p:nvSpPr>
          <p:cNvPr id="21" name="object 16">
            <a:extLst>
              <a:ext uri="{FF2B5EF4-FFF2-40B4-BE49-F238E27FC236}">
                <a16:creationId xmlns:a16="http://schemas.microsoft.com/office/drawing/2014/main" id="{4892AF98-751A-4919-B1BA-B2E455C9B8CA}"/>
              </a:ext>
            </a:extLst>
          </p:cNvPr>
          <p:cNvSpPr/>
          <p:nvPr/>
        </p:nvSpPr>
        <p:spPr>
          <a:xfrm>
            <a:off x="4429485" y="4662745"/>
            <a:ext cx="1719394" cy="1167413"/>
          </a:xfrm>
          <a:prstGeom prst="round2DiagRect">
            <a:avLst/>
          </a:prstGeom>
          <a:solidFill>
            <a:srgbClr val="92D050"/>
          </a:solidFill>
        </p:spPr>
        <p:txBody>
          <a:bodyPr wrap="square" lIns="0" tIns="0" rIns="0" bIns="0" rtlCol="0"/>
          <a:lstStyle/>
          <a:p>
            <a:endParaRPr sz="1632"/>
          </a:p>
        </p:txBody>
      </p:sp>
      <p:sp>
        <p:nvSpPr>
          <p:cNvPr id="23" name="object 17">
            <a:extLst>
              <a:ext uri="{FF2B5EF4-FFF2-40B4-BE49-F238E27FC236}">
                <a16:creationId xmlns:a16="http://schemas.microsoft.com/office/drawing/2014/main" id="{90D9E797-2F47-4973-A8FA-17ED08F703C2}"/>
              </a:ext>
            </a:extLst>
          </p:cNvPr>
          <p:cNvSpPr txBox="1"/>
          <p:nvPr/>
        </p:nvSpPr>
        <p:spPr>
          <a:xfrm>
            <a:off x="4429485" y="4704871"/>
            <a:ext cx="1719394" cy="776495"/>
          </a:xfrm>
          <a:prstGeom prst="rect">
            <a:avLst/>
          </a:prstGeom>
        </p:spPr>
        <p:txBody>
          <a:bodyPr vert="horz" wrap="square" lIns="0" tIns="0" rIns="0" bIns="0" rtlCol="0">
            <a:spAutoFit/>
          </a:bodyPr>
          <a:lstStyle/>
          <a:p>
            <a:pPr>
              <a:lnSpc>
                <a:spcPct val="100000"/>
              </a:lnSpc>
            </a:pPr>
            <a:endParaRPr sz="1179" dirty="0">
              <a:latin typeface="Times New Roman"/>
              <a:cs typeface="Times New Roman"/>
            </a:endParaRPr>
          </a:p>
          <a:p>
            <a:pPr marL="172170" marR="165836" indent="1727" algn="ctr">
              <a:spcBef>
                <a:spcPts val="843"/>
              </a:spcBef>
            </a:pPr>
            <a:r>
              <a:rPr lang="en-US" sz="1600" b="1" spc="-5" dirty="0">
                <a:solidFill>
                  <a:srgbClr val="FFFFFF"/>
                </a:solidFill>
                <a:latin typeface="Arial"/>
                <a:cs typeface="Arial"/>
              </a:rPr>
              <a:t>Different way of working</a:t>
            </a:r>
            <a:endParaRPr sz="1088" dirty="0">
              <a:latin typeface="Arial"/>
              <a:cs typeface="Arial"/>
            </a:endParaRPr>
          </a:p>
        </p:txBody>
      </p:sp>
      <p:sp>
        <p:nvSpPr>
          <p:cNvPr id="24" name="object 5">
            <a:extLst>
              <a:ext uri="{FF2B5EF4-FFF2-40B4-BE49-F238E27FC236}">
                <a16:creationId xmlns:a16="http://schemas.microsoft.com/office/drawing/2014/main" id="{12638A72-2476-47C7-8FA3-CCA9FC48131C}"/>
              </a:ext>
            </a:extLst>
          </p:cNvPr>
          <p:cNvSpPr txBox="1"/>
          <p:nvPr/>
        </p:nvSpPr>
        <p:spPr>
          <a:xfrm>
            <a:off x="943740" y="2271242"/>
            <a:ext cx="2088232" cy="4557122"/>
          </a:xfrm>
          <a:prstGeom prst="rect">
            <a:avLst/>
          </a:prstGeom>
        </p:spPr>
        <p:txBody>
          <a:bodyPr vert="horz" wrap="square" lIns="0" tIns="98465" rIns="0" bIns="0" rtlCol="0">
            <a:spAutoFit/>
          </a:bodyPr>
          <a:lstStyle/>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Overload</a:t>
            </a:r>
            <a:endParaRPr lang="nl-NL" sz="1632" dirty="0">
              <a:latin typeface="Arial"/>
              <a:cs typeface="Arial"/>
            </a:endParaRPr>
          </a:p>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Multi-tasking</a:t>
            </a:r>
            <a:endParaRPr lang="nl-NL" sz="1632" dirty="0">
              <a:latin typeface="Arial"/>
              <a:cs typeface="Arial"/>
            </a:endParaRPr>
          </a:p>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Task</a:t>
            </a:r>
            <a:r>
              <a:rPr lang="nl-NL" sz="1632" spc="-5" dirty="0">
                <a:solidFill>
                  <a:srgbClr val="FF0000"/>
                </a:solidFill>
                <a:latin typeface="Arial"/>
                <a:cs typeface="Arial"/>
              </a:rPr>
              <a:t> </a:t>
            </a:r>
            <a:r>
              <a:rPr lang="nl-NL" sz="1632" spc="-5" dirty="0" err="1">
                <a:solidFill>
                  <a:srgbClr val="FF0000"/>
                </a:solidFill>
                <a:latin typeface="Arial"/>
                <a:cs typeface="Arial"/>
              </a:rPr>
              <a:t>Interruptions</a:t>
            </a:r>
            <a:endParaRPr lang="nl-NL" sz="1632" spc="-5" dirty="0">
              <a:solidFill>
                <a:srgbClr val="FF0000"/>
              </a:solidFill>
              <a:latin typeface="Arial"/>
              <a:cs typeface="Arial"/>
            </a:endParaRPr>
          </a:p>
          <a:p>
            <a:pPr marL="175624" indent="-164108">
              <a:spcBef>
                <a:spcPts val="775"/>
              </a:spcBef>
              <a:buClr>
                <a:srgbClr val="003366"/>
              </a:buClr>
              <a:buFontTx/>
              <a:buChar char="•"/>
              <a:tabLst>
                <a:tab pos="176200" algn="l"/>
              </a:tabLst>
            </a:pPr>
            <a:r>
              <a:rPr lang="nl-NL" sz="1632" spc="-5" dirty="0">
                <a:solidFill>
                  <a:srgbClr val="FF0000"/>
                </a:solidFill>
                <a:latin typeface="Arial"/>
                <a:cs typeface="Arial"/>
              </a:rPr>
              <a:t>Too </a:t>
            </a:r>
            <a:r>
              <a:rPr lang="nl-NL" sz="1632" spc="-5" dirty="0" err="1">
                <a:solidFill>
                  <a:srgbClr val="FF0000"/>
                </a:solidFill>
                <a:latin typeface="Arial"/>
                <a:cs typeface="Arial"/>
              </a:rPr>
              <a:t>early</a:t>
            </a:r>
            <a:r>
              <a:rPr lang="nl-NL" sz="1632" spc="-5" dirty="0">
                <a:solidFill>
                  <a:srgbClr val="FF0000"/>
                </a:solidFill>
                <a:latin typeface="Arial"/>
                <a:cs typeface="Arial"/>
              </a:rPr>
              <a:t> starts</a:t>
            </a:r>
          </a:p>
          <a:p>
            <a:pPr marL="175624" indent="-164108">
              <a:spcBef>
                <a:spcPts val="775"/>
              </a:spcBef>
              <a:buClr>
                <a:srgbClr val="003366"/>
              </a:buClr>
              <a:buFontTx/>
              <a:buChar char="•"/>
              <a:tabLst>
                <a:tab pos="176200" algn="l"/>
              </a:tabLst>
            </a:pPr>
            <a:r>
              <a:rPr lang="nl-NL" sz="1632" spc="-5" dirty="0">
                <a:solidFill>
                  <a:srgbClr val="FF0000"/>
                </a:solidFill>
                <a:latin typeface="Arial"/>
                <a:cs typeface="Arial"/>
              </a:rPr>
              <a:t>Cherry</a:t>
            </a:r>
            <a:r>
              <a:rPr lang="nl-NL" sz="1632" spc="-50" dirty="0">
                <a:solidFill>
                  <a:srgbClr val="FF0000"/>
                </a:solidFill>
                <a:latin typeface="Arial"/>
                <a:cs typeface="Arial"/>
              </a:rPr>
              <a:t> </a:t>
            </a:r>
            <a:r>
              <a:rPr lang="nl-NL" sz="1632" spc="-9" dirty="0" err="1">
                <a:solidFill>
                  <a:srgbClr val="FF0000"/>
                </a:solidFill>
                <a:latin typeface="Arial"/>
                <a:cs typeface="Arial"/>
              </a:rPr>
              <a:t>picking</a:t>
            </a:r>
            <a:endParaRPr lang="nl-NL" sz="1632" spc="-9" dirty="0">
              <a:solidFill>
                <a:srgbClr val="FF0000"/>
              </a:solidFill>
              <a:latin typeface="Arial"/>
              <a:cs typeface="Arial"/>
            </a:endParaRPr>
          </a:p>
          <a:p>
            <a:pPr marL="175624" indent="-164108">
              <a:spcBef>
                <a:spcPts val="775"/>
              </a:spcBef>
              <a:buClr>
                <a:srgbClr val="003366"/>
              </a:buClr>
              <a:buFontTx/>
              <a:buChar char="•"/>
              <a:tabLst>
                <a:tab pos="176200" algn="l"/>
              </a:tabLst>
            </a:pPr>
            <a:r>
              <a:rPr lang="nl-NL" sz="1632" spc="-5" dirty="0">
                <a:solidFill>
                  <a:srgbClr val="FF0000"/>
                </a:solidFill>
                <a:latin typeface="Arial"/>
                <a:cs typeface="Arial"/>
              </a:rPr>
              <a:t>De-</a:t>
            </a:r>
            <a:r>
              <a:rPr lang="nl-NL" sz="1632" spc="-5" dirty="0" err="1">
                <a:solidFill>
                  <a:srgbClr val="FF0000"/>
                </a:solidFill>
                <a:latin typeface="Arial"/>
                <a:cs typeface="Arial"/>
              </a:rPr>
              <a:t>synchronisation</a:t>
            </a:r>
            <a:endParaRPr lang="nl-NL" sz="1632" spc="-5" dirty="0">
              <a:solidFill>
                <a:srgbClr val="FF0000"/>
              </a:solidFill>
              <a:latin typeface="Arial"/>
              <a:cs typeface="Arial"/>
            </a:endParaRPr>
          </a:p>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Batching</a:t>
            </a:r>
            <a:endParaRPr lang="nl-NL" sz="1632" dirty="0">
              <a:latin typeface="Arial"/>
              <a:cs typeface="Arial"/>
            </a:endParaRPr>
          </a:p>
          <a:p>
            <a:pPr marL="175624" indent="-164108">
              <a:spcBef>
                <a:spcPts val="775"/>
              </a:spcBef>
              <a:buClr>
                <a:srgbClr val="003366"/>
              </a:buClr>
              <a:buFontTx/>
              <a:buChar char="•"/>
              <a:tabLst>
                <a:tab pos="176200" algn="l"/>
              </a:tabLst>
            </a:pPr>
            <a:r>
              <a:rPr lang="nl-NL" sz="1632" spc="-5" dirty="0" err="1">
                <a:solidFill>
                  <a:srgbClr val="FF0000"/>
                </a:solidFill>
                <a:latin typeface="Arial"/>
                <a:cs typeface="Arial"/>
              </a:rPr>
              <a:t>Local</a:t>
            </a:r>
            <a:r>
              <a:rPr lang="nl-NL" sz="1632" spc="-73" dirty="0">
                <a:solidFill>
                  <a:srgbClr val="FF0000"/>
                </a:solidFill>
                <a:latin typeface="Arial"/>
                <a:cs typeface="Arial"/>
              </a:rPr>
              <a:t> </a:t>
            </a:r>
            <a:r>
              <a:rPr lang="nl-NL" sz="1632" spc="-5" dirty="0" err="1">
                <a:solidFill>
                  <a:srgbClr val="FF0000"/>
                </a:solidFill>
                <a:latin typeface="Arial"/>
                <a:cs typeface="Arial"/>
              </a:rPr>
              <a:t>safeties</a:t>
            </a:r>
            <a:endParaRPr lang="nl-NL" sz="1632" spc="-5" dirty="0">
              <a:solidFill>
                <a:srgbClr val="FF0000"/>
              </a:solidFill>
              <a:latin typeface="Arial"/>
              <a:cs typeface="Arial"/>
            </a:endParaRPr>
          </a:p>
          <a:p>
            <a:pPr marL="175624" indent="-164108">
              <a:spcBef>
                <a:spcPts val="775"/>
              </a:spcBef>
              <a:buClr>
                <a:srgbClr val="003366"/>
              </a:buClr>
              <a:buFontTx/>
              <a:buChar char="•"/>
              <a:tabLst>
                <a:tab pos="176200" algn="l"/>
              </a:tabLst>
            </a:pPr>
            <a:r>
              <a:rPr lang="nl-NL" sz="1632" spc="-5" dirty="0">
                <a:solidFill>
                  <a:srgbClr val="FF0000"/>
                </a:solidFill>
                <a:latin typeface="Arial"/>
                <a:cs typeface="Arial"/>
              </a:rPr>
              <a:t>Padding</a:t>
            </a:r>
            <a:endParaRPr lang="nl-NL" sz="1632" dirty="0">
              <a:latin typeface="Arial"/>
              <a:cs typeface="Arial"/>
            </a:endParaRPr>
          </a:p>
          <a:p>
            <a:pPr marL="175624" indent="-164108">
              <a:spcBef>
                <a:spcPts val="775"/>
              </a:spcBef>
              <a:buClr>
                <a:srgbClr val="003366"/>
              </a:buClr>
              <a:buChar char="•"/>
              <a:tabLst>
                <a:tab pos="176200" algn="l"/>
              </a:tabLst>
            </a:pPr>
            <a:r>
              <a:rPr lang="nl-NL" sz="1632" spc="-5" dirty="0" err="1">
                <a:solidFill>
                  <a:srgbClr val="FF0000"/>
                </a:solidFill>
                <a:latin typeface="Arial"/>
                <a:cs typeface="Arial"/>
              </a:rPr>
              <a:t>Parkinson’s</a:t>
            </a:r>
            <a:r>
              <a:rPr lang="nl-NL" sz="1632" spc="-50" dirty="0">
                <a:solidFill>
                  <a:srgbClr val="FF0000"/>
                </a:solidFill>
                <a:latin typeface="Arial"/>
                <a:cs typeface="Arial"/>
              </a:rPr>
              <a:t> </a:t>
            </a:r>
            <a:r>
              <a:rPr lang="nl-NL" sz="1632" spc="-5" dirty="0" err="1">
                <a:solidFill>
                  <a:srgbClr val="FF0000"/>
                </a:solidFill>
                <a:latin typeface="Arial"/>
                <a:cs typeface="Arial"/>
              </a:rPr>
              <a:t>law</a:t>
            </a:r>
            <a:endParaRPr lang="nl-NL" sz="1632" dirty="0">
              <a:latin typeface="Arial"/>
              <a:cs typeface="Arial"/>
            </a:endParaRPr>
          </a:p>
          <a:p>
            <a:pPr marL="175624" indent="-164108">
              <a:spcBef>
                <a:spcPts val="685"/>
              </a:spcBef>
              <a:buClr>
                <a:srgbClr val="003366"/>
              </a:buClr>
              <a:buChar char="•"/>
              <a:tabLst>
                <a:tab pos="176200" algn="l"/>
              </a:tabLst>
            </a:pPr>
            <a:r>
              <a:rPr lang="nl-NL" sz="1632" spc="-5" dirty="0">
                <a:solidFill>
                  <a:srgbClr val="FF0000"/>
                </a:solidFill>
                <a:latin typeface="Arial"/>
                <a:cs typeface="Arial"/>
              </a:rPr>
              <a:t>Student</a:t>
            </a:r>
            <a:r>
              <a:rPr lang="nl-NL" sz="1632" spc="-45" dirty="0">
                <a:solidFill>
                  <a:srgbClr val="FF0000"/>
                </a:solidFill>
                <a:latin typeface="Arial"/>
                <a:cs typeface="Arial"/>
              </a:rPr>
              <a:t> </a:t>
            </a:r>
            <a:r>
              <a:rPr lang="nl-NL" sz="1632" spc="-9" dirty="0" err="1">
                <a:solidFill>
                  <a:srgbClr val="FF0000"/>
                </a:solidFill>
                <a:latin typeface="Arial"/>
                <a:cs typeface="Arial"/>
              </a:rPr>
              <a:t>syndrome</a:t>
            </a:r>
            <a:endParaRPr lang="nl-NL" sz="1632" dirty="0">
              <a:latin typeface="Arial"/>
              <a:cs typeface="Arial"/>
            </a:endParaRPr>
          </a:p>
          <a:p>
            <a:pPr marL="175624" indent="-164108">
              <a:spcBef>
                <a:spcPts val="685"/>
              </a:spcBef>
              <a:buClr>
                <a:srgbClr val="003366"/>
              </a:buClr>
              <a:buChar char="•"/>
              <a:tabLst>
                <a:tab pos="176200" algn="l"/>
              </a:tabLst>
            </a:pPr>
            <a:r>
              <a:rPr lang="nl-NL" sz="1632" spc="-5" dirty="0" err="1">
                <a:solidFill>
                  <a:srgbClr val="FF0000"/>
                </a:solidFill>
                <a:latin typeface="Arial"/>
                <a:cs typeface="Arial"/>
              </a:rPr>
              <a:t>Kopfmonopole</a:t>
            </a:r>
            <a:endParaRPr lang="nl-NL" sz="1632" dirty="0">
              <a:latin typeface="Arial"/>
              <a:cs typeface="Arial"/>
            </a:endParaRPr>
          </a:p>
          <a:p>
            <a:pPr marL="175624" indent="-164108">
              <a:spcBef>
                <a:spcPts val="685"/>
              </a:spcBef>
              <a:buClr>
                <a:srgbClr val="003366"/>
              </a:buClr>
              <a:buChar char="•"/>
              <a:tabLst>
                <a:tab pos="176200" algn="l"/>
              </a:tabLst>
            </a:pPr>
            <a:endParaRPr sz="1632" dirty="0">
              <a:latin typeface="Arial"/>
              <a:cs typeface="Arial"/>
            </a:endParaRPr>
          </a:p>
        </p:txBody>
      </p:sp>
      <p:sp>
        <p:nvSpPr>
          <p:cNvPr id="25" name="object 7">
            <a:extLst>
              <a:ext uri="{FF2B5EF4-FFF2-40B4-BE49-F238E27FC236}">
                <a16:creationId xmlns:a16="http://schemas.microsoft.com/office/drawing/2014/main" id="{D944082D-4704-41A0-A749-DA29D8B89888}"/>
              </a:ext>
            </a:extLst>
          </p:cNvPr>
          <p:cNvSpPr txBox="1"/>
          <p:nvPr/>
        </p:nvSpPr>
        <p:spPr>
          <a:xfrm>
            <a:off x="6876910" y="2271242"/>
            <a:ext cx="2565499" cy="4216195"/>
          </a:xfrm>
          <a:prstGeom prst="rect">
            <a:avLst/>
          </a:prstGeom>
        </p:spPr>
        <p:txBody>
          <a:bodyPr vert="horz" wrap="square" lIns="0" tIns="98465" rIns="0" bIns="0" rtlCol="0">
            <a:spAutoFit/>
          </a:bodyPr>
          <a:lstStyle/>
          <a:p>
            <a:pPr marL="565453" indent="-164684" algn="r">
              <a:spcBef>
                <a:spcPts val="775"/>
              </a:spcBef>
              <a:buClr>
                <a:srgbClr val="003366"/>
              </a:buClr>
              <a:buFontTx/>
              <a:buChar char="•"/>
              <a:tabLst>
                <a:tab pos="566029" algn="l"/>
              </a:tabLst>
            </a:pPr>
            <a:r>
              <a:rPr lang="en-US" sz="1632" spc="-5" dirty="0">
                <a:solidFill>
                  <a:srgbClr val="00B050"/>
                </a:solidFill>
                <a:latin typeface="Arial"/>
                <a:cs typeface="Arial"/>
              </a:rPr>
              <a:t>WIP Control</a:t>
            </a:r>
            <a:endParaRPr lang="nl-NL" sz="1632" spc="-9"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nl-NL" sz="1632" spc="-5" dirty="0">
                <a:solidFill>
                  <a:srgbClr val="00B050"/>
                </a:solidFill>
                <a:latin typeface="Arial"/>
                <a:cs typeface="Arial"/>
              </a:rPr>
              <a:t>Single</a:t>
            </a:r>
            <a:r>
              <a:rPr lang="nl-NL" sz="1632" spc="-68" dirty="0">
                <a:solidFill>
                  <a:srgbClr val="00B050"/>
                </a:solidFill>
                <a:latin typeface="Arial"/>
                <a:cs typeface="Arial"/>
              </a:rPr>
              <a:t> </a:t>
            </a:r>
            <a:r>
              <a:rPr lang="nl-NL" sz="1632" spc="-5" dirty="0" err="1">
                <a:solidFill>
                  <a:srgbClr val="00B050"/>
                </a:solidFill>
                <a:latin typeface="Arial"/>
                <a:cs typeface="Arial"/>
              </a:rPr>
              <a:t>tasking</a:t>
            </a:r>
            <a:endParaRPr lang="nl-NL" sz="1632"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nl-NL" sz="1632" spc="-5" dirty="0">
                <a:solidFill>
                  <a:srgbClr val="00B050"/>
                </a:solidFill>
                <a:latin typeface="Arial"/>
                <a:cs typeface="Arial"/>
              </a:rPr>
              <a:t>Single-</a:t>
            </a:r>
            <a:r>
              <a:rPr lang="nl-NL" sz="1632" spc="-5" dirty="0" err="1">
                <a:solidFill>
                  <a:srgbClr val="00B050"/>
                </a:solidFill>
                <a:latin typeface="Arial"/>
                <a:cs typeface="Arial"/>
              </a:rPr>
              <a:t>touching</a:t>
            </a:r>
            <a:endParaRPr lang="nl-NL" sz="1632"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en-US" sz="1632" spc="-5" dirty="0">
                <a:solidFill>
                  <a:srgbClr val="00B050"/>
                </a:solidFill>
                <a:latin typeface="Arial"/>
                <a:cs typeface="Arial"/>
              </a:rPr>
              <a:t>Full-kit</a:t>
            </a:r>
          </a:p>
          <a:p>
            <a:pPr marL="565453" indent="-164684" algn="r">
              <a:spcBef>
                <a:spcPts val="775"/>
              </a:spcBef>
              <a:buClr>
                <a:srgbClr val="003366"/>
              </a:buClr>
              <a:buFontTx/>
              <a:buChar char="•"/>
              <a:tabLst>
                <a:tab pos="566029" algn="l"/>
              </a:tabLst>
            </a:pPr>
            <a:r>
              <a:rPr lang="nl-NL" sz="1632" spc="-5" dirty="0" err="1">
                <a:solidFill>
                  <a:srgbClr val="00B050"/>
                </a:solidFill>
                <a:latin typeface="Arial"/>
                <a:cs typeface="Arial"/>
              </a:rPr>
              <a:t>Objective</a:t>
            </a:r>
            <a:r>
              <a:rPr lang="nl-NL" sz="1632" spc="-59" dirty="0">
                <a:solidFill>
                  <a:srgbClr val="00B050"/>
                </a:solidFill>
                <a:latin typeface="Arial"/>
                <a:cs typeface="Arial"/>
              </a:rPr>
              <a:t> </a:t>
            </a:r>
            <a:r>
              <a:rPr lang="nl-NL" sz="1632" spc="-5" dirty="0" err="1">
                <a:solidFill>
                  <a:srgbClr val="00B050"/>
                </a:solidFill>
                <a:latin typeface="Arial"/>
                <a:cs typeface="Arial"/>
              </a:rPr>
              <a:t>priorities</a:t>
            </a:r>
            <a:endParaRPr lang="nl-NL" sz="1632"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en-US" sz="1632" spc="-9" dirty="0" err="1">
                <a:solidFill>
                  <a:srgbClr val="00B050"/>
                </a:solidFill>
                <a:latin typeface="Arial"/>
                <a:cs typeface="Arial"/>
              </a:rPr>
              <a:t>Synchronisation</a:t>
            </a:r>
            <a:endParaRPr lang="en-US" sz="1632" spc="-9"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en-US" sz="1632" spc="-5" dirty="0">
                <a:solidFill>
                  <a:srgbClr val="00B050"/>
                </a:solidFill>
                <a:latin typeface="Arial"/>
                <a:cs typeface="Arial"/>
              </a:rPr>
              <a:t>Single-piece</a:t>
            </a:r>
            <a:r>
              <a:rPr lang="en-US" sz="1632" spc="-59" dirty="0">
                <a:solidFill>
                  <a:srgbClr val="00B050"/>
                </a:solidFill>
                <a:latin typeface="Arial"/>
                <a:cs typeface="Arial"/>
              </a:rPr>
              <a:t> </a:t>
            </a:r>
            <a:r>
              <a:rPr lang="en-US" sz="1632" spc="-5" dirty="0">
                <a:solidFill>
                  <a:srgbClr val="00B050"/>
                </a:solidFill>
                <a:latin typeface="Arial"/>
                <a:cs typeface="Arial"/>
              </a:rPr>
              <a:t>flow</a:t>
            </a:r>
            <a:endParaRPr lang="en-US" sz="1632"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nl-NL" sz="1632" spc="-5" dirty="0">
                <a:solidFill>
                  <a:srgbClr val="00B050"/>
                </a:solidFill>
                <a:latin typeface="Arial"/>
                <a:cs typeface="Arial"/>
              </a:rPr>
              <a:t>Global</a:t>
            </a:r>
            <a:r>
              <a:rPr lang="nl-NL" sz="1632" spc="-59" dirty="0">
                <a:solidFill>
                  <a:srgbClr val="00B050"/>
                </a:solidFill>
                <a:latin typeface="Arial"/>
                <a:cs typeface="Arial"/>
              </a:rPr>
              <a:t> </a:t>
            </a:r>
            <a:r>
              <a:rPr lang="nl-NL" sz="1632" spc="-5" dirty="0">
                <a:solidFill>
                  <a:srgbClr val="00B050"/>
                </a:solidFill>
                <a:latin typeface="Arial"/>
                <a:cs typeface="Arial"/>
              </a:rPr>
              <a:t>buffers</a:t>
            </a:r>
          </a:p>
          <a:p>
            <a:pPr marL="565453" indent="-164684" algn="r">
              <a:spcBef>
                <a:spcPts val="775"/>
              </a:spcBef>
              <a:buClr>
                <a:srgbClr val="003366"/>
              </a:buClr>
              <a:buFontTx/>
              <a:buChar char="•"/>
              <a:tabLst>
                <a:tab pos="566029" algn="l"/>
              </a:tabLst>
            </a:pPr>
            <a:r>
              <a:rPr lang="nl-NL" sz="1632" spc="-9" dirty="0" err="1">
                <a:solidFill>
                  <a:srgbClr val="00B050"/>
                </a:solidFill>
                <a:latin typeface="Arial"/>
                <a:cs typeface="Arial"/>
              </a:rPr>
              <a:t>Aggregation</a:t>
            </a:r>
            <a:endParaRPr lang="nl-NL" sz="1632" spc="-9" dirty="0">
              <a:solidFill>
                <a:srgbClr val="00B050"/>
              </a:solidFill>
              <a:latin typeface="Arial"/>
              <a:cs typeface="Arial"/>
            </a:endParaRPr>
          </a:p>
          <a:p>
            <a:pPr marL="565453" indent="-164684" algn="r">
              <a:spcBef>
                <a:spcPts val="775"/>
              </a:spcBef>
              <a:buClr>
                <a:srgbClr val="003366"/>
              </a:buClr>
              <a:buFontTx/>
              <a:buChar char="•"/>
              <a:tabLst>
                <a:tab pos="566029" algn="l"/>
              </a:tabLst>
            </a:pPr>
            <a:r>
              <a:rPr lang="nl-NL" sz="1632" spc="-9" dirty="0">
                <a:solidFill>
                  <a:srgbClr val="00B050"/>
                </a:solidFill>
                <a:latin typeface="Arial"/>
                <a:cs typeface="Arial"/>
              </a:rPr>
              <a:t>Roadrunner</a:t>
            </a:r>
          </a:p>
          <a:p>
            <a:pPr marL="447675" lvl="1" indent="-179388" algn="r">
              <a:spcBef>
                <a:spcPts val="685"/>
              </a:spcBef>
              <a:buClr>
                <a:srgbClr val="003366"/>
              </a:buClr>
              <a:buChar char="•"/>
              <a:tabLst>
                <a:tab pos="447675" algn="l"/>
              </a:tabLst>
            </a:pPr>
            <a:r>
              <a:rPr lang="en-US" sz="1632" spc="-9" dirty="0">
                <a:solidFill>
                  <a:srgbClr val="00B050"/>
                </a:solidFill>
                <a:latin typeface="Arial"/>
                <a:cs typeface="Arial"/>
              </a:rPr>
              <a:t>Vertical Integration</a:t>
            </a:r>
          </a:p>
          <a:p>
            <a:pPr marL="447675" lvl="1" indent="-179388" algn="r">
              <a:spcBef>
                <a:spcPts val="685"/>
              </a:spcBef>
              <a:buClr>
                <a:srgbClr val="003366"/>
              </a:buClr>
              <a:buFontTx/>
              <a:buChar char="•"/>
              <a:tabLst>
                <a:tab pos="447675" algn="l"/>
              </a:tabLst>
            </a:pPr>
            <a:r>
              <a:rPr lang="en-US" sz="1632" spc="-5" dirty="0">
                <a:solidFill>
                  <a:srgbClr val="00B050"/>
                </a:solidFill>
                <a:latin typeface="Arial"/>
                <a:cs typeface="Arial"/>
              </a:rPr>
              <a:t>Late</a:t>
            </a:r>
            <a:r>
              <a:rPr lang="en-US" sz="1632" spc="-59" dirty="0">
                <a:solidFill>
                  <a:srgbClr val="00B050"/>
                </a:solidFill>
                <a:latin typeface="Arial"/>
                <a:cs typeface="Arial"/>
              </a:rPr>
              <a:t> </a:t>
            </a:r>
            <a:r>
              <a:rPr lang="en-US" sz="1632" spc="-9" dirty="0">
                <a:solidFill>
                  <a:srgbClr val="00B050"/>
                </a:solidFill>
                <a:latin typeface="Arial"/>
                <a:cs typeface="Arial"/>
              </a:rPr>
              <a:t>binding</a:t>
            </a:r>
            <a:endParaRPr lang="en-US" sz="1632" dirty="0">
              <a:solidFill>
                <a:srgbClr val="00B050"/>
              </a:solidFill>
              <a:latin typeface="Arial"/>
              <a:cs typeface="Arial"/>
            </a:endParaRPr>
          </a:p>
        </p:txBody>
      </p:sp>
      <p:sp>
        <p:nvSpPr>
          <p:cNvPr id="26" name="object 13">
            <a:extLst>
              <a:ext uri="{FF2B5EF4-FFF2-40B4-BE49-F238E27FC236}">
                <a16:creationId xmlns:a16="http://schemas.microsoft.com/office/drawing/2014/main" id="{A34B5743-3C85-4724-950A-8EAF940060DA}"/>
              </a:ext>
            </a:extLst>
          </p:cNvPr>
          <p:cNvSpPr/>
          <p:nvPr/>
        </p:nvSpPr>
        <p:spPr>
          <a:xfrm>
            <a:off x="9242839" y="1658427"/>
            <a:ext cx="409061" cy="395241"/>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32" b="0" i="0" u="none" strike="noStrike" kern="1200" cap="none" spc="0" normalizeH="0" baseline="0" noProof="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344628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P spid="17" grpId="0"/>
      <p:bldP spid="21" grpId="0" animBg="1"/>
      <p:bldP spid="23" grpId="0"/>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8189" y="257471"/>
            <a:ext cx="10871200" cy="990600"/>
          </a:xfrm>
        </p:spPr>
        <p:txBody>
          <a:bodyPr>
            <a:normAutofit/>
          </a:bodyPr>
          <a:lstStyle/>
          <a:p>
            <a:r>
              <a:rPr lang="en-US" sz="2400" i="1" dirty="0"/>
              <a:t>A different approach…</a:t>
            </a:r>
            <a:br>
              <a:rPr lang="en-US" sz="2400" dirty="0"/>
            </a:br>
            <a:r>
              <a:rPr lang="en-US" sz="2400" b="1" i="1" dirty="0"/>
              <a:t>Critical Chain (Multi-)Project Management: </a:t>
            </a:r>
            <a:r>
              <a:rPr lang="en-US" sz="2400" dirty="0"/>
              <a:t>Key Ingredients</a:t>
            </a:r>
            <a:endParaRPr lang="en-US" sz="2000" i="1" dirty="0"/>
          </a:p>
        </p:txBody>
      </p:sp>
      <p:sp>
        <p:nvSpPr>
          <p:cNvPr id="10" name="Rectangle 27"/>
          <p:cNvSpPr>
            <a:spLocks noChangeArrowheads="1"/>
          </p:cNvSpPr>
          <p:nvPr/>
        </p:nvSpPr>
        <p:spPr bwMode="auto">
          <a:xfrm>
            <a:off x="369668" y="3471942"/>
            <a:ext cx="2799402" cy="638140"/>
          </a:xfrm>
          <a:prstGeom prst="rect">
            <a:avLst/>
          </a:prstGeom>
          <a:gradFill rotWithShape="1">
            <a:gsLst>
              <a:gs pos="0">
                <a:srgbClr val="DDDDDD"/>
              </a:gs>
              <a:gs pos="100000">
                <a:srgbClr val="FFFFFF"/>
              </a:gs>
            </a:gsLst>
            <a:lin ang="2700000" scaled="1"/>
          </a:gradFill>
          <a:ln w="12700">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de-DE" sz="1050"/>
          </a:p>
        </p:txBody>
      </p:sp>
      <p:sp>
        <p:nvSpPr>
          <p:cNvPr id="11" name="Rectangle 28"/>
          <p:cNvSpPr>
            <a:spLocks noChangeArrowheads="1"/>
          </p:cNvSpPr>
          <p:nvPr/>
        </p:nvSpPr>
        <p:spPr bwMode="auto">
          <a:xfrm>
            <a:off x="369668" y="4110082"/>
            <a:ext cx="2799402" cy="637470"/>
          </a:xfrm>
          <a:prstGeom prst="rect">
            <a:avLst/>
          </a:prstGeom>
          <a:gradFill rotWithShape="1">
            <a:gsLst>
              <a:gs pos="0">
                <a:srgbClr val="DDDDDD"/>
              </a:gs>
              <a:gs pos="100000">
                <a:srgbClr val="FFFFFF"/>
              </a:gs>
            </a:gsLst>
            <a:lin ang="2700000" scaled="1"/>
          </a:gradFill>
          <a:ln w="12700">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de-DE" sz="1050"/>
          </a:p>
        </p:txBody>
      </p:sp>
      <p:sp>
        <p:nvSpPr>
          <p:cNvPr id="12" name="Rectangle 29"/>
          <p:cNvSpPr>
            <a:spLocks noChangeArrowheads="1"/>
          </p:cNvSpPr>
          <p:nvPr/>
        </p:nvSpPr>
        <p:spPr bwMode="auto">
          <a:xfrm>
            <a:off x="369668" y="2834473"/>
            <a:ext cx="2799402" cy="637469"/>
          </a:xfrm>
          <a:prstGeom prst="rect">
            <a:avLst/>
          </a:prstGeom>
          <a:gradFill rotWithShape="1">
            <a:gsLst>
              <a:gs pos="0">
                <a:srgbClr val="DDDDDD"/>
              </a:gs>
              <a:gs pos="100000">
                <a:srgbClr val="FFFFFF"/>
              </a:gs>
            </a:gsLst>
            <a:lin ang="2700000" scaled="1"/>
          </a:gradFill>
          <a:ln w="12700">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de-DE" sz="1050"/>
          </a:p>
        </p:txBody>
      </p:sp>
      <p:grpSp>
        <p:nvGrpSpPr>
          <p:cNvPr id="13" name="Group 60"/>
          <p:cNvGrpSpPr>
            <a:grpSpLocks/>
          </p:cNvGrpSpPr>
          <p:nvPr/>
        </p:nvGrpSpPr>
        <p:grpSpPr bwMode="auto">
          <a:xfrm>
            <a:off x="741494" y="3079815"/>
            <a:ext cx="2175593" cy="532277"/>
            <a:chOff x="734" y="1211"/>
            <a:chExt cx="3102" cy="795"/>
          </a:xfrm>
        </p:grpSpPr>
        <p:cxnSp>
          <p:nvCxnSpPr>
            <p:cNvPr id="121" name="AutoShape 61"/>
            <p:cNvCxnSpPr>
              <a:cxnSpLocks noChangeShapeType="1"/>
              <a:stCxn id="84" idx="2"/>
              <a:endCxn id="62" idx="0"/>
            </p:cNvCxnSpPr>
            <p:nvPr/>
          </p:nvCxnSpPr>
          <p:spPr bwMode="auto">
            <a:xfrm rot="16200000" flipH="1">
              <a:off x="1528" y="418"/>
              <a:ext cx="794" cy="2381"/>
            </a:xfrm>
            <a:prstGeom prst="straightConnector1">
              <a:avLst/>
            </a:prstGeom>
            <a:noFill/>
            <a:ln w="12700">
              <a:solidFill>
                <a:schemeClr val="bg1">
                  <a:lumMod val="50000"/>
                </a:schemeClr>
              </a:solidFill>
              <a:round/>
              <a:headEnd/>
              <a:tailEnd type="arrow" w="med" len="med"/>
            </a:ln>
            <a:effectLst/>
          </p:spPr>
        </p:cxnSp>
        <p:cxnSp>
          <p:nvCxnSpPr>
            <p:cNvPr id="122" name="AutoShape 62"/>
            <p:cNvCxnSpPr>
              <a:cxnSpLocks noChangeShapeType="1"/>
              <a:stCxn id="85" idx="2"/>
              <a:endCxn id="62" idx="0"/>
            </p:cNvCxnSpPr>
            <p:nvPr/>
          </p:nvCxnSpPr>
          <p:spPr bwMode="auto">
            <a:xfrm rot="16200000" flipH="1">
              <a:off x="1624" y="513"/>
              <a:ext cx="794" cy="2190"/>
            </a:xfrm>
            <a:prstGeom prst="straightConnector1">
              <a:avLst/>
            </a:prstGeom>
            <a:noFill/>
            <a:ln w="12700">
              <a:solidFill>
                <a:schemeClr val="bg1">
                  <a:lumMod val="50000"/>
                </a:schemeClr>
              </a:solidFill>
              <a:round/>
              <a:headEnd/>
              <a:tailEnd type="arrow" w="med" len="med"/>
            </a:ln>
            <a:effectLst/>
          </p:spPr>
        </p:cxnSp>
        <p:cxnSp>
          <p:nvCxnSpPr>
            <p:cNvPr id="123" name="AutoShape 63"/>
            <p:cNvCxnSpPr>
              <a:cxnSpLocks noChangeShapeType="1"/>
              <a:stCxn id="88" idx="2"/>
              <a:endCxn id="62" idx="0"/>
            </p:cNvCxnSpPr>
            <p:nvPr/>
          </p:nvCxnSpPr>
          <p:spPr bwMode="auto">
            <a:xfrm rot="16200000" flipH="1">
              <a:off x="1940" y="829"/>
              <a:ext cx="794" cy="1558"/>
            </a:xfrm>
            <a:prstGeom prst="straightConnector1">
              <a:avLst/>
            </a:prstGeom>
            <a:noFill/>
            <a:ln w="12700">
              <a:solidFill>
                <a:schemeClr val="bg1">
                  <a:lumMod val="50000"/>
                </a:schemeClr>
              </a:solidFill>
              <a:round/>
              <a:headEnd/>
              <a:tailEnd type="arrow" w="med" len="med"/>
            </a:ln>
            <a:effectLst/>
          </p:spPr>
        </p:cxnSp>
        <p:cxnSp>
          <p:nvCxnSpPr>
            <p:cNvPr id="124" name="AutoShape 64"/>
            <p:cNvCxnSpPr>
              <a:cxnSpLocks noChangeShapeType="1"/>
              <a:stCxn id="89" idx="2"/>
              <a:endCxn id="62" idx="0"/>
            </p:cNvCxnSpPr>
            <p:nvPr/>
          </p:nvCxnSpPr>
          <p:spPr bwMode="auto">
            <a:xfrm rot="16200000" flipH="1">
              <a:off x="2035" y="924"/>
              <a:ext cx="794" cy="1368"/>
            </a:xfrm>
            <a:prstGeom prst="straightConnector1">
              <a:avLst/>
            </a:prstGeom>
            <a:noFill/>
            <a:ln w="12700">
              <a:solidFill>
                <a:schemeClr val="bg1">
                  <a:lumMod val="50000"/>
                </a:schemeClr>
              </a:solidFill>
              <a:round/>
              <a:headEnd/>
              <a:tailEnd type="arrow" w="med" len="med"/>
            </a:ln>
            <a:effectLst/>
          </p:spPr>
        </p:cxnSp>
        <p:cxnSp>
          <p:nvCxnSpPr>
            <p:cNvPr id="125" name="AutoShape 65"/>
            <p:cNvCxnSpPr>
              <a:cxnSpLocks noChangeShapeType="1"/>
              <a:stCxn id="92" idx="2"/>
              <a:endCxn id="62" idx="0"/>
            </p:cNvCxnSpPr>
            <p:nvPr/>
          </p:nvCxnSpPr>
          <p:spPr bwMode="auto">
            <a:xfrm rot="16200000" flipH="1">
              <a:off x="2526" y="1415"/>
              <a:ext cx="445" cy="735"/>
            </a:xfrm>
            <a:prstGeom prst="straightConnector1">
              <a:avLst/>
            </a:prstGeom>
            <a:noFill/>
            <a:ln w="12700">
              <a:solidFill>
                <a:schemeClr val="bg1">
                  <a:lumMod val="50000"/>
                </a:schemeClr>
              </a:solidFill>
              <a:round/>
              <a:headEnd/>
              <a:tailEnd type="arrow" w="med" len="med"/>
            </a:ln>
            <a:effectLst/>
          </p:spPr>
        </p:cxnSp>
        <p:cxnSp>
          <p:nvCxnSpPr>
            <p:cNvPr id="126" name="AutoShape 66"/>
            <p:cNvCxnSpPr>
              <a:cxnSpLocks noChangeShapeType="1"/>
              <a:stCxn id="93" idx="2"/>
              <a:endCxn id="62" idx="0"/>
            </p:cNvCxnSpPr>
            <p:nvPr/>
          </p:nvCxnSpPr>
          <p:spPr bwMode="auto">
            <a:xfrm rot="16200000" flipH="1">
              <a:off x="2620" y="1510"/>
              <a:ext cx="445" cy="546"/>
            </a:xfrm>
            <a:prstGeom prst="straightConnector1">
              <a:avLst/>
            </a:prstGeom>
            <a:noFill/>
            <a:ln w="12700">
              <a:solidFill>
                <a:schemeClr val="bg1">
                  <a:lumMod val="50000"/>
                </a:schemeClr>
              </a:solidFill>
              <a:round/>
              <a:headEnd/>
              <a:tailEnd type="arrow" w="med" len="med"/>
            </a:ln>
            <a:effectLst/>
          </p:spPr>
        </p:cxnSp>
        <p:cxnSp>
          <p:nvCxnSpPr>
            <p:cNvPr id="127" name="AutoShape 67"/>
            <p:cNvCxnSpPr>
              <a:cxnSpLocks noChangeShapeType="1"/>
              <a:stCxn id="101" idx="2"/>
              <a:endCxn id="62" idx="0"/>
            </p:cNvCxnSpPr>
            <p:nvPr/>
          </p:nvCxnSpPr>
          <p:spPr bwMode="auto">
            <a:xfrm rot="16200000" flipH="1">
              <a:off x="2573" y="1462"/>
              <a:ext cx="794" cy="292"/>
            </a:xfrm>
            <a:prstGeom prst="straightConnector1">
              <a:avLst/>
            </a:prstGeom>
            <a:noFill/>
            <a:ln w="12700">
              <a:solidFill>
                <a:schemeClr val="bg1">
                  <a:lumMod val="50000"/>
                </a:schemeClr>
              </a:solidFill>
              <a:round/>
              <a:headEnd/>
              <a:tailEnd type="arrow" w="med" len="med"/>
            </a:ln>
            <a:effectLst/>
          </p:spPr>
        </p:cxnSp>
        <p:cxnSp>
          <p:nvCxnSpPr>
            <p:cNvPr id="128" name="AutoShape 68"/>
            <p:cNvCxnSpPr>
              <a:cxnSpLocks noChangeShapeType="1"/>
              <a:stCxn id="100" idx="2"/>
              <a:endCxn id="62" idx="0"/>
            </p:cNvCxnSpPr>
            <p:nvPr/>
          </p:nvCxnSpPr>
          <p:spPr bwMode="auto">
            <a:xfrm rot="16200000" flipH="1">
              <a:off x="2667" y="1557"/>
              <a:ext cx="794" cy="102"/>
            </a:xfrm>
            <a:prstGeom prst="straightConnector1">
              <a:avLst/>
            </a:prstGeom>
            <a:noFill/>
            <a:ln w="12700">
              <a:solidFill>
                <a:schemeClr val="bg1">
                  <a:lumMod val="50000"/>
                </a:schemeClr>
              </a:solidFill>
              <a:round/>
              <a:headEnd/>
              <a:tailEnd type="arrow" w="med" len="med"/>
            </a:ln>
            <a:effectLst/>
          </p:spPr>
        </p:cxnSp>
        <p:cxnSp>
          <p:nvCxnSpPr>
            <p:cNvPr id="129" name="AutoShape 69"/>
            <p:cNvCxnSpPr>
              <a:cxnSpLocks noChangeShapeType="1"/>
              <a:stCxn id="95" idx="2"/>
              <a:endCxn id="62" idx="0"/>
            </p:cNvCxnSpPr>
            <p:nvPr/>
          </p:nvCxnSpPr>
          <p:spPr bwMode="auto">
            <a:xfrm rot="16200000" flipH="1">
              <a:off x="2842" y="1732"/>
              <a:ext cx="445" cy="102"/>
            </a:xfrm>
            <a:prstGeom prst="straightConnector1">
              <a:avLst/>
            </a:prstGeom>
            <a:noFill/>
            <a:ln w="12700">
              <a:solidFill>
                <a:schemeClr val="bg1">
                  <a:lumMod val="50000"/>
                </a:schemeClr>
              </a:solidFill>
              <a:round/>
              <a:headEnd/>
              <a:tailEnd type="arrow" w="med" len="med"/>
            </a:ln>
            <a:effectLst/>
          </p:spPr>
        </p:cxnSp>
        <p:cxnSp>
          <p:nvCxnSpPr>
            <p:cNvPr id="130" name="AutoShape 70"/>
            <p:cNvCxnSpPr>
              <a:cxnSpLocks noChangeShapeType="1"/>
              <a:stCxn id="98" idx="2"/>
              <a:endCxn id="62" idx="0"/>
            </p:cNvCxnSpPr>
            <p:nvPr/>
          </p:nvCxnSpPr>
          <p:spPr bwMode="auto">
            <a:xfrm rot="5400000">
              <a:off x="2984" y="1343"/>
              <a:ext cx="794" cy="530"/>
            </a:xfrm>
            <a:prstGeom prst="straightConnector1">
              <a:avLst/>
            </a:prstGeom>
            <a:noFill/>
            <a:ln w="12700">
              <a:solidFill>
                <a:schemeClr val="bg1">
                  <a:lumMod val="50000"/>
                </a:schemeClr>
              </a:solidFill>
              <a:round/>
              <a:headEnd/>
              <a:tailEnd type="arrow" w="med" len="med"/>
            </a:ln>
            <a:effectLst/>
          </p:spPr>
        </p:cxnSp>
        <p:cxnSp>
          <p:nvCxnSpPr>
            <p:cNvPr id="131" name="AutoShape 71"/>
            <p:cNvCxnSpPr>
              <a:cxnSpLocks noChangeShapeType="1"/>
              <a:stCxn id="99" idx="2"/>
              <a:endCxn id="62" idx="0"/>
            </p:cNvCxnSpPr>
            <p:nvPr/>
          </p:nvCxnSpPr>
          <p:spPr bwMode="auto">
            <a:xfrm rot="5400000">
              <a:off x="3079" y="1248"/>
              <a:ext cx="794" cy="720"/>
            </a:xfrm>
            <a:prstGeom prst="straightConnector1">
              <a:avLst/>
            </a:prstGeom>
            <a:noFill/>
            <a:ln w="12700">
              <a:solidFill>
                <a:schemeClr val="bg1">
                  <a:lumMod val="50000"/>
                </a:schemeClr>
              </a:solidFill>
              <a:round/>
              <a:headEnd/>
              <a:tailEnd type="arrow" w="med" len="med"/>
            </a:ln>
            <a:effectLst/>
          </p:spPr>
        </p:cxnSp>
      </p:grpSp>
      <p:grpSp>
        <p:nvGrpSpPr>
          <p:cNvPr id="14" name="Group 148"/>
          <p:cNvGrpSpPr>
            <a:grpSpLocks/>
          </p:cNvGrpSpPr>
          <p:nvPr/>
        </p:nvGrpSpPr>
        <p:grpSpPr bwMode="auto">
          <a:xfrm>
            <a:off x="409607" y="2864637"/>
            <a:ext cx="2718070" cy="449111"/>
            <a:chOff x="123" y="1164"/>
            <a:chExt cx="3743" cy="670"/>
          </a:xfrm>
        </p:grpSpPr>
        <p:cxnSp>
          <p:nvCxnSpPr>
            <p:cNvPr id="80" name="AutoShape 29"/>
            <p:cNvCxnSpPr>
              <a:cxnSpLocks noChangeShapeType="1"/>
              <a:stCxn id="93" idx="3"/>
              <a:endCxn id="96" idx="2"/>
            </p:cNvCxnSpPr>
            <p:nvPr/>
          </p:nvCxnSpPr>
          <p:spPr bwMode="auto">
            <a:xfrm flipV="1">
              <a:off x="2453" y="1493"/>
              <a:ext cx="573" cy="226"/>
            </a:xfrm>
            <a:prstGeom prst="bentConnector2">
              <a:avLst/>
            </a:prstGeom>
            <a:noFill/>
            <a:ln w="12700">
              <a:solidFill>
                <a:schemeClr val="tx1"/>
              </a:solidFill>
              <a:miter lim="800000"/>
              <a:headEnd/>
              <a:tailEnd type="triangle" w="med" len="med"/>
            </a:ln>
            <a:effectLst>
              <a:outerShdw dist="45791" dir="3378596" algn="ctr" rotWithShape="0">
                <a:schemeClr val="bg2">
                  <a:alpha val="50000"/>
                </a:schemeClr>
              </a:outerShdw>
            </a:effectLst>
          </p:spPr>
        </p:cxnSp>
        <p:cxnSp>
          <p:nvCxnSpPr>
            <p:cNvPr id="81" name="AutoShape 30"/>
            <p:cNvCxnSpPr>
              <a:cxnSpLocks noChangeShapeType="1"/>
              <a:stCxn id="85" idx="3"/>
              <a:endCxn id="96" idx="1"/>
            </p:cNvCxnSpPr>
            <p:nvPr/>
          </p:nvCxnSpPr>
          <p:spPr bwMode="auto">
            <a:xfrm>
              <a:off x="865" y="1369"/>
              <a:ext cx="2061" cy="0"/>
            </a:xfrm>
            <a:prstGeom prst="straightConnector1">
              <a:avLst/>
            </a:prstGeom>
            <a:noFill/>
            <a:ln w="12700">
              <a:solidFill>
                <a:schemeClr val="tx1"/>
              </a:solidFill>
              <a:round/>
              <a:headEnd/>
              <a:tailEnd/>
            </a:ln>
            <a:effectLst>
              <a:outerShdw dist="45791" dir="3378596" algn="ctr" rotWithShape="0">
                <a:schemeClr val="bg2">
                  <a:alpha val="50000"/>
                </a:schemeClr>
              </a:outerShdw>
            </a:effectLst>
          </p:spPr>
        </p:cxnSp>
        <p:sp>
          <p:nvSpPr>
            <p:cNvPr id="82" name="Rectangle 4"/>
            <p:cNvSpPr>
              <a:spLocks noChangeArrowheads="1"/>
            </p:cNvSpPr>
            <p:nvPr/>
          </p:nvSpPr>
          <p:spPr bwMode="auto">
            <a:xfrm>
              <a:off x="123" y="1252"/>
              <a:ext cx="183"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3" name="Rectangle 8"/>
            <p:cNvSpPr>
              <a:spLocks noChangeArrowheads="1"/>
            </p:cNvSpPr>
            <p:nvPr/>
          </p:nvSpPr>
          <p:spPr bwMode="auto">
            <a:xfrm>
              <a:off x="306" y="1252"/>
              <a:ext cx="183"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4" name="Rectangle 9"/>
            <p:cNvSpPr>
              <a:spLocks noChangeArrowheads="1"/>
            </p:cNvSpPr>
            <p:nvPr/>
          </p:nvSpPr>
          <p:spPr bwMode="auto">
            <a:xfrm>
              <a:off x="489" y="1252"/>
              <a:ext cx="184"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5" name="Rectangle 10"/>
            <p:cNvSpPr>
              <a:spLocks noChangeArrowheads="1"/>
            </p:cNvSpPr>
            <p:nvPr/>
          </p:nvSpPr>
          <p:spPr bwMode="auto">
            <a:xfrm>
              <a:off x="674" y="1252"/>
              <a:ext cx="183"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6" name="Rectangle 11"/>
            <p:cNvSpPr>
              <a:spLocks noChangeArrowheads="1"/>
            </p:cNvSpPr>
            <p:nvPr/>
          </p:nvSpPr>
          <p:spPr bwMode="auto">
            <a:xfrm>
              <a:off x="918" y="1252"/>
              <a:ext cx="183"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7" name="Rectangle 12"/>
            <p:cNvSpPr>
              <a:spLocks noChangeArrowheads="1"/>
            </p:cNvSpPr>
            <p:nvPr/>
          </p:nvSpPr>
          <p:spPr bwMode="auto">
            <a:xfrm>
              <a:off x="1101" y="1252"/>
              <a:ext cx="183"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8" name="Rectangle 13"/>
            <p:cNvSpPr>
              <a:spLocks noChangeArrowheads="1"/>
            </p:cNvSpPr>
            <p:nvPr/>
          </p:nvSpPr>
          <p:spPr bwMode="auto">
            <a:xfrm>
              <a:off x="1284" y="1252"/>
              <a:ext cx="184"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9" name="Rectangle 14"/>
            <p:cNvSpPr>
              <a:spLocks noChangeArrowheads="1"/>
            </p:cNvSpPr>
            <p:nvPr/>
          </p:nvSpPr>
          <p:spPr bwMode="auto">
            <a:xfrm>
              <a:off x="1468" y="1252"/>
              <a:ext cx="182"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0" name="Rectangle 16"/>
            <p:cNvSpPr>
              <a:spLocks noChangeArrowheads="1"/>
            </p:cNvSpPr>
            <p:nvPr/>
          </p:nvSpPr>
          <p:spPr bwMode="auto">
            <a:xfrm>
              <a:off x="1712" y="1602"/>
              <a:ext cx="183" cy="232"/>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1" name="Rectangle 15"/>
            <p:cNvSpPr>
              <a:spLocks noChangeArrowheads="1"/>
            </p:cNvSpPr>
            <p:nvPr/>
          </p:nvSpPr>
          <p:spPr bwMode="auto">
            <a:xfrm>
              <a:off x="1895" y="1602"/>
              <a:ext cx="183" cy="232"/>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2" name="Rectangle 17"/>
            <p:cNvSpPr>
              <a:spLocks noChangeArrowheads="1"/>
            </p:cNvSpPr>
            <p:nvPr/>
          </p:nvSpPr>
          <p:spPr bwMode="auto">
            <a:xfrm>
              <a:off x="2078" y="1602"/>
              <a:ext cx="184" cy="232"/>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3" name="Rectangle 18"/>
            <p:cNvSpPr>
              <a:spLocks noChangeArrowheads="1"/>
            </p:cNvSpPr>
            <p:nvPr/>
          </p:nvSpPr>
          <p:spPr bwMode="auto">
            <a:xfrm>
              <a:off x="2262" y="1602"/>
              <a:ext cx="182" cy="232"/>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4" name="Rectangle 19"/>
            <p:cNvSpPr>
              <a:spLocks noChangeArrowheads="1"/>
            </p:cNvSpPr>
            <p:nvPr/>
          </p:nvSpPr>
          <p:spPr bwMode="auto">
            <a:xfrm>
              <a:off x="2507" y="1602"/>
              <a:ext cx="183" cy="232"/>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5" name="Rectangle 20"/>
            <p:cNvSpPr>
              <a:spLocks noChangeArrowheads="1"/>
            </p:cNvSpPr>
            <p:nvPr/>
          </p:nvSpPr>
          <p:spPr bwMode="auto">
            <a:xfrm>
              <a:off x="2690" y="1602"/>
              <a:ext cx="183" cy="232"/>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6" name="Rectangle 21"/>
            <p:cNvSpPr>
              <a:spLocks noChangeArrowheads="1"/>
            </p:cNvSpPr>
            <p:nvPr/>
          </p:nvSpPr>
          <p:spPr bwMode="auto">
            <a:xfrm>
              <a:off x="2935" y="1252"/>
              <a:ext cx="182"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7" name="Rectangle 22"/>
            <p:cNvSpPr>
              <a:spLocks noChangeArrowheads="1"/>
            </p:cNvSpPr>
            <p:nvPr/>
          </p:nvSpPr>
          <p:spPr bwMode="auto">
            <a:xfrm>
              <a:off x="3117" y="1252"/>
              <a:ext cx="184"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8" name="Rectangle 23"/>
            <p:cNvSpPr>
              <a:spLocks noChangeArrowheads="1"/>
            </p:cNvSpPr>
            <p:nvPr/>
          </p:nvSpPr>
          <p:spPr bwMode="auto">
            <a:xfrm>
              <a:off x="3301" y="1252"/>
              <a:ext cx="183"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9" name="Rectangle 24"/>
            <p:cNvSpPr>
              <a:spLocks noChangeArrowheads="1"/>
            </p:cNvSpPr>
            <p:nvPr/>
          </p:nvSpPr>
          <p:spPr bwMode="auto">
            <a:xfrm>
              <a:off x="3484" y="1252"/>
              <a:ext cx="183"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100" name="Rectangle 25"/>
            <p:cNvSpPr>
              <a:spLocks noChangeArrowheads="1"/>
            </p:cNvSpPr>
            <p:nvPr/>
          </p:nvSpPr>
          <p:spPr bwMode="auto">
            <a:xfrm>
              <a:off x="2690" y="1252"/>
              <a:ext cx="183"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101" name="Rectangle 26"/>
            <p:cNvSpPr>
              <a:spLocks noChangeArrowheads="1"/>
            </p:cNvSpPr>
            <p:nvPr/>
          </p:nvSpPr>
          <p:spPr bwMode="auto">
            <a:xfrm>
              <a:off x="2507" y="1252"/>
              <a:ext cx="183"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102" name="Rectangle 27"/>
            <p:cNvSpPr>
              <a:spLocks noChangeArrowheads="1"/>
            </p:cNvSpPr>
            <p:nvPr/>
          </p:nvSpPr>
          <p:spPr bwMode="auto">
            <a:xfrm>
              <a:off x="2323" y="1252"/>
              <a:ext cx="184"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103" name="Rectangle 28"/>
            <p:cNvSpPr>
              <a:spLocks noChangeArrowheads="1"/>
            </p:cNvSpPr>
            <p:nvPr/>
          </p:nvSpPr>
          <p:spPr bwMode="auto">
            <a:xfrm>
              <a:off x="2140" y="1252"/>
              <a:ext cx="183"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grpSp>
          <p:nvGrpSpPr>
            <p:cNvPr id="104" name="Group 61"/>
            <p:cNvGrpSpPr>
              <a:grpSpLocks/>
            </p:cNvGrpSpPr>
            <p:nvPr/>
          </p:nvGrpSpPr>
          <p:grpSpPr bwMode="auto">
            <a:xfrm>
              <a:off x="3683" y="1164"/>
              <a:ext cx="183" cy="469"/>
              <a:chOff x="5420" y="845"/>
              <a:chExt cx="272" cy="728"/>
            </a:xfrm>
          </p:grpSpPr>
          <p:sp>
            <p:nvSpPr>
              <p:cNvPr id="105" name="Rectangle 62"/>
              <p:cNvSpPr>
                <a:spLocks noChangeArrowheads="1"/>
              </p:cNvSpPr>
              <p:nvPr/>
            </p:nvSpPr>
            <p:spPr bwMode="auto">
              <a:xfrm>
                <a:off x="5420" y="845"/>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06" name="Rectangle 63"/>
              <p:cNvSpPr>
                <a:spLocks noChangeArrowheads="1"/>
              </p:cNvSpPr>
              <p:nvPr/>
            </p:nvSpPr>
            <p:spPr bwMode="auto">
              <a:xfrm>
                <a:off x="5420" y="936"/>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07" name="Rectangle 64"/>
              <p:cNvSpPr>
                <a:spLocks noChangeArrowheads="1"/>
              </p:cNvSpPr>
              <p:nvPr/>
            </p:nvSpPr>
            <p:spPr bwMode="auto">
              <a:xfrm>
                <a:off x="5511" y="936"/>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08" name="Rectangle 65"/>
              <p:cNvSpPr>
                <a:spLocks noChangeArrowheads="1"/>
              </p:cNvSpPr>
              <p:nvPr/>
            </p:nvSpPr>
            <p:spPr bwMode="auto">
              <a:xfrm>
                <a:off x="5601" y="845"/>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09" name="Rectangle 66"/>
              <p:cNvSpPr>
                <a:spLocks noChangeArrowheads="1"/>
              </p:cNvSpPr>
              <p:nvPr/>
            </p:nvSpPr>
            <p:spPr bwMode="auto">
              <a:xfrm>
                <a:off x="5420" y="1027"/>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0" name="Rectangle 67"/>
              <p:cNvSpPr>
                <a:spLocks noChangeArrowheads="1"/>
              </p:cNvSpPr>
              <p:nvPr/>
            </p:nvSpPr>
            <p:spPr bwMode="auto">
              <a:xfrm>
                <a:off x="5420" y="1118"/>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1" name="Rectangle 68"/>
              <p:cNvSpPr>
                <a:spLocks noChangeArrowheads="1"/>
              </p:cNvSpPr>
              <p:nvPr/>
            </p:nvSpPr>
            <p:spPr bwMode="auto">
              <a:xfrm>
                <a:off x="5511" y="1118"/>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2" name="Rectangle 69"/>
              <p:cNvSpPr>
                <a:spLocks noChangeArrowheads="1"/>
              </p:cNvSpPr>
              <p:nvPr/>
            </p:nvSpPr>
            <p:spPr bwMode="auto">
              <a:xfrm>
                <a:off x="5601" y="1027"/>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3" name="Rectangle 70"/>
              <p:cNvSpPr>
                <a:spLocks noChangeArrowheads="1"/>
              </p:cNvSpPr>
              <p:nvPr/>
            </p:nvSpPr>
            <p:spPr bwMode="auto">
              <a:xfrm>
                <a:off x="5420" y="1209"/>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4" name="Rectangle 71"/>
              <p:cNvSpPr>
                <a:spLocks noChangeArrowheads="1"/>
              </p:cNvSpPr>
              <p:nvPr/>
            </p:nvSpPr>
            <p:spPr bwMode="auto">
              <a:xfrm>
                <a:off x="5420" y="1300"/>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5" name="Rectangle 72"/>
              <p:cNvSpPr>
                <a:spLocks noChangeArrowheads="1"/>
              </p:cNvSpPr>
              <p:nvPr/>
            </p:nvSpPr>
            <p:spPr bwMode="auto">
              <a:xfrm>
                <a:off x="5511" y="1300"/>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6" name="Rectangle 73"/>
              <p:cNvSpPr>
                <a:spLocks noChangeArrowheads="1"/>
              </p:cNvSpPr>
              <p:nvPr/>
            </p:nvSpPr>
            <p:spPr bwMode="auto">
              <a:xfrm>
                <a:off x="5601" y="1209"/>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7" name="Rectangle 74"/>
              <p:cNvSpPr>
                <a:spLocks noChangeArrowheads="1"/>
              </p:cNvSpPr>
              <p:nvPr/>
            </p:nvSpPr>
            <p:spPr bwMode="auto">
              <a:xfrm>
                <a:off x="5420" y="1391"/>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8" name="Rectangle 75"/>
              <p:cNvSpPr>
                <a:spLocks noChangeArrowheads="1"/>
              </p:cNvSpPr>
              <p:nvPr/>
            </p:nvSpPr>
            <p:spPr bwMode="auto">
              <a:xfrm>
                <a:off x="5420" y="1482"/>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9" name="Rectangle 76"/>
              <p:cNvSpPr>
                <a:spLocks noChangeArrowheads="1"/>
              </p:cNvSpPr>
              <p:nvPr/>
            </p:nvSpPr>
            <p:spPr bwMode="auto">
              <a:xfrm>
                <a:off x="5511" y="1482"/>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20" name="Rectangle 77"/>
              <p:cNvSpPr>
                <a:spLocks noChangeArrowheads="1"/>
              </p:cNvSpPr>
              <p:nvPr/>
            </p:nvSpPr>
            <p:spPr bwMode="auto">
              <a:xfrm>
                <a:off x="5601" y="1391"/>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grpSp>
      </p:grpSp>
      <p:grpSp>
        <p:nvGrpSpPr>
          <p:cNvPr id="15" name="Group 113"/>
          <p:cNvGrpSpPr>
            <a:grpSpLocks/>
          </p:cNvGrpSpPr>
          <p:nvPr/>
        </p:nvGrpSpPr>
        <p:grpSpPr bwMode="auto">
          <a:xfrm>
            <a:off x="415417" y="3532941"/>
            <a:ext cx="2722427" cy="469890"/>
            <a:chOff x="126" y="845"/>
            <a:chExt cx="5567" cy="1089"/>
          </a:xfrm>
        </p:grpSpPr>
        <p:cxnSp>
          <p:nvCxnSpPr>
            <p:cNvPr id="49" name="AutoShape 4"/>
            <p:cNvCxnSpPr>
              <a:cxnSpLocks noChangeShapeType="1"/>
              <a:stCxn id="56" idx="3"/>
              <a:endCxn id="58" idx="2"/>
            </p:cNvCxnSpPr>
            <p:nvPr/>
          </p:nvCxnSpPr>
          <p:spPr bwMode="auto">
            <a:xfrm flipV="1">
              <a:off x="1951" y="1402"/>
              <a:ext cx="579" cy="351"/>
            </a:xfrm>
            <a:prstGeom prst="bentConnector2">
              <a:avLst/>
            </a:prstGeom>
            <a:noFill/>
            <a:ln w="12700">
              <a:solidFill>
                <a:schemeClr val="tx1"/>
              </a:solidFill>
              <a:miter lim="800000"/>
              <a:headEnd/>
              <a:tailEnd type="triangle" w="med" len="med"/>
            </a:ln>
            <a:effectLst>
              <a:outerShdw dist="45791" dir="3378596" algn="ctr" rotWithShape="0">
                <a:schemeClr val="bg2">
                  <a:alpha val="50000"/>
                </a:schemeClr>
              </a:outerShdw>
            </a:effectLst>
          </p:spPr>
        </p:cxnSp>
        <p:cxnSp>
          <p:nvCxnSpPr>
            <p:cNvPr id="50" name="AutoShape 5"/>
            <p:cNvCxnSpPr>
              <a:cxnSpLocks noChangeShapeType="1"/>
              <a:stCxn id="52" idx="3"/>
              <a:endCxn id="58" idx="1"/>
            </p:cNvCxnSpPr>
            <p:nvPr/>
          </p:nvCxnSpPr>
          <p:spPr bwMode="auto">
            <a:xfrm>
              <a:off x="682" y="1209"/>
              <a:ext cx="1700" cy="0"/>
            </a:xfrm>
            <a:prstGeom prst="straightConnector1">
              <a:avLst/>
            </a:prstGeom>
            <a:noFill/>
            <a:ln w="12700">
              <a:solidFill>
                <a:schemeClr val="tx1"/>
              </a:solidFill>
              <a:round/>
              <a:headEnd/>
              <a:tailEnd/>
            </a:ln>
            <a:effectLst>
              <a:outerShdw dist="45791" dir="3378596" algn="ctr" rotWithShape="0">
                <a:schemeClr val="bg2">
                  <a:alpha val="50000"/>
                </a:schemeClr>
              </a:outerShdw>
            </a:effectLst>
          </p:spPr>
        </p:cxnSp>
        <p:sp>
          <p:nvSpPr>
            <p:cNvPr id="51" name="Rectangle 6"/>
            <p:cNvSpPr>
              <a:spLocks noChangeArrowheads="1"/>
            </p:cNvSpPr>
            <p:nvPr/>
          </p:nvSpPr>
          <p:spPr bwMode="auto">
            <a:xfrm>
              <a:off x="126" y="1027"/>
              <a:ext cx="272" cy="36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2" name="Rectangle 7"/>
            <p:cNvSpPr>
              <a:spLocks noChangeArrowheads="1"/>
            </p:cNvSpPr>
            <p:nvPr/>
          </p:nvSpPr>
          <p:spPr bwMode="auto">
            <a:xfrm>
              <a:off x="398" y="1027"/>
              <a:ext cx="272" cy="36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3" name="Rectangle 10"/>
            <p:cNvSpPr>
              <a:spLocks noChangeArrowheads="1"/>
            </p:cNvSpPr>
            <p:nvPr/>
          </p:nvSpPr>
          <p:spPr bwMode="auto">
            <a:xfrm>
              <a:off x="761" y="1027"/>
              <a:ext cx="272" cy="36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4" name="Rectangle 11"/>
            <p:cNvSpPr>
              <a:spLocks noChangeArrowheads="1"/>
            </p:cNvSpPr>
            <p:nvPr/>
          </p:nvSpPr>
          <p:spPr bwMode="auto">
            <a:xfrm>
              <a:off x="1033" y="1027"/>
              <a:ext cx="272" cy="36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5" name="Rectangle 16"/>
            <p:cNvSpPr>
              <a:spLocks noChangeArrowheads="1"/>
            </p:cNvSpPr>
            <p:nvPr/>
          </p:nvSpPr>
          <p:spPr bwMode="auto">
            <a:xfrm>
              <a:off x="1395" y="1571"/>
              <a:ext cx="272" cy="36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6" name="Rectangle 17"/>
            <p:cNvSpPr>
              <a:spLocks noChangeArrowheads="1"/>
            </p:cNvSpPr>
            <p:nvPr/>
          </p:nvSpPr>
          <p:spPr bwMode="auto">
            <a:xfrm>
              <a:off x="1667" y="1571"/>
              <a:ext cx="272" cy="36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7" name="Rectangle 18"/>
            <p:cNvSpPr>
              <a:spLocks noChangeArrowheads="1"/>
            </p:cNvSpPr>
            <p:nvPr/>
          </p:nvSpPr>
          <p:spPr bwMode="auto">
            <a:xfrm>
              <a:off x="2031" y="1571"/>
              <a:ext cx="272" cy="36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8" name="Rectangle 20"/>
            <p:cNvSpPr>
              <a:spLocks noChangeArrowheads="1"/>
            </p:cNvSpPr>
            <p:nvPr/>
          </p:nvSpPr>
          <p:spPr bwMode="auto">
            <a:xfrm>
              <a:off x="2394" y="1027"/>
              <a:ext cx="272" cy="36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9" name="Rectangle 21"/>
            <p:cNvSpPr>
              <a:spLocks noChangeArrowheads="1"/>
            </p:cNvSpPr>
            <p:nvPr/>
          </p:nvSpPr>
          <p:spPr bwMode="auto">
            <a:xfrm>
              <a:off x="2666" y="1027"/>
              <a:ext cx="272" cy="36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60" name="Rectangle 24"/>
            <p:cNvSpPr>
              <a:spLocks noChangeArrowheads="1"/>
            </p:cNvSpPr>
            <p:nvPr/>
          </p:nvSpPr>
          <p:spPr bwMode="auto">
            <a:xfrm>
              <a:off x="2031" y="1027"/>
              <a:ext cx="272" cy="36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61" name="Rectangle 25"/>
            <p:cNvSpPr>
              <a:spLocks noChangeArrowheads="1"/>
            </p:cNvSpPr>
            <p:nvPr/>
          </p:nvSpPr>
          <p:spPr bwMode="auto">
            <a:xfrm>
              <a:off x="1759" y="1027"/>
              <a:ext cx="272" cy="36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62" name="Rectangle 55"/>
            <p:cNvSpPr>
              <a:spLocks noChangeArrowheads="1"/>
            </p:cNvSpPr>
            <p:nvPr/>
          </p:nvSpPr>
          <p:spPr bwMode="auto">
            <a:xfrm>
              <a:off x="3029" y="1027"/>
              <a:ext cx="2359" cy="363"/>
            </a:xfrm>
            <a:prstGeom prst="rect">
              <a:avLst/>
            </a:prstGeom>
            <a:solidFill>
              <a:srgbClr val="EAEAEA"/>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lgn="ctr">
                <a:defRPr/>
              </a:pPr>
              <a:r>
                <a:rPr lang="de-DE" sz="1100" b="1" dirty="0">
                  <a:effectLst>
                    <a:outerShdw blurRad="38100" dist="38100" dir="2700000" algn="tl">
                      <a:srgbClr val="FFFFFF"/>
                    </a:outerShdw>
                  </a:effectLst>
                </a:rPr>
                <a:t>Buffer</a:t>
              </a:r>
            </a:p>
          </p:txBody>
        </p:sp>
        <p:grpSp>
          <p:nvGrpSpPr>
            <p:cNvPr id="63" name="Group 72"/>
            <p:cNvGrpSpPr>
              <a:grpSpLocks/>
            </p:cNvGrpSpPr>
            <p:nvPr/>
          </p:nvGrpSpPr>
          <p:grpSpPr bwMode="auto">
            <a:xfrm>
              <a:off x="5421" y="845"/>
              <a:ext cx="272" cy="728"/>
              <a:chOff x="5420" y="845"/>
              <a:chExt cx="272" cy="728"/>
            </a:xfrm>
          </p:grpSpPr>
          <p:sp>
            <p:nvSpPr>
              <p:cNvPr id="64" name="Rectangle 73"/>
              <p:cNvSpPr>
                <a:spLocks noChangeArrowheads="1"/>
              </p:cNvSpPr>
              <p:nvPr/>
            </p:nvSpPr>
            <p:spPr bwMode="auto">
              <a:xfrm>
                <a:off x="5420" y="845"/>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65" name="Rectangle 74"/>
              <p:cNvSpPr>
                <a:spLocks noChangeArrowheads="1"/>
              </p:cNvSpPr>
              <p:nvPr/>
            </p:nvSpPr>
            <p:spPr bwMode="auto">
              <a:xfrm>
                <a:off x="5420" y="936"/>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66" name="Rectangle 75"/>
              <p:cNvSpPr>
                <a:spLocks noChangeArrowheads="1"/>
              </p:cNvSpPr>
              <p:nvPr/>
            </p:nvSpPr>
            <p:spPr bwMode="auto">
              <a:xfrm>
                <a:off x="5511" y="936"/>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67" name="Rectangle 76"/>
              <p:cNvSpPr>
                <a:spLocks noChangeArrowheads="1"/>
              </p:cNvSpPr>
              <p:nvPr/>
            </p:nvSpPr>
            <p:spPr bwMode="auto">
              <a:xfrm>
                <a:off x="5601" y="845"/>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68" name="Rectangle 77"/>
              <p:cNvSpPr>
                <a:spLocks noChangeArrowheads="1"/>
              </p:cNvSpPr>
              <p:nvPr/>
            </p:nvSpPr>
            <p:spPr bwMode="auto">
              <a:xfrm>
                <a:off x="5420" y="1027"/>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69" name="Rectangle 78"/>
              <p:cNvSpPr>
                <a:spLocks noChangeArrowheads="1"/>
              </p:cNvSpPr>
              <p:nvPr/>
            </p:nvSpPr>
            <p:spPr bwMode="auto">
              <a:xfrm>
                <a:off x="5420" y="1118"/>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0" name="Rectangle 79"/>
              <p:cNvSpPr>
                <a:spLocks noChangeArrowheads="1"/>
              </p:cNvSpPr>
              <p:nvPr/>
            </p:nvSpPr>
            <p:spPr bwMode="auto">
              <a:xfrm>
                <a:off x="5511" y="1118"/>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1" name="Rectangle 80"/>
              <p:cNvSpPr>
                <a:spLocks noChangeArrowheads="1"/>
              </p:cNvSpPr>
              <p:nvPr/>
            </p:nvSpPr>
            <p:spPr bwMode="auto">
              <a:xfrm>
                <a:off x="5601" y="1027"/>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2" name="Rectangle 81"/>
              <p:cNvSpPr>
                <a:spLocks noChangeArrowheads="1"/>
              </p:cNvSpPr>
              <p:nvPr/>
            </p:nvSpPr>
            <p:spPr bwMode="auto">
              <a:xfrm>
                <a:off x="5420" y="1209"/>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3" name="Rectangle 82"/>
              <p:cNvSpPr>
                <a:spLocks noChangeArrowheads="1"/>
              </p:cNvSpPr>
              <p:nvPr/>
            </p:nvSpPr>
            <p:spPr bwMode="auto">
              <a:xfrm>
                <a:off x="5420" y="1300"/>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4" name="Rectangle 83"/>
              <p:cNvSpPr>
                <a:spLocks noChangeArrowheads="1"/>
              </p:cNvSpPr>
              <p:nvPr/>
            </p:nvSpPr>
            <p:spPr bwMode="auto">
              <a:xfrm>
                <a:off x="5511" y="1300"/>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5" name="Rectangle 84"/>
              <p:cNvSpPr>
                <a:spLocks noChangeArrowheads="1"/>
              </p:cNvSpPr>
              <p:nvPr/>
            </p:nvSpPr>
            <p:spPr bwMode="auto">
              <a:xfrm>
                <a:off x="5601" y="1209"/>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6" name="Rectangle 85"/>
              <p:cNvSpPr>
                <a:spLocks noChangeArrowheads="1"/>
              </p:cNvSpPr>
              <p:nvPr/>
            </p:nvSpPr>
            <p:spPr bwMode="auto">
              <a:xfrm>
                <a:off x="5420" y="1391"/>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7" name="Rectangle 86"/>
              <p:cNvSpPr>
                <a:spLocks noChangeArrowheads="1"/>
              </p:cNvSpPr>
              <p:nvPr/>
            </p:nvSpPr>
            <p:spPr bwMode="auto">
              <a:xfrm>
                <a:off x="5420" y="1482"/>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8" name="Rectangle 87"/>
              <p:cNvSpPr>
                <a:spLocks noChangeArrowheads="1"/>
              </p:cNvSpPr>
              <p:nvPr/>
            </p:nvSpPr>
            <p:spPr bwMode="auto">
              <a:xfrm>
                <a:off x="5511" y="1482"/>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9" name="Rectangle 88"/>
              <p:cNvSpPr>
                <a:spLocks noChangeArrowheads="1"/>
              </p:cNvSpPr>
              <p:nvPr/>
            </p:nvSpPr>
            <p:spPr bwMode="auto">
              <a:xfrm>
                <a:off x="5601" y="1391"/>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grpSp>
      </p:grpSp>
      <p:grpSp>
        <p:nvGrpSpPr>
          <p:cNvPr id="16" name="Group 149"/>
          <p:cNvGrpSpPr>
            <a:grpSpLocks/>
          </p:cNvGrpSpPr>
          <p:nvPr/>
        </p:nvGrpSpPr>
        <p:grpSpPr bwMode="auto">
          <a:xfrm>
            <a:off x="393314" y="4222574"/>
            <a:ext cx="2173440" cy="469890"/>
            <a:chOff x="131" y="3113"/>
            <a:chExt cx="2993" cy="701"/>
          </a:xfrm>
        </p:grpSpPr>
        <p:cxnSp>
          <p:nvCxnSpPr>
            <p:cNvPr id="18" name="AutoShape 56"/>
            <p:cNvCxnSpPr>
              <a:cxnSpLocks noChangeShapeType="1"/>
              <a:stCxn id="25" idx="3"/>
              <a:endCxn id="27" idx="2"/>
            </p:cNvCxnSpPr>
            <p:nvPr/>
          </p:nvCxnSpPr>
          <p:spPr bwMode="auto">
            <a:xfrm flipV="1">
              <a:off x="1359" y="3472"/>
              <a:ext cx="391" cy="226"/>
            </a:xfrm>
            <a:prstGeom prst="bentConnector2">
              <a:avLst/>
            </a:prstGeom>
            <a:noFill/>
            <a:ln w="12700">
              <a:solidFill>
                <a:schemeClr val="tx1"/>
              </a:solidFill>
              <a:miter lim="800000"/>
              <a:headEnd/>
              <a:tailEnd type="triangle" w="med" len="med"/>
            </a:ln>
            <a:effectLst>
              <a:outerShdw dist="45791" dir="3378596" algn="ctr" rotWithShape="0">
                <a:schemeClr val="bg2">
                  <a:alpha val="50000"/>
                </a:schemeClr>
              </a:outerShdw>
            </a:effectLst>
          </p:spPr>
        </p:cxnSp>
        <p:cxnSp>
          <p:nvCxnSpPr>
            <p:cNvPr id="19" name="AutoShape 57"/>
            <p:cNvCxnSpPr>
              <a:cxnSpLocks noChangeShapeType="1"/>
              <a:stCxn id="21" idx="3"/>
              <a:endCxn id="27" idx="1"/>
            </p:cNvCxnSpPr>
            <p:nvPr/>
          </p:nvCxnSpPr>
          <p:spPr bwMode="auto">
            <a:xfrm>
              <a:off x="506" y="3348"/>
              <a:ext cx="1144" cy="0"/>
            </a:xfrm>
            <a:prstGeom prst="straightConnector1">
              <a:avLst/>
            </a:prstGeom>
            <a:noFill/>
            <a:ln w="12700">
              <a:solidFill>
                <a:schemeClr val="tx1"/>
              </a:solidFill>
              <a:round/>
              <a:headEnd/>
              <a:tailEnd/>
            </a:ln>
            <a:effectLst>
              <a:outerShdw dist="45791" dir="3378596" algn="ctr" rotWithShape="0">
                <a:schemeClr val="bg2">
                  <a:alpha val="50000"/>
                </a:schemeClr>
              </a:outerShdw>
            </a:effectLst>
          </p:spPr>
        </p:cxnSp>
        <p:sp>
          <p:nvSpPr>
            <p:cNvPr id="20" name="Rectangle 58"/>
            <p:cNvSpPr>
              <a:spLocks noChangeArrowheads="1"/>
            </p:cNvSpPr>
            <p:nvPr/>
          </p:nvSpPr>
          <p:spPr bwMode="auto">
            <a:xfrm>
              <a:off x="131" y="3231"/>
              <a:ext cx="183"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1" name="Rectangle 59"/>
            <p:cNvSpPr>
              <a:spLocks noChangeArrowheads="1"/>
            </p:cNvSpPr>
            <p:nvPr/>
          </p:nvSpPr>
          <p:spPr bwMode="auto">
            <a:xfrm>
              <a:off x="314" y="3231"/>
              <a:ext cx="183"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2" name="Rectangle 60"/>
            <p:cNvSpPr>
              <a:spLocks noChangeArrowheads="1"/>
            </p:cNvSpPr>
            <p:nvPr/>
          </p:nvSpPr>
          <p:spPr bwMode="auto">
            <a:xfrm>
              <a:off x="559" y="3231"/>
              <a:ext cx="182"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3" name="Rectangle 61"/>
            <p:cNvSpPr>
              <a:spLocks noChangeArrowheads="1"/>
            </p:cNvSpPr>
            <p:nvPr/>
          </p:nvSpPr>
          <p:spPr bwMode="auto">
            <a:xfrm>
              <a:off x="741" y="3231"/>
              <a:ext cx="184"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4" name="Rectangle 62"/>
            <p:cNvSpPr>
              <a:spLocks noChangeArrowheads="1"/>
            </p:cNvSpPr>
            <p:nvPr/>
          </p:nvSpPr>
          <p:spPr bwMode="auto">
            <a:xfrm>
              <a:off x="986" y="3580"/>
              <a:ext cx="182" cy="234"/>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5" name="Rectangle 63"/>
            <p:cNvSpPr>
              <a:spLocks noChangeArrowheads="1"/>
            </p:cNvSpPr>
            <p:nvPr/>
          </p:nvSpPr>
          <p:spPr bwMode="auto">
            <a:xfrm>
              <a:off x="1168" y="3580"/>
              <a:ext cx="184" cy="234"/>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6" name="Rectangle 64"/>
            <p:cNvSpPr>
              <a:spLocks noChangeArrowheads="1"/>
            </p:cNvSpPr>
            <p:nvPr/>
          </p:nvSpPr>
          <p:spPr bwMode="auto">
            <a:xfrm>
              <a:off x="1414" y="3580"/>
              <a:ext cx="183" cy="234"/>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7" name="Rectangle 65"/>
            <p:cNvSpPr>
              <a:spLocks noChangeArrowheads="1"/>
            </p:cNvSpPr>
            <p:nvPr/>
          </p:nvSpPr>
          <p:spPr bwMode="auto">
            <a:xfrm>
              <a:off x="1658" y="3231"/>
              <a:ext cx="183"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8" name="Rectangle 66"/>
            <p:cNvSpPr>
              <a:spLocks noChangeArrowheads="1"/>
            </p:cNvSpPr>
            <p:nvPr/>
          </p:nvSpPr>
          <p:spPr bwMode="auto">
            <a:xfrm>
              <a:off x="1841" y="3231"/>
              <a:ext cx="183"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9" name="Rectangle 67"/>
            <p:cNvSpPr>
              <a:spLocks noChangeArrowheads="1"/>
            </p:cNvSpPr>
            <p:nvPr/>
          </p:nvSpPr>
          <p:spPr bwMode="auto">
            <a:xfrm>
              <a:off x="1414" y="3231"/>
              <a:ext cx="183"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30" name="Rectangle 68"/>
            <p:cNvSpPr>
              <a:spLocks noChangeArrowheads="1"/>
            </p:cNvSpPr>
            <p:nvPr/>
          </p:nvSpPr>
          <p:spPr bwMode="auto">
            <a:xfrm>
              <a:off x="1231" y="3231"/>
              <a:ext cx="183"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grpSp>
          <p:nvGrpSpPr>
            <p:cNvPr id="31" name="Group 89"/>
            <p:cNvGrpSpPr>
              <a:grpSpLocks/>
            </p:cNvGrpSpPr>
            <p:nvPr/>
          </p:nvGrpSpPr>
          <p:grpSpPr bwMode="auto">
            <a:xfrm>
              <a:off x="2941" y="3113"/>
              <a:ext cx="183" cy="467"/>
              <a:chOff x="5420" y="845"/>
              <a:chExt cx="272" cy="728"/>
            </a:xfrm>
          </p:grpSpPr>
          <p:sp>
            <p:nvSpPr>
              <p:cNvPr id="33" name="Rectangle 90"/>
              <p:cNvSpPr>
                <a:spLocks noChangeArrowheads="1"/>
              </p:cNvSpPr>
              <p:nvPr/>
            </p:nvSpPr>
            <p:spPr bwMode="auto">
              <a:xfrm>
                <a:off x="5420" y="845"/>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4" name="Rectangle 91"/>
              <p:cNvSpPr>
                <a:spLocks noChangeArrowheads="1"/>
              </p:cNvSpPr>
              <p:nvPr/>
            </p:nvSpPr>
            <p:spPr bwMode="auto">
              <a:xfrm>
                <a:off x="5420" y="936"/>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5" name="Rectangle 92"/>
              <p:cNvSpPr>
                <a:spLocks noChangeArrowheads="1"/>
              </p:cNvSpPr>
              <p:nvPr/>
            </p:nvSpPr>
            <p:spPr bwMode="auto">
              <a:xfrm>
                <a:off x="5511" y="936"/>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6" name="Rectangle 93"/>
              <p:cNvSpPr>
                <a:spLocks noChangeArrowheads="1"/>
              </p:cNvSpPr>
              <p:nvPr/>
            </p:nvSpPr>
            <p:spPr bwMode="auto">
              <a:xfrm>
                <a:off x="5601" y="845"/>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7" name="Rectangle 94"/>
              <p:cNvSpPr>
                <a:spLocks noChangeArrowheads="1"/>
              </p:cNvSpPr>
              <p:nvPr/>
            </p:nvSpPr>
            <p:spPr bwMode="auto">
              <a:xfrm>
                <a:off x="5420" y="1027"/>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8" name="Rectangle 95"/>
              <p:cNvSpPr>
                <a:spLocks noChangeArrowheads="1"/>
              </p:cNvSpPr>
              <p:nvPr/>
            </p:nvSpPr>
            <p:spPr bwMode="auto">
              <a:xfrm>
                <a:off x="5420" y="1118"/>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9" name="Rectangle 96"/>
              <p:cNvSpPr>
                <a:spLocks noChangeArrowheads="1"/>
              </p:cNvSpPr>
              <p:nvPr/>
            </p:nvSpPr>
            <p:spPr bwMode="auto">
              <a:xfrm>
                <a:off x="5511" y="1118"/>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0" name="Rectangle 97"/>
              <p:cNvSpPr>
                <a:spLocks noChangeArrowheads="1"/>
              </p:cNvSpPr>
              <p:nvPr/>
            </p:nvSpPr>
            <p:spPr bwMode="auto">
              <a:xfrm>
                <a:off x="5601" y="1027"/>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1" name="Rectangle 98"/>
              <p:cNvSpPr>
                <a:spLocks noChangeArrowheads="1"/>
              </p:cNvSpPr>
              <p:nvPr/>
            </p:nvSpPr>
            <p:spPr bwMode="auto">
              <a:xfrm>
                <a:off x="5420" y="1209"/>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2" name="Rectangle 99"/>
              <p:cNvSpPr>
                <a:spLocks noChangeArrowheads="1"/>
              </p:cNvSpPr>
              <p:nvPr/>
            </p:nvSpPr>
            <p:spPr bwMode="auto">
              <a:xfrm>
                <a:off x="5420" y="1300"/>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3" name="Rectangle 100"/>
              <p:cNvSpPr>
                <a:spLocks noChangeArrowheads="1"/>
              </p:cNvSpPr>
              <p:nvPr/>
            </p:nvSpPr>
            <p:spPr bwMode="auto">
              <a:xfrm>
                <a:off x="5511" y="1300"/>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4" name="Rectangle 101"/>
              <p:cNvSpPr>
                <a:spLocks noChangeArrowheads="1"/>
              </p:cNvSpPr>
              <p:nvPr/>
            </p:nvSpPr>
            <p:spPr bwMode="auto">
              <a:xfrm>
                <a:off x="5601" y="1209"/>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5" name="Rectangle 102"/>
              <p:cNvSpPr>
                <a:spLocks noChangeArrowheads="1"/>
              </p:cNvSpPr>
              <p:nvPr/>
            </p:nvSpPr>
            <p:spPr bwMode="auto">
              <a:xfrm>
                <a:off x="5420" y="1391"/>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6" name="Rectangle 103"/>
              <p:cNvSpPr>
                <a:spLocks noChangeArrowheads="1"/>
              </p:cNvSpPr>
              <p:nvPr/>
            </p:nvSpPr>
            <p:spPr bwMode="auto">
              <a:xfrm>
                <a:off x="5420" y="1482"/>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7" name="Rectangle 104"/>
              <p:cNvSpPr>
                <a:spLocks noChangeArrowheads="1"/>
              </p:cNvSpPr>
              <p:nvPr/>
            </p:nvSpPr>
            <p:spPr bwMode="auto">
              <a:xfrm>
                <a:off x="5511" y="1482"/>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8" name="Rectangle 105"/>
              <p:cNvSpPr>
                <a:spLocks noChangeArrowheads="1"/>
              </p:cNvSpPr>
              <p:nvPr/>
            </p:nvSpPr>
            <p:spPr bwMode="auto">
              <a:xfrm>
                <a:off x="5601" y="1391"/>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grpSp>
        <p:sp>
          <p:nvSpPr>
            <p:cNvPr id="32" name="Rectangle 69"/>
            <p:cNvSpPr>
              <a:spLocks noChangeArrowheads="1"/>
            </p:cNvSpPr>
            <p:nvPr/>
          </p:nvSpPr>
          <p:spPr bwMode="auto">
            <a:xfrm>
              <a:off x="2083" y="3218"/>
              <a:ext cx="833" cy="233"/>
            </a:xfrm>
            <a:prstGeom prst="rect">
              <a:avLst/>
            </a:prstGeom>
            <a:solidFill>
              <a:srgbClr val="EAEAEA"/>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lgn="ctr"/>
              <a:r>
                <a:rPr lang="de-DE" sz="1050" b="1" dirty="0">
                  <a:effectLst>
                    <a:outerShdw blurRad="38100" dist="38100" dir="2700000" algn="tl">
                      <a:srgbClr val="FFFFFF"/>
                    </a:outerShdw>
                  </a:effectLst>
                </a:rPr>
                <a:t>50%</a:t>
              </a:r>
            </a:p>
          </p:txBody>
        </p:sp>
      </p:grpSp>
      <p:sp>
        <p:nvSpPr>
          <p:cNvPr id="4109" name="Textfeld 4108"/>
          <p:cNvSpPr txBox="1"/>
          <p:nvPr/>
        </p:nvSpPr>
        <p:spPr>
          <a:xfrm>
            <a:off x="4375079" y="1975446"/>
            <a:ext cx="2982276" cy="369332"/>
          </a:xfrm>
          <a:prstGeom prst="rect">
            <a:avLst/>
          </a:prstGeom>
          <a:noFill/>
        </p:spPr>
        <p:txBody>
          <a:bodyPr wrap="square" rtlCol="0">
            <a:spAutoFit/>
          </a:bodyPr>
          <a:lstStyle/>
          <a:p>
            <a:pPr algn="ctr"/>
            <a:r>
              <a:rPr lang="de-DE" dirty="0"/>
              <a:t>Execute </a:t>
            </a:r>
            <a:r>
              <a:rPr lang="de-DE" dirty="0" err="1"/>
              <a:t>by</a:t>
            </a:r>
            <a:r>
              <a:rPr lang="de-DE" dirty="0"/>
              <a:t> Single </a:t>
            </a:r>
            <a:r>
              <a:rPr lang="de-DE" dirty="0" err="1"/>
              <a:t>Priority</a:t>
            </a:r>
            <a:endParaRPr lang="de-DE" dirty="0"/>
          </a:p>
        </p:txBody>
      </p:sp>
      <p:cxnSp>
        <p:nvCxnSpPr>
          <p:cNvPr id="254" name="Gerade Verbindung 253"/>
          <p:cNvCxnSpPr/>
          <p:nvPr/>
        </p:nvCxnSpPr>
        <p:spPr>
          <a:xfrm>
            <a:off x="1739704" y="5960874"/>
            <a:ext cx="5681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Gerade Verbindung 254"/>
          <p:cNvCxnSpPr/>
          <p:nvPr/>
        </p:nvCxnSpPr>
        <p:spPr>
          <a:xfrm>
            <a:off x="1739704" y="6165304"/>
            <a:ext cx="80214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Gerade Verbindung 255"/>
          <p:cNvCxnSpPr/>
          <p:nvPr/>
        </p:nvCxnSpPr>
        <p:spPr>
          <a:xfrm>
            <a:off x="1739704" y="6381328"/>
            <a:ext cx="67777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Gerade Verbindung 256"/>
          <p:cNvCxnSpPr/>
          <p:nvPr/>
        </p:nvCxnSpPr>
        <p:spPr>
          <a:xfrm>
            <a:off x="1739704" y="6525344"/>
            <a:ext cx="4901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26" name="Textfeld 4125"/>
          <p:cNvSpPr txBox="1"/>
          <p:nvPr/>
        </p:nvSpPr>
        <p:spPr>
          <a:xfrm>
            <a:off x="4079777" y="4999598"/>
            <a:ext cx="3277578" cy="584775"/>
          </a:xfrm>
          <a:prstGeom prst="rect">
            <a:avLst/>
          </a:prstGeom>
          <a:noFill/>
        </p:spPr>
        <p:txBody>
          <a:bodyPr wrap="square" rtlCol="0">
            <a:spAutoFit/>
          </a:bodyPr>
          <a:lstStyle/>
          <a:p>
            <a:pPr algn="ctr"/>
            <a:r>
              <a:rPr lang="en-GB" sz="1600" dirty="0"/>
              <a:t>Traffic light = 1 Operational Priority </a:t>
            </a:r>
            <a:r>
              <a:rPr lang="en-GB" sz="1600" i="1" dirty="0"/>
              <a:t>for everybody (across projects)</a:t>
            </a:r>
          </a:p>
        </p:txBody>
      </p:sp>
      <p:pic>
        <p:nvPicPr>
          <p:cNvPr id="250" name="Picture 249"/>
          <p:cNvPicPr>
            <a:picLocks noChangeAspect="1"/>
          </p:cNvPicPr>
          <p:nvPr/>
        </p:nvPicPr>
        <p:blipFill>
          <a:blip r:embed="rId2"/>
          <a:stretch>
            <a:fillRect/>
          </a:stretch>
        </p:blipFill>
        <p:spPr>
          <a:xfrm>
            <a:off x="4631337" y="2799448"/>
            <a:ext cx="2536011" cy="2171408"/>
          </a:xfrm>
          <a:prstGeom prst="rect">
            <a:avLst/>
          </a:prstGeom>
          <a:ln>
            <a:solidFill>
              <a:srgbClr val="212437"/>
            </a:solidFill>
          </a:ln>
        </p:spPr>
      </p:pic>
      <p:sp>
        <p:nvSpPr>
          <p:cNvPr id="168" name="Textfeld 4108"/>
          <p:cNvSpPr txBox="1"/>
          <p:nvPr/>
        </p:nvSpPr>
        <p:spPr>
          <a:xfrm>
            <a:off x="327791" y="2002381"/>
            <a:ext cx="2823826" cy="646331"/>
          </a:xfrm>
          <a:prstGeom prst="rect">
            <a:avLst/>
          </a:prstGeom>
          <a:noFill/>
        </p:spPr>
        <p:txBody>
          <a:bodyPr wrap="square" rtlCol="0">
            <a:spAutoFit/>
          </a:bodyPr>
          <a:lstStyle/>
          <a:p>
            <a:pPr algn="ctr"/>
            <a:r>
              <a:rPr lang="de-DE" dirty="0"/>
              <a:t>Buffer Management </a:t>
            </a:r>
          </a:p>
          <a:p>
            <a:pPr algn="ctr"/>
            <a:r>
              <a:rPr lang="de-DE" dirty="0"/>
              <a:t>+ Critical Chain</a:t>
            </a:r>
          </a:p>
        </p:txBody>
      </p:sp>
      <p:sp>
        <p:nvSpPr>
          <p:cNvPr id="147" name="Textfeld 4108"/>
          <p:cNvSpPr txBox="1"/>
          <p:nvPr/>
        </p:nvSpPr>
        <p:spPr>
          <a:xfrm>
            <a:off x="8498859" y="2031696"/>
            <a:ext cx="2982276" cy="646331"/>
          </a:xfrm>
          <a:prstGeom prst="rect">
            <a:avLst/>
          </a:prstGeom>
          <a:noFill/>
        </p:spPr>
        <p:txBody>
          <a:bodyPr wrap="square" rtlCol="0">
            <a:spAutoFit/>
          </a:bodyPr>
          <a:lstStyle/>
          <a:p>
            <a:pPr algn="ctr"/>
            <a:r>
              <a:rPr lang="de-DE" dirty="0"/>
              <a:t>Manage </a:t>
            </a:r>
            <a:r>
              <a:rPr lang="de-DE" dirty="0" err="1"/>
              <a:t>across</a:t>
            </a:r>
            <a:r>
              <a:rPr lang="de-DE" dirty="0"/>
              <a:t> </a:t>
            </a:r>
            <a:r>
              <a:rPr lang="de-DE" dirty="0" err="1"/>
              <a:t>projects</a:t>
            </a:r>
            <a:endParaRPr lang="de-DE" dirty="0"/>
          </a:p>
          <a:p>
            <a:pPr algn="ctr"/>
            <a:r>
              <a:rPr lang="de-DE" dirty="0"/>
              <a:t>(Control </a:t>
            </a:r>
            <a:r>
              <a:rPr lang="de-DE" dirty="0" err="1"/>
              <a:t>the</a:t>
            </a:r>
            <a:r>
              <a:rPr lang="de-DE" dirty="0"/>
              <a:t> WIP)</a:t>
            </a:r>
          </a:p>
        </p:txBody>
      </p:sp>
      <p:pic>
        <p:nvPicPr>
          <p:cNvPr id="148" name="Picture 147"/>
          <p:cNvPicPr>
            <a:picLocks noChangeAspect="1"/>
          </p:cNvPicPr>
          <p:nvPr/>
        </p:nvPicPr>
        <p:blipFill>
          <a:blip r:embed="rId3"/>
          <a:stretch>
            <a:fillRect/>
          </a:stretch>
        </p:blipFill>
        <p:spPr>
          <a:xfrm>
            <a:off x="8328248" y="2799448"/>
            <a:ext cx="3518246" cy="2099514"/>
          </a:xfrm>
          <a:prstGeom prst="rect">
            <a:avLst/>
          </a:prstGeom>
          <a:ln>
            <a:solidFill>
              <a:schemeClr val="accent1"/>
            </a:solidFill>
          </a:ln>
        </p:spPr>
      </p:pic>
      <p:sp>
        <p:nvSpPr>
          <p:cNvPr id="136" name="Textfeld 4108">
            <a:extLst>
              <a:ext uri="{FF2B5EF4-FFF2-40B4-BE49-F238E27FC236}">
                <a16:creationId xmlns:a16="http://schemas.microsoft.com/office/drawing/2014/main" id="{16C1967A-B0F0-498A-BE24-FEBC47082D26}"/>
              </a:ext>
            </a:extLst>
          </p:cNvPr>
          <p:cNvSpPr txBox="1"/>
          <p:nvPr/>
        </p:nvSpPr>
        <p:spPr>
          <a:xfrm>
            <a:off x="8688288" y="4970856"/>
            <a:ext cx="2982276" cy="369332"/>
          </a:xfrm>
          <a:prstGeom prst="rect">
            <a:avLst/>
          </a:prstGeom>
          <a:noFill/>
        </p:spPr>
        <p:txBody>
          <a:bodyPr wrap="square" rtlCol="0">
            <a:spAutoFit/>
          </a:bodyPr>
          <a:lstStyle/>
          <a:p>
            <a:pPr algn="ctr"/>
            <a:r>
              <a:rPr lang="de-DE" dirty="0" err="1"/>
              <a:t>Heatmap</a:t>
            </a:r>
            <a:r>
              <a:rPr lang="de-DE" dirty="0"/>
              <a:t> </a:t>
            </a:r>
            <a:r>
              <a:rPr lang="de-DE" dirty="0" err="1"/>
              <a:t>or</a:t>
            </a:r>
            <a:r>
              <a:rPr lang="de-DE" dirty="0"/>
              <a:t> </a:t>
            </a:r>
            <a:r>
              <a:rPr lang="de-DE" dirty="0" err="1"/>
              <a:t>Feverchart</a:t>
            </a:r>
            <a:endParaRPr lang="de-DE" dirty="0"/>
          </a:p>
        </p:txBody>
      </p:sp>
      <p:cxnSp>
        <p:nvCxnSpPr>
          <p:cNvPr id="8" name="Straight Arrow Connector 7">
            <a:extLst>
              <a:ext uri="{FF2B5EF4-FFF2-40B4-BE49-F238E27FC236}">
                <a16:creationId xmlns:a16="http://schemas.microsoft.com/office/drawing/2014/main" id="{46D48644-0455-4DBC-989E-A98101BD8C53}"/>
              </a:ext>
            </a:extLst>
          </p:cNvPr>
          <p:cNvCxnSpPr>
            <a:stCxn id="62" idx="2"/>
          </p:cNvCxnSpPr>
          <p:nvPr/>
        </p:nvCxnSpPr>
        <p:spPr>
          <a:xfrm flipH="1">
            <a:off x="2095058" y="3768102"/>
            <a:ext cx="316822" cy="513167"/>
          </a:xfrm>
          <a:prstGeom prst="straightConnector1">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109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B772-F150-4B68-9D10-0D38949537A2}"/>
              </a:ext>
            </a:extLst>
          </p:cNvPr>
          <p:cNvSpPr>
            <a:spLocks noGrp="1"/>
          </p:cNvSpPr>
          <p:nvPr>
            <p:ph type="title"/>
          </p:nvPr>
        </p:nvSpPr>
        <p:spPr/>
        <p:txBody>
          <a:bodyPr>
            <a:noAutofit/>
          </a:bodyPr>
          <a:lstStyle/>
          <a:p>
            <a:r>
              <a:rPr lang="en-US" sz="3200" dirty="0"/>
              <a:t>CCPM: Theory of Constraints</a:t>
            </a:r>
            <a:br>
              <a:rPr lang="en-US" sz="3200" dirty="0"/>
            </a:br>
            <a:r>
              <a:rPr lang="en-US" sz="2800" i="1" dirty="0"/>
              <a:t>What do we mean with a “Critical Chain”?</a:t>
            </a:r>
            <a:endParaRPr lang="en-US" sz="3200" i="1" dirty="0"/>
          </a:p>
        </p:txBody>
      </p:sp>
      <p:pic>
        <p:nvPicPr>
          <p:cNvPr id="4100" name="Picture 4" descr="Afbeeldingsresultaat voor theory of constraints">
            <a:extLst>
              <a:ext uri="{FF2B5EF4-FFF2-40B4-BE49-F238E27FC236}">
                <a16:creationId xmlns:a16="http://schemas.microsoft.com/office/drawing/2014/main" id="{D93E17A3-6631-4E7F-A50B-C971DCE5EAF4}"/>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79723" y="3330769"/>
            <a:ext cx="3523809" cy="15809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891F0E-AD1B-4A82-A275-BC32550BAD90}"/>
              </a:ext>
            </a:extLst>
          </p:cNvPr>
          <p:cNvSpPr txBox="1"/>
          <p:nvPr/>
        </p:nvSpPr>
        <p:spPr>
          <a:xfrm>
            <a:off x="6709615" y="1829973"/>
            <a:ext cx="40945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critical path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(longest path) is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“bottleneck” in a project because it determines the total duration of the project………</a:t>
            </a:r>
          </a:p>
        </p:txBody>
      </p:sp>
      <p:sp>
        <p:nvSpPr>
          <p:cNvPr id="9" name="TextBox 8">
            <a:extLst>
              <a:ext uri="{FF2B5EF4-FFF2-40B4-BE49-F238E27FC236}">
                <a16:creationId xmlns:a16="http://schemas.microsoft.com/office/drawing/2014/main" id="{2CDB0662-79B8-46D0-BC07-D796CB2155BE}"/>
              </a:ext>
            </a:extLst>
          </p:cNvPr>
          <p:cNvSpPr txBox="1"/>
          <p:nvPr/>
        </p:nvSpPr>
        <p:spPr>
          <a:xfrm>
            <a:off x="7101512" y="5805264"/>
            <a:ext cx="40945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Or isn’t it……?</a:t>
            </a:r>
          </a:p>
        </p:txBody>
      </p:sp>
      <p:sp>
        <p:nvSpPr>
          <p:cNvPr id="6" name="Rectangle 5">
            <a:extLst>
              <a:ext uri="{FF2B5EF4-FFF2-40B4-BE49-F238E27FC236}">
                <a16:creationId xmlns:a16="http://schemas.microsoft.com/office/drawing/2014/main" id="{F2EE3CBE-FB3D-425A-8AE7-660E1CE25B3B}"/>
              </a:ext>
            </a:extLst>
          </p:cNvPr>
          <p:cNvSpPr/>
          <p:nvPr/>
        </p:nvSpPr>
        <p:spPr>
          <a:xfrm>
            <a:off x="479723" y="1949944"/>
            <a:ext cx="434012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capacity of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bottleneck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determines the maximum output that can be achieved </a:t>
            </a:r>
          </a:p>
        </p:txBody>
      </p:sp>
      <p:sp>
        <p:nvSpPr>
          <p:cNvPr id="7" name="Arrow: Right 6">
            <a:extLst>
              <a:ext uri="{FF2B5EF4-FFF2-40B4-BE49-F238E27FC236}">
                <a16:creationId xmlns:a16="http://schemas.microsoft.com/office/drawing/2014/main" id="{AE992986-F24C-4592-9A5D-A7D78146587B}"/>
              </a:ext>
            </a:extLst>
          </p:cNvPr>
          <p:cNvSpPr/>
          <p:nvPr/>
        </p:nvSpPr>
        <p:spPr>
          <a:xfrm>
            <a:off x="4483848" y="4261725"/>
            <a:ext cx="1821880" cy="4740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73">
            <a:extLst>
              <a:ext uri="{FF2B5EF4-FFF2-40B4-BE49-F238E27FC236}">
                <a16:creationId xmlns:a16="http://schemas.microsoft.com/office/drawing/2014/main" id="{B2CD2E94-F12E-4233-BC67-DA32E65FC470}"/>
              </a:ext>
            </a:extLst>
          </p:cNvPr>
          <p:cNvGrpSpPr>
            <a:grpSpLocks/>
          </p:cNvGrpSpPr>
          <p:nvPr/>
        </p:nvGrpSpPr>
        <p:grpSpPr bwMode="auto">
          <a:xfrm>
            <a:off x="7153278" y="3187894"/>
            <a:ext cx="2281237" cy="2286000"/>
            <a:chOff x="1647801" y="1857364"/>
            <a:chExt cx="2281256" cy="2286016"/>
          </a:xfrm>
        </p:grpSpPr>
        <p:cxnSp>
          <p:nvCxnSpPr>
            <p:cNvPr id="11" name="Straight Connector 48">
              <a:extLst>
                <a:ext uri="{FF2B5EF4-FFF2-40B4-BE49-F238E27FC236}">
                  <a16:creationId xmlns:a16="http://schemas.microsoft.com/office/drawing/2014/main" id="{2E3C4F97-F8E3-4656-8B0F-0176FE72DA82}"/>
                </a:ext>
              </a:extLst>
            </p:cNvPr>
            <p:cNvCxnSpPr>
              <a:cxnSpLocks noChangeShapeType="1"/>
            </p:cNvCxnSpPr>
            <p:nvPr/>
          </p:nvCxnSpPr>
          <p:spPr bwMode="auto">
            <a:xfrm rot="5400000">
              <a:off x="3465505" y="3321049"/>
              <a:ext cx="357190" cy="1588"/>
            </a:xfrm>
            <a:prstGeom prst="line">
              <a:avLst/>
            </a:prstGeom>
            <a:noFill/>
            <a:ln w="28575" algn="ctr">
              <a:solidFill>
                <a:srgbClr val="0066CC"/>
              </a:solidFill>
              <a:round/>
              <a:headEnd/>
              <a:tailEnd/>
            </a:ln>
          </p:spPr>
        </p:cxnSp>
        <p:cxnSp>
          <p:nvCxnSpPr>
            <p:cNvPr id="12" name="Straight Connector 49">
              <a:extLst>
                <a:ext uri="{FF2B5EF4-FFF2-40B4-BE49-F238E27FC236}">
                  <a16:creationId xmlns:a16="http://schemas.microsoft.com/office/drawing/2014/main" id="{AE88B4F8-5CB8-444F-A1AE-B23002B94A70}"/>
                </a:ext>
              </a:extLst>
            </p:cNvPr>
            <p:cNvCxnSpPr>
              <a:cxnSpLocks noChangeShapeType="1"/>
            </p:cNvCxnSpPr>
            <p:nvPr/>
          </p:nvCxnSpPr>
          <p:spPr bwMode="auto">
            <a:xfrm rot="5400000">
              <a:off x="2536811" y="3749677"/>
              <a:ext cx="357190" cy="1588"/>
            </a:xfrm>
            <a:prstGeom prst="line">
              <a:avLst/>
            </a:prstGeom>
            <a:noFill/>
            <a:ln w="28575" algn="ctr">
              <a:solidFill>
                <a:srgbClr val="0066CC"/>
              </a:solidFill>
              <a:round/>
              <a:headEnd/>
              <a:tailEnd/>
            </a:ln>
          </p:spPr>
        </p:cxnSp>
        <p:cxnSp>
          <p:nvCxnSpPr>
            <p:cNvPr id="13" name="Straight Connector 50">
              <a:extLst>
                <a:ext uri="{FF2B5EF4-FFF2-40B4-BE49-F238E27FC236}">
                  <a16:creationId xmlns:a16="http://schemas.microsoft.com/office/drawing/2014/main" id="{48964912-455B-438F-9F9E-774F801EC591}"/>
                </a:ext>
              </a:extLst>
            </p:cNvPr>
            <p:cNvCxnSpPr>
              <a:cxnSpLocks noChangeShapeType="1"/>
            </p:cNvCxnSpPr>
            <p:nvPr/>
          </p:nvCxnSpPr>
          <p:spPr bwMode="auto">
            <a:xfrm rot="5400000">
              <a:off x="1750993" y="3749677"/>
              <a:ext cx="357190" cy="1588"/>
            </a:xfrm>
            <a:prstGeom prst="line">
              <a:avLst/>
            </a:prstGeom>
            <a:noFill/>
            <a:ln w="28575" algn="ctr">
              <a:solidFill>
                <a:srgbClr val="0066CC"/>
              </a:solidFill>
              <a:round/>
              <a:headEnd/>
              <a:tailEnd/>
            </a:ln>
          </p:spPr>
        </p:cxnSp>
        <p:cxnSp>
          <p:nvCxnSpPr>
            <p:cNvPr id="14" name="Straight Connector 51">
              <a:extLst>
                <a:ext uri="{FF2B5EF4-FFF2-40B4-BE49-F238E27FC236}">
                  <a16:creationId xmlns:a16="http://schemas.microsoft.com/office/drawing/2014/main" id="{D6F92453-9BD1-4FE9-A53D-A0701654382F}"/>
                </a:ext>
              </a:extLst>
            </p:cNvPr>
            <p:cNvCxnSpPr>
              <a:cxnSpLocks noChangeShapeType="1"/>
            </p:cNvCxnSpPr>
            <p:nvPr/>
          </p:nvCxnSpPr>
          <p:spPr bwMode="auto">
            <a:xfrm rot="5400000">
              <a:off x="1750993" y="2178041"/>
              <a:ext cx="357190" cy="1588"/>
            </a:xfrm>
            <a:prstGeom prst="line">
              <a:avLst/>
            </a:prstGeom>
            <a:noFill/>
            <a:ln w="28575" algn="ctr">
              <a:solidFill>
                <a:srgbClr val="0066CC"/>
              </a:solidFill>
              <a:round/>
              <a:headEnd/>
              <a:tailEnd/>
            </a:ln>
          </p:spPr>
        </p:cxnSp>
        <p:cxnSp>
          <p:nvCxnSpPr>
            <p:cNvPr id="15" name="Straight Connector 52">
              <a:extLst>
                <a:ext uri="{FF2B5EF4-FFF2-40B4-BE49-F238E27FC236}">
                  <a16:creationId xmlns:a16="http://schemas.microsoft.com/office/drawing/2014/main" id="{D854A9C1-3D64-428B-BFD0-F104F2083398}"/>
                </a:ext>
              </a:extLst>
            </p:cNvPr>
            <p:cNvCxnSpPr>
              <a:cxnSpLocks noChangeShapeType="1"/>
            </p:cNvCxnSpPr>
            <p:nvPr/>
          </p:nvCxnSpPr>
          <p:spPr bwMode="auto">
            <a:xfrm rot="5400000">
              <a:off x="2536811" y="2178041"/>
              <a:ext cx="357190" cy="1588"/>
            </a:xfrm>
            <a:prstGeom prst="line">
              <a:avLst/>
            </a:prstGeom>
            <a:noFill/>
            <a:ln w="28575" algn="ctr">
              <a:solidFill>
                <a:srgbClr val="0066CC"/>
              </a:solidFill>
              <a:round/>
              <a:headEnd/>
              <a:tailEnd/>
            </a:ln>
          </p:spPr>
        </p:cxnSp>
        <p:sp>
          <p:nvSpPr>
            <p:cNvPr id="16" name="Rectangle 24">
              <a:extLst>
                <a:ext uri="{FF2B5EF4-FFF2-40B4-BE49-F238E27FC236}">
                  <a16:creationId xmlns:a16="http://schemas.microsoft.com/office/drawing/2014/main" id="{1FB1DE92-BCC0-45C8-8E23-BB57D7FA5AC3}"/>
                </a:ext>
              </a:extLst>
            </p:cNvPr>
            <p:cNvSpPr>
              <a:spLocks noChangeArrowheads="1"/>
            </p:cNvSpPr>
            <p:nvPr/>
          </p:nvSpPr>
          <p:spPr bwMode="auto">
            <a:xfrm>
              <a:off x="1647801" y="2360605"/>
              <a:ext cx="625480" cy="566742"/>
            </a:xfrm>
            <a:prstGeom prst="rect">
              <a:avLst/>
            </a:prstGeom>
            <a:solidFill>
              <a:srgbClr val="FFCC00"/>
            </a:solidFill>
            <a:ln w="9525" algn="ctr">
              <a:solidFill>
                <a:srgbClr val="0066CC"/>
              </a:solidFill>
              <a:miter lim="800000"/>
              <a:headEnd/>
              <a:tailEnd/>
            </a:ln>
          </p:spPr>
          <p:txBody>
            <a:bodyPr wrap="none" anchor="ctr"/>
            <a:lstStyle/>
            <a:p>
              <a:pPr algn="ctr" eaLnBrk="0" hangingPunct="0"/>
              <a:r>
                <a:rPr lang="nl-NL" sz="3200">
                  <a:solidFill>
                    <a:schemeClr val="bg1"/>
                  </a:solidFill>
                  <a:latin typeface="Impact" pitchFamily="34" charset="0"/>
                </a:rPr>
                <a:t>A</a:t>
              </a:r>
              <a:endParaRPr lang="en-US" sz="3200">
                <a:solidFill>
                  <a:schemeClr val="bg1"/>
                </a:solidFill>
                <a:latin typeface="Impact" pitchFamily="34" charset="0"/>
              </a:endParaRPr>
            </a:p>
          </p:txBody>
        </p:sp>
        <p:sp>
          <p:nvSpPr>
            <p:cNvPr id="17" name="Rectangle 25">
              <a:extLst>
                <a:ext uri="{FF2B5EF4-FFF2-40B4-BE49-F238E27FC236}">
                  <a16:creationId xmlns:a16="http://schemas.microsoft.com/office/drawing/2014/main" id="{49E05BB0-0EE5-4453-BA95-020C60AD8302}"/>
                </a:ext>
              </a:extLst>
            </p:cNvPr>
            <p:cNvSpPr>
              <a:spLocks noChangeArrowheads="1"/>
            </p:cNvSpPr>
            <p:nvPr/>
          </p:nvSpPr>
          <p:spPr bwMode="auto">
            <a:xfrm>
              <a:off x="1647801" y="3079748"/>
              <a:ext cx="625480" cy="566741"/>
            </a:xfrm>
            <a:prstGeom prst="rect">
              <a:avLst/>
            </a:prstGeom>
            <a:solidFill>
              <a:srgbClr val="FFCC00"/>
            </a:solidFill>
            <a:ln w="9525" algn="ctr">
              <a:solidFill>
                <a:srgbClr val="0066CC"/>
              </a:solidFill>
              <a:miter lim="800000"/>
              <a:headEnd/>
              <a:tailEnd/>
            </a:ln>
          </p:spPr>
          <p:txBody>
            <a:bodyPr wrap="none" anchor="ctr"/>
            <a:lstStyle/>
            <a:p>
              <a:pPr algn="ctr" eaLnBrk="0" hangingPunct="0"/>
              <a:r>
                <a:rPr lang="nl-NL" sz="3200">
                  <a:solidFill>
                    <a:schemeClr val="bg1"/>
                  </a:solidFill>
                  <a:latin typeface="Impact" pitchFamily="34" charset="0"/>
                </a:rPr>
                <a:t>A</a:t>
              </a:r>
              <a:endParaRPr lang="en-US" sz="3200">
                <a:solidFill>
                  <a:schemeClr val="bg1"/>
                </a:solidFill>
                <a:latin typeface="Impact" pitchFamily="34" charset="0"/>
              </a:endParaRPr>
            </a:p>
          </p:txBody>
        </p:sp>
        <p:sp>
          <p:nvSpPr>
            <p:cNvPr id="18" name="Rectangle 26">
              <a:extLst>
                <a:ext uri="{FF2B5EF4-FFF2-40B4-BE49-F238E27FC236}">
                  <a16:creationId xmlns:a16="http://schemas.microsoft.com/office/drawing/2014/main" id="{11BE8585-912D-4AD8-9D36-42A42BD8B491}"/>
                </a:ext>
              </a:extLst>
            </p:cNvPr>
            <p:cNvSpPr>
              <a:spLocks noChangeArrowheads="1"/>
            </p:cNvSpPr>
            <p:nvPr/>
          </p:nvSpPr>
          <p:spPr bwMode="auto">
            <a:xfrm>
              <a:off x="2439970" y="2360605"/>
              <a:ext cx="625480" cy="566742"/>
            </a:xfrm>
            <a:prstGeom prst="rect">
              <a:avLst/>
            </a:prstGeom>
            <a:solidFill>
              <a:srgbClr val="0066CC"/>
            </a:solidFill>
            <a:ln w="9525" algn="ctr">
              <a:solidFill>
                <a:srgbClr val="0066CC"/>
              </a:solidFill>
              <a:miter lim="800000"/>
              <a:headEnd/>
              <a:tailEnd/>
            </a:ln>
          </p:spPr>
          <p:txBody>
            <a:bodyPr wrap="none" anchor="ctr"/>
            <a:lstStyle/>
            <a:p>
              <a:pPr algn="ctr" eaLnBrk="0" hangingPunct="0"/>
              <a:r>
                <a:rPr lang="nl-NL" sz="3200">
                  <a:solidFill>
                    <a:schemeClr val="bg1"/>
                  </a:solidFill>
                  <a:latin typeface="Impact" pitchFamily="34" charset="0"/>
                </a:rPr>
                <a:t>B</a:t>
              </a:r>
              <a:endParaRPr lang="en-US" sz="3200">
                <a:solidFill>
                  <a:schemeClr val="bg1"/>
                </a:solidFill>
                <a:latin typeface="Impact" pitchFamily="34" charset="0"/>
              </a:endParaRPr>
            </a:p>
          </p:txBody>
        </p:sp>
        <p:sp>
          <p:nvSpPr>
            <p:cNvPr id="19" name="Rectangle 27">
              <a:extLst>
                <a:ext uri="{FF2B5EF4-FFF2-40B4-BE49-F238E27FC236}">
                  <a16:creationId xmlns:a16="http://schemas.microsoft.com/office/drawing/2014/main" id="{CDFC7F3B-5361-4360-866C-27C414FCD4D1}"/>
                </a:ext>
              </a:extLst>
            </p:cNvPr>
            <p:cNvSpPr>
              <a:spLocks noChangeArrowheads="1"/>
            </p:cNvSpPr>
            <p:nvPr/>
          </p:nvSpPr>
          <p:spPr bwMode="auto">
            <a:xfrm>
              <a:off x="2439970" y="3079748"/>
              <a:ext cx="625480" cy="566741"/>
            </a:xfrm>
            <a:prstGeom prst="rect">
              <a:avLst/>
            </a:prstGeom>
            <a:solidFill>
              <a:srgbClr val="006600"/>
            </a:solidFill>
            <a:ln w="9525" algn="ctr">
              <a:solidFill>
                <a:srgbClr val="0066CC"/>
              </a:solidFill>
              <a:miter lim="800000"/>
              <a:headEnd/>
              <a:tailEnd/>
            </a:ln>
          </p:spPr>
          <p:txBody>
            <a:bodyPr wrap="none" anchor="ctr"/>
            <a:lstStyle/>
            <a:p>
              <a:pPr algn="ctr" eaLnBrk="0" hangingPunct="0"/>
              <a:r>
                <a:rPr lang="nl-NL" sz="3200">
                  <a:solidFill>
                    <a:schemeClr val="bg1"/>
                  </a:solidFill>
                  <a:latin typeface="Impact" pitchFamily="34" charset="0"/>
                </a:rPr>
                <a:t>C</a:t>
              </a:r>
              <a:endParaRPr lang="en-US" sz="3200">
                <a:solidFill>
                  <a:schemeClr val="bg1"/>
                </a:solidFill>
                <a:latin typeface="Impact" pitchFamily="34" charset="0"/>
              </a:endParaRPr>
            </a:p>
          </p:txBody>
        </p:sp>
        <p:sp>
          <p:nvSpPr>
            <p:cNvPr id="20" name="Rectangle 28">
              <a:extLst>
                <a:ext uri="{FF2B5EF4-FFF2-40B4-BE49-F238E27FC236}">
                  <a16:creationId xmlns:a16="http://schemas.microsoft.com/office/drawing/2014/main" id="{C91C91E4-48CA-462A-A157-A8AB90102594}"/>
                </a:ext>
              </a:extLst>
            </p:cNvPr>
            <p:cNvSpPr>
              <a:spLocks noChangeArrowheads="1"/>
            </p:cNvSpPr>
            <p:nvPr/>
          </p:nvSpPr>
          <p:spPr bwMode="auto">
            <a:xfrm>
              <a:off x="3303564" y="2719376"/>
              <a:ext cx="625493" cy="566747"/>
            </a:xfrm>
            <a:prstGeom prst="rect">
              <a:avLst/>
            </a:prstGeom>
            <a:solidFill>
              <a:srgbClr val="FF6600"/>
            </a:solidFill>
            <a:ln w="9525" algn="ctr">
              <a:solidFill>
                <a:srgbClr val="0066CC"/>
              </a:solidFill>
              <a:miter lim="800000"/>
              <a:headEnd/>
              <a:tailEnd/>
            </a:ln>
          </p:spPr>
          <p:txBody>
            <a:bodyPr wrap="none" anchor="ctr"/>
            <a:lstStyle/>
            <a:p>
              <a:pPr algn="ctr" eaLnBrk="0" hangingPunct="0"/>
              <a:r>
                <a:rPr lang="nl-NL" sz="3200">
                  <a:solidFill>
                    <a:schemeClr val="bg1"/>
                  </a:solidFill>
                  <a:latin typeface="Impact" pitchFamily="34" charset="0"/>
                </a:rPr>
                <a:t>D</a:t>
              </a:r>
              <a:endParaRPr lang="en-US" sz="3200">
                <a:solidFill>
                  <a:schemeClr val="bg1"/>
                </a:solidFill>
                <a:latin typeface="Impact" pitchFamily="34" charset="0"/>
              </a:endParaRPr>
            </a:p>
          </p:txBody>
        </p:sp>
        <p:sp>
          <p:nvSpPr>
            <p:cNvPr id="21" name="Line 33">
              <a:extLst>
                <a:ext uri="{FF2B5EF4-FFF2-40B4-BE49-F238E27FC236}">
                  <a16:creationId xmlns:a16="http://schemas.microsoft.com/office/drawing/2014/main" id="{99C791E8-CDB1-42B6-BC8D-00C3BF4FC254}"/>
                </a:ext>
              </a:extLst>
            </p:cNvPr>
            <p:cNvSpPr>
              <a:spLocks noChangeShapeType="1"/>
            </p:cNvSpPr>
            <p:nvPr/>
          </p:nvSpPr>
          <p:spPr bwMode="auto">
            <a:xfrm>
              <a:off x="2151040" y="2643182"/>
              <a:ext cx="288925" cy="0"/>
            </a:xfrm>
            <a:prstGeom prst="line">
              <a:avLst/>
            </a:prstGeom>
            <a:noFill/>
            <a:ln w="9525">
              <a:solidFill>
                <a:srgbClr val="0066CC"/>
              </a:solidFill>
              <a:round/>
              <a:headEnd/>
              <a:tailEnd type="triangle" w="med" len="med"/>
            </a:ln>
          </p:spPr>
          <p:txBody>
            <a:bodyPr/>
            <a:lstStyle/>
            <a:p>
              <a:endParaRPr lang="nl-NL"/>
            </a:p>
          </p:txBody>
        </p:sp>
        <p:sp>
          <p:nvSpPr>
            <p:cNvPr id="22" name="Line 34">
              <a:extLst>
                <a:ext uri="{FF2B5EF4-FFF2-40B4-BE49-F238E27FC236}">
                  <a16:creationId xmlns:a16="http://schemas.microsoft.com/office/drawing/2014/main" id="{22C1ABDE-23A6-4A0E-9955-E4F0E5A92BF1}"/>
                </a:ext>
              </a:extLst>
            </p:cNvPr>
            <p:cNvSpPr>
              <a:spLocks noChangeShapeType="1"/>
            </p:cNvSpPr>
            <p:nvPr/>
          </p:nvSpPr>
          <p:spPr bwMode="auto">
            <a:xfrm>
              <a:off x="2151040" y="3357562"/>
              <a:ext cx="288925" cy="0"/>
            </a:xfrm>
            <a:prstGeom prst="line">
              <a:avLst/>
            </a:prstGeom>
            <a:noFill/>
            <a:ln w="9525">
              <a:solidFill>
                <a:srgbClr val="0066CC"/>
              </a:solidFill>
              <a:round/>
              <a:headEnd/>
              <a:tailEnd type="triangle" w="med" len="med"/>
            </a:ln>
          </p:spPr>
          <p:txBody>
            <a:bodyPr/>
            <a:lstStyle/>
            <a:p>
              <a:endParaRPr lang="nl-NL"/>
            </a:p>
          </p:txBody>
        </p:sp>
        <p:sp>
          <p:nvSpPr>
            <p:cNvPr id="23" name="Line 35">
              <a:extLst>
                <a:ext uri="{FF2B5EF4-FFF2-40B4-BE49-F238E27FC236}">
                  <a16:creationId xmlns:a16="http://schemas.microsoft.com/office/drawing/2014/main" id="{0FDF300A-9396-4CC7-9F92-83BDFC68979E}"/>
                </a:ext>
              </a:extLst>
            </p:cNvPr>
            <p:cNvSpPr>
              <a:spLocks noChangeShapeType="1"/>
            </p:cNvSpPr>
            <p:nvPr/>
          </p:nvSpPr>
          <p:spPr bwMode="auto">
            <a:xfrm flipV="1">
              <a:off x="3071802" y="3000370"/>
              <a:ext cx="214314" cy="357191"/>
            </a:xfrm>
            <a:prstGeom prst="line">
              <a:avLst/>
            </a:prstGeom>
            <a:noFill/>
            <a:ln w="9525">
              <a:solidFill>
                <a:srgbClr val="0066CC"/>
              </a:solidFill>
              <a:round/>
              <a:headEnd/>
              <a:tailEnd type="triangle" w="med" len="med"/>
            </a:ln>
          </p:spPr>
          <p:txBody>
            <a:bodyPr/>
            <a:lstStyle/>
            <a:p>
              <a:endParaRPr lang="nl-NL"/>
            </a:p>
          </p:txBody>
        </p:sp>
        <p:sp>
          <p:nvSpPr>
            <p:cNvPr id="24" name="Line 37">
              <a:extLst>
                <a:ext uri="{FF2B5EF4-FFF2-40B4-BE49-F238E27FC236}">
                  <a16:creationId xmlns:a16="http://schemas.microsoft.com/office/drawing/2014/main" id="{027BD207-4D66-4420-8A10-7FE24DE92E85}"/>
                </a:ext>
              </a:extLst>
            </p:cNvPr>
            <p:cNvSpPr>
              <a:spLocks noChangeShapeType="1"/>
            </p:cNvSpPr>
            <p:nvPr/>
          </p:nvSpPr>
          <p:spPr bwMode="auto">
            <a:xfrm>
              <a:off x="3071802" y="2643182"/>
              <a:ext cx="214314" cy="357190"/>
            </a:xfrm>
            <a:prstGeom prst="line">
              <a:avLst/>
            </a:prstGeom>
            <a:noFill/>
            <a:ln w="9525">
              <a:solidFill>
                <a:srgbClr val="0066CC"/>
              </a:solidFill>
              <a:round/>
              <a:headEnd/>
              <a:tailEnd type="triangle" w="med" len="med"/>
            </a:ln>
          </p:spPr>
          <p:txBody>
            <a:bodyPr/>
            <a:lstStyle/>
            <a:p>
              <a:endParaRPr lang="nl-NL"/>
            </a:p>
          </p:txBody>
        </p:sp>
        <p:sp>
          <p:nvSpPr>
            <p:cNvPr id="25" name="Oval 40">
              <a:extLst>
                <a:ext uri="{FF2B5EF4-FFF2-40B4-BE49-F238E27FC236}">
                  <a16:creationId xmlns:a16="http://schemas.microsoft.com/office/drawing/2014/main" id="{8CBE73DB-760A-4F8C-8EAB-9900AF5A44EA}"/>
                </a:ext>
              </a:extLst>
            </p:cNvPr>
            <p:cNvSpPr>
              <a:spLocks noChangeArrowheads="1"/>
            </p:cNvSpPr>
            <p:nvPr/>
          </p:nvSpPr>
          <p:spPr bwMode="auto">
            <a:xfrm>
              <a:off x="1785918" y="1857364"/>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8</a:t>
              </a:r>
              <a:endParaRPr lang="en-US" sz="1600">
                <a:solidFill>
                  <a:schemeClr val="bg1"/>
                </a:solidFill>
                <a:latin typeface="Impact" pitchFamily="34" charset="0"/>
              </a:endParaRPr>
            </a:p>
          </p:txBody>
        </p:sp>
        <p:sp>
          <p:nvSpPr>
            <p:cNvPr id="26" name="Oval 41">
              <a:extLst>
                <a:ext uri="{FF2B5EF4-FFF2-40B4-BE49-F238E27FC236}">
                  <a16:creationId xmlns:a16="http://schemas.microsoft.com/office/drawing/2014/main" id="{56603147-D92D-408F-A79D-8030498EAC1A}"/>
                </a:ext>
              </a:extLst>
            </p:cNvPr>
            <p:cNvSpPr>
              <a:spLocks noChangeArrowheads="1"/>
            </p:cNvSpPr>
            <p:nvPr/>
          </p:nvSpPr>
          <p:spPr bwMode="auto">
            <a:xfrm>
              <a:off x="1785918" y="3857628"/>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5</a:t>
              </a:r>
              <a:endParaRPr lang="en-US" sz="1600">
                <a:solidFill>
                  <a:schemeClr val="bg1"/>
                </a:solidFill>
                <a:latin typeface="Impact" pitchFamily="34" charset="0"/>
              </a:endParaRPr>
            </a:p>
          </p:txBody>
        </p:sp>
        <p:sp>
          <p:nvSpPr>
            <p:cNvPr id="27" name="Oval 42">
              <a:extLst>
                <a:ext uri="{FF2B5EF4-FFF2-40B4-BE49-F238E27FC236}">
                  <a16:creationId xmlns:a16="http://schemas.microsoft.com/office/drawing/2014/main" id="{6B81803C-78C0-4C8A-9AA8-2FCED70EEC47}"/>
                </a:ext>
              </a:extLst>
            </p:cNvPr>
            <p:cNvSpPr>
              <a:spLocks noChangeArrowheads="1"/>
            </p:cNvSpPr>
            <p:nvPr/>
          </p:nvSpPr>
          <p:spPr bwMode="auto">
            <a:xfrm>
              <a:off x="2571736" y="1857364"/>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2</a:t>
              </a:r>
              <a:endParaRPr lang="en-US" sz="1600">
                <a:solidFill>
                  <a:schemeClr val="bg1"/>
                </a:solidFill>
                <a:latin typeface="Impact" pitchFamily="34" charset="0"/>
              </a:endParaRPr>
            </a:p>
          </p:txBody>
        </p:sp>
        <p:sp>
          <p:nvSpPr>
            <p:cNvPr id="28" name="Oval 43">
              <a:extLst>
                <a:ext uri="{FF2B5EF4-FFF2-40B4-BE49-F238E27FC236}">
                  <a16:creationId xmlns:a16="http://schemas.microsoft.com/office/drawing/2014/main" id="{01654280-0AAD-4DE3-B658-38E5F425BDB3}"/>
                </a:ext>
              </a:extLst>
            </p:cNvPr>
            <p:cNvSpPr>
              <a:spLocks noChangeArrowheads="1"/>
            </p:cNvSpPr>
            <p:nvPr/>
          </p:nvSpPr>
          <p:spPr bwMode="auto">
            <a:xfrm>
              <a:off x="2571736" y="3857628"/>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1</a:t>
              </a:r>
              <a:endParaRPr lang="en-US" sz="1600">
                <a:solidFill>
                  <a:schemeClr val="bg1"/>
                </a:solidFill>
                <a:latin typeface="Impact" pitchFamily="34" charset="0"/>
              </a:endParaRPr>
            </a:p>
          </p:txBody>
        </p:sp>
        <p:sp>
          <p:nvSpPr>
            <p:cNvPr id="29" name="Oval 44">
              <a:extLst>
                <a:ext uri="{FF2B5EF4-FFF2-40B4-BE49-F238E27FC236}">
                  <a16:creationId xmlns:a16="http://schemas.microsoft.com/office/drawing/2014/main" id="{03ED29D0-66DE-442E-83BA-BB51FAB51A80}"/>
                </a:ext>
              </a:extLst>
            </p:cNvPr>
            <p:cNvSpPr>
              <a:spLocks noChangeArrowheads="1"/>
            </p:cNvSpPr>
            <p:nvPr/>
          </p:nvSpPr>
          <p:spPr bwMode="auto">
            <a:xfrm>
              <a:off x="3500430" y="3429000"/>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5</a:t>
              </a:r>
              <a:endParaRPr lang="en-US" sz="1600">
                <a:solidFill>
                  <a:schemeClr val="bg1"/>
                </a:solidFill>
                <a:latin typeface="Impact" pitchFamily="34" charset="0"/>
              </a:endParaRPr>
            </a:p>
          </p:txBody>
        </p:sp>
      </p:grpSp>
      <p:grpSp>
        <p:nvGrpSpPr>
          <p:cNvPr id="30" name="Group 75">
            <a:extLst>
              <a:ext uri="{FF2B5EF4-FFF2-40B4-BE49-F238E27FC236}">
                <a16:creationId xmlns:a16="http://schemas.microsoft.com/office/drawing/2014/main" id="{957D02C3-A102-45BC-85E6-63A7C6F90E49}"/>
              </a:ext>
            </a:extLst>
          </p:cNvPr>
          <p:cNvGrpSpPr>
            <a:grpSpLocks/>
          </p:cNvGrpSpPr>
          <p:nvPr/>
        </p:nvGrpSpPr>
        <p:grpSpPr bwMode="auto">
          <a:xfrm>
            <a:off x="6719887" y="3402209"/>
            <a:ext cx="3429000" cy="1603375"/>
            <a:chOff x="168" y="2024"/>
            <a:chExt cx="2160" cy="1010"/>
          </a:xfrm>
        </p:grpSpPr>
        <p:grpSp>
          <p:nvGrpSpPr>
            <p:cNvPr id="31" name="Group 72">
              <a:extLst>
                <a:ext uri="{FF2B5EF4-FFF2-40B4-BE49-F238E27FC236}">
                  <a16:creationId xmlns:a16="http://schemas.microsoft.com/office/drawing/2014/main" id="{7170BD3E-BCE7-45A2-8233-34504282063C}"/>
                </a:ext>
              </a:extLst>
            </p:cNvPr>
            <p:cNvGrpSpPr>
              <a:grpSpLocks/>
            </p:cNvGrpSpPr>
            <p:nvPr/>
          </p:nvGrpSpPr>
          <p:grpSpPr bwMode="auto">
            <a:xfrm>
              <a:off x="1973" y="2024"/>
              <a:ext cx="355" cy="1010"/>
              <a:chOff x="1973" y="2024"/>
              <a:chExt cx="355" cy="1010"/>
            </a:xfrm>
          </p:grpSpPr>
          <p:sp>
            <p:nvSpPr>
              <p:cNvPr id="33" name="Text Box 39">
                <a:extLst>
                  <a:ext uri="{FF2B5EF4-FFF2-40B4-BE49-F238E27FC236}">
                    <a16:creationId xmlns:a16="http://schemas.microsoft.com/office/drawing/2014/main" id="{CE6CD1FF-B7CB-4A72-8865-4BA464E03681}"/>
                  </a:ext>
                </a:extLst>
              </p:cNvPr>
              <p:cNvSpPr txBox="1">
                <a:spLocks noChangeArrowheads="1"/>
              </p:cNvSpPr>
              <p:nvPr/>
            </p:nvSpPr>
            <p:spPr bwMode="auto">
              <a:xfrm>
                <a:off x="1973" y="2024"/>
                <a:ext cx="355" cy="233"/>
              </a:xfrm>
              <a:prstGeom prst="rect">
                <a:avLst/>
              </a:prstGeom>
              <a:noFill/>
              <a:ln w="9525" algn="ctr">
                <a:solidFill>
                  <a:srgbClr val="0066CC"/>
                </a:solidFill>
                <a:miter lim="800000"/>
                <a:headEnd/>
                <a:tailEnd/>
              </a:ln>
            </p:spPr>
            <p:txBody>
              <a:bodyPr>
                <a:spAutoFit/>
              </a:bodyPr>
              <a:lstStyle/>
              <a:p>
                <a:pPr algn="ctr" eaLnBrk="0" hangingPunct="0">
                  <a:defRPr/>
                </a:pPr>
                <a:r>
                  <a:rPr lang="nl-NL" b="1" dirty="0">
                    <a:solidFill>
                      <a:srgbClr val="0066CC"/>
                    </a:solidFill>
                    <a:latin typeface="+mj-lt"/>
                  </a:rPr>
                  <a:t>15</a:t>
                </a:r>
                <a:endParaRPr lang="en-US" b="1" dirty="0">
                  <a:solidFill>
                    <a:srgbClr val="0066CC"/>
                  </a:solidFill>
                  <a:latin typeface="+mj-lt"/>
                </a:endParaRPr>
              </a:p>
            </p:txBody>
          </p:sp>
          <p:sp>
            <p:nvSpPr>
              <p:cNvPr id="34" name="Text Box 40">
                <a:extLst>
                  <a:ext uri="{FF2B5EF4-FFF2-40B4-BE49-F238E27FC236}">
                    <a16:creationId xmlns:a16="http://schemas.microsoft.com/office/drawing/2014/main" id="{35125F52-A35C-4551-AE80-6AA24CE74662}"/>
                  </a:ext>
                </a:extLst>
              </p:cNvPr>
              <p:cNvSpPr txBox="1">
                <a:spLocks noChangeArrowheads="1"/>
              </p:cNvSpPr>
              <p:nvPr/>
            </p:nvSpPr>
            <p:spPr bwMode="auto">
              <a:xfrm>
                <a:off x="2057" y="2704"/>
                <a:ext cx="116" cy="330"/>
              </a:xfrm>
              <a:prstGeom prst="rect">
                <a:avLst/>
              </a:prstGeom>
              <a:noFill/>
              <a:ln w="9525" algn="ctr">
                <a:noFill/>
                <a:miter lim="800000"/>
                <a:headEnd/>
                <a:tailEnd/>
              </a:ln>
            </p:spPr>
            <p:txBody>
              <a:bodyPr wrap="none">
                <a:spAutoFit/>
              </a:bodyPr>
              <a:lstStyle/>
              <a:p>
                <a:pPr algn="ctr" eaLnBrk="0" hangingPunct="0"/>
                <a:endParaRPr lang="en-US" sz="2800">
                  <a:latin typeface="Impact" pitchFamily="34" charset="0"/>
                </a:endParaRPr>
              </a:p>
            </p:txBody>
          </p:sp>
        </p:grpSp>
        <p:sp>
          <p:nvSpPr>
            <p:cNvPr id="32" name="Freeform 71">
              <a:extLst>
                <a:ext uri="{FF2B5EF4-FFF2-40B4-BE49-F238E27FC236}">
                  <a16:creationId xmlns:a16="http://schemas.microsoft.com/office/drawing/2014/main" id="{2ACF9E11-A1ED-4CBD-A7B0-1D1EEABF72A6}"/>
                </a:ext>
              </a:extLst>
            </p:cNvPr>
            <p:cNvSpPr>
              <a:spLocks/>
            </p:cNvSpPr>
            <p:nvPr/>
          </p:nvSpPr>
          <p:spPr bwMode="auto">
            <a:xfrm>
              <a:off x="168" y="2229"/>
              <a:ext cx="1822" cy="532"/>
            </a:xfrm>
            <a:custGeom>
              <a:avLst/>
              <a:gdLst>
                <a:gd name="T0" fmla="*/ 0 w 1822"/>
                <a:gd name="T1" fmla="*/ 148 h 532"/>
                <a:gd name="T2" fmla="*/ 764 w 1822"/>
                <a:gd name="T3" fmla="*/ 117 h 532"/>
                <a:gd name="T4" fmla="*/ 1036 w 1822"/>
                <a:gd name="T5" fmla="*/ 138 h 532"/>
                <a:gd name="T6" fmla="*/ 1173 w 1822"/>
                <a:gd name="T7" fmla="*/ 379 h 532"/>
                <a:gd name="T8" fmla="*/ 1256 w 1822"/>
                <a:gd name="T9" fmla="*/ 483 h 532"/>
                <a:gd name="T10" fmla="*/ 1413 w 1822"/>
                <a:gd name="T11" fmla="*/ 452 h 532"/>
                <a:gd name="T12" fmla="*/ 1455 w 1822"/>
                <a:gd name="T13" fmla="*/ 274 h 532"/>
                <a:gd name="T14" fmla="*/ 1508 w 1822"/>
                <a:gd name="T15" fmla="*/ 232 h 532"/>
                <a:gd name="T16" fmla="*/ 1633 w 1822"/>
                <a:gd name="T17" fmla="*/ 106 h 532"/>
                <a:gd name="T18" fmla="*/ 1696 w 1822"/>
                <a:gd name="T19" fmla="*/ 65 h 532"/>
                <a:gd name="T20" fmla="*/ 1728 w 1822"/>
                <a:gd name="T21" fmla="*/ 44 h 532"/>
                <a:gd name="T22" fmla="*/ 1822 w 1822"/>
                <a:gd name="T23" fmla="*/ 2 h 5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22"/>
                <a:gd name="T37" fmla="*/ 0 h 532"/>
                <a:gd name="T38" fmla="*/ 1822 w 1822"/>
                <a:gd name="T39" fmla="*/ 532 h 5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22" h="532">
                  <a:moveTo>
                    <a:pt x="0" y="148"/>
                  </a:moveTo>
                  <a:cubicBezTo>
                    <a:pt x="255" y="141"/>
                    <a:pt x="509" y="127"/>
                    <a:pt x="764" y="117"/>
                  </a:cubicBezTo>
                  <a:cubicBezTo>
                    <a:pt x="852" y="109"/>
                    <a:pt x="958" y="85"/>
                    <a:pt x="1036" y="138"/>
                  </a:cubicBezTo>
                  <a:cubicBezTo>
                    <a:pt x="1068" y="227"/>
                    <a:pt x="1090" y="324"/>
                    <a:pt x="1173" y="379"/>
                  </a:cubicBezTo>
                  <a:cubicBezTo>
                    <a:pt x="1189" y="430"/>
                    <a:pt x="1206" y="467"/>
                    <a:pt x="1256" y="483"/>
                  </a:cubicBezTo>
                  <a:cubicBezTo>
                    <a:pt x="1331" y="532"/>
                    <a:pt x="1352" y="513"/>
                    <a:pt x="1413" y="452"/>
                  </a:cubicBezTo>
                  <a:cubicBezTo>
                    <a:pt x="1432" y="174"/>
                    <a:pt x="1379" y="350"/>
                    <a:pt x="1455" y="274"/>
                  </a:cubicBezTo>
                  <a:cubicBezTo>
                    <a:pt x="1502" y="227"/>
                    <a:pt x="1446" y="253"/>
                    <a:pt x="1508" y="232"/>
                  </a:cubicBezTo>
                  <a:cubicBezTo>
                    <a:pt x="1551" y="189"/>
                    <a:pt x="1585" y="143"/>
                    <a:pt x="1633" y="106"/>
                  </a:cubicBezTo>
                  <a:cubicBezTo>
                    <a:pt x="1653" y="91"/>
                    <a:pt x="1675" y="79"/>
                    <a:pt x="1696" y="65"/>
                  </a:cubicBezTo>
                  <a:cubicBezTo>
                    <a:pt x="1707" y="58"/>
                    <a:pt x="1728" y="44"/>
                    <a:pt x="1728" y="44"/>
                  </a:cubicBezTo>
                  <a:cubicBezTo>
                    <a:pt x="1757" y="0"/>
                    <a:pt x="1770" y="2"/>
                    <a:pt x="1822" y="2"/>
                  </a:cubicBezTo>
                </a:path>
              </a:pathLst>
            </a:custGeom>
            <a:noFill/>
            <a:ln w="38100">
              <a:solidFill>
                <a:srgbClr val="0066CC"/>
              </a:solidFill>
              <a:prstDash val="sysDot"/>
              <a:round/>
              <a:headEnd/>
              <a:tailEnd/>
            </a:ln>
            <a:effectLst>
              <a:outerShdw blurRad="50800" dist="38100" dir="5400000" algn="t" rotWithShape="0">
                <a:prstClr val="black">
                  <a:alpha val="40000"/>
                </a:prstClr>
              </a:outerShdw>
            </a:effectLst>
          </p:spPr>
          <p:txBody>
            <a:bodyPr/>
            <a:lstStyle/>
            <a:p>
              <a:pPr eaLnBrk="0" hangingPunct="0">
                <a:defRPr/>
              </a:pPr>
              <a:endParaRPr lang="en-US" sz="2400">
                <a:latin typeface="Lucida Grande" pitchFamily="1" charset="0"/>
              </a:endParaRPr>
            </a:p>
          </p:txBody>
        </p:sp>
      </p:grpSp>
    </p:spTree>
    <p:extLst>
      <p:ext uri="{BB962C8B-B14F-4D97-AF65-F5344CB8AC3E}">
        <p14:creationId xmlns:p14="http://schemas.microsoft.com/office/powerpoint/2010/main" val="352432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E4E9-D6D0-4FC0-B181-5D9BE2D90F2F}"/>
              </a:ext>
            </a:extLst>
          </p:cNvPr>
          <p:cNvSpPr>
            <a:spLocks noGrp="1"/>
          </p:cNvSpPr>
          <p:nvPr>
            <p:ph type="title"/>
          </p:nvPr>
        </p:nvSpPr>
        <p:spPr/>
        <p:txBody>
          <a:bodyPr/>
          <a:lstStyle/>
          <a:p>
            <a:r>
              <a:rPr lang="en-US" dirty="0"/>
              <a:t>CCPM: Critical Resources</a:t>
            </a:r>
          </a:p>
        </p:txBody>
      </p:sp>
      <p:pic>
        <p:nvPicPr>
          <p:cNvPr id="4" name="Picture 6" descr="Afbeeldingsresultaat voor limited resources">
            <a:extLst>
              <a:ext uri="{FF2B5EF4-FFF2-40B4-BE49-F238E27FC236}">
                <a16:creationId xmlns:a16="http://schemas.microsoft.com/office/drawing/2014/main" id="{D2FA9096-875B-4FCF-BCCF-28A7486D2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482" y="1825625"/>
            <a:ext cx="6483035" cy="2722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00D51A1-5CE3-4017-813C-45DC4E88E5FB}"/>
              </a:ext>
            </a:extLst>
          </p:cNvPr>
          <p:cNvSpPr/>
          <p:nvPr/>
        </p:nvSpPr>
        <p:spPr>
          <a:xfrm>
            <a:off x="3047999" y="4828730"/>
            <a:ext cx="5640289" cy="1477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Question:	</a:t>
            </a:r>
            <a:r>
              <a:rPr lang="en-US" i="1" dirty="0">
                <a:solidFill>
                  <a:prstClr val="black"/>
                </a:solidFill>
                <a:latin typeface="Calibri" panose="020F0502020204030204"/>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Who are the critical resources or critical departments within your company?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What is impact of their availability on your project or other projects?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385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2"/>
          <p:cNvGrpSpPr>
            <a:grpSpLocks/>
          </p:cNvGrpSpPr>
          <p:nvPr/>
        </p:nvGrpSpPr>
        <p:grpSpPr bwMode="auto">
          <a:xfrm>
            <a:off x="6596063" y="2500313"/>
            <a:ext cx="3040062" cy="2286000"/>
            <a:chOff x="4813276" y="3063881"/>
            <a:chExt cx="3040112" cy="2286016"/>
          </a:xfrm>
        </p:grpSpPr>
        <p:cxnSp>
          <p:nvCxnSpPr>
            <p:cNvPr id="85024" name="Straight Connector 53"/>
            <p:cNvCxnSpPr>
              <a:cxnSpLocks noChangeShapeType="1"/>
            </p:cNvCxnSpPr>
            <p:nvPr/>
          </p:nvCxnSpPr>
          <p:spPr bwMode="auto">
            <a:xfrm rot="5400000">
              <a:off x="7389836" y="4527566"/>
              <a:ext cx="357190" cy="1588"/>
            </a:xfrm>
            <a:prstGeom prst="line">
              <a:avLst/>
            </a:prstGeom>
            <a:noFill/>
            <a:ln w="28575" algn="ctr">
              <a:solidFill>
                <a:srgbClr val="C00000"/>
              </a:solidFill>
              <a:round/>
              <a:headEnd/>
              <a:tailEnd/>
            </a:ln>
          </p:spPr>
        </p:cxnSp>
        <p:cxnSp>
          <p:nvCxnSpPr>
            <p:cNvPr id="85025" name="Straight Connector 54"/>
            <p:cNvCxnSpPr>
              <a:cxnSpLocks noChangeShapeType="1"/>
            </p:cNvCxnSpPr>
            <p:nvPr/>
          </p:nvCxnSpPr>
          <p:spPr bwMode="auto">
            <a:xfrm rot="5400000">
              <a:off x="6461142" y="4956194"/>
              <a:ext cx="357190" cy="1588"/>
            </a:xfrm>
            <a:prstGeom prst="line">
              <a:avLst/>
            </a:prstGeom>
            <a:noFill/>
            <a:ln w="28575" algn="ctr">
              <a:solidFill>
                <a:srgbClr val="0066CC"/>
              </a:solidFill>
              <a:round/>
              <a:headEnd/>
              <a:tailEnd/>
            </a:ln>
          </p:spPr>
        </p:cxnSp>
        <p:cxnSp>
          <p:nvCxnSpPr>
            <p:cNvPr id="85026" name="Straight Connector 55"/>
            <p:cNvCxnSpPr>
              <a:cxnSpLocks noChangeShapeType="1"/>
            </p:cNvCxnSpPr>
            <p:nvPr/>
          </p:nvCxnSpPr>
          <p:spPr bwMode="auto">
            <a:xfrm rot="5400000">
              <a:off x="5675324" y="4956194"/>
              <a:ext cx="357190" cy="1588"/>
            </a:xfrm>
            <a:prstGeom prst="line">
              <a:avLst/>
            </a:prstGeom>
            <a:noFill/>
            <a:ln w="28575" algn="ctr">
              <a:solidFill>
                <a:srgbClr val="0066CC"/>
              </a:solidFill>
              <a:round/>
              <a:headEnd/>
              <a:tailEnd/>
            </a:ln>
          </p:spPr>
        </p:cxnSp>
        <p:cxnSp>
          <p:nvCxnSpPr>
            <p:cNvPr id="85027" name="Straight Connector 56"/>
            <p:cNvCxnSpPr>
              <a:cxnSpLocks noChangeShapeType="1"/>
            </p:cNvCxnSpPr>
            <p:nvPr/>
          </p:nvCxnSpPr>
          <p:spPr bwMode="auto">
            <a:xfrm rot="5400000">
              <a:off x="4921229" y="3384558"/>
              <a:ext cx="357191" cy="1588"/>
            </a:xfrm>
            <a:prstGeom prst="line">
              <a:avLst/>
            </a:prstGeom>
            <a:noFill/>
            <a:ln w="28575" algn="ctr">
              <a:solidFill>
                <a:srgbClr val="0066CC"/>
              </a:solidFill>
              <a:round/>
              <a:headEnd/>
              <a:tailEnd/>
            </a:ln>
          </p:spPr>
        </p:cxnSp>
        <p:cxnSp>
          <p:nvCxnSpPr>
            <p:cNvPr id="85028" name="Straight Connector 57"/>
            <p:cNvCxnSpPr>
              <a:cxnSpLocks noChangeShapeType="1"/>
            </p:cNvCxnSpPr>
            <p:nvPr/>
          </p:nvCxnSpPr>
          <p:spPr bwMode="auto">
            <a:xfrm rot="5400000">
              <a:off x="6267451" y="3384558"/>
              <a:ext cx="357191" cy="1588"/>
            </a:xfrm>
            <a:prstGeom prst="line">
              <a:avLst/>
            </a:prstGeom>
            <a:noFill/>
            <a:ln w="28575" algn="ctr">
              <a:solidFill>
                <a:srgbClr val="0066CC"/>
              </a:solidFill>
              <a:round/>
              <a:headEnd/>
              <a:tailEnd/>
            </a:ln>
          </p:spPr>
        </p:cxnSp>
        <p:sp>
          <p:nvSpPr>
            <p:cNvPr id="85029" name="Rectangle 24"/>
            <p:cNvSpPr>
              <a:spLocks noChangeArrowheads="1"/>
            </p:cNvSpPr>
            <p:nvPr/>
          </p:nvSpPr>
          <p:spPr bwMode="auto">
            <a:xfrm>
              <a:off x="4813276" y="3567122"/>
              <a:ext cx="625485" cy="566742"/>
            </a:xfrm>
            <a:prstGeom prst="rect">
              <a:avLst/>
            </a:prstGeom>
            <a:solidFill>
              <a:srgbClr val="FFCC00"/>
            </a:solidFill>
            <a:ln w="9525" algn="ctr">
              <a:noFill/>
              <a:miter lim="800000"/>
              <a:headEnd/>
              <a:tailEnd/>
            </a:ln>
          </p:spPr>
          <p:txBody>
            <a:bodyPr wrap="none" anchor="ctr"/>
            <a:lstStyle/>
            <a:p>
              <a:pPr algn="ctr" eaLnBrk="0" hangingPunct="0"/>
              <a:r>
                <a:rPr lang="nl-NL" sz="3200">
                  <a:solidFill>
                    <a:schemeClr val="bg1"/>
                  </a:solidFill>
                  <a:latin typeface="Impact" pitchFamily="34" charset="0"/>
                </a:rPr>
                <a:t>A</a:t>
              </a:r>
              <a:endParaRPr lang="en-US" sz="3200">
                <a:solidFill>
                  <a:schemeClr val="bg1"/>
                </a:solidFill>
                <a:latin typeface="Impact" pitchFamily="34" charset="0"/>
              </a:endParaRPr>
            </a:p>
          </p:txBody>
        </p:sp>
        <p:sp>
          <p:nvSpPr>
            <p:cNvPr id="85030" name="Rectangle 25"/>
            <p:cNvSpPr>
              <a:spLocks noChangeArrowheads="1"/>
            </p:cNvSpPr>
            <p:nvPr/>
          </p:nvSpPr>
          <p:spPr bwMode="auto">
            <a:xfrm>
              <a:off x="5572113" y="4286265"/>
              <a:ext cx="625485" cy="566741"/>
            </a:xfrm>
            <a:prstGeom prst="rect">
              <a:avLst/>
            </a:prstGeom>
            <a:solidFill>
              <a:srgbClr val="FFCC00"/>
            </a:solidFill>
            <a:ln w="9525" algn="ctr">
              <a:noFill/>
              <a:miter lim="800000"/>
              <a:headEnd/>
              <a:tailEnd/>
            </a:ln>
          </p:spPr>
          <p:txBody>
            <a:bodyPr wrap="none" anchor="ctr"/>
            <a:lstStyle/>
            <a:p>
              <a:pPr algn="ctr" eaLnBrk="0" hangingPunct="0"/>
              <a:r>
                <a:rPr lang="nl-NL" sz="3200">
                  <a:solidFill>
                    <a:schemeClr val="bg1"/>
                  </a:solidFill>
                  <a:latin typeface="Impact" pitchFamily="34" charset="0"/>
                </a:rPr>
                <a:t>A</a:t>
              </a:r>
              <a:endParaRPr lang="en-US" sz="3200">
                <a:solidFill>
                  <a:schemeClr val="bg1"/>
                </a:solidFill>
                <a:latin typeface="Impact" pitchFamily="34" charset="0"/>
              </a:endParaRPr>
            </a:p>
          </p:txBody>
        </p:sp>
        <p:sp>
          <p:nvSpPr>
            <p:cNvPr id="85031" name="Rectangle 26"/>
            <p:cNvSpPr>
              <a:spLocks noChangeArrowheads="1"/>
            </p:cNvSpPr>
            <p:nvPr/>
          </p:nvSpPr>
          <p:spPr bwMode="auto">
            <a:xfrm>
              <a:off x="6170610" y="3567122"/>
              <a:ext cx="625480" cy="566742"/>
            </a:xfrm>
            <a:prstGeom prst="rect">
              <a:avLst/>
            </a:prstGeom>
            <a:solidFill>
              <a:srgbClr val="0066CC"/>
            </a:solidFill>
            <a:ln w="9525" algn="ctr">
              <a:noFill/>
              <a:miter lim="800000"/>
              <a:headEnd/>
              <a:tailEnd/>
            </a:ln>
          </p:spPr>
          <p:txBody>
            <a:bodyPr wrap="none" anchor="ctr"/>
            <a:lstStyle/>
            <a:p>
              <a:pPr algn="ctr" eaLnBrk="0" hangingPunct="0"/>
              <a:r>
                <a:rPr lang="nl-NL" sz="3200">
                  <a:solidFill>
                    <a:schemeClr val="bg1"/>
                  </a:solidFill>
                  <a:latin typeface="Impact" pitchFamily="34" charset="0"/>
                </a:rPr>
                <a:t>B</a:t>
              </a:r>
              <a:endParaRPr lang="en-US" sz="3200">
                <a:solidFill>
                  <a:schemeClr val="bg1"/>
                </a:solidFill>
                <a:latin typeface="Impact" pitchFamily="34" charset="0"/>
              </a:endParaRPr>
            </a:p>
          </p:txBody>
        </p:sp>
        <p:sp>
          <p:nvSpPr>
            <p:cNvPr id="85032" name="Rectangle 27"/>
            <p:cNvSpPr>
              <a:spLocks noChangeArrowheads="1"/>
            </p:cNvSpPr>
            <p:nvPr/>
          </p:nvSpPr>
          <p:spPr bwMode="auto">
            <a:xfrm>
              <a:off x="6364301" y="4286265"/>
              <a:ext cx="625480" cy="566741"/>
            </a:xfrm>
            <a:prstGeom prst="rect">
              <a:avLst/>
            </a:prstGeom>
            <a:solidFill>
              <a:srgbClr val="006600"/>
            </a:solidFill>
            <a:ln w="9525" algn="ctr">
              <a:noFill/>
              <a:miter lim="800000"/>
              <a:headEnd/>
              <a:tailEnd/>
            </a:ln>
          </p:spPr>
          <p:txBody>
            <a:bodyPr wrap="none" anchor="ctr"/>
            <a:lstStyle/>
            <a:p>
              <a:pPr algn="ctr" eaLnBrk="0" hangingPunct="0"/>
              <a:r>
                <a:rPr lang="nl-NL" sz="3200">
                  <a:solidFill>
                    <a:schemeClr val="bg1"/>
                  </a:solidFill>
                  <a:latin typeface="Impact" pitchFamily="34" charset="0"/>
                </a:rPr>
                <a:t>C</a:t>
              </a:r>
              <a:endParaRPr lang="en-US" sz="3200">
                <a:solidFill>
                  <a:schemeClr val="bg1"/>
                </a:solidFill>
                <a:latin typeface="Impact" pitchFamily="34" charset="0"/>
              </a:endParaRPr>
            </a:p>
          </p:txBody>
        </p:sp>
        <p:sp>
          <p:nvSpPr>
            <p:cNvPr id="85033" name="Rectangle 28"/>
            <p:cNvSpPr>
              <a:spLocks noChangeArrowheads="1"/>
            </p:cNvSpPr>
            <p:nvPr/>
          </p:nvSpPr>
          <p:spPr bwMode="auto">
            <a:xfrm>
              <a:off x="7227895" y="3925893"/>
              <a:ext cx="625493" cy="566747"/>
            </a:xfrm>
            <a:prstGeom prst="rect">
              <a:avLst/>
            </a:prstGeom>
            <a:solidFill>
              <a:srgbClr val="FF6600"/>
            </a:solidFill>
            <a:ln w="9525" algn="ctr">
              <a:noFill/>
              <a:miter lim="800000"/>
              <a:headEnd/>
              <a:tailEnd/>
            </a:ln>
          </p:spPr>
          <p:txBody>
            <a:bodyPr wrap="none" anchor="ctr"/>
            <a:lstStyle/>
            <a:p>
              <a:pPr algn="ctr" eaLnBrk="0" hangingPunct="0"/>
              <a:r>
                <a:rPr lang="nl-NL" sz="3200">
                  <a:solidFill>
                    <a:schemeClr val="bg1"/>
                  </a:solidFill>
                  <a:latin typeface="Impact" pitchFamily="34" charset="0"/>
                </a:rPr>
                <a:t>D</a:t>
              </a:r>
              <a:endParaRPr lang="en-US" sz="3200">
                <a:solidFill>
                  <a:schemeClr val="bg1"/>
                </a:solidFill>
                <a:latin typeface="Impact" pitchFamily="34" charset="0"/>
              </a:endParaRPr>
            </a:p>
          </p:txBody>
        </p:sp>
        <p:sp>
          <p:nvSpPr>
            <p:cNvPr id="85034" name="Line 33"/>
            <p:cNvSpPr>
              <a:spLocks noChangeShapeType="1"/>
            </p:cNvSpPr>
            <p:nvPr/>
          </p:nvSpPr>
          <p:spPr bwMode="auto">
            <a:xfrm>
              <a:off x="5393343" y="3849695"/>
              <a:ext cx="759801" cy="1"/>
            </a:xfrm>
            <a:prstGeom prst="line">
              <a:avLst/>
            </a:prstGeom>
            <a:noFill/>
            <a:ln w="9525">
              <a:solidFill>
                <a:srgbClr val="0066CC"/>
              </a:solidFill>
              <a:prstDash val="solid"/>
              <a:round/>
              <a:headEnd/>
              <a:tailEnd type="triangle" w="med" len="med"/>
            </a:ln>
          </p:spPr>
          <p:txBody>
            <a:bodyPr/>
            <a:lstStyle/>
            <a:p>
              <a:endParaRPr lang="nl-NL">
                <a:ln>
                  <a:solidFill>
                    <a:schemeClr val="tx1"/>
                  </a:solidFill>
                  <a:prstDash val="sysDash"/>
                </a:ln>
              </a:endParaRPr>
            </a:p>
          </p:txBody>
        </p:sp>
        <p:sp>
          <p:nvSpPr>
            <p:cNvPr id="85035" name="Line 34"/>
            <p:cNvSpPr>
              <a:spLocks noChangeShapeType="1"/>
            </p:cNvSpPr>
            <p:nvPr/>
          </p:nvSpPr>
          <p:spPr bwMode="auto">
            <a:xfrm>
              <a:off x="6075371" y="4564079"/>
              <a:ext cx="288925" cy="0"/>
            </a:xfrm>
            <a:prstGeom prst="line">
              <a:avLst/>
            </a:prstGeom>
            <a:noFill/>
            <a:ln w="9525">
              <a:solidFill>
                <a:schemeClr val="tx1"/>
              </a:solidFill>
              <a:round/>
              <a:headEnd/>
              <a:tailEnd type="triangle" w="med" len="med"/>
            </a:ln>
          </p:spPr>
          <p:txBody>
            <a:bodyPr/>
            <a:lstStyle/>
            <a:p>
              <a:endParaRPr lang="nl-NL"/>
            </a:p>
          </p:txBody>
        </p:sp>
        <p:sp>
          <p:nvSpPr>
            <p:cNvPr id="85036" name="Line 35"/>
            <p:cNvSpPr>
              <a:spLocks noChangeShapeType="1"/>
            </p:cNvSpPr>
            <p:nvPr/>
          </p:nvSpPr>
          <p:spPr bwMode="auto">
            <a:xfrm flipV="1">
              <a:off x="6996133" y="4206887"/>
              <a:ext cx="214314" cy="357191"/>
            </a:xfrm>
            <a:prstGeom prst="line">
              <a:avLst/>
            </a:prstGeom>
            <a:noFill/>
            <a:ln w="9525">
              <a:solidFill>
                <a:schemeClr val="tx1"/>
              </a:solidFill>
              <a:round/>
              <a:headEnd/>
              <a:tailEnd type="triangle" w="med" len="med"/>
            </a:ln>
          </p:spPr>
          <p:txBody>
            <a:bodyPr/>
            <a:lstStyle/>
            <a:p>
              <a:endParaRPr lang="nl-NL"/>
            </a:p>
          </p:txBody>
        </p:sp>
        <p:sp>
          <p:nvSpPr>
            <p:cNvPr id="85037" name="Line 37"/>
            <p:cNvSpPr>
              <a:spLocks noChangeShapeType="1"/>
            </p:cNvSpPr>
            <p:nvPr/>
          </p:nvSpPr>
          <p:spPr bwMode="auto">
            <a:xfrm>
              <a:off x="6813557" y="3849697"/>
              <a:ext cx="396889" cy="357192"/>
            </a:xfrm>
            <a:prstGeom prst="line">
              <a:avLst/>
            </a:prstGeom>
            <a:noFill/>
            <a:ln w="9525">
              <a:solidFill>
                <a:srgbClr val="0066CC"/>
              </a:solidFill>
              <a:prstDash val="solid"/>
              <a:round/>
              <a:headEnd/>
              <a:tailEnd type="triangle" w="med" len="med"/>
            </a:ln>
          </p:spPr>
          <p:txBody>
            <a:bodyPr/>
            <a:lstStyle/>
            <a:p>
              <a:endParaRPr lang="nl-NL">
                <a:ln>
                  <a:solidFill>
                    <a:schemeClr val="tx1"/>
                  </a:solidFill>
                  <a:prstDash val="sysDash"/>
                </a:ln>
              </a:endParaRPr>
            </a:p>
          </p:txBody>
        </p:sp>
        <p:sp>
          <p:nvSpPr>
            <p:cNvPr id="85038" name="Oval 67"/>
            <p:cNvSpPr>
              <a:spLocks noChangeArrowheads="1"/>
            </p:cNvSpPr>
            <p:nvPr/>
          </p:nvSpPr>
          <p:spPr bwMode="auto">
            <a:xfrm>
              <a:off x="4956154" y="3063881"/>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8</a:t>
              </a:r>
              <a:endParaRPr lang="en-US" sz="1600">
                <a:solidFill>
                  <a:schemeClr val="bg1"/>
                </a:solidFill>
                <a:latin typeface="Impact" pitchFamily="34" charset="0"/>
              </a:endParaRPr>
            </a:p>
          </p:txBody>
        </p:sp>
        <p:sp>
          <p:nvSpPr>
            <p:cNvPr id="85039" name="Oval 68"/>
            <p:cNvSpPr>
              <a:spLocks noChangeArrowheads="1"/>
            </p:cNvSpPr>
            <p:nvPr/>
          </p:nvSpPr>
          <p:spPr bwMode="auto">
            <a:xfrm>
              <a:off x="5710249" y="5064145"/>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5</a:t>
              </a:r>
              <a:endParaRPr lang="en-US" sz="1600">
                <a:solidFill>
                  <a:schemeClr val="bg1"/>
                </a:solidFill>
                <a:latin typeface="Impact" pitchFamily="34" charset="0"/>
              </a:endParaRPr>
            </a:p>
          </p:txBody>
        </p:sp>
        <p:sp>
          <p:nvSpPr>
            <p:cNvPr id="85040" name="Oval 69"/>
            <p:cNvSpPr>
              <a:spLocks noChangeArrowheads="1"/>
            </p:cNvSpPr>
            <p:nvPr/>
          </p:nvSpPr>
          <p:spPr bwMode="auto">
            <a:xfrm>
              <a:off x="6302376" y="3063881"/>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2</a:t>
              </a:r>
              <a:endParaRPr lang="en-US" sz="1600">
                <a:solidFill>
                  <a:schemeClr val="bg1"/>
                </a:solidFill>
                <a:latin typeface="Impact" pitchFamily="34" charset="0"/>
              </a:endParaRPr>
            </a:p>
          </p:txBody>
        </p:sp>
        <p:sp>
          <p:nvSpPr>
            <p:cNvPr id="85041" name="Oval 70"/>
            <p:cNvSpPr>
              <a:spLocks noChangeArrowheads="1"/>
            </p:cNvSpPr>
            <p:nvPr/>
          </p:nvSpPr>
          <p:spPr bwMode="auto">
            <a:xfrm>
              <a:off x="6496067" y="5064145"/>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1</a:t>
              </a:r>
              <a:endParaRPr lang="en-US" sz="1600">
                <a:solidFill>
                  <a:schemeClr val="bg1"/>
                </a:solidFill>
                <a:latin typeface="Impact" pitchFamily="34" charset="0"/>
              </a:endParaRPr>
            </a:p>
          </p:txBody>
        </p:sp>
        <p:sp>
          <p:nvSpPr>
            <p:cNvPr id="85042" name="Oval 71"/>
            <p:cNvSpPr>
              <a:spLocks noChangeArrowheads="1"/>
            </p:cNvSpPr>
            <p:nvPr/>
          </p:nvSpPr>
          <p:spPr bwMode="auto">
            <a:xfrm>
              <a:off x="7424761" y="4635517"/>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5</a:t>
              </a:r>
              <a:endParaRPr lang="en-US" sz="1600">
                <a:solidFill>
                  <a:schemeClr val="bg1"/>
                </a:solidFill>
                <a:latin typeface="Impact" pitchFamily="34" charset="0"/>
              </a:endParaRPr>
            </a:p>
          </p:txBody>
        </p:sp>
      </p:grpSp>
      <p:sp>
        <p:nvSpPr>
          <p:cNvPr id="204823" name="Text Box 23"/>
          <p:cNvSpPr txBox="1">
            <a:spLocks noChangeArrowheads="1"/>
          </p:cNvSpPr>
          <p:nvPr/>
        </p:nvSpPr>
        <p:spPr bwMode="auto">
          <a:xfrm>
            <a:off x="2475399" y="5157192"/>
            <a:ext cx="1841723" cy="923330"/>
          </a:xfrm>
          <a:prstGeom prst="rect">
            <a:avLst/>
          </a:prstGeom>
          <a:noFill/>
          <a:ln w="12700">
            <a:noFill/>
            <a:miter lim="800000"/>
            <a:headEnd type="none" w="sm" len="sm"/>
            <a:tailEnd type="none" w="sm" len="sm"/>
          </a:ln>
        </p:spPr>
        <p:txBody>
          <a:bodyPr wrap="none" anchor="ctr">
            <a:spAutoFit/>
          </a:bodyPr>
          <a:lstStyle/>
          <a:p>
            <a:pPr algn="ctr">
              <a:defRPr/>
            </a:pPr>
            <a:endParaRPr lang="en-US" b="1" dirty="0">
              <a:latin typeface="+mj-lt"/>
            </a:endParaRPr>
          </a:p>
          <a:p>
            <a:pPr algn="ctr">
              <a:defRPr/>
            </a:pPr>
            <a:br>
              <a:rPr lang="en-US" b="1" dirty="0">
                <a:latin typeface="+mj-lt"/>
              </a:rPr>
            </a:br>
            <a:r>
              <a:rPr lang="en-US" b="1" dirty="0"/>
              <a:t>Critical Path = 14</a:t>
            </a:r>
          </a:p>
        </p:txBody>
      </p:sp>
      <p:grpSp>
        <p:nvGrpSpPr>
          <p:cNvPr id="3" name="Group 50"/>
          <p:cNvGrpSpPr>
            <a:grpSpLocks/>
          </p:cNvGrpSpPr>
          <p:nvPr/>
        </p:nvGrpSpPr>
        <p:grpSpPr bwMode="auto">
          <a:xfrm>
            <a:off x="6224591" y="3222627"/>
            <a:ext cx="4086225" cy="874713"/>
            <a:chOff x="4557713" y="3222625"/>
            <a:chExt cx="4086225" cy="874713"/>
          </a:xfrm>
        </p:grpSpPr>
        <p:sp>
          <p:nvSpPr>
            <p:cNvPr id="204885" name="Freeform 85"/>
            <p:cNvSpPr>
              <a:spLocks/>
            </p:cNvSpPr>
            <p:nvPr/>
          </p:nvSpPr>
          <p:spPr bwMode="auto">
            <a:xfrm>
              <a:off x="4557713" y="3373438"/>
              <a:ext cx="3543300" cy="723900"/>
            </a:xfrm>
            <a:custGeom>
              <a:avLst/>
              <a:gdLst>
                <a:gd name="T0" fmla="*/ 0 w 2232"/>
                <a:gd name="T1" fmla="*/ 2147483647 h 456"/>
                <a:gd name="T2" fmla="*/ 2147483647 w 2232"/>
                <a:gd name="T3" fmla="*/ 2147483647 h 456"/>
                <a:gd name="T4" fmla="*/ 2147483647 w 2232"/>
                <a:gd name="T5" fmla="*/ 2147483647 h 456"/>
                <a:gd name="T6" fmla="*/ 2147483647 w 2232"/>
                <a:gd name="T7" fmla="*/ 2147483647 h 456"/>
                <a:gd name="T8" fmla="*/ 2147483647 w 2232"/>
                <a:gd name="T9" fmla="*/ 2147483647 h 456"/>
                <a:gd name="T10" fmla="*/ 2147483647 w 2232"/>
                <a:gd name="T11" fmla="*/ 2147483647 h 456"/>
                <a:gd name="T12" fmla="*/ 2147483647 w 2232"/>
                <a:gd name="T13" fmla="*/ 2147483647 h 456"/>
                <a:gd name="T14" fmla="*/ 2147483647 w 2232"/>
                <a:gd name="T15" fmla="*/ 2147483647 h 456"/>
                <a:gd name="T16" fmla="*/ 2147483647 w 2232"/>
                <a:gd name="T17" fmla="*/ 2147483647 h 456"/>
                <a:gd name="T18" fmla="*/ 2147483647 w 2232"/>
                <a:gd name="T19" fmla="*/ 2147483647 h 456"/>
                <a:gd name="T20" fmla="*/ 2147483647 w 2232"/>
                <a:gd name="T21" fmla="*/ 2147483647 h 456"/>
                <a:gd name="T22" fmla="*/ 2147483647 w 2232"/>
                <a:gd name="T23" fmla="*/ 2147483647 h 456"/>
                <a:gd name="T24" fmla="*/ 2147483647 w 2232"/>
                <a:gd name="T25" fmla="*/ 2147483647 h 456"/>
                <a:gd name="T26" fmla="*/ 2147483647 w 2232"/>
                <a:gd name="T27" fmla="*/ 2147483647 h 456"/>
                <a:gd name="T28" fmla="*/ 2147483647 w 2232"/>
                <a:gd name="T29" fmla="*/ 2147483647 h 4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32"/>
                <a:gd name="T46" fmla="*/ 0 h 456"/>
                <a:gd name="T47" fmla="*/ 2232 w 2232"/>
                <a:gd name="T48" fmla="*/ 456 h 4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32" h="456">
                  <a:moveTo>
                    <a:pt x="0" y="15"/>
                  </a:moveTo>
                  <a:cubicBezTo>
                    <a:pt x="224" y="0"/>
                    <a:pt x="400" y="1"/>
                    <a:pt x="639" y="6"/>
                  </a:cubicBezTo>
                  <a:cubicBezTo>
                    <a:pt x="677" y="119"/>
                    <a:pt x="717" y="231"/>
                    <a:pt x="783" y="330"/>
                  </a:cubicBezTo>
                  <a:cubicBezTo>
                    <a:pt x="815" y="379"/>
                    <a:pt x="757" y="338"/>
                    <a:pt x="819" y="393"/>
                  </a:cubicBezTo>
                  <a:cubicBezTo>
                    <a:pt x="835" y="407"/>
                    <a:pt x="858" y="414"/>
                    <a:pt x="873" y="429"/>
                  </a:cubicBezTo>
                  <a:cubicBezTo>
                    <a:pt x="882" y="438"/>
                    <a:pt x="891" y="447"/>
                    <a:pt x="900" y="456"/>
                  </a:cubicBezTo>
                  <a:cubicBezTo>
                    <a:pt x="1004" y="450"/>
                    <a:pt x="1027" y="449"/>
                    <a:pt x="1107" y="429"/>
                  </a:cubicBezTo>
                  <a:cubicBezTo>
                    <a:pt x="1209" y="434"/>
                    <a:pt x="1356" y="448"/>
                    <a:pt x="1458" y="429"/>
                  </a:cubicBezTo>
                  <a:cubicBezTo>
                    <a:pt x="1471" y="427"/>
                    <a:pt x="1474" y="408"/>
                    <a:pt x="1485" y="402"/>
                  </a:cubicBezTo>
                  <a:cubicBezTo>
                    <a:pt x="1514" y="385"/>
                    <a:pt x="1545" y="386"/>
                    <a:pt x="1575" y="366"/>
                  </a:cubicBezTo>
                  <a:cubicBezTo>
                    <a:pt x="1601" y="327"/>
                    <a:pt x="1644" y="324"/>
                    <a:pt x="1674" y="285"/>
                  </a:cubicBezTo>
                  <a:cubicBezTo>
                    <a:pt x="1695" y="257"/>
                    <a:pt x="1703" y="220"/>
                    <a:pt x="1728" y="195"/>
                  </a:cubicBezTo>
                  <a:cubicBezTo>
                    <a:pt x="1811" y="112"/>
                    <a:pt x="1925" y="120"/>
                    <a:pt x="2034" y="114"/>
                  </a:cubicBezTo>
                  <a:cubicBezTo>
                    <a:pt x="2056" y="107"/>
                    <a:pt x="2074" y="91"/>
                    <a:pt x="2097" y="87"/>
                  </a:cubicBezTo>
                  <a:cubicBezTo>
                    <a:pt x="2142" y="80"/>
                    <a:pt x="2232" y="78"/>
                    <a:pt x="2232" y="78"/>
                  </a:cubicBezTo>
                </a:path>
              </a:pathLst>
            </a:custGeom>
            <a:noFill/>
            <a:ln w="38100">
              <a:solidFill>
                <a:srgbClr val="FF0000"/>
              </a:solidFill>
              <a:prstDash val="sysDot"/>
              <a:round/>
              <a:headEnd/>
              <a:tailEnd/>
            </a:ln>
            <a:effectLst>
              <a:outerShdw blurRad="50800" dist="38100" dir="5400000" algn="t" rotWithShape="0">
                <a:prstClr val="black">
                  <a:alpha val="40000"/>
                </a:prstClr>
              </a:outerShdw>
            </a:effectLst>
          </p:spPr>
          <p:txBody>
            <a:bodyPr/>
            <a:lstStyle/>
            <a:p>
              <a:pPr eaLnBrk="0" hangingPunct="0">
                <a:defRPr/>
              </a:pPr>
              <a:endParaRPr lang="en-US" sz="2400">
                <a:latin typeface="Lucida Grande" pitchFamily="1" charset="0"/>
              </a:endParaRPr>
            </a:p>
          </p:txBody>
        </p:sp>
        <p:sp>
          <p:nvSpPr>
            <p:cNvPr id="85023" name="Text Box 86"/>
            <p:cNvSpPr txBox="1">
              <a:spLocks noChangeArrowheads="1"/>
            </p:cNvSpPr>
            <p:nvPr/>
          </p:nvSpPr>
          <p:spPr bwMode="auto">
            <a:xfrm>
              <a:off x="8067675" y="3222625"/>
              <a:ext cx="576263" cy="369332"/>
            </a:xfrm>
            <a:prstGeom prst="rect">
              <a:avLst/>
            </a:prstGeom>
            <a:noFill/>
            <a:ln w="9525" algn="ctr">
              <a:solidFill>
                <a:srgbClr val="FF0000"/>
              </a:solidFill>
              <a:miter lim="800000"/>
              <a:headEnd/>
              <a:tailEnd/>
            </a:ln>
          </p:spPr>
          <p:txBody>
            <a:bodyPr>
              <a:spAutoFit/>
            </a:bodyPr>
            <a:lstStyle/>
            <a:p>
              <a:pPr algn="ctr" eaLnBrk="0" hangingPunct="0">
                <a:spcBef>
                  <a:spcPct val="50000"/>
                </a:spcBef>
              </a:pPr>
              <a:r>
                <a:rPr lang="nl-NL" b="1" dirty="0">
                  <a:solidFill>
                    <a:srgbClr val="FF0000"/>
                  </a:solidFill>
                </a:rPr>
                <a:t>19</a:t>
              </a:r>
              <a:endParaRPr lang="en-US" b="1" dirty="0">
                <a:solidFill>
                  <a:srgbClr val="FF0000"/>
                </a:solidFill>
              </a:endParaRPr>
            </a:p>
          </p:txBody>
        </p:sp>
      </p:grpSp>
      <p:grpSp>
        <p:nvGrpSpPr>
          <p:cNvPr id="4" name="Group 73"/>
          <p:cNvGrpSpPr>
            <a:grpSpLocks/>
          </p:cNvGrpSpPr>
          <p:nvPr/>
        </p:nvGrpSpPr>
        <p:grpSpPr bwMode="auto">
          <a:xfrm>
            <a:off x="2671766" y="2500313"/>
            <a:ext cx="2281237" cy="2286000"/>
            <a:chOff x="1647801" y="1857364"/>
            <a:chExt cx="2281256" cy="2286016"/>
          </a:xfrm>
        </p:grpSpPr>
        <p:cxnSp>
          <p:nvCxnSpPr>
            <p:cNvPr id="85003" name="Straight Connector 48"/>
            <p:cNvCxnSpPr>
              <a:cxnSpLocks noChangeShapeType="1"/>
            </p:cNvCxnSpPr>
            <p:nvPr/>
          </p:nvCxnSpPr>
          <p:spPr bwMode="auto">
            <a:xfrm rot="5400000">
              <a:off x="3465505" y="3321049"/>
              <a:ext cx="357190" cy="1588"/>
            </a:xfrm>
            <a:prstGeom prst="line">
              <a:avLst/>
            </a:prstGeom>
            <a:noFill/>
            <a:ln w="28575" algn="ctr">
              <a:solidFill>
                <a:srgbClr val="0066CC"/>
              </a:solidFill>
              <a:round/>
              <a:headEnd/>
              <a:tailEnd/>
            </a:ln>
          </p:spPr>
        </p:cxnSp>
        <p:cxnSp>
          <p:nvCxnSpPr>
            <p:cNvPr id="85004" name="Straight Connector 49"/>
            <p:cNvCxnSpPr>
              <a:cxnSpLocks noChangeShapeType="1"/>
            </p:cNvCxnSpPr>
            <p:nvPr/>
          </p:nvCxnSpPr>
          <p:spPr bwMode="auto">
            <a:xfrm rot="5400000">
              <a:off x="2536811" y="3749677"/>
              <a:ext cx="357190" cy="1588"/>
            </a:xfrm>
            <a:prstGeom prst="line">
              <a:avLst/>
            </a:prstGeom>
            <a:noFill/>
            <a:ln w="28575" algn="ctr">
              <a:solidFill>
                <a:srgbClr val="0066CC"/>
              </a:solidFill>
              <a:round/>
              <a:headEnd/>
              <a:tailEnd/>
            </a:ln>
          </p:spPr>
        </p:cxnSp>
        <p:cxnSp>
          <p:nvCxnSpPr>
            <p:cNvPr id="85005" name="Straight Connector 50"/>
            <p:cNvCxnSpPr>
              <a:cxnSpLocks noChangeShapeType="1"/>
            </p:cNvCxnSpPr>
            <p:nvPr/>
          </p:nvCxnSpPr>
          <p:spPr bwMode="auto">
            <a:xfrm rot="5400000">
              <a:off x="1750993" y="3749677"/>
              <a:ext cx="357190" cy="1588"/>
            </a:xfrm>
            <a:prstGeom prst="line">
              <a:avLst/>
            </a:prstGeom>
            <a:noFill/>
            <a:ln w="28575" algn="ctr">
              <a:solidFill>
                <a:srgbClr val="0066CC"/>
              </a:solidFill>
              <a:round/>
              <a:headEnd/>
              <a:tailEnd/>
            </a:ln>
          </p:spPr>
        </p:cxnSp>
        <p:cxnSp>
          <p:nvCxnSpPr>
            <p:cNvPr id="85006" name="Straight Connector 51"/>
            <p:cNvCxnSpPr>
              <a:cxnSpLocks noChangeShapeType="1"/>
            </p:cNvCxnSpPr>
            <p:nvPr/>
          </p:nvCxnSpPr>
          <p:spPr bwMode="auto">
            <a:xfrm rot="5400000">
              <a:off x="1750993" y="2178041"/>
              <a:ext cx="357190" cy="1588"/>
            </a:xfrm>
            <a:prstGeom prst="line">
              <a:avLst/>
            </a:prstGeom>
            <a:noFill/>
            <a:ln w="28575" algn="ctr">
              <a:solidFill>
                <a:srgbClr val="0066CC"/>
              </a:solidFill>
              <a:round/>
              <a:headEnd/>
              <a:tailEnd/>
            </a:ln>
          </p:spPr>
        </p:cxnSp>
        <p:cxnSp>
          <p:nvCxnSpPr>
            <p:cNvPr id="85007" name="Straight Connector 52"/>
            <p:cNvCxnSpPr>
              <a:cxnSpLocks noChangeShapeType="1"/>
            </p:cNvCxnSpPr>
            <p:nvPr/>
          </p:nvCxnSpPr>
          <p:spPr bwMode="auto">
            <a:xfrm rot="5400000">
              <a:off x="2536811" y="2178041"/>
              <a:ext cx="357190" cy="1588"/>
            </a:xfrm>
            <a:prstGeom prst="line">
              <a:avLst/>
            </a:prstGeom>
            <a:noFill/>
            <a:ln w="28575" algn="ctr">
              <a:solidFill>
                <a:srgbClr val="0066CC"/>
              </a:solidFill>
              <a:round/>
              <a:headEnd/>
              <a:tailEnd/>
            </a:ln>
          </p:spPr>
        </p:cxnSp>
        <p:sp>
          <p:nvSpPr>
            <p:cNvPr id="85008" name="Rectangle 24"/>
            <p:cNvSpPr>
              <a:spLocks noChangeArrowheads="1"/>
            </p:cNvSpPr>
            <p:nvPr/>
          </p:nvSpPr>
          <p:spPr bwMode="auto">
            <a:xfrm>
              <a:off x="1647801" y="2360605"/>
              <a:ext cx="625480" cy="566742"/>
            </a:xfrm>
            <a:prstGeom prst="rect">
              <a:avLst/>
            </a:prstGeom>
            <a:solidFill>
              <a:srgbClr val="FFCC00"/>
            </a:solidFill>
            <a:ln w="9525" algn="ctr">
              <a:solidFill>
                <a:srgbClr val="0066CC"/>
              </a:solidFill>
              <a:miter lim="800000"/>
              <a:headEnd/>
              <a:tailEnd/>
            </a:ln>
          </p:spPr>
          <p:txBody>
            <a:bodyPr wrap="none" anchor="ctr"/>
            <a:lstStyle/>
            <a:p>
              <a:pPr algn="ctr" eaLnBrk="0" hangingPunct="0"/>
              <a:r>
                <a:rPr lang="nl-NL" sz="3200">
                  <a:solidFill>
                    <a:schemeClr val="bg1"/>
                  </a:solidFill>
                  <a:latin typeface="Impact" pitchFamily="34" charset="0"/>
                </a:rPr>
                <a:t>A</a:t>
              </a:r>
              <a:endParaRPr lang="en-US" sz="3200">
                <a:solidFill>
                  <a:schemeClr val="bg1"/>
                </a:solidFill>
                <a:latin typeface="Impact" pitchFamily="34" charset="0"/>
              </a:endParaRPr>
            </a:p>
          </p:txBody>
        </p:sp>
        <p:sp>
          <p:nvSpPr>
            <p:cNvPr id="85009" name="Rectangle 25"/>
            <p:cNvSpPr>
              <a:spLocks noChangeArrowheads="1"/>
            </p:cNvSpPr>
            <p:nvPr/>
          </p:nvSpPr>
          <p:spPr bwMode="auto">
            <a:xfrm>
              <a:off x="1647801" y="3079748"/>
              <a:ext cx="625480" cy="566741"/>
            </a:xfrm>
            <a:prstGeom prst="rect">
              <a:avLst/>
            </a:prstGeom>
            <a:solidFill>
              <a:srgbClr val="FFCC00"/>
            </a:solidFill>
            <a:ln w="9525" algn="ctr">
              <a:solidFill>
                <a:srgbClr val="0066CC"/>
              </a:solidFill>
              <a:miter lim="800000"/>
              <a:headEnd/>
              <a:tailEnd/>
            </a:ln>
          </p:spPr>
          <p:txBody>
            <a:bodyPr wrap="none" anchor="ctr"/>
            <a:lstStyle/>
            <a:p>
              <a:pPr algn="ctr" eaLnBrk="0" hangingPunct="0"/>
              <a:r>
                <a:rPr lang="nl-NL" sz="3200">
                  <a:solidFill>
                    <a:schemeClr val="bg1"/>
                  </a:solidFill>
                  <a:latin typeface="Impact" pitchFamily="34" charset="0"/>
                </a:rPr>
                <a:t>A</a:t>
              </a:r>
              <a:endParaRPr lang="en-US" sz="3200">
                <a:solidFill>
                  <a:schemeClr val="bg1"/>
                </a:solidFill>
                <a:latin typeface="Impact" pitchFamily="34" charset="0"/>
              </a:endParaRPr>
            </a:p>
          </p:txBody>
        </p:sp>
        <p:sp>
          <p:nvSpPr>
            <p:cNvPr id="85010" name="Rectangle 26"/>
            <p:cNvSpPr>
              <a:spLocks noChangeArrowheads="1"/>
            </p:cNvSpPr>
            <p:nvPr/>
          </p:nvSpPr>
          <p:spPr bwMode="auto">
            <a:xfrm>
              <a:off x="2439970" y="2360605"/>
              <a:ext cx="625480" cy="566742"/>
            </a:xfrm>
            <a:prstGeom prst="rect">
              <a:avLst/>
            </a:prstGeom>
            <a:solidFill>
              <a:srgbClr val="0066CC"/>
            </a:solidFill>
            <a:ln w="9525" algn="ctr">
              <a:solidFill>
                <a:srgbClr val="0066CC"/>
              </a:solidFill>
              <a:miter lim="800000"/>
              <a:headEnd/>
              <a:tailEnd/>
            </a:ln>
          </p:spPr>
          <p:txBody>
            <a:bodyPr wrap="none" anchor="ctr"/>
            <a:lstStyle/>
            <a:p>
              <a:pPr algn="ctr" eaLnBrk="0" hangingPunct="0"/>
              <a:r>
                <a:rPr lang="nl-NL" sz="3200">
                  <a:solidFill>
                    <a:schemeClr val="bg1"/>
                  </a:solidFill>
                  <a:latin typeface="Impact" pitchFamily="34" charset="0"/>
                </a:rPr>
                <a:t>B</a:t>
              </a:r>
              <a:endParaRPr lang="en-US" sz="3200">
                <a:solidFill>
                  <a:schemeClr val="bg1"/>
                </a:solidFill>
                <a:latin typeface="Impact" pitchFamily="34" charset="0"/>
              </a:endParaRPr>
            </a:p>
          </p:txBody>
        </p:sp>
        <p:sp>
          <p:nvSpPr>
            <p:cNvPr id="85011" name="Rectangle 27"/>
            <p:cNvSpPr>
              <a:spLocks noChangeArrowheads="1"/>
            </p:cNvSpPr>
            <p:nvPr/>
          </p:nvSpPr>
          <p:spPr bwMode="auto">
            <a:xfrm>
              <a:off x="2439970" y="3079748"/>
              <a:ext cx="625480" cy="566741"/>
            </a:xfrm>
            <a:prstGeom prst="rect">
              <a:avLst/>
            </a:prstGeom>
            <a:solidFill>
              <a:srgbClr val="006600"/>
            </a:solidFill>
            <a:ln w="9525" algn="ctr">
              <a:solidFill>
                <a:srgbClr val="0066CC"/>
              </a:solidFill>
              <a:miter lim="800000"/>
              <a:headEnd/>
              <a:tailEnd/>
            </a:ln>
          </p:spPr>
          <p:txBody>
            <a:bodyPr wrap="none" anchor="ctr"/>
            <a:lstStyle/>
            <a:p>
              <a:pPr algn="ctr" eaLnBrk="0" hangingPunct="0"/>
              <a:r>
                <a:rPr lang="nl-NL" sz="3200">
                  <a:solidFill>
                    <a:schemeClr val="bg1"/>
                  </a:solidFill>
                  <a:latin typeface="Impact" pitchFamily="34" charset="0"/>
                </a:rPr>
                <a:t>C</a:t>
              </a:r>
              <a:endParaRPr lang="en-US" sz="3200">
                <a:solidFill>
                  <a:schemeClr val="bg1"/>
                </a:solidFill>
                <a:latin typeface="Impact" pitchFamily="34" charset="0"/>
              </a:endParaRPr>
            </a:p>
          </p:txBody>
        </p:sp>
        <p:sp>
          <p:nvSpPr>
            <p:cNvPr id="85012" name="Rectangle 28"/>
            <p:cNvSpPr>
              <a:spLocks noChangeArrowheads="1"/>
            </p:cNvSpPr>
            <p:nvPr/>
          </p:nvSpPr>
          <p:spPr bwMode="auto">
            <a:xfrm>
              <a:off x="3303564" y="2719376"/>
              <a:ext cx="625493" cy="566747"/>
            </a:xfrm>
            <a:prstGeom prst="rect">
              <a:avLst/>
            </a:prstGeom>
            <a:solidFill>
              <a:srgbClr val="FF6600"/>
            </a:solidFill>
            <a:ln w="9525" algn="ctr">
              <a:solidFill>
                <a:srgbClr val="0066CC"/>
              </a:solidFill>
              <a:miter lim="800000"/>
              <a:headEnd/>
              <a:tailEnd/>
            </a:ln>
          </p:spPr>
          <p:txBody>
            <a:bodyPr wrap="none" anchor="ctr"/>
            <a:lstStyle/>
            <a:p>
              <a:pPr algn="ctr" eaLnBrk="0" hangingPunct="0"/>
              <a:r>
                <a:rPr lang="nl-NL" sz="3200">
                  <a:solidFill>
                    <a:schemeClr val="bg1"/>
                  </a:solidFill>
                  <a:latin typeface="Impact" pitchFamily="34" charset="0"/>
                </a:rPr>
                <a:t>D</a:t>
              </a:r>
              <a:endParaRPr lang="en-US" sz="3200">
                <a:solidFill>
                  <a:schemeClr val="bg1"/>
                </a:solidFill>
                <a:latin typeface="Impact" pitchFamily="34" charset="0"/>
              </a:endParaRPr>
            </a:p>
          </p:txBody>
        </p:sp>
        <p:sp>
          <p:nvSpPr>
            <p:cNvPr id="85013" name="Line 33"/>
            <p:cNvSpPr>
              <a:spLocks noChangeShapeType="1"/>
            </p:cNvSpPr>
            <p:nvPr/>
          </p:nvSpPr>
          <p:spPr bwMode="auto">
            <a:xfrm>
              <a:off x="2151040" y="2643182"/>
              <a:ext cx="288925" cy="0"/>
            </a:xfrm>
            <a:prstGeom prst="line">
              <a:avLst/>
            </a:prstGeom>
            <a:noFill/>
            <a:ln w="9525">
              <a:solidFill>
                <a:srgbClr val="0066CC"/>
              </a:solidFill>
              <a:round/>
              <a:headEnd/>
              <a:tailEnd type="triangle" w="med" len="med"/>
            </a:ln>
          </p:spPr>
          <p:txBody>
            <a:bodyPr/>
            <a:lstStyle/>
            <a:p>
              <a:endParaRPr lang="nl-NL"/>
            </a:p>
          </p:txBody>
        </p:sp>
        <p:sp>
          <p:nvSpPr>
            <p:cNvPr id="85014" name="Line 34"/>
            <p:cNvSpPr>
              <a:spLocks noChangeShapeType="1"/>
            </p:cNvSpPr>
            <p:nvPr/>
          </p:nvSpPr>
          <p:spPr bwMode="auto">
            <a:xfrm>
              <a:off x="2151040" y="3357562"/>
              <a:ext cx="288925" cy="0"/>
            </a:xfrm>
            <a:prstGeom prst="line">
              <a:avLst/>
            </a:prstGeom>
            <a:noFill/>
            <a:ln w="9525">
              <a:solidFill>
                <a:srgbClr val="0066CC"/>
              </a:solidFill>
              <a:round/>
              <a:headEnd/>
              <a:tailEnd type="triangle" w="med" len="med"/>
            </a:ln>
          </p:spPr>
          <p:txBody>
            <a:bodyPr/>
            <a:lstStyle/>
            <a:p>
              <a:endParaRPr lang="nl-NL"/>
            </a:p>
          </p:txBody>
        </p:sp>
        <p:sp>
          <p:nvSpPr>
            <p:cNvPr id="85015" name="Line 35"/>
            <p:cNvSpPr>
              <a:spLocks noChangeShapeType="1"/>
            </p:cNvSpPr>
            <p:nvPr/>
          </p:nvSpPr>
          <p:spPr bwMode="auto">
            <a:xfrm flipV="1">
              <a:off x="3071802" y="3000370"/>
              <a:ext cx="214314" cy="357191"/>
            </a:xfrm>
            <a:prstGeom prst="line">
              <a:avLst/>
            </a:prstGeom>
            <a:noFill/>
            <a:ln w="9525">
              <a:solidFill>
                <a:srgbClr val="0066CC"/>
              </a:solidFill>
              <a:round/>
              <a:headEnd/>
              <a:tailEnd type="triangle" w="med" len="med"/>
            </a:ln>
          </p:spPr>
          <p:txBody>
            <a:bodyPr/>
            <a:lstStyle/>
            <a:p>
              <a:endParaRPr lang="nl-NL"/>
            </a:p>
          </p:txBody>
        </p:sp>
        <p:sp>
          <p:nvSpPr>
            <p:cNvPr id="85016" name="Line 37"/>
            <p:cNvSpPr>
              <a:spLocks noChangeShapeType="1"/>
            </p:cNvSpPr>
            <p:nvPr/>
          </p:nvSpPr>
          <p:spPr bwMode="auto">
            <a:xfrm>
              <a:off x="3071802" y="2643182"/>
              <a:ext cx="214314" cy="357190"/>
            </a:xfrm>
            <a:prstGeom prst="line">
              <a:avLst/>
            </a:prstGeom>
            <a:noFill/>
            <a:ln w="9525">
              <a:solidFill>
                <a:srgbClr val="0066CC"/>
              </a:solidFill>
              <a:round/>
              <a:headEnd/>
              <a:tailEnd type="triangle" w="med" len="med"/>
            </a:ln>
          </p:spPr>
          <p:txBody>
            <a:bodyPr/>
            <a:lstStyle/>
            <a:p>
              <a:endParaRPr lang="nl-NL"/>
            </a:p>
          </p:txBody>
        </p:sp>
        <p:sp>
          <p:nvSpPr>
            <p:cNvPr id="85017" name="Oval 40"/>
            <p:cNvSpPr>
              <a:spLocks noChangeArrowheads="1"/>
            </p:cNvSpPr>
            <p:nvPr/>
          </p:nvSpPr>
          <p:spPr bwMode="auto">
            <a:xfrm>
              <a:off x="1785918" y="1857364"/>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8</a:t>
              </a:r>
              <a:endParaRPr lang="en-US" sz="1600">
                <a:solidFill>
                  <a:schemeClr val="bg1"/>
                </a:solidFill>
                <a:latin typeface="Impact" pitchFamily="34" charset="0"/>
              </a:endParaRPr>
            </a:p>
          </p:txBody>
        </p:sp>
        <p:sp>
          <p:nvSpPr>
            <p:cNvPr id="85018" name="Oval 41"/>
            <p:cNvSpPr>
              <a:spLocks noChangeArrowheads="1"/>
            </p:cNvSpPr>
            <p:nvPr/>
          </p:nvSpPr>
          <p:spPr bwMode="auto">
            <a:xfrm>
              <a:off x="1785918" y="3857628"/>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5</a:t>
              </a:r>
              <a:endParaRPr lang="en-US" sz="1600">
                <a:solidFill>
                  <a:schemeClr val="bg1"/>
                </a:solidFill>
                <a:latin typeface="Impact" pitchFamily="34" charset="0"/>
              </a:endParaRPr>
            </a:p>
          </p:txBody>
        </p:sp>
        <p:sp>
          <p:nvSpPr>
            <p:cNvPr id="85019" name="Oval 42"/>
            <p:cNvSpPr>
              <a:spLocks noChangeArrowheads="1"/>
            </p:cNvSpPr>
            <p:nvPr/>
          </p:nvSpPr>
          <p:spPr bwMode="auto">
            <a:xfrm>
              <a:off x="2571736" y="1857364"/>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2</a:t>
              </a:r>
              <a:endParaRPr lang="en-US" sz="1600">
                <a:solidFill>
                  <a:schemeClr val="bg1"/>
                </a:solidFill>
                <a:latin typeface="Impact" pitchFamily="34" charset="0"/>
              </a:endParaRPr>
            </a:p>
          </p:txBody>
        </p:sp>
        <p:sp>
          <p:nvSpPr>
            <p:cNvPr id="85020" name="Oval 43"/>
            <p:cNvSpPr>
              <a:spLocks noChangeArrowheads="1"/>
            </p:cNvSpPr>
            <p:nvPr/>
          </p:nvSpPr>
          <p:spPr bwMode="auto">
            <a:xfrm>
              <a:off x="2571736" y="3857628"/>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1</a:t>
              </a:r>
              <a:endParaRPr lang="en-US" sz="1600">
                <a:solidFill>
                  <a:schemeClr val="bg1"/>
                </a:solidFill>
                <a:latin typeface="Impact" pitchFamily="34" charset="0"/>
              </a:endParaRPr>
            </a:p>
          </p:txBody>
        </p:sp>
        <p:sp>
          <p:nvSpPr>
            <p:cNvPr id="85021" name="Oval 44"/>
            <p:cNvSpPr>
              <a:spLocks noChangeArrowheads="1"/>
            </p:cNvSpPr>
            <p:nvPr/>
          </p:nvSpPr>
          <p:spPr bwMode="auto">
            <a:xfrm>
              <a:off x="3500430" y="3429000"/>
              <a:ext cx="285752" cy="285752"/>
            </a:xfrm>
            <a:prstGeom prst="ellipse">
              <a:avLst/>
            </a:prstGeom>
            <a:solidFill>
              <a:srgbClr val="0066CC"/>
            </a:solidFill>
            <a:ln w="9525" algn="ctr">
              <a:solidFill>
                <a:srgbClr val="0066CC"/>
              </a:solidFill>
              <a:round/>
              <a:headEnd/>
              <a:tailEnd/>
            </a:ln>
          </p:spPr>
          <p:txBody>
            <a:bodyPr anchor="ctr"/>
            <a:lstStyle/>
            <a:p>
              <a:pPr algn="ctr" eaLnBrk="0" hangingPunct="0"/>
              <a:r>
                <a:rPr lang="nl-NL" sz="1600">
                  <a:solidFill>
                    <a:schemeClr val="bg1"/>
                  </a:solidFill>
                  <a:latin typeface="Impact" pitchFamily="34" charset="0"/>
                </a:rPr>
                <a:t>5</a:t>
              </a:r>
              <a:endParaRPr lang="en-US" sz="1600">
                <a:solidFill>
                  <a:schemeClr val="bg1"/>
                </a:solidFill>
                <a:latin typeface="Impact" pitchFamily="34" charset="0"/>
              </a:endParaRPr>
            </a:p>
          </p:txBody>
        </p:sp>
      </p:grpSp>
      <p:grpSp>
        <p:nvGrpSpPr>
          <p:cNvPr id="6" name="Group 75"/>
          <p:cNvGrpSpPr>
            <a:grpSpLocks/>
          </p:cNvGrpSpPr>
          <p:nvPr/>
        </p:nvGrpSpPr>
        <p:grpSpPr bwMode="auto">
          <a:xfrm>
            <a:off x="2238375" y="2714628"/>
            <a:ext cx="3429000" cy="1603375"/>
            <a:chOff x="168" y="2024"/>
            <a:chExt cx="2160" cy="1010"/>
          </a:xfrm>
        </p:grpSpPr>
        <p:grpSp>
          <p:nvGrpSpPr>
            <p:cNvPr id="7" name="Group 72"/>
            <p:cNvGrpSpPr>
              <a:grpSpLocks/>
            </p:cNvGrpSpPr>
            <p:nvPr/>
          </p:nvGrpSpPr>
          <p:grpSpPr bwMode="auto">
            <a:xfrm>
              <a:off x="1973" y="2024"/>
              <a:ext cx="355" cy="1010"/>
              <a:chOff x="1973" y="2024"/>
              <a:chExt cx="355" cy="1010"/>
            </a:xfrm>
          </p:grpSpPr>
          <p:sp>
            <p:nvSpPr>
              <p:cNvPr id="5" name="Text Box 39"/>
              <p:cNvSpPr txBox="1">
                <a:spLocks noChangeArrowheads="1"/>
              </p:cNvSpPr>
              <p:nvPr/>
            </p:nvSpPr>
            <p:spPr bwMode="auto">
              <a:xfrm>
                <a:off x="1973" y="2024"/>
                <a:ext cx="355" cy="233"/>
              </a:xfrm>
              <a:prstGeom prst="rect">
                <a:avLst/>
              </a:prstGeom>
              <a:noFill/>
              <a:ln w="9525" algn="ctr">
                <a:solidFill>
                  <a:srgbClr val="0066CC"/>
                </a:solidFill>
                <a:miter lim="800000"/>
                <a:headEnd/>
                <a:tailEnd/>
              </a:ln>
            </p:spPr>
            <p:txBody>
              <a:bodyPr>
                <a:spAutoFit/>
              </a:bodyPr>
              <a:lstStyle/>
              <a:p>
                <a:pPr algn="ctr" eaLnBrk="0" hangingPunct="0">
                  <a:defRPr/>
                </a:pPr>
                <a:r>
                  <a:rPr lang="nl-NL" b="1" dirty="0">
                    <a:solidFill>
                      <a:srgbClr val="0066CC"/>
                    </a:solidFill>
                    <a:latin typeface="+mj-lt"/>
                  </a:rPr>
                  <a:t>15</a:t>
                </a:r>
                <a:endParaRPr lang="en-US" b="1" dirty="0">
                  <a:solidFill>
                    <a:srgbClr val="0066CC"/>
                  </a:solidFill>
                  <a:latin typeface="+mj-lt"/>
                </a:endParaRPr>
              </a:p>
            </p:txBody>
          </p:sp>
          <p:sp>
            <p:nvSpPr>
              <p:cNvPr id="85002" name="Text Box 40"/>
              <p:cNvSpPr txBox="1">
                <a:spLocks noChangeArrowheads="1"/>
              </p:cNvSpPr>
              <p:nvPr/>
            </p:nvSpPr>
            <p:spPr bwMode="auto">
              <a:xfrm>
                <a:off x="2057" y="2704"/>
                <a:ext cx="116" cy="330"/>
              </a:xfrm>
              <a:prstGeom prst="rect">
                <a:avLst/>
              </a:prstGeom>
              <a:noFill/>
              <a:ln w="9525" algn="ctr">
                <a:noFill/>
                <a:miter lim="800000"/>
                <a:headEnd/>
                <a:tailEnd/>
              </a:ln>
            </p:spPr>
            <p:txBody>
              <a:bodyPr wrap="none">
                <a:spAutoFit/>
              </a:bodyPr>
              <a:lstStyle/>
              <a:p>
                <a:pPr algn="ctr" eaLnBrk="0" hangingPunct="0"/>
                <a:endParaRPr lang="en-US" sz="2800">
                  <a:latin typeface="Impact" pitchFamily="34" charset="0"/>
                </a:endParaRPr>
              </a:p>
            </p:txBody>
          </p:sp>
        </p:grpSp>
        <p:sp>
          <p:nvSpPr>
            <p:cNvPr id="29706" name="Freeform 71"/>
            <p:cNvSpPr>
              <a:spLocks/>
            </p:cNvSpPr>
            <p:nvPr/>
          </p:nvSpPr>
          <p:spPr bwMode="auto">
            <a:xfrm>
              <a:off x="168" y="2229"/>
              <a:ext cx="1822" cy="532"/>
            </a:xfrm>
            <a:custGeom>
              <a:avLst/>
              <a:gdLst>
                <a:gd name="T0" fmla="*/ 0 w 1822"/>
                <a:gd name="T1" fmla="*/ 148 h 532"/>
                <a:gd name="T2" fmla="*/ 764 w 1822"/>
                <a:gd name="T3" fmla="*/ 117 h 532"/>
                <a:gd name="T4" fmla="*/ 1036 w 1822"/>
                <a:gd name="T5" fmla="*/ 138 h 532"/>
                <a:gd name="T6" fmla="*/ 1173 w 1822"/>
                <a:gd name="T7" fmla="*/ 379 h 532"/>
                <a:gd name="T8" fmla="*/ 1256 w 1822"/>
                <a:gd name="T9" fmla="*/ 483 h 532"/>
                <a:gd name="T10" fmla="*/ 1413 w 1822"/>
                <a:gd name="T11" fmla="*/ 452 h 532"/>
                <a:gd name="T12" fmla="*/ 1455 w 1822"/>
                <a:gd name="T13" fmla="*/ 274 h 532"/>
                <a:gd name="T14" fmla="*/ 1508 w 1822"/>
                <a:gd name="T15" fmla="*/ 232 h 532"/>
                <a:gd name="T16" fmla="*/ 1633 w 1822"/>
                <a:gd name="T17" fmla="*/ 106 h 532"/>
                <a:gd name="T18" fmla="*/ 1696 w 1822"/>
                <a:gd name="T19" fmla="*/ 65 h 532"/>
                <a:gd name="T20" fmla="*/ 1728 w 1822"/>
                <a:gd name="T21" fmla="*/ 44 h 532"/>
                <a:gd name="T22" fmla="*/ 1822 w 1822"/>
                <a:gd name="T23" fmla="*/ 2 h 5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22"/>
                <a:gd name="T37" fmla="*/ 0 h 532"/>
                <a:gd name="T38" fmla="*/ 1822 w 1822"/>
                <a:gd name="T39" fmla="*/ 532 h 5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22" h="532">
                  <a:moveTo>
                    <a:pt x="0" y="148"/>
                  </a:moveTo>
                  <a:cubicBezTo>
                    <a:pt x="255" y="141"/>
                    <a:pt x="509" y="127"/>
                    <a:pt x="764" y="117"/>
                  </a:cubicBezTo>
                  <a:cubicBezTo>
                    <a:pt x="852" y="109"/>
                    <a:pt x="958" y="85"/>
                    <a:pt x="1036" y="138"/>
                  </a:cubicBezTo>
                  <a:cubicBezTo>
                    <a:pt x="1068" y="227"/>
                    <a:pt x="1090" y="324"/>
                    <a:pt x="1173" y="379"/>
                  </a:cubicBezTo>
                  <a:cubicBezTo>
                    <a:pt x="1189" y="430"/>
                    <a:pt x="1206" y="467"/>
                    <a:pt x="1256" y="483"/>
                  </a:cubicBezTo>
                  <a:cubicBezTo>
                    <a:pt x="1331" y="532"/>
                    <a:pt x="1352" y="513"/>
                    <a:pt x="1413" y="452"/>
                  </a:cubicBezTo>
                  <a:cubicBezTo>
                    <a:pt x="1432" y="174"/>
                    <a:pt x="1379" y="350"/>
                    <a:pt x="1455" y="274"/>
                  </a:cubicBezTo>
                  <a:cubicBezTo>
                    <a:pt x="1502" y="227"/>
                    <a:pt x="1446" y="253"/>
                    <a:pt x="1508" y="232"/>
                  </a:cubicBezTo>
                  <a:cubicBezTo>
                    <a:pt x="1551" y="189"/>
                    <a:pt x="1585" y="143"/>
                    <a:pt x="1633" y="106"/>
                  </a:cubicBezTo>
                  <a:cubicBezTo>
                    <a:pt x="1653" y="91"/>
                    <a:pt x="1675" y="79"/>
                    <a:pt x="1696" y="65"/>
                  </a:cubicBezTo>
                  <a:cubicBezTo>
                    <a:pt x="1707" y="58"/>
                    <a:pt x="1728" y="44"/>
                    <a:pt x="1728" y="44"/>
                  </a:cubicBezTo>
                  <a:cubicBezTo>
                    <a:pt x="1757" y="0"/>
                    <a:pt x="1770" y="2"/>
                    <a:pt x="1822" y="2"/>
                  </a:cubicBezTo>
                </a:path>
              </a:pathLst>
            </a:custGeom>
            <a:noFill/>
            <a:ln w="38100">
              <a:solidFill>
                <a:srgbClr val="0066CC"/>
              </a:solidFill>
              <a:prstDash val="sysDot"/>
              <a:round/>
              <a:headEnd/>
              <a:tailEnd/>
            </a:ln>
            <a:effectLst>
              <a:outerShdw blurRad="50800" dist="38100" dir="5400000" algn="t" rotWithShape="0">
                <a:prstClr val="black">
                  <a:alpha val="40000"/>
                </a:prstClr>
              </a:outerShdw>
            </a:effectLst>
          </p:spPr>
          <p:txBody>
            <a:bodyPr/>
            <a:lstStyle/>
            <a:p>
              <a:pPr eaLnBrk="0" hangingPunct="0">
                <a:defRPr/>
              </a:pPr>
              <a:endParaRPr lang="en-US" sz="2400">
                <a:latin typeface="Lucida Grande" pitchFamily="1" charset="0"/>
              </a:endParaRPr>
            </a:p>
          </p:txBody>
        </p:sp>
      </p:grpSp>
      <p:sp>
        <p:nvSpPr>
          <p:cNvPr id="9" name="Title 8"/>
          <p:cNvSpPr>
            <a:spLocks noGrp="1"/>
          </p:cNvSpPr>
          <p:nvPr>
            <p:ph type="title"/>
          </p:nvPr>
        </p:nvSpPr>
        <p:spPr/>
        <p:txBody>
          <a:bodyPr>
            <a:normAutofit/>
          </a:bodyPr>
          <a:lstStyle/>
          <a:p>
            <a:r>
              <a:rPr lang="en-US" sz="2800" dirty="0"/>
              <a:t>CCPM: Critical Resources </a:t>
            </a:r>
            <a:r>
              <a:rPr lang="en-US" sz="2800" dirty="0">
                <a:sym typeface="Wingdings" panose="05000000000000000000" pitchFamily="2" charset="2"/>
              </a:rPr>
              <a:t> </a:t>
            </a:r>
            <a:r>
              <a:rPr lang="en-US" sz="2800" dirty="0"/>
              <a:t>impact on your project..</a:t>
            </a:r>
            <a:br>
              <a:rPr lang="en-US" sz="2800" dirty="0"/>
            </a:br>
            <a:r>
              <a:rPr lang="en-US" sz="2400" i="1" dirty="0"/>
              <a:t>Ability to identify “Invisible dependencies”</a:t>
            </a:r>
          </a:p>
        </p:txBody>
      </p:sp>
      <p:sp>
        <p:nvSpPr>
          <p:cNvPr id="56" name="Text Box 23">
            <a:extLst>
              <a:ext uri="{FF2B5EF4-FFF2-40B4-BE49-F238E27FC236}">
                <a16:creationId xmlns:a16="http://schemas.microsoft.com/office/drawing/2014/main" id="{3EB610CE-B040-4B92-8E40-5B381CBCC31D}"/>
              </a:ext>
            </a:extLst>
          </p:cNvPr>
          <p:cNvSpPr txBox="1">
            <a:spLocks noChangeArrowheads="1"/>
          </p:cNvSpPr>
          <p:nvPr/>
        </p:nvSpPr>
        <p:spPr bwMode="auto">
          <a:xfrm>
            <a:off x="7155439" y="5175546"/>
            <a:ext cx="1983235" cy="923330"/>
          </a:xfrm>
          <a:prstGeom prst="rect">
            <a:avLst/>
          </a:prstGeom>
          <a:noFill/>
          <a:ln w="12700">
            <a:noFill/>
            <a:miter lim="800000"/>
            <a:headEnd type="none" w="sm" len="sm"/>
            <a:tailEnd type="none" w="sm" len="sm"/>
          </a:ln>
        </p:spPr>
        <p:txBody>
          <a:bodyPr wrap="none">
            <a:spAutoFit/>
          </a:bodyPr>
          <a:lstStyle/>
          <a:p>
            <a:pPr algn="ctr">
              <a:defRPr/>
            </a:pPr>
            <a:endParaRPr lang="en-US" b="1" dirty="0">
              <a:latin typeface="+mj-lt"/>
            </a:endParaRPr>
          </a:p>
          <a:p>
            <a:pPr algn="ctr">
              <a:defRPr/>
            </a:pPr>
            <a:br>
              <a:rPr lang="en-US" b="1" dirty="0">
                <a:latin typeface="+mj-lt"/>
              </a:rPr>
            </a:br>
            <a:r>
              <a:rPr lang="en-US" b="1" dirty="0">
                <a:solidFill>
                  <a:srgbClr val="FF0000"/>
                </a:solidFill>
              </a:rPr>
              <a:t>Critical Chain = 19</a:t>
            </a:r>
          </a:p>
        </p:txBody>
      </p:sp>
      <p:sp>
        <p:nvSpPr>
          <p:cNvPr id="57" name="Text Box 23">
            <a:extLst>
              <a:ext uri="{FF2B5EF4-FFF2-40B4-BE49-F238E27FC236}">
                <a16:creationId xmlns:a16="http://schemas.microsoft.com/office/drawing/2014/main" id="{D37C72A8-7E91-4AAF-B093-362320556D4A}"/>
              </a:ext>
            </a:extLst>
          </p:cNvPr>
          <p:cNvSpPr txBox="1">
            <a:spLocks noChangeArrowheads="1"/>
          </p:cNvSpPr>
          <p:nvPr/>
        </p:nvSpPr>
        <p:spPr bwMode="auto">
          <a:xfrm>
            <a:off x="8939363" y="1489071"/>
            <a:ext cx="2272931" cy="923330"/>
          </a:xfrm>
          <a:prstGeom prst="rect">
            <a:avLst/>
          </a:prstGeom>
          <a:noFill/>
          <a:ln w="12700">
            <a:noFill/>
            <a:miter lim="800000"/>
            <a:headEnd type="none" w="sm" len="sm"/>
            <a:tailEnd type="none" w="sm" len="sm"/>
          </a:ln>
        </p:spPr>
        <p:txBody>
          <a:bodyPr wrap="none">
            <a:spAutoFit/>
          </a:bodyPr>
          <a:lstStyle/>
          <a:p>
            <a:pPr algn="ctr">
              <a:defRPr/>
            </a:pPr>
            <a:endParaRPr lang="en-US" b="1" dirty="0">
              <a:latin typeface="+mj-lt"/>
            </a:endParaRPr>
          </a:p>
          <a:p>
            <a:pPr algn="ctr">
              <a:defRPr/>
            </a:pPr>
            <a:br>
              <a:rPr lang="en-US" b="1" dirty="0">
                <a:latin typeface="+mj-lt"/>
              </a:rPr>
            </a:br>
            <a:r>
              <a:rPr lang="en-US" b="1" dirty="0">
                <a:latin typeface="+mj-lt"/>
              </a:rPr>
              <a:t>Task </a:t>
            </a:r>
            <a:r>
              <a:rPr lang="en-US" b="1" dirty="0"/>
              <a:t>B is </a:t>
            </a:r>
            <a:r>
              <a:rPr lang="en-US" b="1" u="sng" dirty="0"/>
              <a:t>not</a:t>
            </a:r>
            <a:r>
              <a:rPr lang="en-US" b="1" dirty="0"/>
              <a:t> Critical ! </a:t>
            </a:r>
          </a:p>
        </p:txBody>
      </p:sp>
      <p:cxnSp>
        <p:nvCxnSpPr>
          <p:cNvPr id="13" name="Connector: Elbow 12">
            <a:extLst>
              <a:ext uri="{FF2B5EF4-FFF2-40B4-BE49-F238E27FC236}">
                <a16:creationId xmlns:a16="http://schemas.microsoft.com/office/drawing/2014/main" id="{05A0ED78-9BD5-4D6F-A4E5-B1AE0009A2B0}"/>
              </a:ext>
            </a:extLst>
          </p:cNvPr>
          <p:cNvCxnSpPr>
            <a:stCxn id="85029" idx="2"/>
            <a:endCxn id="85030" idx="1"/>
          </p:cNvCxnSpPr>
          <p:nvPr/>
        </p:nvCxnSpPr>
        <p:spPr>
          <a:xfrm rot="16200000" flipH="1">
            <a:off x="6913960" y="3565128"/>
            <a:ext cx="435769" cy="446087"/>
          </a:xfrm>
          <a:prstGeom prst="bentConnector2">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25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10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000"/>
                                        <p:tgtEl>
                                          <p:spTgt spid="3"/>
                                        </p:tgtEl>
                                      </p:cBhvr>
                                    </p:animEffect>
                                  </p:childTnLst>
                                </p:cTn>
                              </p:par>
                              <p:par>
                                <p:cTn id="16" presetID="1"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F725-0DFB-4812-8EDF-BBBBB07BD382}"/>
              </a:ext>
            </a:extLst>
          </p:cNvPr>
          <p:cNvSpPr>
            <a:spLocks noGrp="1"/>
          </p:cNvSpPr>
          <p:nvPr>
            <p:ph type="title"/>
          </p:nvPr>
        </p:nvSpPr>
        <p:spPr/>
        <p:txBody>
          <a:bodyPr>
            <a:normAutofit fontScale="90000"/>
          </a:bodyPr>
          <a:lstStyle/>
          <a:p>
            <a:r>
              <a:rPr lang="en-US" dirty="0"/>
              <a:t>How to improve?</a:t>
            </a:r>
            <a:br>
              <a:rPr lang="en-US" dirty="0"/>
            </a:br>
            <a:r>
              <a:rPr lang="en-US" sz="3100" i="1" dirty="0"/>
              <a:t>The 5 Foundation Pillars of LYNX</a:t>
            </a:r>
            <a:endParaRPr lang="en-NL" i="1" dirty="0"/>
          </a:p>
        </p:txBody>
      </p:sp>
      <p:sp>
        <p:nvSpPr>
          <p:cNvPr id="3" name="Slide Number Placeholder 2">
            <a:extLst>
              <a:ext uri="{FF2B5EF4-FFF2-40B4-BE49-F238E27FC236}">
                <a16:creationId xmlns:a16="http://schemas.microsoft.com/office/drawing/2014/main" id="{FBB193DD-C998-49A8-A01C-B4448DF0F7C6}"/>
              </a:ext>
            </a:extLst>
          </p:cNvPr>
          <p:cNvSpPr>
            <a:spLocks noGrp="1"/>
          </p:cNvSpPr>
          <p:nvPr>
            <p:ph type="sldNum" sz="quarter" idx="4"/>
          </p:nvPr>
        </p:nvSpPr>
        <p:spPr/>
        <p:txBody>
          <a:bodyPr/>
          <a:lstStyle/>
          <a:p>
            <a:fld id="{96499B70-49A0-4519-9B09-62EDDB406EFA}" type="slidenum">
              <a:rPr lang="nl-NL" smtClean="0"/>
              <a:pPr/>
              <a:t>27</a:t>
            </a:fld>
            <a:endParaRPr lang="nl-NL" dirty="0"/>
          </a:p>
        </p:txBody>
      </p:sp>
      <p:graphicFrame>
        <p:nvGraphicFramePr>
          <p:cNvPr id="6" name="Diagram 5">
            <a:extLst>
              <a:ext uri="{FF2B5EF4-FFF2-40B4-BE49-F238E27FC236}">
                <a16:creationId xmlns:a16="http://schemas.microsoft.com/office/drawing/2014/main" id="{C090E24A-BB70-4B43-8FC2-636F04D0AF62}"/>
              </a:ext>
            </a:extLst>
          </p:cNvPr>
          <p:cNvGraphicFramePr/>
          <p:nvPr>
            <p:extLst>
              <p:ext uri="{D42A27DB-BD31-4B8C-83A1-F6EECF244321}">
                <p14:modId xmlns:p14="http://schemas.microsoft.com/office/powerpoint/2010/main" val="1495727072"/>
              </p:ext>
            </p:extLst>
          </p:nvPr>
        </p:nvGraphicFramePr>
        <p:xfrm>
          <a:off x="911424" y="1844824"/>
          <a:ext cx="9217024" cy="4725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1928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B27FC7-AEEC-489C-AFB8-F8DF4EEE1465}"/>
              </a:ext>
            </a:extLst>
          </p:cNvPr>
          <p:cNvSpPr>
            <a:spLocks noGrp="1"/>
          </p:cNvSpPr>
          <p:nvPr>
            <p:ph type="body" idx="1"/>
          </p:nvPr>
        </p:nvSpPr>
        <p:spPr/>
        <p:txBody>
          <a:bodyPr>
            <a:normAutofit lnSpcReduction="10000"/>
          </a:bodyPr>
          <a:lstStyle/>
          <a:p>
            <a:r>
              <a:rPr lang="en-US" dirty="0"/>
              <a:t>What can you do with </a:t>
            </a:r>
            <a:r>
              <a:rPr lang="en-GB" sz="2400" dirty="0">
                <a:solidFill>
                  <a:srgbClr val="FF0000"/>
                </a:solidFill>
              </a:rPr>
              <a:t>Red</a:t>
            </a:r>
            <a:r>
              <a:rPr lang="en-GB" sz="2400" dirty="0"/>
              <a:t>, </a:t>
            </a:r>
            <a:r>
              <a:rPr lang="en-GB" sz="2400" dirty="0">
                <a:solidFill>
                  <a:srgbClr val="FFC000"/>
                </a:solidFill>
              </a:rPr>
              <a:t>Orange</a:t>
            </a:r>
            <a:r>
              <a:rPr lang="en-GB" sz="2400" dirty="0"/>
              <a:t> and </a:t>
            </a:r>
            <a:r>
              <a:rPr lang="en-GB" sz="2400" dirty="0">
                <a:solidFill>
                  <a:srgbClr val="008000"/>
                </a:solidFill>
              </a:rPr>
              <a:t>Green</a:t>
            </a:r>
            <a:r>
              <a:rPr lang="en-GB" sz="2400" dirty="0"/>
              <a:t>?</a:t>
            </a:r>
          </a:p>
          <a:p>
            <a:endParaRPr lang="en-GB" dirty="0"/>
          </a:p>
          <a:p>
            <a:pPr algn="ctr"/>
            <a:br>
              <a:rPr lang="en-GB" sz="2400" i="1" dirty="0"/>
            </a:br>
            <a:endParaRPr lang="en-NL" i="1" dirty="0"/>
          </a:p>
        </p:txBody>
      </p:sp>
      <p:sp>
        <p:nvSpPr>
          <p:cNvPr id="4" name="Title 3">
            <a:extLst>
              <a:ext uri="{FF2B5EF4-FFF2-40B4-BE49-F238E27FC236}">
                <a16:creationId xmlns:a16="http://schemas.microsoft.com/office/drawing/2014/main" id="{7EB5449A-B1DC-41B3-A10F-0F52D974A9C5}"/>
              </a:ext>
            </a:extLst>
          </p:cNvPr>
          <p:cNvSpPr>
            <a:spLocks noGrp="1"/>
          </p:cNvSpPr>
          <p:nvPr>
            <p:ph type="title"/>
          </p:nvPr>
        </p:nvSpPr>
        <p:spPr/>
        <p:txBody>
          <a:bodyPr/>
          <a:lstStyle/>
          <a:p>
            <a:r>
              <a:rPr lang="en-US" dirty="0"/>
              <a:t>Introduction of Buffer Management</a:t>
            </a:r>
            <a:endParaRPr lang="en-NL" dirty="0"/>
          </a:p>
        </p:txBody>
      </p:sp>
      <p:sp>
        <p:nvSpPr>
          <p:cNvPr id="3" name="Slide Number Placeholder 2">
            <a:extLst>
              <a:ext uri="{FF2B5EF4-FFF2-40B4-BE49-F238E27FC236}">
                <a16:creationId xmlns:a16="http://schemas.microsoft.com/office/drawing/2014/main" id="{D9F1195C-9A99-4B55-9E88-E22725F18AEB}"/>
              </a:ext>
            </a:extLst>
          </p:cNvPr>
          <p:cNvSpPr>
            <a:spLocks noGrp="1"/>
          </p:cNvSpPr>
          <p:nvPr>
            <p:ph type="sldNum" sz="quarter" idx="11"/>
          </p:nvPr>
        </p:nvSpPr>
        <p:spPr/>
        <p:txBody>
          <a:bodyPr/>
          <a:lstStyle/>
          <a:p>
            <a:fld id="{96499B70-49A0-4519-9B09-62EDDB406EFA}" type="slidenum">
              <a:rPr lang="nl-NL" smtClean="0"/>
              <a:pPr/>
              <a:t>28</a:t>
            </a:fld>
            <a:endParaRPr lang="nl-NL" dirty="0"/>
          </a:p>
        </p:txBody>
      </p:sp>
      <p:sp>
        <p:nvSpPr>
          <p:cNvPr id="6" name="TextBox 5">
            <a:extLst>
              <a:ext uri="{FF2B5EF4-FFF2-40B4-BE49-F238E27FC236}">
                <a16:creationId xmlns:a16="http://schemas.microsoft.com/office/drawing/2014/main" id="{1E356A26-ACA7-4772-B5D1-F8E52565B32B}"/>
              </a:ext>
            </a:extLst>
          </p:cNvPr>
          <p:cNvSpPr txBox="1"/>
          <p:nvPr/>
        </p:nvSpPr>
        <p:spPr>
          <a:xfrm>
            <a:off x="1919536" y="4365104"/>
            <a:ext cx="6840760" cy="1975009"/>
          </a:xfrm>
          <a:prstGeom prst="round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r>
              <a:rPr lang="en-US" dirty="0">
                <a:solidFill>
                  <a:schemeClr val="bg1"/>
                </a:solidFill>
              </a:rPr>
              <a:t>Any task needs some </a:t>
            </a:r>
            <a:r>
              <a:rPr lang="en-US" dirty="0">
                <a:solidFill>
                  <a:srgbClr val="FFFF00"/>
                </a:solidFill>
              </a:rPr>
              <a:t>contingency</a:t>
            </a:r>
            <a:r>
              <a:rPr lang="en-US" dirty="0">
                <a:solidFill>
                  <a:schemeClr val="bg1"/>
                </a:solidFill>
              </a:rPr>
              <a:t> or </a:t>
            </a:r>
            <a:r>
              <a:rPr lang="en-US" dirty="0">
                <a:solidFill>
                  <a:srgbClr val="FFFF00"/>
                </a:solidFill>
              </a:rPr>
              <a:t>safety</a:t>
            </a:r>
            <a:r>
              <a:rPr lang="en-US" dirty="0">
                <a:solidFill>
                  <a:schemeClr val="bg1"/>
                </a:solidFill>
              </a:rPr>
              <a:t> embedded to cope with: </a:t>
            </a:r>
          </a:p>
          <a:p>
            <a:pPr marL="285750" indent="-285750">
              <a:buFont typeface="Arial" panose="020B0604020202020204" pitchFamily="34" charset="0"/>
              <a:buChar char="•"/>
            </a:pPr>
            <a:r>
              <a:rPr lang="en-US" dirty="0">
                <a:solidFill>
                  <a:schemeClr val="bg1"/>
                </a:solidFill>
              </a:rPr>
              <a:t>Complexity </a:t>
            </a:r>
          </a:p>
          <a:p>
            <a:pPr marL="285750" indent="-285750">
              <a:buFont typeface="Arial" panose="020B0604020202020204" pitchFamily="34" charset="0"/>
              <a:buChar char="•"/>
            </a:pPr>
            <a:r>
              <a:rPr lang="en-US" dirty="0">
                <a:solidFill>
                  <a:schemeClr val="bg1"/>
                </a:solidFill>
              </a:rPr>
              <a:t>Uncertainty and variation</a:t>
            </a:r>
          </a:p>
          <a:p>
            <a:pPr marL="285750" indent="-285750">
              <a:buFont typeface="Arial" panose="020B0604020202020204" pitchFamily="34" charset="0"/>
              <a:buChar char="•"/>
            </a:pPr>
            <a:r>
              <a:rPr lang="en-US" dirty="0">
                <a:solidFill>
                  <a:schemeClr val="bg1"/>
                </a:solidFill>
              </a:rPr>
              <a:t>Murphy</a:t>
            </a:r>
          </a:p>
          <a:p>
            <a:endParaRPr lang="en-US" dirty="0">
              <a:solidFill>
                <a:schemeClr val="bg1"/>
              </a:solidFill>
            </a:endParaRPr>
          </a:p>
          <a:p>
            <a:pPr algn="ctr"/>
            <a:r>
              <a:rPr lang="en-US" sz="2000" b="1" i="1" dirty="0">
                <a:solidFill>
                  <a:srgbClr val="FFFF00"/>
                </a:solidFill>
              </a:rPr>
              <a:t>However…</a:t>
            </a:r>
            <a:endParaRPr lang="en-NL" sz="2000" b="1" i="1" dirty="0">
              <a:solidFill>
                <a:srgbClr val="FFFF00"/>
              </a:solidFill>
            </a:endParaRPr>
          </a:p>
        </p:txBody>
      </p:sp>
    </p:spTree>
    <p:extLst>
      <p:ext uri="{BB962C8B-B14F-4D97-AF65-F5344CB8AC3E}">
        <p14:creationId xmlns:p14="http://schemas.microsoft.com/office/powerpoint/2010/main" val="1149894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832304" y="6165304"/>
            <a:ext cx="1835696"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7651" name="Rectangle 3"/>
          <p:cNvSpPr>
            <a:spLocks noChangeArrowheads="1"/>
          </p:cNvSpPr>
          <p:nvPr/>
        </p:nvSpPr>
        <p:spPr bwMode="auto">
          <a:xfrm>
            <a:off x="1731586" y="2225506"/>
            <a:ext cx="576262"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27652" name="Rectangle 4"/>
          <p:cNvSpPr>
            <a:spLocks noChangeArrowheads="1"/>
          </p:cNvSpPr>
          <p:nvPr/>
        </p:nvSpPr>
        <p:spPr bwMode="auto">
          <a:xfrm>
            <a:off x="2303086" y="2226387"/>
            <a:ext cx="576262"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80901" name="Line 22"/>
          <p:cNvSpPr>
            <a:spLocks noChangeShapeType="1"/>
          </p:cNvSpPr>
          <p:nvPr/>
        </p:nvSpPr>
        <p:spPr bwMode="auto">
          <a:xfrm flipH="1">
            <a:off x="1800776" y="5519515"/>
            <a:ext cx="6767907" cy="0"/>
          </a:xfrm>
          <a:prstGeom prst="line">
            <a:avLst/>
          </a:prstGeom>
          <a:noFill/>
          <a:ln w="19050">
            <a:solidFill>
              <a:srgbClr val="FF0000"/>
            </a:solidFill>
            <a:round/>
            <a:headEnd type="triangle" w="lg"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2" name="Text Box 23"/>
          <p:cNvSpPr txBox="1">
            <a:spLocks noChangeArrowheads="1"/>
          </p:cNvSpPr>
          <p:nvPr/>
        </p:nvSpPr>
        <p:spPr bwMode="auto">
          <a:xfrm>
            <a:off x="4900237" y="5509616"/>
            <a:ext cx="3213478" cy="369332"/>
          </a:xfrm>
          <a:prstGeom prst="rect">
            <a:avLst/>
          </a:prstGeom>
          <a:noFill/>
          <a:ln w="9525">
            <a:noFill/>
            <a:miter lim="800000"/>
            <a:headEnd/>
            <a:tailEnd/>
          </a:ln>
        </p:spPr>
        <p:txBody>
          <a:bodyPr wrap="square">
            <a:spAutoFit/>
          </a:bodyPr>
          <a:lstStyle/>
          <a:p>
            <a:pPr lvl="0" algn="r" rtl="1">
              <a:spcBef>
                <a:spcPct val="50000"/>
              </a:spcBef>
              <a:defRPr/>
            </a:pPr>
            <a:r>
              <a:rPr lang="en-US" b="1" noProof="0" dirty="0">
                <a:solidFill>
                  <a:srgbClr val="FF0000"/>
                </a:solidFill>
                <a:latin typeface="Tw Cen MT"/>
              </a:rPr>
              <a:t>CRITICAL </a:t>
            </a:r>
            <a:r>
              <a:rPr lang="en-US" b="1" dirty="0">
                <a:solidFill>
                  <a:srgbClr val="FF0000"/>
                </a:solidFill>
              </a:rPr>
              <a:t>CHAIN / PATH </a:t>
            </a:r>
            <a:r>
              <a:rPr lang="en-US" b="1" noProof="0" dirty="0">
                <a:solidFill>
                  <a:srgbClr val="FF0000"/>
                </a:solidFill>
                <a:latin typeface="Tw Cen MT"/>
              </a:rPr>
              <a:t>= </a:t>
            </a:r>
            <a:r>
              <a:rPr kumimoji="0" lang="en-US" sz="1800" b="1" i="0" u="none" strike="noStrike" kern="1200" cap="none" spc="0" normalizeH="0" baseline="0" noProof="0" dirty="0">
                <a:ln>
                  <a:noFill/>
                </a:ln>
                <a:solidFill>
                  <a:srgbClr val="FF0000"/>
                </a:solidFill>
                <a:effectLst/>
                <a:uLnTx/>
                <a:uFillTx/>
                <a:latin typeface="Tw Cen MT"/>
                <a:ea typeface="+mn-ea"/>
                <a:cs typeface="+mn-cs"/>
              </a:rPr>
              <a:t>60</a:t>
            </a:r>
          </a:p>
        </p:txBody>
      </p:sp>
      <p:sp>
        <p:nvSpPr>
          <p:cNvPr id="80906" name="Line 28"/>
          <p:cNvSpPr>
            <a:spLocks noChangeShapeType="1"/>
          </p:cNvSpPr>
          <p:nvPr/>
        </p:nvSpPr>
        <p:spPr bwMode="auto">
          <a:xfrm flipV="1">
            <a:off x="1704598" y="1937499"/>
            <a:ext cx="0" cy="2736851"/>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grpSp>
        <p:nvGrpSpPr>
          <p:cNvPr id="4" name="Group 61"/>
          <p:cNvGrpSpPr/>
          <p:nvPr/>
        </p:nvGrpSpPr>
        <p:grpSpPr>
          <a:xfrm>
            <a:off x="1704598" y="4674346"/>
            <a:ext cx="7199714" cy="493160"/>
            <a:chOff x="1120374" y="4674346"/>
            <a:chExt cx="7199714" cy="493160"/>
          </a:xfrm>
        </p:grpSpPr>
        <p:sp>
          <p:nvSpPr>
            <p:cNvPr id="80899" name="Text Box 15"/>
            <p:cNvSpPr txBox="1">
              <a:spLocks noChangeArrowheads="1"/>
            </p:cNvSpPr>
            <p:nvPr/>
          </p:nvSpPr>
          <p:spPr bwMode="auto">
            <a:xfrm>
              <a:off x="2078038" y="4798174"/>
              <a:ext cx="519112"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10</a:t>
              </a:r>
            </a:p>
          </p:txBody>
        </p:sp>
        <p:grpSp>
          <p:nvGrpSpPr>
            <p:cNvPr id="5" name="Group 60"/>
            <p:cNvGrpSpPr/>
            <p:nvPr/>
          </p:nvGrpSpPr>
          <p:grpSpPr>
            <a:xfrm>
              <a:off x="1120374" y="4674346"/>
              <a:ext cx="7199714" cy="123828"/>
              <a:chOff x="1120374" y="4674346"/>
              <a:chExt cx="7199714" cy="123828"/>
            </a:xfrm>
          </p:grpSpPr>
          <p:sp>
            <p:nvSpPr>
              <p:cNvPr id="80905" name="Line 27"/>
              <p:cNvSpPr>
                <a:spLocks noChangeShapeType="1"/>
              </p:cNvSpPr>
              <p:nvPr/>
            </p:nvSpPr>
            <p:spPr bwMode="auto">
              <a:xfrm flipV="1">
                <a:off x="1120374" y="4674346"/>
                <a:ext cx="7199714" cy="9897"/>
              </a:xfrm>
              <a:prstGeom prst="line">
                <a:avLst/>
              </a:prstGeom>
              <a:noFill/>
              <a:ln w="222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7" name="Line 29"/>
              <p:cNvSpPr>
                <a:spLocks noChangeShapeType="1"/>
              </p:cNvSpPr>
              <p:nvPr/>
            </p:nvSpPr>
            <p:spPr bwMode="auto">
              <a:xfrm>
                <a:off x="2303463"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8" name="Line 30"/>
              <p:cNvSpPr>
                <a:spLocks noChangeShapeType="1"/>
              </p:cNvSpPr>
              <p:nvPr/>
            </p:nvSpPr>
            <p:spPr bwMode="auto">
              <a:xfrm>
                <a:off x="3416300"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9" name="Line 31"/>
              <p:cNvSpPr>
                <a:spLocks noChangeShapeType="1"/>
              </p:cNvSpPr>
              <p:nvPr/>
            </p:nvSpPr>
            <p:spPr bwMode="auto">
              <a:xfrm>
                <a:off x="4605338"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10" name="Line 32"/>
              <p:cNvSpPr>
                <a:spLocks noChangeShapeType="1"/>
              </p:cNvSpPr>
              <p:nvPr/>
            </p:nvSpPr>
            <p:spPr bwMode="auto">
              <a:xfrm>
                <a:off x="5645150"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11" name="Line 33"/>
              <p:cNvSpPr>
                <a:spLocks noChangeShapeType="1"/>
              </p:cNvSpPr>
              <p:nvPr/>
            </p:nvSpPr>
            <p:spPr bwMode="auto">
              <a:xfrm>
                <a:off x="6832600"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12" name="Line 34"/>
              <p:cNvSpPr>
                <a:spLocks noChangeShapeType="1"/>
              </p:cNvSpPr>
              <p:nvPr/>
            </p:nvSpPr>
            <p:spPr bwMode="auto">
              <a:xfrm>
                <a:off x="7948613"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grpSp>
        <p:sp>
          <p:nvSpPr>
            <p:cNvPr id="80913" name="Text Box 35"/>
            <p:cNvSpPr txBox="1">
              <a:spLocks noChangeArrowheads="1"/>
            </p:cNvSpPr>
            <p:nvPr/>
          </p:nvSpPr>
          <p:spPr bwMode="auto">
            <a:xfrm>
              <a:off x="3194052"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20</a:t>
              </a:r>
            </a:p>
          </p:txBody>
        </p:sp>
        <p:sp>
          <p:nvSpPr>
            <p:cNvPr id="80914" name="Text Box 36"/>
            <p:cNvSpPr txBox="1">
              <a:spLocks noChangeArrowheads="1"/>
            </p:cNvSpPr>
            <p:nvPr/>
          </p:nvSpPr>
          <p:spPr bwMode="auto">
            <a:xfrm>
              <a:off x="4383088" y="4798174"/>
              <a:ext cx="519112"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30</a:t>
              </a:r>
            </a:p>
          </p:txBody>
        </p:sp>
        <p:sp>
          <p:nvSpPr>
            <p:cNvPr id="80915" name="Text Box 37"/>
            <p:cNvSpPr txBox="1">
              <a:spLocks noChangeArrowheads="1"/>
            </p:cNvSpPr>
            <p:nvPr/>
          </p:nvSpPr>
          <p:spPr bwMode="auto">
            <a:xfrm>
              <a:off x="5422902"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w Cen MT"/>
                  <a:ea typeface="+mn-ea"/>
                  <a:cs typeface="+mn-cs"/>
                </a:rPr>
                <a:t>40</a:t>
              </a:r>
            </a:p>
          </p:txBody>
        </p:sp>
        <p:sp>
          <p:nvSpPr>
            <p:cNvPr id="80916" name="Text Box 38"/>
            <p:cNvSpPr txBox="1">
              <a:spLocks noChangeArrowheads="1"/>
            </p:cNvSpPr>
            <p:nvPr/>
          </p:nvSpPr>
          <p:spPr bwMode="auto">
            <a:xfrm>
              <a:off x="6610352"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50</a:t>
              </a:r>
            </a:p>
          </p:txBody>
        </p:sp>
        <p:sp>
          <p:nvSpPr>
            <p:cNvPr id="80917" name="Text Box 39"/>
            <p:cNvSpPr txBox="1">
              <a:spLocks noChangeArrowheads="1"/>
            </p:cNvSpPr>
            <p:nvPr/>
          </p:nvSpPr>
          <p:spPr bwMode="auto">
            <a:xfrm>
              <a:off x="7724775"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60</a:t>
              </a:r>
            </a:p>
          </p:txBody>
        </p:sp>
      </p:grpSp>
      <p:sp>
        <p:nvSpPr>
          <p:cNvPr id="27672" name="Text Box 58"/>
          <p:cNvSpPr txBox="1">
            <a:spLocks noChangeArrowheads="1"/>
          </p:cNvSpPr>
          <p:nvPr/>
        </p:nvSpPr>
        <p:spPr bwMode="auto">
          <a:xfrm>
            <a:off x="8809854" y="4484320"/>
            <a:ext cx="575469" cy="347206"/>
          </a:xfrm>
          <a:prstGeom prst="rect">
            <a:avLst/>
          </a:prstGeom>
          <a:noFill/>
          <a:ln w="12700">
            <a:noFill/>
            <a:miter lim="800000"/>
            <a:headEnd/>
            <a:tailEnd/>
          </a:ln>
        </p:spPr>
        <p:txBody>
          <a:bodyPr wrap="none" lIns="100008" tIns="50004" rIns="100008" bIns="50004">
            <a:spAutoFit/>
          </a:bodyPr>
          <a:lstStyle/>
          <a:p>
            <a:pPr marL="0" marR="0" lvl="0" indent="0" algn="l" defTabSz="1000125"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a:ea typeface="+mn-ea"/>
                <a:cs typeface="+mn-cs"/>
              </a:rPr>
              <a:t>Time</a:t>
            </a:r>
          </a:p>
        </p:txBody>
      </p:sp>
      <p:sp>
        <p:nvSpPr>
          <p:cNvPr id="27673" name="Rectangle 59"/>
          <p:cNvSpPr>
            <a:spLocks noChangeArrowheads="1"/>
          </p:cNvSpPr>
          <p:nvPr/>
        </p:nvSpPr>
        <p:spPr bwMode="auto">
          <a:xfrm>
            <a:off x="408628" y="4410273"/>
            <a:ext cx="222250" cy="24765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3" name="Rectangle 60"/>
          <p:cNvSpPr>
            <a:spLocks noChangeArrowheads="1"/>
          </p:cNvSpPr>
          <p:nvPr/>
        </p:nvSpPr>
        <p:spPr bwMode="auto">
          <a:xfrm>
            <a:off x="408628" y="4037212"/>
            <a:ext cx="222250" cy="24765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80921" name="Text Box 61"/>
          <p:cNvSpPr txBox="1">
            <a:spLocks noChangeArrowheads="1"/>
          </p:cNvSpPr>
          <p:nvPr/>
        </p:nvSpPr>
        <p:spPr bwMode="auto">
          <a:xfrm>
            <a:off x="705491" y="4037212"/>
            <a:ext cx="1913259" cy="276999"/>
          </a:xfrm>
          <a:prstGeom prst="rect">
            <a:avLst/>
          </a:prstGeom>
          <a:noFill/>
          <a:ln w="9525" algn="ctr">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000000"/>
                </a:solidFill>
                <a:effectLst/>
                <a:uLnTx/>
                <a:uFillTx/>
                <a:latin typeface="Tw Cen MT"/>
                <a:ea typeface="+mn-ea"/>
                <a:cs typeface="+mn-cs"/>
              </a:rPr>
              <a:t>Achievable</a:t>
            </a:r>
            <a:endParaRPr kumimoji="0" lang="en-US" sz="1200" b="0" i="0" u="none" strike="noStrike" kern="1200" cap="none" spc="0" normalizeH="0" baseline="0" noProof="0" dirty="0">
              <a:ln>
                <a:noFill/>
              </a:ln>
              <a:solidFill>
                <a:srgbClr val="000000"/>
              </a:solidFill>
              <a:effectLst/>
              <a:uLnTx/>
              <a:uFillTx/>
              <a:latin typeface="Tw Cen MT"/>
              <a:ea typeface="+mn-ea"/>
              <a:cs typeface="+mn-cs"/>
            </a:endParaRPr>
          </a:p>
        </p:txBody>
      </p:sp>
      <p:sp>
        <p:nvSpPr>
          <p:cNvPr id="80922" name="Text Box 63"/>
          <p:cNvSpPr txBox="1">
            <a:spLocks noChangeArrowheads="1"/>
          </p:cNvSpPr>
          <p:nvPr/>
        </p:nvSpPr>
        <p:spPr bwMode="auto">
          <a:xfrm>
            <a:off x="712252" y="4410275"/>
            <a:ext cx="928459" cy="276999"/>
          </a:xfrm>
          <a:prstGeom prst="rect">
            <a:avLst/>
          </a:prstGeom>
          <a:noFill/>
          <a:ln w="9525" algn="ctr">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w Cen MT"/>
                <a:ea typeface="+mn-ea"/>
                <a:cs typeface="+mn-cs"/>
              </a:rPr>
              <a:t>Contingency</a:t>
            </a:r>
          </a:p>
        </p:txBody>
      </p:sp>
      <p:sp>
        <p:nvSpPr>
          <p:cNvPr id="53" name="Rectangle 3"/>
          <p:cNvSpPr>
            <a:spLocks noChangeArrowheads="1"/>
          </p:cNvSpPr>
          <p:nvPr/>
        </p:nvSpPr>
        <p:spPr bwMode="auto">
          <a:xfrm>
            <a:off x="2874586" y="2611104"/>
            <a:ext cx="576000"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54" name="Rectangle 4"/>
          <p:cNvSpPr>
            <a:spLocks noChangeArrowheads="1"/>
          </p:cNvSpPr>
          <p:nvPr/>
        </p:nvSpPr>
        <p:spPr bwMode="auto">
          <a:xfrm>
            <a:off x="3446086" y="2610893"/>
            <a:ext cx="576262" cy="288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55" name="Rectangle 3"/>
          <p:cNvSpPr>
            <a:spLocks noChangeArrowheads="1"/>
          </p:cNvSpPr>
          <p:nvPr/>
        </p:nvSpPr>
        <p:spPr bwMode="auto">
          <a:xfrm>
            <a:off x="4017586" y="2974971"/>
            <a:ext cx="576262" cy="287337"/>
          </a:xfrm>
          <a:prstGeom prst="rect">
            <a:avLst/>
          </a:prstGeom>
          <a:ln w="19050">
            <a:solidFill>
              <a:srgbClr val="0B4E8C"/>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56" name="Rectangle 4"/>
          <p:cNvSpPr>
            <a:spLocks noChangeArrowheads="1"/>
          </p:cNvSpPr>
          <p:nvPr/>
        </p:nvSpPr>
        <p:spPr bwMode="auto">
          <a:xfrm>
            <a:off x="4589086" y="2974971"/>
            <a:ext cx="576262"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57" name="Rectangle 3"/>
          <p:cNvSpPr>
            <a:spLocks noChangeArrowheads="1"/>
          </p:cNvSpPr>
          <p:nvPr/>
        </p:nvSpPr>
        <p:spPr bwMode="auto">
          <a:xfrm>
            <a:off x="5155826" y="3321592"/>
            <a:ext cx="576263"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58" name="Rectangle 4"/>
          <p:cNvSpPr>
            <a:spLocks noChangeArrowheads="1"/>
          </p:cNvSpPr>
          <p:nvPr/>
        </p:nvSpPr>
        <p:spPr bwMode="auto">
          <a:xfrm>
            <a:off x="5727326" y="3321762"/>
            <a:ext cx="576263"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59" name="Rectangle 3"/>
          <p:cNvSpPr>
            <a:spLocks noChangeArrowheads="1"/>
          </p:cNvSpPr>
          <p:nvPr/>
        </p:nvSpPr>
        <p:spPr bwMode="auto">
          <a:xfrm>
            <a:off x="6303586" y="3678067"/>
            <a:ext cx="57626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60" name="Rectangle 4"/>
          <p:cNvSpPr>
            <a:spLocks noChangeArrowheads="1"/>
          </p:cNvSpPr>
          <p:nvPr/>
        </p:nvSpPr>
        <p:spPr bwMode="auto">
          <a:xfrm>
            <a:off x="6875086" y="3676481"/>
            <a:ext cx="576262" cy="2889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63" name="Rectangle 3"/>
          <p:cNvSpPr>
            <a:spLocks noChangeArrowheads="1"/>
          </p:cNvSpPr>
          <p:nvPr/>
        </p:nvSpPr>
        <p:spPr bwMode="auto">
          <a:xfrm>
            <a:off x="7446586" y="4022757"/>
            <a:ext cx="576262" cy="288925"/>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64" name="Rectangle 4"/>
          <p:cNvSpPr>
            <a:spLocks noChangeArrowheads="1"/>
          </p:cNvSpPr>
          <p:nvPr/>
        </p:nvSpPr>
        <p:spPr bwMode="auto">
          <a:xfrm>
            <a:off x="8018086" y="4024343"/>
            <a:ext cx="527446" cy="28733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46" name="Title 45"/>
          <p:cNvSpPr>
            <a:spLocks noGrp="1"/>
          </p:cNvSpPr>
          <p:nvPr>
            <p:ph type="title"/>
          </p:nvPr>
        </p:nvSpPr>
        <p:spPr/>
        <p:txBody>
          <a:bodyPr>
            <a:noAutofit/>
          </a:bodyPr>
          <a:lstStyle/>
          <a:p>
            <a:pPr>
              <a:spcBef>
                <a:spcPts val="0"/>
              </a:spcBef>
            </a:pPr>
            <a:r>
              <a:rPr lang="en-GB" dirty="0"/>
              <a:t>A Standard Plan</a:t>
            </a:r>
            <a:endParaRPr lang="en-GB" i="1" dirty="0"/>
          </a:p>
        </p:txBody>
      </p:sp>
      <p:sp>
        <p:nvSpPr>
          <p:cNvPr id="49" name="Slide Number Placeholder 2"/>
          <p:cNvSpPr>
            <a:spLocks noGrp="1"/>
          </p:cNvSpPr>
          <p:nvPr>
            <p:ph type="sldNum" sz="quarter" idx="4"/>
          </p:nvPr>
        </p:nvSpPr>
        <p:spPr>
          <a:xfrm>
            <a:off x="191344" y="1257301"/>
            <a:ext cx="574799" cy="29949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499B70-49A0-4519-9B09-62EDDB406EFA}" type="slidenum">
              <a:rPr kumimoji="0" lang="nl-NL" sz="1200" b="0"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dirty="0">
              <a:ln>
                <a:noFill/>
              </a:ln>
              <a:solidFill>
                <a:srgbClr val="FFFFFF"/>
              </a:solidFill>
              <a:effectLst/>
              <a:uLnTx/>
              <a:uFillTx/>
              <a:latin typeface="Tw Cen MT"/>
              <a:ea typeface="+mn-ea"/>
              <a:cs typeface="+mn-cs"/>
            </a:endParaRPr>
          </a:p>
        </p:txBody>
      </p:sp>
      <p:grpSp>
        <p:nvGrpSpPr>
          <p:cNvPr id="13" name="Group 119"/>
          <p:cNvGrpSpPr/>
          <p:nvPr/>
        </p:nvGrpSpPr>
        <p:grpSpPr>
          <a:xfrm>
            <a:off x="7445000" y="5077518"/>
            <a:ext cx="1301964" cy="441997"/>
            <a:chOff x="6927852" y="4916565"/>
            <a:chExt cx="1301964" cy="441997"/>
          </a:xfrm>
        </p:grpSpPr>
        <p:cxnSp>
          <p:nvCxnSpPr>
            <p:cNvPr id="110" name="Straight Connector 109"/>
            <p:cNvCxnSpPr/>
            <p:nvPr/>
          </p:nvCxnSpPr>
          <p:spPr>
            <a:xfrm>
              <a:off x="6927852" y="5347508"/>
              <a:ext cx="1586" cy="1105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96"/>
            <p:cNvGrpSpPr/>
            <p:nvPr/>
          </p:nvGrpSpPr>
          <p:grpSpPr>
            <a:xfrm>
              <a:off x="8013792" y="4916565"/>
              <a:ext cx="216024" cy="419368"/>
              <a:chOff x="534688" y="3073824"/>
              <a:chExt cx="216024" cy="419368"/>
            </a:xfrm>
          </p:grpSpPr>
          <p:cxnSp>
            <p:nvCxnSpPr>
              <p:cNvPr id="108" name="Straight Connector 107"/>
              <p:cNvCxnSpPr/>
              <p:nvPr/>
            </p:nvCxnSpPr>
            <p:spPr>
              <a:xfrm flipV="1">
                <a:off x="543460" y="3277168"/>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9" name="Isosceles Triangle 108"/>
              <p:cNvSpPr/>
              <p:nvPr/>
            </p:nvSpPr>
            <p:spPr>
              <a:xfrm rot="5400000">
                <a:off x="534688" y="3073824"/>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 Cen MT"/>
                  <a:ea typeface="+mn-ea"/>
                  <a:cs typeface="+mn-cs"/>
                </a:endParaRPr>
              </a:p>
            </p:txBody>
          </p:sp>
        </p:grpSp>
      </p:grpSp>
      <p:sp>
        <p:nvSpPr>
          <p:cNvPr id="73" name="Content Placeholder 2">
            <a:extLst>
              <a:ext uri="{FF2B5EF4-FFF2-40B4-BE49-F238E27FC236}">
                <a16:creationId xmlns:a16="http://schemas.microsoft.com/office/drawing/2014/main" id="{9F4EEBEE-317C-4552-8A8C-2F4530EF7854}"/>
              </a:ext>
            </a:extLst>
          </p:cNvPr>
          <p:cNvSpPr txBox="1">
            <a:spLocks/>
          </p:cNvSpPr>
          <p:nvPr/>
        </p:nvSpPr>
        <p:spPr>
          <a:xfrm>
            <a:off x="6591717" y="1781936"/>
            <a:ext cx="5120481" cy="1474525"/>
          </a:xfrm>
          <a:prstGeom prst="rect">
            <a:avLst/>
          </a:prstGeom>
        </p:spPr>
        <p:txBody>
          <a:bodyPr>
            <a:normAutofit fontScale="55000" lnSpcReduction="20000"/>
          </a:bodyPr>
          <a:lstStyle>
            <a:lvl1pPr marL="320040" indent="-320040" algn="l" rtl="0" eaLnBrk="1" latinLnBrk="0" hangingPunct="1">
              <a:spcBef>
                <a:spcPts val="700"/>
              </a:spcBef>
              <a:buClr>
                <a:srgbClr val="1080BE"/>
              </a:buClr>
              <a:buSzPct val="70000"/>
              <a:buFont typeface="Wingdings 2" pitchFamily="18" charset="2"/>
              <a:buChar char=""/>
              <a:defRPr kumimoji="0" sz="2800" kern="1200">
                <a:solidFill>
                  <a:schemeClr val="tx1"/>
                </a:solidFill>
                <a:latin typeface="Arial" pitchFamily="34" charset="0"/>
                <a:ea typeface="+mn-ea"/>
                <a:cs typeface="Arial" pitchFamily="34" charset="0"/>
              </a:defRPr>
            </a:lvl1pPr>
            <a:lvl2pPr marL="640080" indent="-274320" algn="l" rtl="0" eaLnBrk="1" latinLnBrk="0" hangingPunct="1">
              <a:spcBef>
                <a:spcPts val="550"/>
              </a:spcBef>
              <a:buClr>
                <a:srgbClr val="B5D02E"/>
              </a:buClr>
              <a:buSzPct val="70000"/>
              <a:buFont typeface="Wingdings 2"/>
              <a:buChar char=""/>
              <a:defRPr kumimoji="0" sz="2400" kern="1200">
                <a:solidFill>
                  <a:schemeClr val="tx1"/>
                </a:solidFill>
                <a:latin typeface="Arial" pitchFamily="34" charset="0"/>
                <a:ea typeface="+mn-ea"/>
                <a:cs typeface="Arial" pitchFamily="34" charset="0"/>
              </a:defRPr>
            </a:lvl2pPr>
            <a:lvl3pPr marL="914400" indent="-228600" algn="l" rtl="0" eaLnBrk="1" latinLnBrk="0" hangingPunct="1">
              <a:spcBef>
                <a:spcPts val="500"/>
              </a:spcBef>
              <a:buClr>
                <a:srgbClr val="70BE73"/>
              </a:buClr>
              <a:buSzPct val="75000"/>
              <a:buFont typeface="Wingdings"/>
              <a:buChar char=""/>
              <a:defRPr kumimoji="0" sz="2000" kern="1200">
                <a:solidFill>
                  <a:schemeClr val="tx1"/>
                </a:solidFill>
                <a:latin typeface="Arial" pitchFamily="34" charset="0"/>
                <a:ea typeface="+mn-ea"/>
                <a:cs typeface="Arial" pitchFamily="34" charset="0"/>
              </a:defRPr>
            </a:lvl3pPr>
            <a:lvl4pPr marL="1371600" indent="-228600" algn="l" rtl="0" eaLnBrk="1" latinLnBrk="0" hangingPunct="1">
              <a:spcBef>
                <a:spcPts val="400"/>
              </a:spcBef>
              <a:buClr>
                <a:srgbClr val="1080BE"/>
              </a:buClr>
              <a:buSzPct val="75000"/>
              <a:buFont typeface="Wingdings"/>
              <a:buChar char=""/>
              <a:defRPr kumimoji="0" sz="1800" kern="1200">
                <a:solidFill>
                  <a:schemeClr val="tx1"/>
                </a:solidFill>
                <a:latin typeface="Arial" pitchFamily="34" charset="0"/>
                <a:ea typeface="+mn-ea"/>
                <a:cs typeface="Arial" pitchFamily="34" charset="0"/>
              </a:defRPr>
            </a:lvl4pPr>
            <a:lvl5pPr marL="1828800" indent="-228600" algn="l" rtl="0" eaLnBrk="1" latinLnBrk="0" hangingPunct="1">
              <a:spcBef>
                <a:spcPts val="400"/>
              </a:spcBef>
              <a:buClr>
                <a:srgbClr val="B5D02E"/>
              </a:buClr>
              <a:buSzPct val="65000"/>
              <a:buFont typeface="Wingdings"/>
              <a:buChar char=""/>
              <a:defRPr kumimoji="0" sz="1800" kern="1200">
                <a:solidFill>
                  <a:schemeClr val="tx1"/>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2" pitchFamily="18" charset="2"/>
              <a:buNone/>
            </a:pPr>
            <a:r>
              <a:rPr lang="en-GB" i="1" dirty="0"/>
              <a:t>Psychological effects of the standard plan:</a:t>
            </a:r>
          </a:p>
          <a:p>
            <a:r>
              <a:rPr lang="en-GB" dirty="0"/>
              <a:t>Safe estimates (or overambitions)</a:t>
            </a:r>
          </a:p>
          <a:p>
            <a:r>
              <a:rPr lang="en-GB" dirty="0"/>
              <a:t>Student Syndrome</a:t>
            </a:r>
          </a:p>
          <a:p>
            <a:r>
              <a:rPr lang="en-GB" dirty="0"/>
              <a:t>Parkinson's law</a:t>
            </a:r>
          </a:p>
          <a:p>
            <a:r>
              <a:rPr lang="en-GB" dirty="0"/>
              <a:t>Padding</a:t>
            </a:r>
            <a:endParaRPr lang="en-NL" dirty="0"/>
          </a:p>
        </p:txBody>
      </p:sp>
      <p:cxnSp>
        <p:nvCxnSpPr>
          <p:cNvPr id="74" name="Straight Arrow Connector 73">
            <a:extLst>
              <a:ext uri="{FF2B5EF4-FFF2-40B4-BE49-F238E27FC236}">
                <a16:creationId xmlns:a16="http://schemas.microsoft.com/office/drawing/2014/main" id="{3115185D-5412-424A-BDDA-7AE5819575D8}"/>
              </a:ext>
            </a:extLst>
          </p:cNvPr>
          <p:cNvCxnSpPr/>
          <p:nvPr/>
        </p:nvCxnSpPr>
        <p:spPr>
          <a:xfrm flipH="1" flipV="1">
            <a:off x="8609168" y="5510691"/>
            <a:ext cx="2528652" cy="8824"/>
          </a:xfrm>
          <a:prstGeom prst="straightConnector1">
            <a:avLst/>
          </a:prstGeom>
          <a:noFill/>
          <a:ln w="57150">
            <a:solidFill>
              <a:srgbClr val="FF0000"/>
            </a:solidFill>
            <a:round/>
            <a:headEnd type="triangle" w="lg" len="med"/>
            <a:tailEnd type="none" w="med" len="med"/>
          </a:ln>
        </p:spPr>
      </p:cxnSp>
    </p:spTree>
    <p:extLst>
      <p:ext uri="{BB962C8B-B14F-4D97-AF65-F5344CB8AC3E}">
        <p14:creationId xmlns:p14="http://schemas.microsoft.com/office/powerpoint/2010/main" val="277716460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0906"/>
                                        </p:tgtEl>
                                        <p:attrNameLst>
                                          <p:attrName>style.visibility</p:attrName>
                                        </p:attrNameLst>
                                      </p:cBhvr>
                                      <p:to>
                                        <p:strVal val="visible"/>
                                      </p:to>
                                    </p:set>
                                    <p:animEffect transition="in" filter="wipe(down)">
                                      <p:cBhvr>
                                        <p:cTn id="7" dur="1000"/>
                                        <p:tgtEl>
                                          <p:spTgt spid="80906"/>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7651"/>
                                        </p:tgtEl>
                                        <p:attrNameLst>
                                          <p:attrName>style.visibility</p:attrName>
                                        </p:attrNameLst>
                                      </p:cBhvr>
                                      <p:to>
                                        <p:strVal val="visible"/>
                                      </p:to>
                                    </p:set>
                                    <p:animEffect transition="in" filter="fade">
                                      <p:cBhvr>
                                        <p:cTn id="14" dur="500"/>
                                        <p:tgtEl>
                                          <p:spTgt spid="2765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652"/>
                                        </p:tgtEl>
                                        <p:attrNameLst>
                                          <p:attrName>style.visibility</p:attrName>
                                        </p:attrNameLst>
                                      </p:cBhvr>
                                      <p:to>
                                        <p:strVal val="visible"/>
                                      </p:to>
                                    </p:set>
                                    <p:animEffect transition="in" filter="fade">
                                      <p:cBhvr>
                                        <p:cTn id="17" dur="500"/>
                                        <p:tgtEl>
                                          <p:spTgt spid="2765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0901"/>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80902"/>
                                        </p:tgtEl>
                                        <p:attrNameLst>
                                          <p:attrName>style.visibility</p:attrName>
                                        </p:attrNameLst>
                                      </p:cBhvr>
                                      <p:to>
                                        <p:strVal val="visible"/>
                                      </p:to>
                                    </p:set>
                                  </p:childTnLst>
                                </p:cTn>
                              </p:par>
                              <p:par>
                                <p:cTn id="60" presetID="22" presetClass="entr" presetSubtype="1"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up)">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wipe(left)">
                                      <p:cBhvr>
                                        <p:cTn id="7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P spid="80901" grpId="0" animBg="1"/>
      <p:bldP spid="80902" grpId="0"/>
      <p:bldP spid="80906" grpId="0" animBg="1"/>
      <p:bldP spid="53" grpId="0" animBg="1"/>
      <p:bldP spid="54" grpId="0" animBg="1"/>
      <p:bldP spid="55" grpId="0" animBg="1"/>
      <p:bldP spid="56" grpId="0" animBg="1"/>
      <p:bldP spid="57" grpId="0" animBg="1"/>
      <p:bldP spid="58" grpId="0" animBg="1"/>
      <p:bldP spid="59" grpId="0" animBg="1"/>
      <p:bldP spid="60" grpId="0" animBg="1"/>
      <p:bldP spid="63" grpId="0" animBg="1"/>
      <p:bldP spid="64" grpId="0" animBg="1"/>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Making Collaboration and Decision Making Easier</a:t>
            </a:r>
            <a:br>
              <a:rPr lang="en-US" sz="3600" dirty="0"/>
            </a:br>
            <a:r>
              <a:rPr lang="en-US" sz="2400" i="1" dirty="0"/>
              <a:t>Working together at the same time in the same project(s)</a:t>
            </a:r>
            <a:endParaRPr lang="en-US" sz="3200" i="1"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3</a:t>
            </a:fld>
            <a:endParaRPr lang="nl-NL" dirty="0"/>
          </a:p>
        </p:txBody>
      </p:sp>
      <p:graphicFrame>
        <p:nvGraphicFramePr>
          <p:cNvPr id="5" name="Diagram 4"/>
          <p:cNvGraphicFramePr/>
          <p:nvPr>
            <p:extLst>
              <p:ext uri="{D42A27DB-BD31-4B8C-83A1-F6EECF244321}">
                <p14:modId xmlns:p14="http://schemas.microsoft.com/office/powerpoint/2010/main" val="2241618655"/>
              </p:ext>
            </p:extLst>
          </p:nvPr>
        </p:nvGraphicFramePr>
        <p:xfrm>
          <a:off x="1919536" y="1628800"/>
          <a:ext cx="6264696" cy="4180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2207568" y="6165304"/>
            <a:ext cx="5760640" cy="360040"/>
          </a:xfrm>
          <a:prstGeom prst="roundRect">
            <a:avLst/>
          </a:prstGeom>
          <a:solidFill>
            <a:srgbClr val="2C38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Transparency</a:t>
            </a:r>
          </a:p>
        </p:txBody>
      </p:sp>
      <p:sp>
        <p:nvSpPr>
          <p:cNvPr id="7" name="TextBox 6"/>
          <p:cNvSpPr txBox="1"/>
          <p:nvPr/>
        </p:nvSpPr>
        <p:spPr>
          <a:xfrm>
            <a:off x="7608168" y="1772816"/>
            <a:ext cx="4075832" cy="1746632"/>
          </a:xfrm>
          <a:prstGeom prst="rect">
            <a:avLst/>
          </a:prstGeom>
        </p:spPr>
        <p:txBody>
          <a:bodyPr vert="horz" wrap="square" rtlCol="0" anchor="t" anchorCtr="0">
            <a:spAutoFit/>
          </a:bodyPr>
          <a:lstStyle/>
          <a:p>
            <a:pPr>
              <a:spcBef>
                <a:spcPts val="700"/>
              </a:spcBef>
              <a:buClr>
                <a:schemeClr val="accent2"/>
              </a:buClr>
              <a:buSzPct val="70000"/>
            </a:pPr>
            <a:r>
              <a:rPr lang="en-US" b="1" dirty="0">
                <a:solidFill>
                  <a:schemeClr val="tx1">
                    <a:lumMod val="50000"/>
                  </a:schemeClr>
                </a:solidFill>
                <a:latin typeface="Tw Cen MT" pitchFamily="34" charset="0"/>
                <a:ea typeface="Adobe Fan Heiti Std B" pitchFamily="34" charset="-128"/>
                <a:cs typeface="Arial" pitchFamily="34" charset="0"/>
              </a:rPr>
              <a:t>“Timing is everything”</a:t>
            </a:r>
          </a:p>
          <a:p>
            <a:pPr>
              <a:spcBef>
                <a:spcPts val="700"/>
              </a:spcBef>
              <a:buClr>
                <a:schemeClr val="accent2"/>
              </a:buClr>
              <a:buSzPct val="70000"/>
            </a:pPr>
            <a:r>
              <a:rPr lang="en-US" i="1" dirty="0">
                <a:solidFill>
                  <a:schemeClr val="tx1">
                    <a:lumMod val="50000"/>
                  </a:schemeClr>
                </a:solidFill>
                <a:latin typeface="Tw Cen MT" pitchFamily="34" charset="0"/>
                <a:ea typeface="Adobe Fan Heiti Std B" pitchFamily="34" charset="-128"/>
                <a:cs typeface="Arial" pitchFamily="34" charset="0"/>
              </a:rPr>
              <a:t>There is only 1 moment you can be on time!</a:t>
            </a:r>
          </a:p>
          <a:p>
            <a:pPr>
              <a:spcBef>
                <a:spcPts val="700"/>
              </a:spcBef>
              <a:buClr>
                <a:schemeClr val="accent2"/>
              </a:buClr>
              <a:buSzPct val="70000"/>
            </a:pPr>
            <a:r>
              <a:rPr lang="en-US" i="1" dirty="0">
                <a:solidFill>
                  <a:schemeClr val="tx1">
                    <a:lumMod val="50000"/>
                  </a:schemeClr>
                </a:solidFill>
                <a:latin typeface="Tw Cen MT" pitchFamily="34" charset="0"/>
                <a:ea typeface="Adobe Fan Heiti Std B" pitchFamily="34" charset="-128"/>
                <a:cs typeface="Arial" pitchFamily="34" charset="0"/>
              </a:rPr>
              <a:t>If you are not there you are either </a:t>
            </a:r>
            <a:r>
              <a:rPr lang="en-US" b="1" i="1" dirty="0">
                <a:solidFill>
                  <a:schemeClr val="tx1">
                    <a:lumMod val="50000"/>
                  </a:schemeClr>
                </a:solidFill>
                <a:latin typeface="Tw Cen MT" pitchFamily="34" charset="0"/>
                <a:ea typeface="Adobe Fan Heiti Std B" pitchFamily="34" charset="-128"/>
                <a:cs typeface="Arial" pitchFamily="34" charset="0"/>
              </a:rPr>
              <a:t>too early </a:t>
            </a:r>
            <a:r>
              <a:rPr lang="en-US" i="1" dirty="0">
                <a:solidFill>
                  <a:schemeClr val="tx1">
                    <a:lumMod val="50000"/>
                  </a:schemeClr>
                </a:solidFill>
                <a:latin typeface="Tw Cen MT" pitchFamily="34" charset="0"/>
                <a:ea typeface="Adobe Fan Heiti Std B" pitchFamily="34" charset="-128"/>
                <a:cs typeface="Arial" pitchFamily="34" charset="0"/>
              </a:rPr>
              <a:t>or </a:t>
            </a:r>
            <a:r>
              <a:rPr lang="en-US" b="1" i="1" dirty="0">
                <a:solidFill>
                  <a:schemeClr val="tx1">
                    <a:lumMod val="50000"/>
                  </a:schemeClr>
                </a:solidFill>
                <a:latin typeface="Tw Cen MT" pitchFamily="34" charset="0"/>
                <a:ea typeface="Adobe Fan Heiti Std B" pitchFamily="34" charset="-128"/>
                <a:cs typeface="Arial" pitchFamily="34" charset="0"/>
              </a:rPr>
              <a:t>too late</a:t>
            </a:r>
            <a:r>
              <a:rPr lang="en-US" i="1" dirty="0">
                <a:solidFill>
                  <a:schemeClr val="tx1">
                    <a:lumMod val="50000"/>
                  </a:schemeClr>
                </a:solidFill>
                <a:latin typeface="Tw Cen MT" pitchFamily="34" charset="0"/>
                <a:ea typeface="Adobe Fan Heiti Std B" pitchFamily="34" charset="-128"/>
                <a:cs typeface="Arial" pitchFamily="34" charset="0"/>
              </a:rPr>
              <a:t>. </a:t>
            </a:r>
          </a:p>
          <a:p>
            <a:pPr algn="r">
              <a:spcBef>
                <a:spcPts val="700"/>
              </a:spcBef>
              <a:buClr>
                <a:schemeClr val="accent2"/>
              </a:buClr>
              <a:buSzPct val="70000"/>
            </a:pPr>
            <a:r>
              <a:rPr lang="en-US" b="1" i="1" dirty="0">
                <a:solidFill>
                  <a:schemeClr val="tx1">
                    <a:lumMod val="50000"/>
                  </a:schemeClr>
                </a:solidFill>
                <a:latin typeface="Tw Cen MT" pitchFamily="34" charset="0"/>
                <a:ea typeface="Adobe Fan Heiti Std B" pitchFamily="34" charset="-128"/>
                <a:cs typeface="Arial" pitchFamily="34" charset="0"/>
              </a:rPr>
              <a:t>Johan </a:t>
            </a:r>
            <a:r>
              <a:rPr lang="en-US" b="1" i="1" dirty="0" err="1">
                <a:solidFill>
                  <a:schemeClr val="tx1">
                    <a:lumMod val="50000"/>
                  </a:schemeClr>
                </a:solidFill>
                <a:latin typeface="Tw Cen MT" pitchFamily="34" charset="0"/>
                <a:ea typeface="Adobe Fan Heiti Std B" pitchFamily="34" charset="-128"/>
                <a:cs typeface="Arial" pitchFamily="34" charset="0"/>
              </a:rPr>
              <a:t>Cruijff</a:t>
            </a:r>
            <a:endParaRPr lang="en-US" b="1" i="1" dirty="0">
              <a:solidFill>
                <a:schemeClr val="tx1">
                  <a:lumMod val="50000"/>
                </a:schemeClr>
              </a:solidFill>
              <a:latin typeface="Tw Cen MT" pitchFamily="34" charset="0"/>
              <a:ea typeface="Adobe Fan Heiti Std B" pitchFamily="34" charset="-128"/>
              <a:cs typeface="Arial" pitchFamily="34" charset="0"/>
            </a:endParaRPr>
          </a:p>
        </p:txBody>
      </p:sp>
      <p:grpSp>
        <p:nvGrpSpPr>
          <p:cNvPr id="10" name="Group 9">
            <a:extLst>
              <a:ext uri="{FF2B5EF4-FFF2-40B4-BE49-F238E27FC236}">
                <a16:creationId xmlns:a16="http://schemas.microsoft.com/office/drawing/2014/main" id="{DB78EDF6-92E0-42F8-9B51-5F16CA6DEC9E}"/>
              </a:ext>
            </a:extLst>
          </p:cNvPr>
          <p:cNvGrpSpPr/>
          <p:nvPr/>
        </p:nvGrpSpPr>
        <p:grpSpPr>
          <a:xfrm>
            <a:off x="1919536" y="2646132"/>
            <a:ext cx="1179758" cy="1179758"/>
            <a:chOff x="1340438" y="617752"/>
            <a:chExt cx="1179758" cy="1179758"/>
          </a:xfrm>
          <a:solidFill>
            <a:schemeClr val="tx2">
              <a:lumMod val="25000"/>
              <a:lumOff val="75000"/>
            </a:schemeClr>
          </a:solidFill>
        </p:grpSpPr>
        <p:sp>
          <p:nvSpPr>
            <p:cNvPr id="11" name="Oval 10">
              <a:extLst>
                <a:ext uri="{FF2B5EF4-FFF2-40B4-BE49-F238E27FC236}">
                  <a16:creationId xmlns:a16="http://schemas.microsoft.com/office/drawing/2014/main" id="{F75C6870-8535-4135-93B4-F03509E61CE4}"/>
                </a:ext>
              </a:extLst>
            </p:cNvPr>
            <p:cNvSpPr/>
            <p:nvPr/>
          </p:nvSpPr>
          <p:spPr>
            <a:xfrm>
              <a:off x="1340438" y="617752"/>
              <a:ext cx="1179758" cy="1179758"/>
            </a:xfrm>
            <a:prstGeom prst="ellipse">
              <a:avLst/>
            </a:prstGeom>
            <a:grp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2" name="Oval 4">
              <a:extLst>
                <a:ext uri="{FF2B5EF4-FFF2-40B4-BE49-F238E27FC236}">
                  <a16:creationId xmlns:a16="http://schemas.microsoft.com/office/drawing/2014/main" id="{F61E0B53-4226-4E85-A80A-A827FCAEB12E}"/>
                </a:ext>
              </a:extLst>
            </p:cNvPr>
            <p:cNvSpPr txBox="1"/>
            <p:nvPr/>
          </p:nvSpPr>
          <p:spPr>
            <a:xfrm>
              <a:off x="1513210" y="790524"/>
              <a:ext cx="834214" cy="834214"/>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External partner</a:t>
              </a:r>
            </a:p>
          </p:txBody>
        </p:sp>
      </p:grpSp>
      <p:pic>
        <p:nvPicPr>
          <p:cNvPr id="4098" name="Picture 2" descr="Relay Race Icons - Download Free Vector Icons | Noun Project">
            <a:extLst>
              <a:ext uri="{FF2B5EF4-FFF2-40B4-BE49-F238E27FC236}">
                <a16:creationId xmlns:a16="http://schemas.microsoft.com/office/drawing/2014/main" id="{4D6F8E76-3582-4E46-A04C-DAC04ACF02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8368" y="3560465"/>
            <a:ext cx="2193641" cy="21936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CF4B961-F243-4DC6-8639-CD65E8D5D7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336" y="1628800"/>
            <a:ext cx="2180369" cy="1089736"/>
          </a:xfrm>
          <a:prstGeom prst="rect">
            <a:avLst/>
          </a:prstGeom>
        </p:spPr>
      </p:pic>
    </p:spTree>
    <p:extLst>
      <p:ext uri="{BB962C8B-B14F-4D97-AF65-F5344CB8AC3E}">
        <p14:creationId xmlns:p14="http://schemas.microsoft.com/office/powerpoint/2010/main" val="31729014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832304" y="6165304"/>
            <a:ext cx="1835696"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7651" name="Rectangle 3"/>
          <p:cNvSpPr>
            <a:spLocks noChangeArrowheads="1"/>
          </p:cNvSpPr>
          <p:nvPr/>
        </p:nvSpPr>
        <p:spPr bwMode="auto">
          <a:xfrm>
            <a:off x="1731586" y="2225506"/>
            <a:ext cx="576262"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27652" name="Rectangle 4"/>
          <p:cNvSpPr>
            <a:spLocks noChangeArrowheads="1"/>
          </p:cNvSpPr>
          <p:nvPr/>
        </p:nvSpPr>
        <p:spPr bwMode="auto">
          <a:xfrm>
            <a:off x="2303086" y="2226387"/>
            <a:ext cx="576262"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27664" name="Rectangle 21"/>
          <p:cNvSpPr>
            <a:spLocks noChangeArrowheads="1"/>
          </p:cNvSpPr>
          <p:nvPr/>
        </p:nvSpPr>
        <p:spPr bwMode="auto">
          <a:xfrm>
            <a:off x="5303462" y="4023473"/>
            <a:ext cx="3373386" cy="287339"/>
          </a:xfrm>
          <a:prstGeom prst="rect">
            <a:avLst/>
          </a:prstGeom>
          <a:solidFill>
            <a:srgbClr val="92D05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80901" name="Line 22"/>
          <p:cNvSpPr>
            <a:spLocks noChangeShapeType="1"/>
          </p:cNvSpPr>
          <p:nvPr/>
        </p:nvSpPr>
        <p:spPr bwMode="auto">
          <a:xfrm flipH="1">
            <a:off x="1800775" y="5506014"/>
            <a:ext cx="6876072" cy="13501"/>
          </a:xfrm>
          <a:prstGeom prst="line">
            <a:avLst/>
          </a:prstGeom>
          <a:noFill/>
          <a:ln w="19050">
            <a:solidFill>
              <a:srgbClr val="FF0000"/>
            </a:solidFill>
            <a:round/>
            <a:headEnd type="triangle" w="lg"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3" name="Line 24"/>
          <p:cNvSpPr>
            <a:spLocks noChangeShapeType="1"/>
          </p:cNvSpPr>
          <p:nvPr/>
        </p:nvSpPr>
        <p:spPr bwMode="auto">
          <a:xfrm flipH="1">
            <a:off x="1800773" y="6188455"/>
            <a:ext cx="5204324" cy="2447"/>
          </a:xfrm>
          <a:prstGeom prst="line">
            <a:avLst/>
          </a:prstGeom>
          <a:noFill/>
          <a:ln w="38100">
            <a:solidFill>
              <a:srgbClr val="006600"/>
            </a:solidFill>
            <a:round/>
            <a:headEnd type="triangl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04892"/>
              </a:solidFill>
              <a:effectLst/>
              <a:uLnTx/>
              <a:uFillTx/>
              <a:latin typeface="Tw Cen MT"/>
              <a:ea typeface="+mn-ea"/>
              <a:cs typeface="+mn-cs"/>
            </a:endParaRPr>
          </a:p>
        </p:txBody>
      </p:sp>
      <p:sp>
        <p:nvSpPr>
          <p:cNvPr id="80904" name="Text Box 25"/>
          <p:cNvSpPr txBox="1">
            <a:spLocks noChangeArrowheads="1"/>
          </p:cNvSpPr>
          <p:nvPr/>
        </p:nvSpPr>
        <p:spPr bwMode="auto">
          <a:xfrm>
            <a:off x="3933451" y="6203956"/>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Tw Cen MT"/>
                <a:ea typeface="+mn-ea"/>
                <a:cs typeface="+mn-cs"/>
              </a:rPr>
              <a:t>45</a:t>
            </a:r>
          </a:p>
        </p:txBody>
      </p:sp>
      <p:sp>
        <p:nvSpPr>
          <p:cNvPr id="80906" name="Line 28"/>
          <p:cNvSpPr>
            <a:spLocks noChangeShapeType="1"/>
          </p:cNvSpPr>
          <p:nvPr/>
        </p:nvSpPr>
        <p:spPr bwMode="auto">
          <a:xfrm flipV="1">
            <a:off x="1704598" y="1937499"/>
            <a:ext cx="0" cy="2736851"/>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grpSp>
        <p:nvGrpSpPr>
          <p:cNvPr id="4" name="Group 61"/>
          <p:cNvGrpSpPr/>
          <p:nvPr/>
        </p:nvGrpSpPr>
        <p:grpSpPr>
          <a:xfrm>
            <a:off x="1704598" y="4671902"/>
            <a:ext cx="7343730" cy="495604"/>
            <a:chOff x="976358" y="4671902"/>
            <a:chExt cx="7343730" cy="495604"/>
          </a:xfrm>
        </p:grpSpPr>
        <p:sp>
          <p:nvSpPr>
            <p:cNvPr id="80899" name="Text Box 15"/>
            <p:cNvSpPr txBox="1">
              <a:spLocks noChangeArrowheads="1"/>
            </p:cNvSpPr>
            <p:nvPr/>
          </p:nvSpPr>
          <p:spPr bwMode="auto">
            <a:xfrm>
              <a:off x="2078038" y="4798174"/>
              <a:ext cx="519112"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10</a:t>
              </a:r>
            </a:p>
          </p:txBody>
        </p:sp>
        <p:grpSp>
          <p:nvGrpSpPr>
            <p:cNvPr id="5" name="Group 60"/>
            <p:cNvGrpSpPr/>
            <p:nvPr/>
          </p:nvGrpSpPr>
          <p:grpSpPr>
            <a:xfrm>
              <a:off x="976358" y="4671902"/>
              <a:ext cx="7343730" cy="126272"/>
              <a:chOff x="976358" y="4671902"/>
              <a:chExt cx="7343730" cy="126272"/>
            </a:xfrm>
          </p:grpSpPr>
          <p:sp>
            <p:nvSpPr>
              <p:cNvPr id="80905" name="Line 27"/>
              <p:cNvSpPr>
                <a:spLocks noChangeShapeType="1"/>
              </p:cNvSpPr>
              <p:nvPr/>
            </p:nvSpPr>
            <p:spPr bwMode="auto">
              <a:xfrm>
                <a:off x="976358" y="4671902"/>
                <a:ext cx="7343730" cy="2446"/>
              </a:xfrm>
              <a:prstGeom prst="line">
                <a:avLst/>
              </a:prstGeom>
              <a:noFill/>
              <a:ln w="222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7" name="Line 29"/>
              <p:cNvSpPr>
                <a:spLocks noChangeShapeType="1"/>
              </p:cNvSpPr>
              <p:nvPr/>
            </p:nvSpPr>
            <p:spPr bwMode="auto">
              <a:xfrm>
                <a:off x="2303463"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8" name="Line 30"/>
              <p:cNvSpPr>
                <a:spLocks noChangeShapeType="1"/>
              </p:cNvSpPr>
              <p:nvPr/>
            </p:nvSpPr>
            <p:spPr bwMode="auto">
              <a:xfrm>
                <a:off x="3416300"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9" name="Line 31"/>
              <p:cNvSpPr>
                <a:spLocks noChangeShapeType="1"/>
              </p:cNvSpPr>
              <p:nvPr/>
            </p:nvSpPr>
            <p:spPr bwMode="auto">
              <a:xfrm>
                <a:off x="4605338"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10" name="Line 32"/>
              <p:cNvSpPr>
                <a:spLocks noChangeShapeType="1"/>
              </p:cNvSpPr>
              <p:nvPr/>
            </p:nvSpPr>
            <p:spPr bwMode="auto">
              <a:xfrm>
                <a:off x="5645150"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11" name="Line 33"/>
              <p:cNvSpPr>
                <a:spLocks noChangeShapeType="1"/>
              </p:cNvSpPr>
              <p:nvPr/>
            </p:nvSpPr>
            <p:spPr bwMode="auto">
              <a:xfrm>
                <a:off x="6832600"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12" name="Line 34"/>
              <p:cNvSpPr>
                <a:spLocks noChangeShapeType="1"/>
              </p:cNvSpPr>
              <p:nvPr/>
            </p:nvSpPr>
            <p:spPr bwMode="auto">
              <a:xfrm>
                <a:off x="7948613"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grpSp>
        <p:sp>
          <p:nvSpPr>
            <p:cNvPr id="80913" name="Text Box 35"/>
            <p:cNvSpPr txBox="1">
              <a:spLocks noChangeArrowheads="1"/>
            </p:cNvSpPr>
            <p:nvPr/>
          </p:nvSpPr>
          <p:spPr bwMode="auto">
            <a:xfrm>
              <a:off x="3194052"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20</a:t>
              </a:r>
            </a:p>
          </p:txBody>
        </p:sp>
        <p:sp>
          <p:nvSpPr>
            <p:cNvPr id="80914" name="Text Box 36"/>
            <p:cNvSpPr txBox="1">
              <a:spLocks noChangeArrowheads="1"/>
            </p:cNvSpPr>
            <p:nvPr/>
          </p:nvSpPr>
          <p:spPr bwMode="auto">
            <a:xfrm>
              <a:off x="4383088" y="4798174"/>
              <a:ext cx="519112"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30</a:t>
              </a:r>
            </a:p>
          </p:txBody>
        </p:sp>
        <p:sp>
          <p:nvSpPr>
            <p:cNvPr id="80915" name="Text Box 37"/>
            <p:cNvSpPr txBox="1">
              <a:spLocks noChangeArrowheads="1"/>
            </p:cNvSpPr>
            <p:nvPr/>
          </p:nvSpPr>
          <p:spPr bwMode="auto">
            <a:xfrm>
              <a:off x="5422902"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w Cen MT"/>
                  <a:ea typeface="+mn-ea"/>
                  <a:cs typeface="+mn-cs"/>
                </a:rPr>
                <a:t>40</a:t>
              </a:r>
            </a:p>
          </p:txBody>
        </p:sp>
        <p:sp>
          <p:nvSpPr>
            <p:cNvPr id="80916" name="Text Box 38"/>
            <p:cNvSpPr txBox="1">
              <a:spLocks noChangeArrowheads="1"/>
            </p:cNvSpPr>
            <p:nvPr/>
          </p:nvSpPr>
          <p:spPr bwMode="auto">
            <a:xfrm>
              <a:off x="6610352"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50</a:t>
              </a:r>
            </a:p>
          </p:txBody>
        </p:sp>
        <p:sp>
          <p:nvSpPr>
            <p:cNvPr id="80917" name="Text Box 39"/>
            <p:cNvSpPr txBox="1">
              <a:spLocks noChangeArrowheads="1"/>
            </p:cNvSpPr>
            <p:nvPr/>
          </p:nvSpPr>
          <p:spPr bwMode="auto">
            <a:xfrm>
              <a:off x="7724775"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60</a:t>
              </a:r>
            </a:p>
          </p:txBody>
        </p:sp>
      </p:grpSp>
      <p:sp>
        <p:nvSpPr>
          <p:cNvPr id="27672" name="Text Box 58"/>
          <p:cNvSpPr txBox="1">
            <a:spLocks noChangeArrowheads="1"/>
          </p:cNvSpPr>
          <p:nvPr/>
        </p:nvSpPr>
        <p:spPr bwMode="auto">
          <a:xfrm>
            <a:off x="9094762" y="4479146"/>
            <a:ext cx="575469" cy="347206"/>
          </a:xfrm>
          <a:prstGeom prst="rect">
            <a:avLst/>
          </a:prstGeom>
          <a:noFill/>
          <a:ln w="12700">
            <a:noFill/>
            <a:miter lim="800000"/>
            <a:headEnd/>
            <a:tailEnd/>
          </a:ln>
        </p:spPr>
        <p:txBody>
          <a:bodyPr wrap="none" lIns="100008" tIns="50004" rIns="100008" bIns="50004">
            <a:spAutoFit/>
          </a:bodyPr>
          <a:lstStyle/>
          <a:p>
            <a:pPr marL="0" marR="0" lvl="0" indent="0" algn="l" defTabSz="1000125"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a:ea typeface="+mn-ea"/>
                <a:cs typeface="+mn-cs"/>
              </a:rPr>
              <a:t>Time</a:t>
            </a:r>
          </a:p>
        </p:txBody>
      </p:sp>
      <p:sp>
        <p:nvSpPr>
          <p:cNvPr id="27673" name="Rectangle 59"/>
          <p:cNvSpPr>
            <a:spLocks noChangeArrowheads="1"/>
          </p:cNvSpPr>
          <p:nvPr/>
        </p:nvSpPr>
        <p:spPr bwMode="auto">
          <a:xfrm>
            <a:off x="408628" y="4410273"/>
            <a:ext cx="222250" cy="24765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3" name="Rectangle 60"/>
          <p:cNvSpPr>
            <a:spLocks noChangeArrowheads="1"/>
          </p:cNvSpPr>
          <p:nvPr/>
        </p:nvSpPr>
        <p:spPr bwMode="auto">
          <a:xfrm>
            <a:off x="408628" y="4037212"/>
            <a:ext cx="222250" cy="24765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80921" name="Text Box 61"/>
          <p:cNvSpPr txBox="1">
            <a:spLocks noChangeArrowheads="1"/>
          </p:cNvSpPr>
          <p:nvPr/>
        </p:nvSpPr>
        <p:spPr bwMode="auto">
          <a:xfrm>
            <a:off x="705491" y="4037212"/>
            <a:ext cx="1913259" cy="276999"/>
          </a:xfrm>
          <a:prstGeom prst="rect">
            <a:avLst/>
          </a:prstGeom>
          <a:noFill/>
          <a:ln w="9525" algn="ctr">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000000"/>
                </a:solidFill>
                <a:effectLst/>
                <a:uLnTx/>
                <a:uFillTx/>
                <a:latin typeface="Tw Cen MT"/>
                <a:ea typeface="+mn-ea"/>
                <a:cs typeface="+mn-cs"/>
              </a:rPr>
              <a:t>Achievable</a:t>
            </a:r>
            <a:endParaRPr kumimoji="0" lang="en-US" sz="1200" b="0" i="0" u="none" strike="noStrike" kern="1200" cap="none" spc="0" normalizeH="0" baseline="0" noProof="0" dirty="0">
              <a:ln>
                <a:noFill/>
              </a:ln>
              <a:solidFill>
                <a:srgbClr val="000000"/>
              </a:solidFill>
              <a:effectLst/>
              <a:uLnTx/>
              <a:uFillTx/>
              <a:latin typeface="Tw Cen MT"/>
              <a:ea typeface="+mn-ea"/>
              <a:cs typeface="+mn-cs"/>
            </a:endParaRPr>
          </a:p>
        </p:txBody>
      </p:sp>
      <p:sp>
        <p:nvSpPr>
          <p:cNvPr id="80922" name="Text Box 63"/>
          <p:cNvSpPr txBox="1">
            <a:spLocks noChangeArrowheads="1"/>
          </p:cNvSpPr>
          <p:nvPr/>
        </p:nvSpPr>
        <p:spPr bwMode="auto">
          <a:xfrm>
            <a:off x="712252" y="4410275"/>
            <a:ext cx="928459" cy="276999"/>
          </a:xfrm>
          <a:prstGeom prst="rect">
            <a:avLst/>
          </a:prstGeom>
          <a:noFill/>
          <a:ln w="9525" algn="ctr">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w Cen MT"/>
                <a:ea typeface="+mn-ea"/>
                <a:cs typeface="+mn-cs"/>
              </a:rPr>
              <a:t>Contingency</a:t>
            </a:r>
          </a:p>
        </p:txBody>
      </p:sp>
      <p:cxnSp>
        <p:nvCxnSpPr>
          <p:cNvPr id="27687" name="Straight Connector 50"/>
          <p:cNvCxnSpPr>
            <a:cxnSpLocks noChangeShapeType="1"/>
            <a:stCxn id="27652" idx="0"/>
          </p:cNvCxnSpPr>
          <p:nvPr/>
        </p:nvCxnSpPr>
        <p:spPr bwMode="auto">
          <a:xfrm rot="5400000" flipH="1" flipV="1">
            <a:off x="5524795" y="-817501"/>
            <a:ext cx="110311" cy="5977466"/>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88" name="Straight Connector 51"/>
          <p:cNvCxnSpPr>
            <a:cxnSpLocks noChangeShapeType="1"/>
            <a:stCxn id="54" idx="0"/>
          </p:cNvCxnSpPr>
          <p:nvPr/>
        </p:nvCxnSpPr>
        <p:spPr bwMode="auto">
          <a:xfrm rot="5400000" flipH="1" flipV="1">
            <a:off x="6012179" y="83359"/>
            <a:ext cx="249573" cy="4805497"/>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89" name="Straight Connector 53"/>
          <p:cNvCxnSpPr>
            <a:cxnSpLocks noChangeShapeType="1"/>
            <a:stCxn id="56" idx="0"/>
          </p:cNvCxnSpPr>
          <p:nvPr/>
        </p:nvCxnSpPr>
        <p:spPr bwMode="auto">
          <a:xfrm rot="5400000" flipH="1" flipV="1">
            <a:off x="6602825" y="1009111"/>
            <a:ext cx="240252" cy="3691468"/>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90" name="Straight Connector 56"/>
          <p:cNvCxnSpPr>
            <a:cxnSpLocks noChangeShapeType="1"/>
            <a:stCxn id="58" idx="0"/>
          </p:cNvCxnSpPr>
          <p:nvPr/>
        </p:nvCxnSpPr>
        <p:spPr bwMode="auto">
          <a:xfrm rot="5400000" flipH="1" flipV="1">
            <a:off x="7174283" y="1927361"/>
            <a:ext cx="235577" cy="2553227"/>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91" name="Straight Connector 58"/>
          <p:cNvCxnSpPr>
            <a:cxnSpLocks noChangeShapeType="1"/>
            <a:stCxn id="60" idx="0"/>
          </p:cNvCxnSpPr>
          <p:nvPr/>
        </p:nvCxnSpPr>
        <p:spPr bwMode="auto">
          <a:xfrm rot="5400000" flipH="1" flipV="1">
            <a:off x="7748316" y="2885086"/>
            <a:ext cx="206296" cy="1376495"/>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sp>
        <p:nvSpPr>
          <p:cNvPr id="27692" name="Down Arrow 60"/>
          <p:cNvSpPr>
            <a:spLocks noChangeArrowheads="1"/>
          </p:cNvSpPr>
          <p:nvPr/>
        </p:nvSpPr>
        <p:spPr bwMode="auto">
          <a:xfrm>
            <a:off x="8517690" y="2040531"/>
            <a:ext cx="288031" cy="1779493"/>
          </a:xfrm>
          <a:prstGeom prst="downArrow">
            <a:avLst>
              <a:gd name="adj1" fmla="val 50000"/>
              <a:gd name="adj2" fmla="val 49993"/>
            </a:avLst>
          </a:prstGeom>
          <a:solidFill>
            <a:srgbClr val="92D050"/>
          </a:solidFill>
          <a:ln>
            <a:solidFill>
              <a:srgbClr val="92D050"/>
            </a:solidFill>
            <a:headEnd/>
            <a:tailEnd/>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53" name="Rectangle 3"/>
          <p:cNvSpPr>
            <a:spLocks noChangeArrowheads="1"/>
          </p:cNvSpPr>
          <p:nvPr/>
        </p:nvSpPr>
        <p:spPr bwMode="auto">
          <a:xfrm>
            <a:off x="2874586" y="2611104"/>
            <a:ext cx="576000"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54" name="Rectangle 4"/>
          <p:cNvSpPr>
            <a:spLocks noChangeArrowheads="1"/>
          </p:cNvSpPr>
          <p:nvPr/>
        </p:nvSpPr>
        <p:spPr bwMode="auto">
          <a:xfrm>
            <a:off x="3446086" y="2610893"/>
            <a:ext cx="576262" cy="288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55" name="Rectangle 3"/>
          <p:cNvSpPr>
            <a:spLocks noChangeArrowheads="1"/>
          </p:cNvSpPr>
          <p:nvPr/>
        </p:nvSpPr>
        <p:spPr bwMode="auto">
          <a:xfrm>
            <a:off x="4017586" y="2974971"/>
            <a:ext cx="576262" cy="287337"/>
          </a:xfrm>
          <a:prstGeom prst="rect">
            <a:avLst/>
          </a:prstGeom>
          <a:ln w="19050">
            <a:solidFill>
              <a:srgbClr val="0B4E8C"/>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56" name="Rectangle 4"/>
          <p:cNvSpPr>
            <a:spLocks noChangeArrowheads="1"/>
          </p:cNvSpPr>
          <p:nvPr/>
        </p:nvSpPr>
        <p:spPr bwMode="auto">
          <a:xfrm>
            <a:off x="4589086" y="2974971"/>
            <a:ext cx="576262"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57" name="Rectangle 3"/>
          <p:cNvSpPr>
            <a:spLocks noChangeArrowheads="1"/>
          </p:cNvSpPr>
          <p:nvPr/>
        </p:nvSpPr>
        <p:spPr bwMode="auto">
          <a:xfrm>
            <a:off x="5155826" y="3321592"/>
            <a:ext cx="576263"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58" name="Rectangle 4"/>
          <p:cNvSpPr>
            <a:spLocks noChangeArrowheads="1"/>
          </p:cNvSpPr>
          <p:nvPr/>
        </p:nvSpPr>
        <p:spPr bwMode="auto">
          <a:xfrm>
            <a:off x="5727326" y="3321762"/>
            <a:ext cx="576263"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59" name="Rectangle 3"/>
          <p:cNvSpPr>
            <a:spLocks noChangeArrowheads="1"/>
          </p:cNvSpPr>
          <p:nvPr/>
        </p:nvSpPr>
        <p:spPr bwMode="auto">
          <a:xfrm>
            <a:off x="6303586" y="3678067"/>
            <a:ext cx="57626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60" name="Rectangle 4"/>
          <p:cNvSpPr>
            <a:spLocks noChangeArrowheads="1"/>
          </p:cNvSpPr>
          <p:nvPr/>
        </p:nvSpPr>
        <p:spPr bwMode="auto">
          <a:xfrm>
            <a:off x="6875086" y="3676481"/>
            <a:ext cx="576262" cy="2889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63" name="Rectangle 3"/>
          <p:cNvSpPr>
            <a:spLocks noChangeArrowheads="1"/>
          </p:cNvSpPr>
          <p:nvPr/>
        </p:nvSpPr>
        <p:spPr bwMode="auto">
          <a:xfrm>
            <a:off x="7446586" y="4022757"/>
            <a:ext cx="576262" cy="288925"/>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64" name="Rectangle 4"/>
          <p:cNvSpPr>
            <a:spLocks noChangeArrowheads="1"/>
          </p:cNvSpPr>
          <p:nvPr/>
        </p:nvSpPr>
        <p:spPr bwMode="auto">
          <a:xfrm>
            <a:off x="8018085" y="4024343"/>
            <a:ext cx="658767" cy="28733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65" name="Rectangle 21"/>
          <p:cNvSpPr>
            <a:spLocks noChangeArrowheads="1"/>
          </p:cNvSpPr>
          <p:nvPr/>
        </p:nvSpPr>
        <p:spPr bwMode="auto">
          <a:xfrm>
            <a:off x="5303458" y="4023473"/>
            <a:ext cx="1585888" cy="287339"/>
          </a:xfrm>
          <a:prstGeom prst="rect">
            <a:avLst/>
          </a:prstGeom>
          <a:solidFill>
            <a:srgbClr val="006600"/>
          </a:solidFill>
          <a:ln>
            <a:solidFill>
              <a:srgbClr val="0066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FFFFFF"/>
              </a:solidFill>
              <a:effectLst/>
              <a:uLnTx/>
              <a:uFillTx/>
              <a:latin typeface="Lucida Grande" pitchFamily="1" charset="0"/>
              <a:ea typeface="+mn-ea"/>
              <a:cs typeface="+mn-cs"/>
            </a:endParaRPr>
          </a:p>
        </p:txBody>
      </p:sp>
      <p:sp>
        <p:nvSpPr>
          <p:cNvPr id="46" name="Title 45"/>
          <p:cNvSpPr>
            <a:spLocks noGrp="1"/>
          </p:cNvSpPr>
          <p:nvPr>
            <p:ph type="title"/>
          </p:nvPr>
        </p:nvSpPr>
        <p:spPr/>
        <p:txBody>
          <a:bodyPr>
            <a:noAutofit/>
          </a:bodyPr>
          <a:lstStyle/>
          <a:p>
            <a:pPr>
              <a:spcBef>
                <a:spcPts val="0"/>
              </a:spcBef>
            </a:pPr>
            <a:r>
              <a:rPr lang="en-GB" sz="3600" dirty="0"/>
              <a:t>A Buffered Plan (1)</a:t>
            </a:r>
            <a:endParaRPr lang="en-GB" sz="3600" i="1" dirty="0"/>
          </a:p>
        </p:txBody>
      </p:sp>
      <p:sp>
        <p:nvSpPr>
          <p:cNvPr id="49" name="Slide Number Placeholder 2"/>
          <p:cNvSpPr>
            <a:spLocks noGrp="1"/>
          </p:cNvSpPr>
          <p:nvPr>
            <p:ph type="sldNum" sz="quarter" idx="4"/>
          </p:nvPr>
        </p:nvSpPr>
        <p:spPr>
          <a:xfrm>
            <a:off x="191344" y="1257301"/>
            <a:ext cx="574799" cy="29949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499B70-49A0-4519-9B09-62EDDB406EFA}" type="slidenum">
              <a:rPr kumimoji="0" lang="nl-NL" sz="1200" b="0"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51" name="Down Arrow 60"/>
          <p:cNvSpPr>
            <a:spLocks noChangeArrowheads="1"/>
          </p:cNvSpPr>
          <p:nvPr/>
        </p:nvSpPr>
        <p:spPr bwMode="auto">
          <a:xfrm>
            <a:off x="6603598" y="2132857"/>
            <a:ext cx="285750" cy="1531937"/>
          </a:xfrm>
          <a:prstGeom prst="downArrow">
            <a:avLst>
              <a:gd name="adj1" fmla="val 50000"/>
              <a:gd name="adj2" fmla="val 49993"/>
            </a:avLst>
          </a:prstGeom>
          <a:solidFill>
            <a:srgbClr val="006600"/>
          </a:solidFill>
          <a:ln>
            <a:solidFill>
              <a:srgbClr val="006600"/>
            </a:solidFill>
            <a:headEnd/>
            <a:tailEnd/>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grpSp>
        <p:nvGrpSpPr>
          <p:cNvPr id="13" name="Group 119"/>
          <p:cNvGrpSpPr/>
          <p:nvPr/>
        </p:nvGrpSpPr>
        <p:grpSpPr>
          <a:xfrm>
            <a:off x="7578184" y="5064017"/>
            <a:ext cx="1301964" cy="441997"/>
            <a:chOff x="6927852" y="4916565"/>
            <a:chExt cx="1301964" cy="441997"/>
          </a:xfrm>
        </p:grpSpPr>
        <p:cxnSp>
          <p:nvCxnSpPr>
            <p:cNvPr id="110" name="Straight Connector 109"/>
            <p:cNvCxnSpPr/>
            <p:nvPr/>
          </p:nvCxnSpPr>
          <p:spPr>
            <a:xfrm>
              <a:off x="6927852" y="5347508"/>
              <a:ext cx="1586" cy="1105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96"/>
            <p:cNvGrpSpPr/>
            <p:nvPr/>
          </p:nvGrpSpPr>
          <p:grpSpPr>
            <a:xfrm>
              <a:off x="8013792" y="4916565"/>
              <a:ext cx="216024" cy="419368"/>
              <a:chOff x="534688" y="3073824"/>
              <a:chExt cx="216024" cy="419368"/>
            </a:xfrm>
          </p:grpSpPr>
          <p:cxnSp>
            <p:nvCxnSpPr>
              <p:cNvPr id="108" name="Straight Connector 107"/>
              <p:cNvCxnSpPr/>
              <p:nvPr/>
            </p:nvCxnSpPr>
            <p:spPr>
              <a:xfrm flipV="1">
                <a:off x="543460" y="3277168"/>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9" name="Isosceles Triangle 108"/>
              <p:cNvSpPr/>
              <p:nvPr/>
            </p:nvSpPr>
            <p:spPr>
              <a:xfrm rot="5400000">
                <a:off x="534688" y="3073824"/>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 Cen MT"/>
                  <a:ea typeface="+mn-ea"/>
                  <a:cs typeface="+mn-cs"/>
                </a:endParaRPr>
              </a:p>
            </p:txBody>
          </p:sp>
        </p:grpSp>
      </p:grpSp>
      <p:grpSp>
        <p:nvGrpSpPr>
          <p:cNvPr id="20" name="Group 126"/>
          <p:cNvGrpSpPr/>
          <p:nvPr/>
        </p:nvGrpSpPr>
        <p:grpSpPr>
          <a:xfrm>
            <a:off x="5320109" y="5739284"/>
            <a:ext cx="1843108" cy="433501"/>
            <a:chOff x="4779007" y="5769086"/>
            <a:chExt cx="1708943" cy="433501"/>
          </a:xfrm>
        </p:grpSpPr>
        <p:grpSp>
          <p:nvGrpSpPr>
            <p:cNvPr id="21" name="Group 122"/>
            <p:cNvGrpSpPr/>
            <p:nvPr/>
          </p:nvGrpSpPr>
          <p:grpSpPr>
            <a:xfrm>
              <a:off x="6271926" y="5769086"/>
              <a:ext cx="216024" cy="419368"/>
              <a:chOff x="6248776" y="5721681"/>
              <a:chExt cx="216024" cy="419368"/>
            </a:xfrm>
          </p:grpSpPr>
          <p:cxnSp>
            <p:nvCxnSpPr>
              <p:cNvPr id="121" name="Straight Connector 120"/>
              <p:cNvCxnSpPr/>
              <p:nvPr/>
            </p:nvCxnSpPr>
            <p:spPr>
              <a:xfrm flipV="1">
                <a:off x="6257548" y="5925025"/>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Isosceles Triangle 121"/>
              <p:cNvSpPr/>
              <p:nvPr/>
            </p:nvSpPr>
            <p:spPr>
              <a:xfrm rot="5400000">
                <a:off x="6248776" y="5721681"/>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 Cen MT"/>
                  <a:ea typeface="+mn-ea"/>
                  <a:cs typeface="+mn-cs"/>
                </a:endParaRPr>
              </a:p>
            </p:txBody>
          </p:sp>
        </p:grpSp>
        <p:grpSp>
          <p:nvGrpSpPr>
            <p:cNvPr id="22" name="Group 123"/>
            <p:cNvGrpSpPr/>
            <p:nvPr/>
          </p:nvGrpSpPr>
          <p:grpSpPr>
            <a:xfrm>
              <a:off x="4779007" y="5783219"/>
              <a:ext cx="216024" cy="419368"/>
              <a:chOff x="6248776" y="5710106"/>
              <a:chExt cx="216024" cy="419368"/>
            </a:xfrm>
            <a:solidFill>
              <a:srgbClr val="006600"/>
            </a:solidFill>
          </p:grpSpPr>
          <p:cxnSp>
            <p:nvCxnSpPr>
              <p:cNvPr id="125" name="Straight Connector 124"/>
              <p:cNvCxnSpPr/>
              <p:nvPr/>
            </p:nvCxnSpPr>
            <p:spPr>
              <a:xfrm flipV="1">
                <a:off x="6257548" y="5913450"/>
                <a:ext cx="0" cy="216024"/>
              </a:xfrm>
              <a:prstGeom prst="line">
                <a:avLst/>
              </a:prstGeom>
              <a:grpFill/>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26" name="Isosceles Triangle 125"/>
              <p:cNvSpPr/>
              <p:nvPr/>
            </p:nvSpPr>
            <p:spPr>
              <a:xfrm rot="5400000">
                <a:off x="6248776" y="5710106"/>
                <a:ext cx="216024" cy="216024"/>
              </a:xfrm>
              <a:prstGeom prst="triangle">
                <a:avLst>
                  <a:gd name="adj" fmla="val 487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 Cen MT"/>
                  <a:ea typeface="+mn-ea"/>
                  <a:cs typeface="+mn-cs"/>
                </a:endParaRPr>
              </a:p>
            </p:txBody>
          </p:sp>
        </p:grpSp>
      </p:grpSp>
      <p:cxnSp>
        <p:nvCxnSpPr>
          <p:cNvPr id="100" name="Straight Arrow Connector 99"/>
          <p:cNvCxnSpPr>
            <a:cxnSpLocks/>
          </p:cNvCxnSpPr>
          <p:nvPr/>
        </p:nvCxnSpPr>
        <p:spPr>
          <a:xfrm flipH="1">
            <a:off x="8740671" y="5519515"/>
            <a:ext cx="2411399" cy="0"/>
          </a:xfrm>
          <a:prstGeom prst="straightConnector1">
            <a:avLst/>
          </a:prstGeom>
          <a:noFill/>
          <a:ln w="57150">
            <a:solidFill>
              <a:srgbClr val="FF0000"/>
            </a:solidFill>
            <a:round/>
            <a:headEnd type="triangle" w="lg" len="med"/>
            <a:tailEnd type="none" w="med" len="med"/>
          </a:ln>
        </p:spPr>
      </p:cxnSp>
      <p:grpSp>
        <p:nvGrpSpPr>
          <p:cNvPr id="14" name="Group 13"/>
          <p:cNvGrpSpPr/>
          <p:nvPr/>
        </p:nvGrpSpPr>
        <p:grpSpPr>
          <a:xfrm>
            <a:off x="5316099" y="5116929"/>
            <a:ext cx="216024" cy="419368"/>
            <a:chOff x="6322951" y="5116929"/>
            <a:chExt cx="216024" cy="419368"/>
          </a:xfrm>
        </p:grpSpPr>
        <p:cxnSp>
          <p:nvCxnSpPr>
            <p:cNvPr id="68" name="Straight Connector 67"/>
            <p:cNvCxnSpPr/>
            <p:nvPr/>
          </p:nvCxnSpPr>
          <p:spPr>
            <a:xfrm flipV="1">
              <a:off x="6326960" y="5320273"/>
              <a:ext cx="0" cy="216024"/>
            </a:xfrm>
            <a:prstGeom prst="line">
              <a:avLst/>
            </a:prstGeom>
            <a:solidFill>
              <a:srgbClr val="006600"/>
            </a:solidFill>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9" name="Isosceles Triangle 68"/>
            <p:cNvSpPr/>
            <p:nvPr/>
          </p:nvSpPr>
          <p:spPr>
            <a:xfrm rot="5400000">
              <a:off x="6322951" y="5116929"/>
              <a:ext cx="216024" cy="216024"/>
            </a:xfrm>
            <a:prstGeom prst="triangle">
              <a:avLst>
                <a:gd name="adj" fmla="val 48794"/>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 Cen MT"/>
                <a:ea typeface="+mn-ea"/>
                <a:cs typeface="+mn-cs"/>
              </a:endParaRPr>
            </a:p>
          </p:txBody>
        </p:sp>
      </p:grpSp>
      <p:grpSp>
        <p:nvGrpSpPr>
          <p:cNvPr id="15" name="Group 14"/>
          <p:cNvGrpSpPr/>
          <p:nvPr/>
        </p:nvGrpSpPr>
        <p:grpSpPr>
          <a:xfrm>
            <a:off x="9551541" y="5193230"/>
            <a:ext cx="497569" cy="636658"/>
            <a:chOff x="9816706" y="5178562"/>
            <a:chExt cx="497569" cy="636658"/>
          </a:xfrm>
        </p:grpSpPr>
        <p:cxnSp>
          <p:nvCxnSpPr>
            <p:cNvPr id="7" name="Straight Connector 6"/>
            <p:cNvCxnSpPr/>
            <p:nvPr/>
          </p:nvCxnSpPr>
          <p:spPr>
            <a:xfrm flipV="1">
              <a:off x="9816706" y="5178562"/>
              <a:ext cx="455758" cy="636658"/>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816706" y="5185530"/>
              <a:ext cx="497569" cy="629690"/>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7" name="Text Box 25">
            <a:extLst>
              <a:ext uri="{FF2B5EF4-FFF2-40B4-BE49-F238E27FC236}">
                <a16:creationId xmlns:a16="http://schemas.microsoft.com/office/drawing/2014/main" id="{79C8BDEB-FBB3-417C-BA86-C50712A766A7}"/>
              </a:ext>
            </a:extLst>
          </p:cNvPr>
          <p:cNvSpPr txBox="1">
            <a:spLocks noChangeArrowheads="1"/>
          </p:cNvSpPr>
          <p:nvPr/>
        </p:nvSpPr>
        <p:spPr bwMode="auto">
          <a:xfrm>
            <a:off x="3113837" y="5732311"/>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u="none" strike="noStrike" kern="1200" cap="none" spc="0" normalizeH="0" baseline="0" noProof="0" dirty="0">
                <a:ln>
                  <a:noFill/>
                </a:ln>
                <a:solidFill>
                  <a:schemeClr val="bg1">
                    <a:lumMod val="50000"/>
                  </a:schemeClr>
                </a:solidFill>
                <a:effectLst/>
                <a:uLnTx/>
                <a:uFillTx/>
                <a:latin typeface="Tw Cen MT"/>
                <a:ea typeface="+mn-ea"/>
                <a:cs typeface="+mn-cs"/>
              </a:rPr>
              <a:t>2/3</a:t>
            </a:r>
          </a:p>
        </p:txBody>
      </p:sp>
      <p:sp>
        <p:nvSpPr>
          <p:cNvPr id="78" name="Text Box 25">
            <a:extLst>
              <a:ext uri="{FF2B5EF4-FFF2-40B4-BE49-F238E27FC236}">
                <a16:creationId xmlns:a16="http://schemas.microsoft.com/office/drawing/2014/main" id="{037FA9F8-199F-45BE-BC1E-DB38DFD92843}"/>
              </a:ext>
            </a:extLst>
          </p:cNvPr>
          <p:cNvSpPr txBox="1">
            <a:spLocks noChangeArrowheads="1"/>
          </p:cNvSpPr>
          <p:nvPr/>
        </p:nvSpPr>
        <p:spPr bwMode="auto">
          <a:xfrm>
            <a:off x="6028894" y="5742763"/>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u="none" strike="noStrike" kern="1200" cap="none" spc="0" normalizeH="0" baseline="0" noProof="0" dirty="0">
                <a:ln>
                  <a:noFill/>
                </a:ln>
                <a:solidFill>
                  <a:schemeClr val="bg1">
                    <a:lumMod val="50000"/>
                  </a:schemeClr>
                </a:solidFill>
                <a:effectLst/>
                <a:uLnTx/>
                <a:uFillTx/>
                <a:latin typeface="Tw Cen MT"/>
                <a:ea typeface="+mn-ea"/>
                <a:cs typeface="+mn-cs"/>
              </a:rPr>
              <a:t>1/3</a:t>
            </a:r>
          </a:p>
        </p:txBody>
      </p:sp>
      <p:sp>
        <p:nvSpPr>
          <p:cNvPr id="79" name="Title 1">
            <a:extLst>
              <a:ext uri="{FF2B5EF4-FFF2-40B4-BE49-F238E27FC236}">
                <a16:creationId xmlns:a16="http://schemas.microsoft.com/office/drawing/2014/main" id="{9055D53F-77A4-4CCF-A427-E026C5455F10}"/>
              </a:ext>
            </a:extLst>
          </p:cNvPr>
          <p:cNvSpPr txBox="1">
            <a:spLocks/>
          </p:cNvSpPr>
          <p:nvPr/>
        </p:nvSpPr>
        <p:spPr>
          <a:xfrm>
            <a:off x="9353458" y="1700179"/>
            <a:ext cx="2520280" cy="18002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2000" dirty="0"/>
              <a:t>Pooling of Contingency </a:t>
            </a:r>
            <a:r>
              <a:rPr lang="en-US" sz="2000" i="1" dirty="0"/>
              <a:t>Insurance Model</a:t>
            </a:r>
          </a:p>
        </p:txBody>
      </p:sp>
    </p:spTree>
    <p:extLst>
      <p:ext uri="{BB962C8B-B14F-4D97-AF65-F5344CB8AC3E}">
        <p14:creationId xmlns:p14="http://schemas.microsoft.com/office/powerpoint/2010/main" val="10149698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687"/>
                                        </p:tgtEl>
                                        <p:attrNameLst>
                                          <p:attrName>style.visibility</p:attrName>
                                        </p:attrNameLst>
                                      </p:cBhvr>
                                      <p:to>
                                        <p:strVal val="visible"/>
                                      </p:to>
                                    </p:set>
                                    <p:animEffect transition="in" filter="wipe(left)">
                                      <p:cBhvr>
                                        <p:cTn id="7" dur="500"/>
                                        <p:tgtEl>
                                          <p:spTgt spid="27687"/>
                                        </p:tgtEl>
                                      </p:cBhvr>
                                    </p:animEffect>
                                  </p:childTnLst>
                                </p:cTn>
                              </p:par>
                              <p:par>
                                <p:cTn id="8" presetID="22" presetClass="entr" presetSubtype="8" fill="hold" nodeType="withEffect">
                                  <p:stCondLst>
                                    <p:cond delay="100"/>
                                  </p:stCondLst>
                                  <p:childTnLst>
                                    <p:set>
                                      <p:cBhvr>
                                        <p:cTn id="9" dur="1" fill="hold">
                                          <p:stCondLst>
                                            <p:cond delay="0"/>
                                          </p:stCondLst>
                                        </p:cTn>
                                        <p:tgtEl>
                                          <p:spTgt spid="27688"/>
                                        </p:tgtEl>
                                        <p:attrNameLst>
                                          <p:attrName>style.visibility</p:attrName>
                                        </p:attrNameLst>
                                      </p:cBhvr>
                                      <p:to>
                                        <p:strVal val="visible"/>
                                      </p:to>
                                    </p:set>
                                    <p:animEffect transition="in" filter="wipe(left)">
                                      <p:cBhvr>
                                        <p:cTn id="10" dur="500"/>
                                        <p:tgtEl>
                                          <p:spTgt spid="27688"/>
                                        </p:tgtEl>
                                      </p:cBhvr>
                                    </p:animEffect>
                                  </p:childTnLst>
                                </p:cTn>
                              </p:par>
                              <p:par>
                                <p:cTn id="11" presetID="22" presetClass="entr" presetSubtype="8" fill="hold" nodeType="withEffect">
                                  <p:stCondLst>
                                    <p:cond delay="200"/>
                                  </p:stCondLst>
                                  <p:childTnLst>
                                    <p:set>
                                      <p:cBhvr>
                                        <p:cTn id="12" dur="1" fill="hold">
                                          <p:stCondLst>
                                            <p:cond delay="0"/>
                                          </p:stCondLst>
                                        </p:cTn>
                                        <p:tgtEl>
                                          <p:spTgt spid="27689"/>
                                        </p:tgtEl>
                                        <p:attrNameLst>
                                          <p:attrName>style.visibility</p:attrName>
                                        </p:attrNameLst>
                                      </p:cBhvr>
                                      <p:to>
                                        <p:strVal val="visible"/>
                                      </p:to>
                                    </p:set>
                                    <p:animEffect transition="in" filter="wipe(left)">
                                      <p:cBhvr>
                                        <p:cTn id="13" dur="500"/>
                                        <p:tgtEl>
                                          <p:spTgt spid="27689"/>
                                        </p:tgtEl>
                                      </p:cBhvr>
                                    </p:animEffect>
                                  </p:childTnLst>
                                </p:cTn>
                              </p:par>
                              <p:par>
                                <p:cTn id="14" presetID="22" presetClass="entr" presetSubtype="8" fill="hold" nodeType="withEffect">
                                  <p:stCondLst>
                                    <p:cond delay="300"/>
                                  </p:stCondLst>
                                  <p:childTnLst>
                                    <p:set>
                                      <p:cBhvr>
                                        <p:cTn id="15" dur="1" fill="hold">
                                          <p:stCondLst>
                                            <p:cond delay="0"/>
                                          </p:stCondLst>
                                        </p:cTn>
                                        <p:tgtEl>
                                          <p:spTgt spid="27690"/>
                                        </p:tgtEl>
                                        <p:attrNameLst>
                                          <p:attrName>style.visibility</p:attrName>
                                        </p:attrNameLst>
                                      </p:cBhvr>
                                      <p:to>
                                        <p:strVal val="visible"/>
                                      </p:to>
                                    </p:set>
                                    <p:animEffect transition="in" filter="wipe(left)">
                                      <p:cBhvr>
                                        <p:cTn id="16" dur="500"/>
                                        <p:tgtEl>
                                          <p:spTgt spid="27690"/>
                                        </p:tgtEl>
                                      </p:cBhvr>
                                    </p:animEffect>
                                  </p:childTnLst>
                                </p:cTn>
                              </p:par>
                              <p:par>
                                <p:cTn id="17" presetID="22" presetClass="entr" presetSubtype="8" fill="hold" nodeType="withEffect">
                                  <p:stCondLst>
                                    <p:cond delay="500"/>
                                  </p:stCondLst>
                                  <p:childTnLst>
                                    <p:set>
                                      <p:cBhvr>
                                        <p:cTn id="18" dur="1" fill="hold">
                                          <p:stCondLst>
                                            <p:cond delay="0"/>
                                          </p:stCondLst>
                                        </p:cTn>
                                        <p:tgtEl>
                                          <p:spTgt spid="27691"/>
                                        </p:tgtEl>
                                        <p:attrNameLst>
                                          <p:attrName>style.visibility</p:attrName>
                                        </p:attrNameLst>
                                      </p:cBhvr>
                                      <p:to>
                                        <p:strVal val="visible"/>
                                      </p:to>
                                    </p:set>
                                    <p:animEffect transition="in" filter="wipe(left)">
                                      <p:cBhvr>
                                        <p:cTn id="19" dur="500"/>
                                        <p:tgtEl>
                                          <p:spTgt spid="27691"/>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7692"/>
                                        </p:tgtEl>
                                        <p:attrNameLst>
                                          <p:attrName>style.visibility</p:attrName>
                                        </p:attrNameLst>
                                      </p:cBhvr>
                                      <p:to>
                                        <p:strVal val="visible"/>
                                      </p:to>
                                    </p:set>
                                    <p:animEffect transition="in" filter="wipe(up)">
                                      <p:cBhvr>
                                        <p:cTn id="23" dur="500"/>
                                        <p:tgtEl>
                                          <p:spTgt spid="27692"/>
                                        </p:tgtEl>
                                      </p:cBhvr>
                                    </p:animEffect>
                                  </p:childTnLst>
                                </p:cTn>
                              </p:par>
                            </p:childTnLst>
                          </p:cTn>
                        </p:par>
                        <p:par>
                          <p:cTn id="24" fill="hold">
                            <p:stCondLst>
                              <p:cond delay="1500"/>
                            </p:stCondLst>
                            <p:childTnLst>
                              <p:par>
                                <p:cTn id="25" presetID="1" presetClass="exit" presetSubtype="0" fill="hold" grpId="0" nodeType="afterEffect">
                                  <p:stCondLst>
                                    <p:cond delay="0"/>
                                  </p:stCondLst>
                                  <p:childTnLst>
                                    <p:set>
                                      <p:cBhvr>
                                        <p:cTn id="26" dur="1" fill="hold">
                                          <p:stCondLst>
                                            <p:cond delay="0"/>
                                          </p:stCondLst>
                                        </p:cTn>
                                        <p:tgtEl>
                                          <p:spTgt spid="6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7652"/>
                                        </p:tgtEl>
                                        <p:attrNameLst>
                                          <p:attrName>style.visibility</p:attrName>
                                        </p:attrNameLst>
                                      </p:cBhvr>
                                      <p:to>
                                        <p:strVal val="hidden"/>
                                      </p:to>
                                    </p:set>
                                  </p:childTnLst>
                                </p:cTn>
                              </p:par>
                            </p:childTnLst>
                          </p:cTn>
                        </p:par>
                        <p:par>
                          <p:cTn id="37" fill="hold">
                            <p:stCondLst>
                              <p:cond delay="1500"/>
                            </p:stCondLst>
                            <p:childTnLst>
                              <p:par>
                                <p:cTn id="38" presetID="35" presetClass="path" presetSubtype="0" accel="50000" decel="50000" fill="hold" grpId="0" nodeType="afterEffect">
                                  <p:stCondLst>
                                    <p:cond delay="0"/>
                                  </p:stCondLst>
                                  <p:childTnLst>
                                    <p:animMotion origin="layout" path="M 5E-6 0.00162 L -0.04688 -3.7037E-7 " pathEditMode="relative" rAng="0" ptsTypes="AA">
                                      <p:cBhvr>
                                        <p:cTn id="39" dur="1000" fill="hold"/>
                                        <p:tgtEl>
                                          <p:spTgt spid="53"/>
                                        </p:tgtEl>
                                        <p:attrNameLst>
                                          <p:attrName>ppt_x</p:attrName>
                                          <p:attrName>ppt_y</p:attrName>
                                        </p:attrNameLst>
                                      </p:cBhvr>
                                      <p:rCtr x="-2344" y="-93"/>
                                    </p:animMotion>
                                  </p:childTnLst>
                                </p:cTn>
                              </p:par>
                              <p:par>
                                <p:cTn id="40" presetID="35" presetClass="path" presetSubtype="0" accel="50000" decel="50000" fill="hold" nodeType="withEffect">
                                  <p:stCondLst>
                                    <p:cond delay="0"/>
                                  </p:stCondLst>
                                  <p:childTnLst>
                                    <p:animMotion origin="layout" path="M 5E-6 3.7037E-7 L -0.09467 0.00162 " pathEditMode="relative" rAng="0" ptsTypes="AA">
                                      <p:cBhvr>
                                        <p:cTn id="41" dur="1000" fill="hold"/>
                                        <p:tgtEl>
                                          <p:spTgt spid="55"/>
                                        </p:tgtEl>
                                        <p:attrNameLst>
                                          <p:attrName>ppt_x</p:attrName>
                                          <p:attrName>ppt_y</p:attrName>
                                        </p:attrNameLst>
                                      </p:cBhvr>
                                      <p:rCtr x="-4740" y="69"/>
                                    </p:animMotion>
                                  </p:childTnLst>
                                </p:cTn>
                              </p:par>
                              <p:par>
                                <p:cTn id="42" presetID="35" presetClass="path" presetSubtype="0" accel="50000" decel="50000" fill="hold" nodeType="withEffect">
                                  <p:stCondLst>
                                    <p:cond delay="0"/>
                                  </p:stCondLst>
                                  <p:childTnLst>
                                    <p:animMotion origin="layout" path="M -4.375E-6 -2.59259E-6 L -0.14205 0.00116 " pathEditMode="relative" rAng="0" ptsTypes="AA">
                                      <p:cBhvr>
                                        <p:cTn id="43" dur="1000" fill="hold"/>
                                        <p:tgtEl>
                                          <p:spTgt spid="57"/>
                                        </p:tgtEl>
                                        <p:attrNameLst>
                                          <p:attrName>ppt_x</p:attrName>
                                          <p:attrName>ppt_y</p:attrName>
                                        </p:attrNameLst>
                                      </p:cBhvr>
                                      <p:rCtr x="-7109" y="46"/>
                                    </p:animMotion>
                                  </p:childTnLst>
                                </p:cTn>
                              </p:par>
                              <p:par>
                                <p:cTn id="44" presetID="35" presetClass="path" presetSubtype="0" accel="50000" decel="50000" fill="hold" nodeType="withEffect">
                                  <p:stCondLst>
                                    <p:cond delay="0"/>
                                  </p:stCondLst>
                                  <p:childTnLst>
                                    <p:animMotion origin="layout" path="M 5E-6 4.07407E-6 L -0.1823 0.00162 " pathEditMode="relative" rAng="0" ptsTypes="AA">
                                      <p:cBhvr>
                                        <p:cTn id="45" dur="1000" fill="hold"/>
                                        <p:tgtEl>
                                          <p:spTgt spid="59"/>
                                        </p:tgtEl>
                                        <p:attrNameLst>
                                          <p:attrName>ppt_x</p:attrName>
                                          <p:attrName>ppt_y</p:attrName>
                                        </p:attrNameLst>
                                      </p:cBhvr>
                                      <p:rCtr x="-9115" y="69"/>
                                    </p:animMotion>
                                  </p:childTnLst>
                                </p:cTn>
                              </p:par>
                              <p:par>
                                <p:cTn id="46" presetID="35" presetClass="path" presetSubtype="0" accel="50000" decel="50000" fill="hold" nodeType="withEffect">
                                  <p:stCondLst>
                                    <p:cond delay="0"/>
                                  </p:stCondLst>
                                  <p:childTnLst>
                                    <p:animMotion origin="layout" path="M 0.00821 1.11111E-6 L -0.22422 -0.00023 " pathEditMode="relative" rAng="0" ptsTypes="AA">
                                      <p:cBhvr>
                                        <p:cTn id="47" dur="1000" fill="hold"/>
                                        <p:tgtEl>
                                          <p:spTgt spid="63"/>
                                        </p:tgtEl>
                                        <p:attrNameLst>
                                          <p:attrName>ppt_x</p:attrName>
                                          <p:attrName>ppt_y</p:attrName>
                                        </p:attrNameLst>
                                      </p:cBhvr>
                                      <p:rCtr x="-11628" y="-23"/>
                                    </p:animMotion>
                                  </p:childTnLst>
                                </p:cTn>
                              </p:par>
                              <p:par>
                                <p:cTn id="48" presetID="10" presetClass="exit" presetSubtype="0" fill="hold" nodeType="withEffect">
                                  <p:stCondLst>
                                    <p:cond delay="0"/>
                                  </p:stCondLst>
                                  <p:childTnLst>
                                    <p:animEffect transition="out" filter="fade">
                                      <p:cBhvr>
                                        <p:cTn id="49" dur="500"/>
                                        <p:tgtEl>
                                          <p:spTgt spid="27691"/>
                                        </p:tgtEl>
                                      </p:cBhvr>
                                    </p:animEffect>
                                    <p:set>
                                      <p:cBhvr>
                                        <p:cTn id="50" dur="1" fill="hold">
                                          <p:stCondLst>
                                            <p:cond delay="499"/>
                                          </p:stCondLst>
                                        </p:cTn>
                                        <p:tgtEl>
                                          <p:spTgt spid="2769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7690"/>
                                        </p:tgtEl>
                                      </p:cBhvr>
                                    </p:animEffect>
                                    <p:set>
                                      <p:cBhvr>
                                        <p:cTn id="53" dur="1" fill="hold">
                                          <p:stCondLst>
                                            <p:cond delay="499"/>
                                          </p:stCondLst>
                                        </p:cTn>
                                        <p:tgtEl>
                                          <p:spTgt spid="2769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7689"/>
                                        </p:tgtEl>
                                      </p:cBhvr>
                                    </p:animEffect>
                                    <p:set>
                                      <p:cBhvr>
                                        <p:cTn id="56" dur="1" fill="hold">
                                          <p:stCondLst>
                                            <p:cond delay="499"/>
                                          </p:stCondLst>
                                        </p:cTn>
                                        <p:tgtEl>
                                          <p:spTgt spid="2768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7688"/>
                                        </p:tgtEl>
                                      </p:cBhvr>
                                    </p:animEffect>
                                    <p:set>
                                      <p:cBhvr>
                                        <p:cTn id="59" dur="1" fill="hold">
                                          <p:stCondLst>
                                            <p:cond delay="499"/>
                                          </p:stCondLst>
                                        </p:cTn>
                                        <p:tgtEl>
                                          <p:spTgt spid="2768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7687"/>
                                        </p:tgtEl>
                                      </p:cBhvr>
                                    </p:animEffect>
                                    <p:set>
                                      <p:cBhvr>
                                        <p:cTn id="62" dur="1" fill="hold">
                                          <p:stCondLst>
                                            <p:cond delay="499"/>
                                          </p:stCondLst>
                                        </p:cTn>
                                        <p:tgtEl>
                                          <p:spTgt spid="27687"/>
                                        </p:tgtEl>
                                        <p:attrNameLst>
                                          <p:attrName>style.visibility</p:attrName>
                                        </p:attrNameLst>
                                      </p:cBhvr>
                                      <p:to>
                                        <p:strVal val="hidden"/>
                                      </p:to>
                                    </p:set>
                                  </p:childTnLst>
                                </p:cTn>
                              </p:par>
                            </p:childTnLst>
                          </p:cTn>
                        </p:par>
                        <p:par>
                          <p:cTn id="63" fill="hold">
                            <p:stCondLst>
                              <p:cond delay="2500"/>
                            </p:stCondLst>
                            <p:childTnLst>
                              <p:par>
                                <p:cTn id="64" presetID="1" presetClass="entr" presetSubtype="0"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par>
                                <p:cTn id="66" presetID="10" presetClass="entr" presetSubtype="0" fill="hold" grpId="0" nodeType="withEffect">
                                  <p:stCondLst>
                                    <p:cond delay="0"/>
                                  </p:stCondLst>
                                  <p:childTnLst>
                                    <p:set>
                                      <p:cBhvr>
                                        <p:cTn id="67" dur="1" fill="hold">
                                          <p:stCondLst>
                                            <p:cond delay="0"/>
                                          </p:stCondLst>
                                        </p:cTn>
                                        <p:tgtEl>
                                          <p:spTgt spid="27664"/>
                                        </p:tgtEl>
                                        <p:attrNameLst>
                                          <p:attrName>style.visibility</p:attrName>
                                        </p:attrNameLst>
                                      </p:cBhvr>
                                      <p:to>
                                        <p:strVal val="visible"/>
                                      </p:to>
                                    </p:set>
                                    <p:animEffect transition="in" filter="fade">
                                      <p:cBhvr>
                                        <p:cTn id="68" dur="2000"/>
                                        <p:tgtEl>
                                          <p:spTgt spid="27664"/>
                                        </p:tgtEl>
                                      </p:cBhvr>
                                    </p:animEffect>
                                  </p:childTnLst>
                                </p:cTn>
                              </p:par>
                            </p:childTnLst>
                          </p:cTn>
                        </p:par>
                        <p:par>
                          <p:cTn id="69" fill="hold">
                            <p:stCondLst>
                              <p:cond delay="4500"/>
                            </p:stCondLst>
                            <p:childTnLst>
                              <p:par>
                                <p:cTn id="70" presetID="1" presetClass="entr" presetSubtype="0"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childTnLst>
                                </p:cTn>
                              </p:par>
                            </p:childTnLst>
                          </p:cTn>
                        </p:par>
                        <p:par>
                          <p:cTn id="72" fill="hold">
                            <p:stCondLst>
                              <p:cond delay="4500"/>
                            </p:stCondLst>
                            <p:childTnLst>
                              <p:par>
                                <p:cTn id="73" presetID="7" presetClass="emph" presetSubtype="1" nodeType="afterEffect">
                                  <p:stCondLst>
                                    <p:cond delay="0"/>
                                  </p:stCondLst>
                                  <p:childTnLst>
                                    <p:set>
                                      <p:cBhvr>
                                        <p:cTn id="74" dur="indefinite"/>
                                        <p:tgtEl>
                                          <p:spTgt spid="80901"/>
                                        </p:tgtEl>
                                        <p:attrNameLst>
                                          <p:attrName>stroke.color</p:attrName>
                                        </p:attrNameLst>
                                      </p:cBhvr>
                                      <p:to>
                                        <p:clrVal>
                                          <a:srgbClr val="99CC00"/>
                                        </p:clrVal>
                                      </p:to>
                                    </p:set>
                                    <p:set>
                                      <p:cBhvr>
                                        <p:cTn id="75" dur="indefinite"/>
                                        <p:tgtEl>
                                          <p:spTgt spid="80901"/>
                                        </p:tgtEl>
                                        <p:attrNameLst>
                                          <p:attrName>stroke.on</p:attrName>
                                        </p:attrNameLst>
                                      </p:cBhvr>
                                      <p:to>
                                        <p:strVal val="true"/>
                                      </p:to>
                                    </p:set>
                                  </p:childTnLst>
                                </p:cTn>
                              </p:par>
                              <p:par>
                                <p:cTn id="76" presetID="1" presetClass="entr" presetSubtype="0" fill="hold" grpId="0" nodeType="withEffect">
                                  <p:stCondLst>
                                    <p:cond delay="0"/>
                                  </p:stCondLst>
                                  <p:childTnLst>
                                    <p:set>
                                      <p:cBhvr>
                                        <p:cTn id="77" dur="1" fill="hold">
                                          <p:stCondLst>
                                            <p:cond delay="0"/>
                                          </p:stCondLst>
                                        </p:cTn>
                                        <p:tgtEl>
                                          <p:spTgt spid="7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1000"/>
                                        <p:tgtEl>
                                          <p:spTgt spid="65"/>
                                        </p:tgtEl>
                                      </p:cBhvr>
                                    </p:animEffect>
                                  </p:childTnLst>
                                </p:cTn>
                              </p:par>
                              <p:par>
                                <p:cTn id="83" presetID="10" presetClass="exit" presetSubtype="0" fill="hold" grpId="1" nodeType="withEffect">
                                  <p:stCondLst>
                                    <p:cond delay="0"/>
                                  </p:stCondLst>
                                  <p:childTnLst>
                                    <p:animEffect transition="out" filter="fade">
                                      <p:cBhvr>
                                        <p:cTn id="84" dur="1000"/>
                                        <p:tgtEl>
                                          <p:spTgt spid="27664"/>
                                        </p:tgtEl>
                                      </p:cBhvr>
                                    </p:animEffect>
                                    <p:set>
                                      <p:cBhvr>
                                        <p:cTn id="85" dur="1" fill="hold">
                                          <p:stCondLst>
                                            <p:cond delay="999"/>
                                          </p:stCondLst>
                                        </p:cTn>
                                        <p:tgtEl>
                                          <p:spTgt spid="2766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7692"/>
                                        </p:tgtEl>
                                      </p:cBhvr>
                                    </p:animEffect>
                                    <p:set>
                                      <p:cBhvr>
                                        <p:cTn id="88" dur="1" fill="hold">
                                          <p:stCondLst>
                                            <p:cond delay="499"/>
                                          </p:stCondLst>
                                        </p:cTn>
                                        <p:tgtEl>
                                          <p:spTgt spid="2769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22" presetClass="entr" presetSubtype="8" fill="hold" grpId="0" nodeType="withEffect">
                                  <p:stCondLst>
                                    <p:cond delay="0"/>
                                  </p:stCondLst>
                                  <p:childTnLst>
                                    <p:set>
                                      <p:cBhvr>
                                        <p:cTn id="96" dur="1" fill="hold">
                                          <p:stCondLst>
                                            <p:cond delay="0"/>
                                          </p:stCondLst>
                                        </p:cTn>
                                        <p:tgtEl>
                                          <p:spTgt spid="80903"/>
                                        </p:tgtEl>
                                        <p:attrNameLst>
                                          <p:attrName>style.visibility</p:attrName>
                                        </p:attrNameLst>
                                      </p:cBhvr>
                                      <p:to>
                                        <p:strVal val="visible"/>
                                      </p:to>
                                    </p:set>
                                    <p:animEffect transition="in" filter="wipe(left)">
                                      <p:cBhvr>
                                        <p:cTn id="97" dur="1000"/>
                                        <p:tgtEl>
                                          <p:spTgt spid="80903"/>
                                        </p:tgtEl>
                                      </p:cBhvr>
                                    </p:animEffect>
                                  </p:childTnLst>
                                </p:cTn>
                              </p:par>
                              <p:par>
                                <p:cTn id="98" presetID="1" presetClass="entr" presetSubtype="0" fill="hold" grpId="0" nodeType="with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78"/>
                                        </p:tgtEl>
                                        <p:attrNameLst>
                                          <p:attrName>style.visibility</p:attrName>
                                        </p:attrNameLst>
                                      </p:cBhvr>
                                      <p:to>
                                        <p:strVal val="visible"/>
                                      </p:to>
                                    </p:set>
                                  </p:childTnLst>
                                </p:cTn>
                              </p:par>
                            </p:childTnLst>
                          </p:cTn>
                        </p:par>
                        <p:par>
                          <p:cTn id="102" fill="hold">
                            <p:stCondLst>
                              <p:cond delay="1000"/>
                            </p:stCondLst>
                            <p:childTnLst>
                              <p:par>
                                <p:cTn id="103" presetID="2" presetClass="entr" presetSubtype="4" fill="hold" grpId="0" nodeType="afterEffect">
                                  <p:stCondLst>
                                    <p:cond delay="0"/>
                                  </p:stCondLst>
                                  <p:childTnLst>
                                    <p:set>
                                      <p:cBhvr>
                                        <p:cTn id="104" dur="1" fill="hold">
                                          <p:stCondLst>
                                            <p:cond delay="0"/>
                                          </p:stCondLst>
                                        </p:cTn>
                                        <p:tgtEl>
                                          <p:spTgt spid="80904"/>
                                        </p:tgtEl>
                                        <p:attrNameLst>
                                          <p:attrName>style.visibility</p:attrName>
                                        </p:attrNameLst>
                                      </p:cBhvr>
                                      <p:to>
                                        <p:strVal val="visible"/>
                                      </p:to>
                                    </p:set>
                                    <p:anim calcmode="lin" valueType="num">
                                      <p:cBhvr additive="base">
                                        <p:cTn id="105" dur="500" fill="hold"/>
                                        <p:tgtEl>
                                          <p:spTgt spid="80904"/>
                                        </p:tgtEl>
                                        <p:attrNameLst>
                                          <p:attrName>ppt_x</p:attrName>
                                        </p:attrNameLst>
                                      </p:cBhvr>
                                      <p:tavLst>
                                        <p:tav tm="0">
                                          <p:val>
                                            <p:strVal val="#ppt_x"/>
                                          </p:val>
                                        </p:tav>
                                        <p:tav tm="100000">
                                          <p:val>
                                            <p:strVal val="#ppt_x"/>
                                          </p:val>
                                        </p:tav>
                                      </p:tavLst>
                                    </p:anim>
                                    <p:anim calcmode="lin" valueType="num">
                                      <p:cBhvr additive="base">
                                        <p:cTn id="106" dur="500" fill="hold"/>
                                        <p:tgtEl>
                                          <p:spTgt spid="80904"/>
                                        </p:tgtEl>
                                        <p:attrNameLst>
                                          <p:attrName>ppt_y</p:attrName>
                                        </p:attrNameLst>
                                      </p:cBhvr>
                                      <p:tavLst>
                                        <p:tav tm="0">
                                          <p:val>
                                            <p:strVal val="1+#ppt_h/2"/>
                                          </p:val>
                                        </p:tav>
                                        <p:tav tm="100000">
                                          <p:val>
                                            <p:strVal val="#ppt_y"/>
                                          </p:val>
                                        </p:tav>
                                      </p:tavLst>
                                    </p:anim>
                                  </p:childTnLst>
                                </p:cTn>
                              </p:par>
                              <p:par>
                                <p:cTn id="107" presetID="22" presetClass="entr" presetSubtype="1" fill="hold" grpId="0" nodeType="withEffect">
                                  <p:stCondLst>
                                    <p:cond delay="700"/>
                                  </p:stCondLst>
                                  <p:childTnLst>
                                    <p:set>
                                      <p:cBhvr>
                                        <p:cTn id="108" dur="1" fill="hold">
                                          <p:stCondLst>
                                            <p:cond delay="0"/>
                                          </p:stCondLst>
                                        </p:cTn>
                                        <p:tgtEl>
                                          <p:spTgt spid="51"/>
                                        </p:tgtEl>
                                        <p:attrNameLst>
                                          <p:attrName>style.visibility</p:attrName>
                                        </p:attrNameLst>
                                      </p:cBhvr>
                                      <p:to>
                                        <p:strVal val="visible"/>
                                      </p:to>
                                    </p:set>
                                    <p:animEffect transition="in" filter="wipe(up)">
                                      <p:cBhvr>
                                        <p:cTn id="109" dur="500"/>
                                        <p:tgtEl>
                                          <p:spTgt spid="51"/>
                                        </p:tgtEl>
                                      </p:cBhvr>
                                    </p:animEffect>
                                  </p:childTnLst>
                                </p:cTn>
                              </p:par>
                              <p:par>
                                <p:cTn id="110" presetID="1" presetClass="emph" presetSubtype="2" fill="hold" nodeType="withEffect">
                                  <p:stCondLst>
                                    <p:cond delay="700"/>
                                  </p:stCondLst>
                                  <p:childTnLst>
                                    <p:animClr clrSpc="rgb" dir="cw">
                                      <p:cBhvr>
                                        <p:cTn id="111" dur="1000" fill="hold"/>
                                        <p:tgtEl>
                                          <p:spTgt spid="27673"/>
                                        </p:tgtEl>
                                        <p:attrNameLst>
                                          <p:attrName>fillcolor</p:attrName>
                                        </p:attrNameLst>
                                      </p:cBhvr>
                                      <p:to>
                                        <a:srgbClr val="006600"/>
                                      </p:to>
                                    </p:animClr>
                                    <p:set>
                                      <p:cBhvr>
                                        <p:cTn id="112" dur="1000" fill="hold"/>
                                        <p:tgtEl>
                                          <p:spTgt spid="27673"/>
                                        </p:tgtEl>
                                        <p:attrNameLst>
                                          <p:attrName>fill.type</p:attrName>
                                        </p:attrNameLst>
                                      </p:cBhvr>
                                      <p:to>
                                        <p:strVal val="solid"/>
                                      </p:to>
                                    </p:set>
                                    <p:set>
                                      <p:cBhvr>
                                        <p:cTn id="113" dur="1000" fill="hold"/>
                                        <p:tgtEl>
                                          <p:spTgt spid="27673"/>
                                        </p:tgtEl>
                                        <p:attrNameLst>
                                          <p:attrName>fill.on</p:attrName>
                                        </p:attrNameLst>
                                      </p:cBhvr>
                                      <p:to>
                                        <p:strVal val="true"/>
                                      </p:to>
                                    </p:set>
                                  </p:childTnLst>
                                </p:cTn>
                              </p:par>
                              <p:par>
                                <p:cTn id="114" presetID="2" presetClass="entr" presetSubtype="4"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 calcmode="lin" valueType="num">
                                      <p:cBhvr additive="base">
                                        <p:cTn id="116" dur="1000" fill="hold"/>
                                        <p:tgtEl>
                                          <p:spTgt spid="20"/>
                                        </p:tgtEl>
                                        <p:attrNameLst>
                                          <p:attrName>ppt_x</p:attrName>
                                        </p:attrNameLst>
                                      </p:cBhvr>
                                      <p:tavLst>
                                        <p:tav tm="0">
                                          <p:val>
                                            <p:strVal val="#ppt_x"/>
                                          </p:val>
                                        </p:tav>
                                        <p:tav tm="100000">
                                          <p:val>
                                            <p:strVal val="#ppt_x"/>
                                          </p:val>
                                        </p:tav>
                                      </p:tavLst>
                                    </p:anim>
                                    <p:anim calcmode="lin" valueType="num">
                                      <p:cBhvr additive="base">
                                        <p:cTn id="1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64" grpId="0" animBg="1"/>
      <p:bldP spid="27664" grpId="1" animBg="1"/>
      <p:bldP spid="80903" grpId="0" animBg="1"/>
      <p:bldP spid="80904" grpId="0"/>
      <p:bldP spid="27692" grpId="0" animBg="1"/>
      <p:bldP spid="27692" grpId="1" animBg="1"/>
      <p:bldP spid="53" grpId="0" animBg="1"/>
      <p:bldP spid="54" grpId="0" animBg="1"/>
      <p:bldP spid="56" grpId="0" animBg="1"/>
      <p:bldP spid="58" grpId="0" animBg="1"/>
      <p:bldP spid="60" grpId="0" animBg="1"/>
      <p:bldP spid="64" grpId="0" animBg="1"/>
      <p:bldP spid="65" grpId="0" animBg="1"/>
      <p:bldP spid="51" grpId="0" animBg="1"/>
      <p:bldP spid="77" grpId="0"/>
      <p:bldP spid="78" grpId="0"/>
      <p:bldP spid="7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p:cNvSpPr>
            <a:spLocks noGrp="1"/>
          </p:cNvSpPr>
          <p:nvPr>
            <p:ph type="title"/>
          </p:nvPr>
        </p:nvSpPr>
        <p:spPr/>
        <p:txBody>
          <a:bodyPr>
            <a:noAutofit/>
          </a:bodyPr>
          <a:lstStyle/>
          <a:p>
            <a:pPr>
              <a:spcBef>
                <a:spcPts val="0"/>
              </a:spcBef>
            </a:pPr>
            <a:r>
              <a:rPr lang="en-GB" dirty="0"/>
              <a:t>A Buffered Plan (2)</a:t>
            </a:r>
            <a:endParaRPr lang="en-GB" i="1" dirty="0"/>
          </a:p>
        </p:txBody>
      </p:sp>
      <p:sp>
        <p:nvSpPr>
          <p:cNvPr id="49" name="Slide Number Placeholder 2"/>
          <p:cNvSpPr>
            <a:spLocks noGrp="1"/>
          </p:cNvSpPr>
          <p:nvPr>
            <p:ph type="sldNum" sz="quarter" idx="4"/>
          </p:nvPr>
        </p:nvSpPr>
        <p:spPr>
          <a:xfrm>
            <a:off x="191344" y="1257301"/>
            <a:ext cx="574799" cy="29949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499B70-49A0-4519-9B09-62EDDB406EFA}" type="slidenum">
              <a:rPr kumimoji="0" lang="nl-NL" sz="1200" b="0"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6" name="Picture 5">
            <a:extLst>
              <a:ext uri="{FF2B5EF4-FFF2-40B4-BE49-F238E27FC236}">
                <a16:creationId xmlns:a16="http://schemas.microsoft.com/office/drawing/2014/main" id="{C20301DC-7818-47CF-A462-736467F0D7B6}"/>
              </a:ext>
            </a:extLst>
          </p:cNvPr>
          <p:cNvPicPr>
            <a:picLocks noChangeAspect="1"/>
          </p:cNvPicPr>
          <p:nvPr/>
        </p:nvPicPr>
        <p:blipFill>
          <a:blip r:embed="rId3"/>
          <a:stretch>
            <a:fillRect/>
          </a:stretch>
        </p:blipFill>
        <p:spPr>
          <a:xfrm>
            <a:off x="911424" y="2060848"/>
            <a:ext cx="9289032" cy="4271574"/>
          </a:xfrm>
          <a:prstGeom prst="rect">
            <a:avLst/>
          </a:prstGeom>
        </p:spPr>
      </p:pic>
    </p:spTree>
    <p:extLst>
      <p:ext uri="{BB962C8B-B14F-4D97-AF65-F5344CB8AC3E}">
        <p14:creationId xmlns:p14="http://schemas.microsoft.com/office/powerpoint/2010/main" val="1676949361"/>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1746600" y="2225981"/>
            <a:ext cx="770400"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27652" name="Rectangle 4"/>
          <p:cNvSpPr>
            <a:spLocks noChangeArrowheads="1"/>
          </p:cNvSpPr>
          <p:nvPr/>
        </p:nvSpPr>
        <p:spPr bwMode="auto">
          <a:xfrm>
            <a:off x="2530092" y="2225981"/>
            <a:ext cx="381600"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27664" name="Rectangle 21"/>
          <p:cNvSpPr>
            <a:spLocks noChangeArrowheads="1"/>
          </p:cNvSpPr>
          <p:nvPr/>
        </p:nvSpPr>
        <p:spPr bwMode="auto">
          <a:xfrm>
            <a:off x="6384546" y="4023033"/>
            <a:ext cx="2297769" cy="287339"/>
          </a:xfrm>
          <a:prstGeom prst="rect">
            <a:avLst/>
          </a:prstGeom>
          <a:solidFill>
            <a:srgbClr val="92D05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80903" name="Line 24"/>
          <p:cNvSpPr>
            <a:spLocks noChangeShapeType="1"/>
          </p:cNvSpPr>
          <p:nvPr/>
        </p:nvSpPr>
        <p:spPr bwMode="auto">
          <a:xfrm flipH="1">
            <a:off x="1746144" y="5867610"/>
            <a:ext cx="6979961" cy="9508"/>
          </a:xfrm>
          <a:prstGeom prst="line">
            <a:avLst/>
          </a:prstGeom>
          <a:noFill/>
          <a:ln w="38100">
            <a:solidFill>
              <a:srgbClr val="006600"/>
            </a:solidFill>
            <a:round/>
            <a:headEnd type="triangl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04892"/>
              </a:solidFill>
              <a:effectLst/>
              <a:uLnTx/>
              <a:uFillTx/>
              <a:latin typeface="Tw Cen MT"/>
              <a:ea typeface="+mn-ea"/>
              <a:cs typeface="+mn-cs"/>
            </a:endParaRPr>
          </a:p>
        </p:txBody>
      </p:sp>
      <p:sp>
        <p:nvSpPr>
          <p:cNvPr id="80904" name="Text Box 25"/>
          <p:cNvSpPr txBox="1">
            <a:spLocks noChangeArrowheads="1"/>
          </p:cNvSpPr>
          <p:nvPr/>
        </p:nvSpPr>
        <p:spPr bwMode="auto">
          <a:xfrm>
            <a:off x="5409836" y="5900260"/>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Tw Cen MT"/>
                <a:ea typeface="+mn-ea"/>
                <a:cs typeface="+mn-cs"/>
              </a:rPr>
              <a:t>60</a:t>
            </a:r>
          </a:p>
        </p:txBody>
      </p:sp>
      <p:sp>
        <p:nvSpPr>
          <p:cNvPr id="80906" name="Line 28"/>
          <p:cNvSpPr>
            <a:spLocks noChangeShapeType="1"/>
          </p:cNvSpPr>
          <p:nvPr/>
        </p:nvSpPr>
        <p:spPr bwMode="auto">
          <a:xfrm flipV="1">
            <a:off x="1723650" y="1937499"/>
            <a:ext cx="0" cy="2736851"/>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grpSp>
        <p:nvGrpSpPr>
          <p:cNvPr id="4" name="Group 61"/>
          <p:cNvGrpSpPr/>
          <p:nvPr/>
        </p:nvGrpSpPr>
        <p:grpSpPr>
          <a:xfrm>
            <a:off x="1683981" y="4665273"/>
            <a:ext cx="7375503" cy="493159"/>
            <a:chOff x="944585" y="4674347"/>
            <a:chExt cx="7375503" cy="493159"/>
          </a:xfrm>
        </p:grpSpPr>
        <p:sp>
          <p:nvSpPr>
            <p:cNvPr id="80899" name="Text Box 15"/>
            <p:cNvSpPr txBox="1">
              <a:spLocks noChangeArrowheads="1"/>
            </p:cNvSpPr>
            <p:nvPr/>
          </p:nvSpPr>
          <p:spPr bwMode="auto">
            <a:xfrm>
              <a:off x="2044236" y="4798174"/>
              <a:ext cx="519112"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w Cen MT"/>
                  <a:ea typeface="+mn-ea"/>
                  <a:cs typeface="+mn-cs"/>
                </a:rPr>
                <a:t>10</a:t>
              </a:r>
            </a:p>
          </p:txBody>
        </p:sp>
        <p:grpSp>
          <p:nvGrpSpPr>
            <p:cNvPr id="5" name="Group 60"/>
            <p:cNvGrpSpPr/>
            <p:nvPr/>
          </p:nvGrpSpPr>
          <p:grpSpPr>
            <a:xfrm>
              <a:off x="944585" y="4674347"/>
              <a:ext cx="7375503" cy="123827"/>
              <a:chOff x="944585" y="4674347"/>
              <a:chExt cx="7375503" cy="123827"/>
            </a:xfrm>
          </p:grpSpPr>
          <p:sp>
            <p:nvSpPr>
              <p:cNvPr id="80905" name="Line 27"/>
              <p:cNvSpPr>
                <a:spLocks noChangeShapeType="1"/>
              </p:cNvSpPr>
              <p:nvPr/>
            </p:nvSpPr>
            <p:spPr bwMode="auto">
              <a:xfrm flipV="1">
                <a:off x="944585" y="4674347"/>
                <a:ext cx="7375503" cy="6613"/>
              </a:xfrm>
              <a:prstGeom prst="line">
                <a:avLst/>
              </a:prstGeom>
              <a:noFill/>
              <a:ln w="222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7" name="Line 29"/>
              <p:cNvSpPr>
                <a:spLocks noChangeShapeType="1"/>
              </p:cNvSpPr>
              <p:nvPr/>
            </p:nvSpPr>
            <p:spPr bwMode="auto">
              <a:xfrm>
                <a:off x="2188252"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8" name="Line 30"/>
              <p:cNvSpPr>
                <a:spLocks noChangeShapeType="1"/>
              </p:cNvSpPr>
              <p:nvPr/>
            </p:nvSpPr>
            <p:spPr bwMode="auto">
              <a:xfrm>
                <a:off x="3340380"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09" name="Line 31"/>
              <p:cNvSpPr>
                <a:spLocks noChangeShapeType="1"/>
              </p:cNvSpPr>
              <p:nvPr/>
            </p:nvSpPr>
            <p:spPr bwMode="auto">
              <a:xfrm>
                <a:off x="4492508"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10" name="Line 32"/>
              <p:cNvSpPr>
                <a:spLocks noChangeShapeType="1"/>
              </p:cNvSpPr>
              <p:nvPr/>
            </p:nvSpPr>
            <p:spPr bwMode="auto">
              <a:xfrm>
                <a:off x="5645150"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11" name="Line 33"/>
              <p:cNvSpPr>
                <a:spLocks noChangeShapeType="1"/>
              </p:cNvSpPr>
              <p:nvPr/>
            </p:nvSpPr>
            <p:spPr bwMode="auto">
              <a:xfrm>
                <a:off x="6808785"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sp>
            <p:nvSpPr>
              <p:cNvPr id="80912" name="Line 34"/>
              <p:cNvSpPr>
                <a:spLocks noChangeShapeType="1"/>
              </p:cNvSpPr>
              <p:nvPr/>
            </p:nvSpPr>
            <p:spPr bwMode="auto">
              <a:xfrm>
                <a:off x="7948613" y="4674349"/>
                <a:ext cx="0" cy="123825"/>
              </a:xfrm>
              <a:prstGeom prst="line">
                <a:avLst/>
              </a:prstGeom>
              <a:noFill/>
              <a:ln w="254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Tw Cen MT"/>
                  <a:ea typeface="+mn-ea"/>
                  <a:cs typeface="+mn-cs"/>
                </a:endParaRPr>
              </a:p>
            </p:txBody>
          </p:sp>
        </p:grpSp>
        <p:sp>
          <p:nvSpPr>
            <p:cNvPr id="80913" name="Text Box 35"/>
            <p:cNvSpPr txBox="1">
              <a:spLocks noChangeArrowheads="1"/>
            </p:cNvSpPr>
            <p:nvPr/>
          </p:nvSpPr>
          <p:spPr bwMode="auto">
            <a:xfrm>
              <a:off x="3170237"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w Cen MT"/>
                  <a:ea typeface="+mn-ea"/>
                  <a:cs typeface="+mn-cs"/>
                </a:rPr>
                <a:t>20</a:t>
              </a:r>
            </a:p>
          </p:txBody>
        </p:sp>
        <p:sp>
          <p:nvSpPr>
            <p:cNvPr id="80914" name="Text Box 36"/>
            <p:cNvSpPr txBox="1">
              <a:spLocks noChangeArrowheads="1"/>
            </p:cNvSpPr>
            <p:nvPr/>
          </p:nvSpPr>
          <p:spPr bwMode="auto">
            <a:xfrm>
              <a:off x="4362029" y="4798174"/>
              <a:ext cx="519112"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w Cen MT"/>
                  <a:ea typeface="+mn-ea"/>
                  <a:cs typeface="+mn-cs"/>
                </a:rPr>
                <a:t>30</a:t>
              </a:r>
            </a:p>
          </p:txBody>
        </p:sp>
        <p:sp>
          <p:nvSpPr>
            <p:cNvPr id="80915" name="Text Box 37"/>
            <p:cNvSpPr txBox="1">
              <a:spLocks noChangeArrowheads="1"/>
            </p:cNvSpPr>
            <p:nvPr/>
          </p:nvSpPr>
          <p:spPr bwMode="auto">
            <a:xfrm>
              <a:off x="5422902"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w Cen MT"/>
                  <a:ea typeface="+mn-ea"/>
                  <a:cs typeface="+mn-cs"/>
                </a:rPr>
                <a:t>40</a:t>
              </a:r>
            </a:p>
          </p:txBody>
        </p:sp>
        <p:sp>
          <p:nvSpPr>
            <p:cNvPr id="80916" name="Text Box 38"/>
            <p:cNvSpPr txBox="1">
              <a:spLocks noChangeArrowheads="1"/>
            </p:cNvSpPr>
            <p:nvPr/>
          </p:nvSpPr>
          <p:spPr bwMode="auto">
            <a:xfrm>
              <a:off x="6586537"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w Cen MT"/>
                  <a:ea typeface="+mn-ea"/>
                  <a:cs typeface="+mn-cs"/>
                </a:rPr>
                <a:t>50</a:t>
              </a:r>
            </a:p>
          </p:txBody>
        </p:sp>
        <p:sp>
          <p:nvSpPr>
            <p:cNvPr id="80917" name="Text Box 39"/>
            <p:cNvSpPr txBox="1">
              <a:spLocks noChangeArrowheads="1"/>
            </p:cNvSpPr>
            <p:nvPr/>
          </p:nvSpPr>
          <p:spPr bwMode="auto">
            <a:xfrm>
              <a:off x="7724775" y="479817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w Cen MT"/>
                  <a:ea typeface="+mn-ea"/>
                  <a:cs typeface="+mn-cs"/>
                </a:rPr>
                <a:t>60</a:t>
              </a:r>
            </a:p>
          </p:txBody>
        </p:sp>
      </p:grpSp>
      <p:sp>
        <p:nvSpPr>
          <p:cNvPr id="27672" name="Text Box 58"/>
          <p:cNvSpPr txBox="1">
            <a:spLocks noChangeArrowheads="1"/>
          </p:cNvSpPr>
          <p:nvPr/>
        </p:nvSpPr>
        <p:spPr bwMode="auto">
          <a:xfrm>
            <a:off x="9051126" y="4479608"/>
            <a:ext cx="575469" cy="347206"/>
          </a:xfrm>
          <a:prstGeom prst="rect">
            <a:avLst/>
          </a:prstGeom>
          <a:noFill/>
          <a:ln w="12700">
            <a:noFill/>
            <a:miter lim="800000"/>
            <a:headEnd/>
            <a:tailEnd/>
          </a:ln>
        </p:spPr>
        <p:txBody>
          <a:bodyPr wrap="none" lIns="100008" tIns="50004" rIns="100008" bIns="50004">
            <a:spAutoFit/>
          </a:bodyPr>
          <a:lstStyle/>
          <a:p>
            <a:pPr marL="0" marR="0" lvl="0" indent="0" algn="l" defTabSz="1000125"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a:ea typeface="+mn-ea"/>
                <a:cs typeface="+mn-cs"/>
              </a:rPr>
              <a:t>Time</a:t>
            </a:r>
          </a:p>
        </p:txBody>
      </p:sp>
      <p:sp>
        <p:nvSpPr>
          <p:cNvPr id="27673" name="Rectangle 59"/>
          <p:cNvSpPr>
            <a:spLocks noChangeArrowheads="1"/>
          </p:cNvSpPr>
          <p:nvPr/>
        </p:nvSpPr>
        <p:spPr bwMode="auto">
          <a:xfrm>
            <a:off x="408628" y="4410273"/>
            <a:ext cx="222250" cy="24765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3" name="Rectangle 60"/>
          <p:cNvSpPr>
            <a:spLocks noChangeArrowheads="1"/>
          </p:cNvSpPr>
          <p:nvPr/>
        </p:nvSpPr>
        <p:spPr bwMode="auto">
          <a:xfrm>
            <a:off x="408628" y="4037212"/>
            <a:ext cx="222250" cy="24765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80921" name="Text Box 61"/>
          <p:cNvSpPr txBox="1">
            <a:spLocks noChangeArrowheads="1"/>
          </p:cNvSpPr>
          <p:nvPr/>
        </p:nvSpPr>
        <p:spPr bwMode="auto">
          <a:xfrm>
            <a:off x="705491" y="4037212"/>
            <a:ext cx="1913259" cy="276999"/>
          </a:xfrm>
          <a:prstGeom prst="rect">
            <a:avLst/>
          </a:prstGeom>
          <a:noFill/>
          <a:ln w="9525" algn="ctr">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000000"/>
                </a:solidFill>
                <a:effectLst/>
                <a:uLnTx/>
                <a:uFillTx/>
                <a:latin typeface="Tw Cen MT"/>
                <a:ea typeface="+mn-ea"/>
                <a:cs typeface="+mn-cs"/>
              </a:rPr>
              <a:t>Achievable</a:t>
            </a:r>
            <a:endParaRPr kumimoji="0" lang="en-US" sz="1200" b="0" i="0" u="none" strike="noStrike" kern="1200" cap="none" spc="0" normalizeH="0" baseline="0" noProof="0" dirty="0">
              <a:ln>
                <a:noFill/>
              </a:ln>
              <a:solidFill>
                <a:srgbClr val="000000"/>
              </a:solidFill>
              <a:effectLst/>
              <a:uLnTx/>
              <a:uFillTx/>
              <a:latin typeface="Tw Cen MT"/>
              <a:ea typeface="+mn-ea"/>
              <a:cs typeface="+mn-cs"/>
            </a:endParaRPr>
          </a:p>
        </p:txBody>
      </p:sp>
      <p:sp>
        <p:nvSpPr>
          <p:cNvPr id="80922" name="Text Box 63"/>
          <p:cNvSpPr txBox="1">
            <a:spLocks noChangeArrowheads="1"/>
          </p:cNvSpPr>
          <p:nvPr/>
        </p:nvSpPr>
        <p:spPr bwMode="auto">
          <a:xfrm>
            <a:off x="712252" y="4410275"/>
            <a:ext cx="928459" cy="276999"/>
          </a:xfrm>
          <a:prstGeom prst="rect">
            <a:avLst/>
          </a:prstGeom>
          <a:noFill/>
          <a:ln w="9525" algn="ctr">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w Cen MT"/>
                <a:ea typeface="+mn-ea"/>
                <a:cs typeface="+mn-cs"/>
              </a:rPr>
              <a:t>Contingency</a:t>
            </a:r>
          </a:p>
        </p:txBody>
      </p:sp>
      <p:cxnSp>
        <p:nvCxnSpPr>
          <p:cNvPr id="27687" name="Straight Connector 50"/>
          <p:cNvCxnSpPr>
            <a:cxnSpLocks noChangeShapeType="1"/>
            <a:stCxn id="27652" idx="0"/>
          </p:cNvCxnSpPr>
          <p:nvPr/>
        </p:nvCxnSpPr>
        <p:spPr bwMode="auto">
          <a:xfrm rot="5400000" flipH="1" flipV="1">
            <a:off x="5593851" y="-714230"/>
            <a:ext cx="67253" cy="5813170"/>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88" name="Straight Connector 51"/>
          <p:cNvCxnSpPr>
            <a:cxnSpLocks noChangeShapeType="1"/>
            <a:stCxn id="53" idx="0"/>
          </p:cNvCxnSpPr>
          <p:nvPr/>
        </p:nvCxnSpPr>
        <p:spPr bwMode="auto">
          <a:xfrm rot="5400000" flipH="1" flipV="1">
            <a:off x="5836981" y="-84818"/>
            <a:ext cx="158735" cy="5235424"/>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89" name="Straight Connector 53"/>
          <p:cNvCxnSpPr>
            <a:cxnSpLocks noChangeShapeType="1"/>
            <a:stCxn id="56" idx="0"/>
          </p:cNvCxnSpPr>
          <p:nvPr/>
        </p:nvCxnSpPr>
        <p:spPr bwMode="auto">
          <a:xfrm rot="5400000" flipH="1" flipV="1">
            <a:off x="6671951" y="1103007"/>
            <a:ext cx="232345" cy="3496667"/>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90" name="Straight Connector 56"/>
          <p:cNvCxnSpPr>
            <a:cxnSpLocks noChangeShapeType="1"/>
            <a:stCxn id="58" idx="0"/>
          </p:cNvCxnSpPr>
          <p:nvPr/>
        </p:nvCxnSpPr>
        <p:spPr bwMode="auto">
          <a:xfrm rot="5400000" flipH="1" flipV="1">
            <a:off x="7222714" y="1989842"/>
            <a:ext cx="318965" cy="2344537"/>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91" name="Straight Connector 58"/>
          <p:cNvCxnSpPr>
            <a:cxnSpLocks noChangeShapeType="1"/>
            <a:stCxn id="60" idx="0"/>
          </p:cNvCxnSpPr>
          <p:nvPr/>
        </p:nvCxnSpPr>
        <p:spPr bwMode="auto">
          <a:xfrm rot="5400000" flipH="1" flipV="1">
            <a:off x="7734318" y="2876740"/>
            <a:ext cx="407074" cy="1192409"/>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sp>
        <p:nvSpPr>
          <p:cNvPr id="27692" name="Down Arrow 60"/>
          <p:cNvSpPr>
            <a:spLocks noChangeArrowheads="1"/>
          </p:cNvSpPr>
          <p:nvPr/>
        </p:nvSpPr>
        <p:spPr bwMode="auto">
          <a:xfrm>
            <a:off x="8497198" y="1988842"/>
            <a:ext cx="288031" cy="1904336"/>
          </a:xfrm>
          <a:prstGeom prst="downArrow">
            <a:avLst>
              <a:gd name="adj1" fmla="val 50000"/>
              <a:gd name="adj2" fmla="val 49993"/>
            </a:avLst>
          </a:prstGeom>
          <a:solidFill>
            <a:srgbClr val="92D050"/>
          </a:solidFill>
          <a:ln>
            <a:solidFill>
              <a:srgbClr val="92D050"/>
            </a:solidFill>
            <a:headEnd/>
            <a:tailEnd/>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53" name="Rectangle 3"/>
          <p:cNvSpPr>
            <a:spLocks noChangeArrowheads="1"/>
          </p:cNvSpPr>
          <p:nvPr/>
        </p:nvSpPr>
        <p:spPr bwMode="auto">
          <a:xfrm>
            <a:off x="2913436" y="2612261"/>
            <a:ext cx="770400"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endParaRPr lang="nl-NL" sz="2400">
              <a:solidFill>
                <a:srgbClr val="FFFFFF"/>
              </a:solidFill>
              <a:latin typeface="Lucida Grande" pitchFamily="1" charset="0"/>
            </a:endParaRPr>
          </a:p>
        </p:txBody>
      </p:sp>
      <p:sp>
        <p:nvSpPr>
          <p:cNvPr id="54" name="Rectangle 4"/>
          <p:cNvSpPr>
            <a:spLocks noChangeArrowheads="1"/>
          </p:cNvSpPr>
          <p:nvPr/>
        </p:nvSpPr>
        <p:spPr bwMode="auto">
          <a:xfrm>
            <a:off x="3698170" y="2612261"/>
            <a:ext cx="381600" cy="288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55" name="Rectangle 3"/>
          <p:cNvSpPr>
            <a:spLocks noChangeArrowheads="1"/>
          </p:cNvSpPr>
          <p:nvPr/>
        </p:nvSpPr>
        <p:spPr bwMode="auto">
          <a:xfrm>
            <a:off x="4081690" y="2967512"/>
            <a:ext cx="770400" cy="287337"/>
          </a:xfrm>
          <a:prstGeom prst="rect">
            <a:avLst/>
          </a:prstGeom>
          <a:ln w="19050">
            <a:solidFill>
              <a:srgbClr val="0B4E8C"/>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56" name="Rectangle 4"/>
          <p:cNvSpPr>
            <a:spLocks noChangeArrowheads="1"/>
          </p:cNvSpPr>
          <p:nvPr/>
        </p:nvSpPr>
        <p:spPr bwMode="auto">
          <a:xfrm>
            <a:off x="4848990" y="2967512"/>
            <a:ext cx="381600"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57" name="Rectangle 3"/>
          <p:cNvSpPr>
            <a:spLocks noChangeArrowheads="1"/>
          </p:cNvSpPr>
          <p:nvPr/>
        </p:nvSpPr>
        <p:spPr bwMode="auto">
          <a:xfrm>
            <a:off x="5232033" y="3321592"/>
            <a:ext cx="770400"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58" name="Rectangle 4"/>
          <p:cNvSpPr>
            <a:spLocks noChangeArrowheads="1"/>
          </p:cNvSpPr>
          <p:nvPr/>
        </p:nvSpPr>
        <p:spPr bwMode="auto">
          <a:xfrm>
            <a:off x="6019128" y="3321592"/>
            <a:ext cx="381600"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59" name="Rectangle 3"/>
          <p:cNvSpPr>
            <a:spLocks noChangeArrowheads="1"/>
          </p:cNvSpPr>
          <p:nvPr/>
        </p:nvSpPr>
        <p:spPr bwMode="auto">
          <a:xfrm>
            <a:off x="6422661" y="3678067"/>
            <a:ext cx="770400"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60" name="Rectangle 4"/>
          <p:cNvSpPr>
            <a:spLocks noChangeArrowheads="1"/>
          </p:cNvSpPr>
          <p:nvPr/>
        </p:nvSpPr>
        <p:spPr bwMode="auto">
          <a:xfrm>
            <a:off x="7150851" y="3676481"/>
            <a:ext cx="381600" cy="2889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63" name="Rectangle 3"/>
          <p:cNvSpPr>
            <a:spLocks noChangeArrowheads="1"/>
          </p:cNvSpPr>
          <p:nvPr/>
        </p:nvSpPr>
        <p:spPr bwMode="auto">
          <a:xfrm>
            <a:off x="7537083" y="4023033"/>
            <a:ext cx="736347" cy="288925"/>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Lucida Grande" pitchFamily="1" charset="0"/>
              <a:ea typeface="+mn-ea"/>
              <a:cs typeface="+mn-cs"/>
            </a:endParaRPr>
          </a:p>
        </p:txBody>
      </p:sp>
      <p:sp>
        <p:nvSpPr>
          <p:cNvPr id="64" name="Rectangle 4"/>
          <p:cNvSpPr>
            <a:spLocks noChangeArrowheads="1"/>
          </p:cNvSpPr>
          <p:nvPr/>
        </p:nvSpPr>
        <p:spPr bwMode="auto">
          <a:xfrm>
            <a:off x="8290883" y="4023033"/>
            <a:ext cx="381600" cy="28733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Lucida Grande" pitchFamily="1" charset="0"/>
              <a:ea typeface="+mn-ea"/>
              <a:cs typeface="+mn-cs"/>
            </a:endParaRPr>
          </a:p>
        </p:txBody>
      </p:sp>
      <p:sp>
        <p:nvSpPr>
          <p:cNvPr id="46" name="Title 45"/>
          <p:cNvSpPr>
            <a:spLocks noGrp="1"/>
          </p:cNvSpPr>
          <p:nvPr>
            <p:ph type="title"/>
          </p:nvPr>
        </p:nvSpPr>
        <p:spPr/>
        <p:txBody>
          <a:bodyPr>
            <a:noAutofit/>
          </a:bodyPr>
          <a:lstStyle/>
          <a:p>
            <a:pPr>
              <a:spcBef>
                <a:spcPts val="0"/>
              </a:spcBef>
            </a:pPr>
            <a:r>
              <a:rPr lang="en-GB" dirty="0"/>
              <a:t>A Buffered Plan (2)</a:t>
            </a:r>
            <a:endParaRPr lang="en-GB" i="1" dirty="0"/>
          </a:p>
        </p:txBody>
      </p:sp>
      <p:sp>
        <p:nvSpPr>
          <p:cNvPr id="49" name="Slide Number Placeholder 2"/>
          <p:cNvSpPr>
            <a:spLocks noGrp="1"/>
          </p:cNvSpPr>
          <p:nvPr>
            <p:ph type="sldNum" sz="quarter" idx="4"/>
          </p:nvPr>
        </p:nvSpPr>
        <p:spPr>
          <a:xfrm>
            <a:off x="191344" y="1257301"/>
            <a:ext cx="574799" cy="29949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499B70-49A0-4519-9B09-62EDDB406EFA}" type="slidenum">
              <a:rPr kumimoji="0" lang="nl-NL" sz="1200" b="0"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dirty="0">
              <a:ln>
                <a:noFill/>
              </a:ln>
              <a:solidFill>
                <a:srgbClr val="FFFFFF"/>
              </a:solidFill>
              <a:effectLst/>
              <a:uLnTx/>
              <a:uFillTx/>
              <a:latin typeface="Tw Cen MT"/>
              <a:ea typeface="+mn-ea"/>
              <a:cs typeface="+mn-cs"/>
            </a:endParaRPr>
          </a:p>
        </p:txBody>
      </p:sp>
      <p:grpSp>
        <p:nvGrpSpPr>
          <p:cNvPr id="20" name="Group 126"/>
          <p:cNvGrpSpPr/>
          <p:nvPr/>
        </p:nvGrpSpPr>
        <p:grpSpPr>
          <a:xfrm>
            <a:off x="6417938" y="5425100"/>
            <a:ext cx="2433121" cy="419368"/>
            <a:chOff x="4702585" y="5783219"/>
            <a:chExt cx="1688611" cy="419368"/>
          </a:xfrm>
        </p:grpSpPr>
        <p:grpSp>
          <p:nvGrpSpPr>
            <p:cNvPr id="21" name="Group 122"/>
            <p:cNvGrpSpPr/>
            <p:nvPr/>
          </p:nvGrpSpPr>
          <p:grpSpPr>
            <a:xfrm>
              <a:off x="6274086" y="5784123"/>
              <a:ext cx="117110" cy="404331"/>
              <a:chOff x="6250936" y="5736718"/>
              <a:chExt cx="117110" cy="404331"/>
            </a:xfrm>
          </p:grpSpPr>
          <p:cxnSp>
            <p:nvCxnSpPr>
              <p:cNvPr id="121" name="Straight Connector 120"/>
              <p:cNvCxnSpPr/>
              <p:nvPr/>
            </p:nvCxnSpPr>
            <p:spPr>
              <a:xfrm flipV="1">
                <a:off x="6257548" y="5925025"/>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Isosceles Triangle 121"/>
              <p:cNvSpPr/>
              <p:nvPr/>
            </p:nvSpPr>
            <p:spPr>
              <a:xfrm rot="5400000">
                <a:off x="6201931" y="5785723"/>
                <a:ext cx="215120" cy="117110"/>
              </a:xfrm>
              <a:prstGeom prst="triangle">
                <a:avLst>
                  <a:gd name="adj" fmla="val 465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 Cen MT"/>
                  <a:ea typeface="+mn-ea"/>
                  <a:cs typeface="+mn-cs"/>
                </a:endParaRPr>
              </a:p>
            </p:txBody>
          </p:sp>
        </p:grpSp>
        <p:grpSp>
          <p:nvGrpSpPr>
            <p:cNvPr id="22" name="Group 123"/>
            <p:cNvGrpSpPr/>
            <p:nvPr/>
          </p:nvGrpSpPr>
          <p:grpSpPr>
            <a:xfrm>
              <a:off x="4702585" y="5783219"/>
              <a:ext cx="143484" cy="419368"/>
              <a:chOff x="6172354" y="5710106"/>
              <a:chExt cx="143484" cy="419368"/>
            </a:xfrm>
            <a:solidFill>
              <a:srgbClr val="006600"/>
            </a:solidFill>
          </p:grpSpPr>
          <p:cxnSp>
            <p:nvCxnSpPr>
              <p:cNvPr id="125" name="Straight Connector 124"/>
              <p:cNvCxnSpPr/>
              <p:nvPr/>
            </p:nvCxnSpPr>
            <p:spPr>
              <a:xfrm flipV="1">
                <a:off x="6181127" y="5913450"/>
                <a:ext cx="0" cy="216024"/>
              </a:xfrm>
              <a:prstGeom prst="line">
                <a:avLst/>
              </a:prstGeom>
              <a:grpFill/>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26" name="Isosceles Triangle 125"/>
              <p:cNvSpPr/>
              <p:nvPr/>
            </p:nvSpPr>
            <p:spPr>
              <a:xfrm rot="5400000">
                <a:off x="6136084" y="5746376"/>
                <a:ext cx="216024" cy="143484"/>
              </a:xfrm>
              <a:prstGeom prst="triangle">
                <a:avLst>
                  <a:gd name="adj" fmla="val 487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 Cen MT"/>
                  <a:ea typeface="+mn-ea"/>
                  <a:cs typeface="+mn-cs"/>
                </a:endParaRPr>
              </a:p>
            </p:txBody>
          </p:sp>
        </p:grpSp>
      </p:grpSp>
      <p:sp>
        <p:nvSpPr>
          <p:cNvPr id="113" name="Text Box 25">
            <a:extLst>
              <a:ext uri="{FF2B5EF4-FFF2-40B4-BE49-F238E27FC236}">
                <a16:creationId xmlns:a16="http://schemas.microsoft.com/office/drawing/2014/main" id="{B6B2B739-CBFC-4F09-B3DC-D2B0FC7E5393}"/>
              </a:ext>
            </a:extLst>
          </p:cNvPr>
          <p:cNvSpPr txBox="1">
            <a:spLocks noChangeArrowheads="1"/>
          </p:cNvSpPr>
          <p:nvPr/>
        </p:nvSpPr>
        <p:spPr bwMode="auto">
          <a:xfrm>
            <a:off x="3820213" y="5367124"/>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u="none" strike="noStrike" kern="1200" cap="none" spc="0" normalizeH="0" baseline="0" noProof="0" dirty="0">
                <a:ln>
                  <a:noFill/>
                </a:ln>
                <a:solidFill>
                  <a:schemeClr val="bg1">
                    <a:lumMod val="50000"/>
                  </a:schemeClr>
                </a:solidFill>
                <a:effectLst/>
                <a:uLnTx/>
                <a:uFillTx/>
                <a:latin typeface="Tw Cen MT"/>
                <a:ea typeface="+mn-ea"/>
                <a:cs typeface="+mn-cs"/>
              </a:rPr>
              <a:t>2/3</a:t>
            </a:r>
          </a:p>
        </p:txBody>
      </p:sp>
      <p:sp>
        <p:nvSpPr>
          <p:cNvPr id="114" name="Text Box 25">
            <a:extLst>
              <a:ext uri="{FF2B5EF4-FFF2-40B4-BE49-F238E27FC236}">
                <a16:creationId xmlns:a16="http://schemas.microsoft.com/office/drawing/2014/main" id="{A7655517-8210-4881-BDAE-68D8A6A36378}"/>
              </a:ext>
            </a:extLst>
          </p:cNvPr>
          <p:cNvSpPr txBox="1">
            <a:spLocks noChangeArrowheads="1"/>
          </p:cNvSpPr>
          <p:nvPr/>
        </p:nvSpPr>
        <p:spPr bwMode="auto">
          <a:xfrm>
            <a:off x="7272894" y="5358898"/>
            <a:ext cx="519113" cy="369332"/>
          </a:xfrm>
          <a:prstGeom prst="rect">
            <a:avLst/>
          </a:prstGeom>
          <a:noFill/>
          <a:ln w="9525">
            <a:noFill/>
            <a:miter lim="800000"/>
            <a:headEnd/>
            <a:tailEnd/>
          </a:ln>
        </p:spPr>
        <p:txBody>
          <a:bodyPr>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en-US" sz="1800" b="1" u="none" strike="noStrike" kern="1200" cap="none" spc="0" normalizeH="0" baseline="0" noProof="0" dirty="0">
                <a:ln>
                  <a:noFill/>
                </a:ln>
                <a:solidFill>
                  <a:schemeClr val="bg1">
                    <a:lumMod val="50000"/>
                  </a:schemeClr>
                </a:solidFill>
                <a:effectLst/>
                <a:uLnTx/>
                <a:uFillTx/>
                <a:latin typeface="Tw Cen MT"/>
                <a:ea typeface="+mn-ea"/>
                <a:cs typeface="+mn-cs"/>
              </a:rPr>
              <a:t>1/3</a:t>
            </a:r>
          </a:p>
        </p:txBody>
      </p:sp>
    </p:spTree>
    <p:extLst>
      <p:ext uri="{BB962C8B-B14F-4D97-AF65-F5344CB8AC3E}">
        <p14:creationId xmlns:p14="http://schemas.microsoft.com/office/powerpoint/2010/main" val="38949779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687"/>
                                        </p:tgtEl>
                                        <p:attrNameLst>
                                          <p:attrName>style.visibility</p:attrName>
                                        </p:attrNameLst>
                                      </p:cBhvr>
                                      <p:to>
                                        <p:strVal val="visible"/>
                                      </p:to>
                                    </p:set>
                                    <p:animEffect transition="in" filter="wipe(left)">
                                      <p:cBhvr>
                                        <p:cTn id="7" dur="500"/>
                                        <p:tgtEl>
                                          <p:spTgt spid="27687"/>
                                        </p:tgtEl>
                                      </p:cBhvr>
                                    </p:animEffect>
                                  </p:childTnLst>
                                </p:cTn>
                              </p:par>
                              <p:par>
                                <p:cTn id="8" presetID="22" presetClass="entr" presetSubtype="8" fill="hold" nodeType="withEffect">
                                  <p:stCondLst>
                                    <p:cond delay="100"/>
                                  </p:stCondLst>
                                  <p:childTnLst>
                                    <p:set>
                                      <p:cBhvr>
                                        <p:cTn id="9" dur="1" fill="hold">
                                          <p:stCondLst>
                                            <p:cond delay="0"/>
                                          </p:stCondLst>
                                        </p:cTn>
                                        <p:tgtEl>
                                          <p:spTgt spid="27688"/>
                                        </p:tgtEl>
                                        <p:attrNameLst>
                                          <p:attrName>style.visibility</p:attrName>
                                        </p:attrNameLst>
                                      </p:cBhvr>
                                      <p:to>
                                        <p:strVal val="visible"/>
                                      </p:to>
                                    </p:set>
                                    <p:animEffect transition="in" filter="wipe(left)">
                                      <p:cBhvr>
                                        <p:cTn id="10" dur="500"/>
                                        <p:tgtEl>
                                          <p:spTgt spid="27688"/>
                                        </p:tgtEl>
                                      </p:cBhvr>
                                    </p:animEffect>
                                  </p:childTnLst>
                                </p:cTn>
                              </p:par>
                              <p:par>
                                <p:cTn id="11" presetID="22" presetClass="entr" presetSubtype="8" fill="hold" nodeType="withEffect">
                                  <p:stCondLst>
                                    <p:cond delay="200"/>
                                  </p:stCondLst>
                                  <p:childTnLst>
                                    <p:set>
                                      <p:cBhvr>
                                        <p:cTn id="12" dur="1" fill="hold">
                                          <p:stCondLst>
                                            <p:cond delay="0"/>
                                          </p:stCondLst>
                                        </p:cTn>
                                        <p:tgtEl>
                                          <p:spTgt spid="27689"/>
                                        </p:tgtEl>
                                        <p:attrNameLst>
                                          <p:attrName>style.visibility</p:attrName>
                                        </p:attrNameLst>
                                      </p:cBhvr>
                                      <p:to>
                                        <p:strVal val="visible"/>
                                      </p:to>
                                    </p:set>
                                    <p:animEffect transition="in" filter="wipe(left)">
                                      <p:cBhvr>
                                        <p:cTn id="13" dur="500"/>
                                        <p:tgtEl>
                                          <p:spTgt spid="27689"/>
                                        </p:tgtEl>
                                      </p:cBhvr>
                                    </p:animEffect>
                                  </p:childTnLst>
                                </p:cTn>
                              </p:par>
                              <p:par>
                                <p:cTn id="14" presetID="22" presetClass="entr" presetSubtype="8" fill="hold" nodeType="withEffect">
                                  <p:stCondLst>
                                    <p:cond delay="300"/>
                                  </p:stCondLst>
                                  <p:childTnLst>
                                    <p:set>
                                      <p:cBhvr>
                                        <p:cTn id="15" dur="1" fill="hold">
                                          <p:stCondLst>
                                            <p:cond delay="0"/>
                                          </p:stCondLst>
                                        </p:cTn>
                                        <p:tgtEl>
                                          <p:spTgt spid="27690"/>
                                        </p:tgtEl>
                                        <p:attrNameLst>
                                          <p:attrName>style.visibility</p:attrName>
                                        </p:attrNameLst>
                                      </p:cBhvr>
                                      <p:to>
                                        <p:strVal val="visible"/>
                                      </p:to>
                                    </p:set>
                                    <p:animEffect transition="in" filter="wipe(left)">
                                      <p:cBhvr>
                                        <p:cTn id="16" dur="500"/>
                                        <p:tgtEl>
                                          <p:spTgt spid="27690"/>
                                        </p:tgtEl>
                                      </p:cBhvr>
                                    </p:animEffect>
                                  </p:childTnLst>
                                </p:cTn>
                              </p:par>
                              <p:par>
                                <p:cTn id="17" presetID="22" presetClass="entr" presetSubtype="8" fill="hold" nodeType="withEffect">
                                  <p:stCondLst>
                                    <p:cond delay="500"/>
                                  </p:stCondLst>
                                  <p:childTnLst>
                                    <p:set>
                                      <p:cBhvr>
                                        <p:cTn id="18" dur="1" fill="hold">
                                          <p:stCondLst>
                                            <p:cond delay="0"/>
                                          </p:stCondLst>
                                        </p:cTn>
                                        <p:tgtEl>
                                          <p:spTgt spid="27691"/>
                                        </p:tgtEl>
                                        <p:attrNameLst>
                                          <p:attrName>style.visibility</p:attrName>
                                        </p:attrNameLst>
                                      </p:cBhvr>
                                      <p:to>
                                        <p:strVal val="visible"/>
                                      </p:to>
                                    </p:set>
                                    <p:animEffect transition="in" filter="wipe(left)">
                                      <p:cBhvr>
                                        <p:cTn id="19" dur="500"/>
                                        <p:tgtEl>
                                          <p:spTgt spid="27691"/>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7692"/>
                                        </p:tgtEl>
                                        <p:attrNameLst>
                                          <p:attrName>style.visibility</p:attrName>
                                        </p:attrNameLst>
                                      </p:cBhvr>
                                      <p:to>
                                        <p:strVal val="visible"/>
                                      </p:to>
                                    </p:set>
                                    <p:animEffect transition="in" filter="wipe(up)">
                                      <p:cBhvr>
                                        <p:cTn id="23" dur="500"/>
                                        <p:tgtEl>
                                          <p:spTgt spid="27692"/>
                                        </p:tgtEl>
                                      </p:cBhvr>
                                    </p:animEffect>
                                  </p:childTnLst>
                                </p:cTn>
                              </p:par>
                            </p:childTnLst>
                          </p:cTn>
                        </p:par>
                        <p:par>
                          <p:cTn id="24" fill="hold">
                            <p:stCondLst>
                              <p:cond delay="1500"/>
                            </p:stCondLst>
                            <p:childTnLst>
                              <p:par>
                                <p:cTn id="25" presetID="1" presetClass="exit" presetSubtype="0" fill="hold" grpId="0" nodeType="afterEffect">
                                  <p:stCondLst>
                                    <p:cond delay="0"/>
                                  </p:stCondLst>
                                  <p:childTnLst>
                                    <p:set>
                                      <p:cBhvr>
                                        <p:cTn id="26" dur="1" fill="hold">
                                          <p:stCondLst>
                                            <p:cond delay="0"/>
                                          </p:stCondLst>
                                        </p:cTn>
                                        <p:tgtEl>
                                          <p:spTgt spid="6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7652"/>
                                        </p:tgtEl>
                                        <p:attrNameLst>
                                          <p:attrName>style.visibility</p:attrName>
                                        </p:attrNameLst>
                                      </p:cBhvr>
                                      <p:to>
                                        <p:strVal val="hidden"/>
                                      </p:to>
                                    </p:set>
                                  </p:childTnLst>
                                </p:cTn>
                              </p:par>
                            </p:childTnLst>
                          </p:cTn>
                        </p:par>
                        <p:par>
                          <p:cTn id="37" fill="hold">
                            <p:stCondLst>
                              <p:cond delay="1500"/>
                            </p:stCondLst>
                            <p:childTnLst>
                              <p:par>
                                <p:cTn id="38" presetID="35" presetClass="path" presetSubtype="0" accel="50000" decel="50000" fill="hold" grpId="0" nodeType="afterEffect">
                                  <p:stCondLst>
                                    <p:cond delay="0"/>
                                  </p:stCondLst>
                                  <p:childTnLst>
                                    <p:animMotion origin="layout" path="M -2.91667E-6 0.00162 L -0.02812 -0.00393 " pathEditMode="relative" rAng="0" ptsTypes="AA">
                                      <p:cBhvr>
                                        <p:cTn id="39" dur="1000" fill="hold"/>
                                        <p:tgtEl>
                                          <p:spTgt spid="53"/>
                                        </p:tgtEl>
                                        <p:attrNameLst>
                                          <p:attrName>ppt_x</p:attrName>
                                          <p:attrName>ppt_y</p:attrName>
                                        </p:attrNameLst>
                                      </p:cBhvr>
                                      <p:rCtr x="-1406" y="-278"/>
                                    </p:animMotion>
                                  </p:childTnLst>
                                </p:cTn>
                              </p:par>
                              <p:par>
                                <p:cTn id="40" presetID="35" presetClass="path" presetSubtype="0" accel="50000" decel="50000" fill="hold" nodeType="withEffect">
                                  <p:stCondLst>
                                    <p:cond delay="0"/>
                                  </p:stCondLst>
                                  <p:childTnLst>
                                    <p:animMotion origin="layout" path="M 3.95833E-6 -2.22222E-6 L -0.0625 0.00093 " pathEditMode="relative" rAng="0" ptsTypes="AA">
                                      <p:cBhvr>
                                        <p:cTn id="41" dur="1000" fill="hold"/>
                                        <p:tgtEl>
                                          <p:spTgt spid="55"/>
                                        </p:tgtEl>
                                        <p:attrNameLst>
                                          <p:attrName>ppt_x</p:attrName>
                                          <p:attrName>ppt_y</p:attrName>
                                        </p:attrNameLst>
                                      </p:cBhvr>
                                      <p:rCtr x="-3125" y="46"/>
                                    </p:animMotion>
                                  </p:childTnLst>
                                </p:cTn>
                              </p:par>
                              <p:par>
                                <p:cTn id="42" presetID="35" presetClass="path" presetSubtype="0" accel="50000" decel="50000" fill="hold" nodeType="withEffect">
                                  <p:stCondLst>
                                    <p:cond delay="0"/>
                                  </p:stCondLst>
                                  <p:childTnLst>
                                    <p:animMotion origin="layout" path="M 2.91667E-6 -2.59259E-6 L -0.09362 -0.00231 " pathEditMode="relative" rAng="0" ptsTypes="AA">
                                      <p:cBhvr>
                                        <p:cTn id="43" dur="1000" fill="hold"/>
                                        <p:tgtEl>
                                          <p:spTgt spid="57"/>
                                        </p:tgtEl>
                                        <p:attrNameLst>
                                          <p:attrName>ppt_x</p:attrName>
                                          <p:attrName>ppt_y</p:attrName>
                                        </p:attrNameLst>
                                      </p:cBhvr>
                                      <p:rCtr x="-4688" y="-116"/>
                                    </p:animMotion>
                                  </p:childTnLst>
                                </p:cTn>
                              </p:par>
                              <p:par>
                                <p:cTn id="44" presetID="35" presetClass="path" presetSubtype="0" accel="50000" decel="50000" fill="hold" nodeType="withEffect">
                                  <p:stCondLst>
                                    <p:cond delay="0"/>
                                  </p:stCondLst>
                                  <p:childTnLst>
                                    <p:animMotion origin="layout" path="M 0.00105 0.00115 L -0.12929 -0.00024 " pathEditMode="relative" rAng="0" ptsTypes="AA">
                                      <p:cBhvr>
                                        <p:cTn id="45" dur="1000" fill="hold"/>
                                        <p:tgtEl>
                                          <p:spTgt spid="59"/>
                                        </p:tgtEl>
                                        <p:attrNameLst>
                                          <p:attrName>ppt_x</p:attrName>
                                          <p:attrName>ppt_y</p:attrName>
                                        </p:attrNameLst>
                                      </p:cBhvr>
                                      <p:rCtr x="-6523" y="-69"/>
                                    </p:animMotion>
                                  </p:childTnLst>
                                </p:cTn>
                              </p:par>
                              <p:par>
                                <p:cTn id="46" presetID="35" presetClass="path" presetSubtype="0" accel="50000" decel="50000" fill="hold" nodeType="withEffect">
                                  <p:stCondLst>
                                    <p:cond delay="0"/>
                                  </p:stCondLst>
                                  <p:childTnLst>
                                    <p:animMotion origin="layout" path="M 0.0082 1.11111E-6 L -0.15599 0.00023 " pathEditMode="relative" rAng="0" ptsTypes="AA">
                                      <p:cBhvr>
                                        <p:cTn id="47" dur="1000" fill="hold"/>
                                        <p:tgtEl>
                                          <p:spTgt spid="63"/>
                                        </p:tgtEl>
                                        <p:attrNameLst>
                                          <p:attrName>ppt_x</p:attrName>
                                          <p:attrName>ppt_y</p:attrName>
                                        </p:attrNameLst>
                                      </p:cBhvr>
                                      <p:rCtr x="-8216" y="0"/>
                                    </p:animMotion>
                                  </p:childTnLst>
                                </p:cTn>
                              </p:par>
                              <p:par>
                                <p:cTn id="48" presetID="10" presetClass="exit" presetSubtype="0" fill="hold" nodeType="withEffect">
                                  <p:stCondLst>
                                    <p:cond delay="0"/>
                                  </p:stCondLst>
                                  <p:childTnLst>
                                    <p:animEffect transition="out" filter="fade">
                                      <p:cBhvr>
                                        <p:cTn id="49" dur="500"/>
                                        <p:tgtEl>
                                          <p:spTgt spid="27691"/>
                                        </p:tgtEl>
                                      </p:cBhvr>
                                    </p:animEffect>
                                    <p:set>
                                      <p:cBhvr>
                                        <p:cTn id="50" dur="1" fill="hold">
                                          <p:stCondLst>
                                            <p:cond delay="499"/>
                                          </p:stCondLst>
                                        </p:cTn>
                                        <p:tgtEl>
                                          <p:spTgt spid="2769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7690"/>
                                        </p:tgtEl>
                                      </p:cBhvr>
                                    </p:animEffect>
                                    <p:set>
                                      <p:cBhvr>
                                        <p:cTn id="53" dur="1" fill="hold">
                                          <p:stCondLst>
                                            <p:cond delay="499"/>
                                          </p:stCondLst>
                                        </p:cTn>
                                        <p:tgtEl>
                                          <p:spTgt spid="2769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7689"/>
                                        </p:tgtEl>
                                      </p:cBhvr>
                                    </p:animEffect>
                                    <p:set>
                                      <p:cBhvr>
                                        <p:cTn id="56" dur="1" fill="hold">
                                          <p:stCondLst>
                                            <p:cond delay="499"/>
                                          </p:stCondLst>
                                        </p:cTn>
                                        <p:tgtEl>
                                          <p:spTgt spid="2768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7688"/>
                                        </p:tgtEl>
                                      </p:cBhvr>
                                    </p:animEffect>
                                    <p:set>
                                      <p:cBhvr>
                                        <p:cTn id="59" dur="1" fill="hold">
                                          <p:stCondLst>
                                            <p:cond delay="499"/>
                                          </p:stCondLst>
                                        </p:cTn>
                                        <p:tgtEl>
                                          <p:spTgt spid="2768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7687"/>
                                        </p:tgtEl>
                                      </p:cBhvr>
                                    </p:animEffect>
                                    <p:set>
                                      <p:cBhvr>
                                        <p:cTn id="62" dur="1" fill="hold">
                                          <p:stCondLst>
                                            <p:cond delay="499"/>
                                          </p:stCondLst>
                                        </p:cTn>
                                        <p:tgtEl>
                                          <p:spTgt spid="27687"/>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27664"/>
                                        </p:tgtEl>
                                        <p:attrNameLst>
                                          <p:attrName>style.visibility</p:attrName>
                                        </p:attrNameLst>
                                      </p:cBhvr>
                                      <p:to>
                                        <p:strVal val="visible"/>
                                      </p:to>
                                    </p:set>
                                    <p:animEffect transition="in" filter="fade">
                                      <p:cBhvr>
                                        <p:cTn id="65" dur="2000"/>
                                        <p:tgtEl>
                                          <p:spTgt spid="27664"/>
                                        </p:tgtEl>
                                      </p:cBhvr>
                                    </p:animEffect>
                                  </p:childTnLst>
                                </p:cTn>
                              </p:par>
                              <p:par>
                                <p:cTn id="66" presetID="10" presetClass="exit" presetSubtype="0" fill="hold" grpId="1" nodeType="withEffect">
                                  <p:stCondLst>
                                    <p:cond delay="0"/>
                                  </p:stCondLst>
                                  <p:childTnLst>
                                    <p:animEffect transition="out" filter="fade">
                                      <p:cBhvr>
                                        <p:cTn id="67" dur="500"/>
                                        <p:tgtEl>
                                          <p:spTgt spid="27692"/>
                                        </p:tgtEl>
                                      </p:cBhvr>
                                    </p:animEffect>
                                    <p:set>
                                      <p:cBhvr>
                                        <p:cTn id="68" dur="1" fill="hold">
                                          <p:stCondLst>
                                            <p:cond delay="499"/>
                                          </p:stCondLst>
                                        </p:cTn>
                                        <p:tgtEl>
                                          <p:spTgt spid="27692"/>
                                        </p:tgtEl>
                                        <p:attrNameLst>
                                          <p:attrName>style.visibility</p:attrName>
                                        </p:attrNameLst>
                                      </p:cBhvr>
                                      <p:to>
                                        <p:strVal val="hidden"/>
                                      </p:to>
                                    </p:set>
                                  </p:childTnLst>
                                </p:cTn>
                              </p:par>
                              <p:par>
                                <p:cTn id="69" presetID="22" presetClass="entr" presetSubtype="8" fill="hold" grpId="0" nodeType="withEffect">
                                  <p:stCondLst>
                                    <p:cond delay="0"/>
                                  </p:stCondLst>
                                  <p:childTnLst>
                                    <p:set>
                                      <p:cBhvr>
                                        <p:cTn id="70" dur="1" fill="hold">
                                          <p:stCondLst>
                                            <p:cond delay="0"/>
                                          </p:stCondLst>
                                        </p:cTn>
                                        <p:tgtEl>
                                          <p:spTgt spid="80903"/>
                                        </p:tgtEl>
                                        <p:attrNameLst>
                                          <p:attrName>style.visibility</p:attrName>
                                        </p:attrNameLst>
                                      </p:cBhvr>
                                      <p:to>
                                        <p:strVal val="visible"/>
                                      </p:to>
                                    </p:set>
                                    <p:animEffect transition="in" filter="wipe(left)">
                                      <p:cBhvr>
                                        <p:cTn id="71" dur="1000"/>
                                        <p:tgtEl>
                                          <p:spTgt spid="80903"/>
                                        </p:tgtEl>
                                      </p:cBhvr>
                                    </p:animEffect>
                                  </p:childTnLst>
                                </p:cTn>
                              </p:par>
                            </p:childTnLst>
                          </p:cTn>
                        </p:par>
                        <p:par>
                          <p:cTn id="72" fill="hold">
                            <p:stCondLst>
                              <p:cond delay="3500"/>
                            </p:stCondLst>
                            <p:childTnLst>
                              <p:par>
                                <p:cTn id="73" presetID="2" presetClass="entr" presetSubtype="4" fill="hold" grpId="0" nodeType="afterEffect">
                                  <p:stCondLst>
                                    <p:cond delay="0"/>
                                  </p:stCondLst>
                                  <p:childTnLst>
                                    <p:set>
                                      <p:cBhvr>
                                        <p:cTn id="74" dur="1" fill="hold">
                                          <p:stCondLst>
                                            <p:cond delay="0"/>
                                          </p:stCondLst>
                                        </p:cTn>
                                        <p:tgtEl>
                                          <p:spTgt spid="80904"/>
                                        </p:tgtEl>
                                        <p:attrNameLst>
                                          <p:attrName>style.visibility</p:attrName>
                                        </p:attrNameLst>
                                      </p:cBhvr>
                                      <p:to>
                                        <p:strVal val="visible"/>
                                      </p:to>
                                    </p:set>
                                    <p:anim calcmode="lin" valueType="num">
                                      <p:cBhvr additive="base">
                                        <p:cTn id="75" dur="500" fill="hold"/>
                                        <p:tgtEl>
                                          <p:spTgt spid="80904"/>
                                        </p:tgtEl>
                                        <p:attrNameLst>
                                          <p:attrName>ppt_x</p:attrName>
                                        </p:attrNameLst>
                                      </p:cBhvr>
                                      <p:tavLst>
                                        <p:tav tm="0">
                                          <p:val>
                                            <p:strVal val="#ppt_x"/>
                                          </p:val>
                                        </p:tav>
                                        <p:tav tm="100000">
                                          <p:val>
                                            <p:strVal val="#ppt_x"/>
                                          </p:val>
                                        </p:tav>
                                      </p:tavLst>
                                    </p:anim>
                                    <p:anim calcmode="lin" valueType="num">
                                      <p:cBhvr additive="base">
                                        <p:cTn id="76" dur="500" fill="hold"/>
                                        <p:tgtEl>
                                          <p:spTgt spid="80904"/>
                                        </p:tgtEl>
                                        <p:attrNameLst>
                                          <p:attrName>ppt_y</p:attrName>
                                        </p:attrNameLst>
                                      </p:cBhvr>
                                      <p:tavLst>
                                        <p:tav tm="0">
                                          <p:val>
                                            <p:strVal val="1+#ppt_h/2"/>
                                          </p:val>
                                        </p:tav>
                                        <p:tav tm="100000">
                                          <p:val>
                                            <p:strVal val="#ppt_y"/>
                                          </p:val>
                                        </p:tav>
                                      </p:tavLst>
                                    </p:anim>
                                  </p:childTnLst>
                                </p:cTn>
                              </p:par>
                              <p:par>
                                <p:cTn id="77" presetID="1" presetClass="emph" presetSubtype="2" fill="hold" nodeType="withEffect">
                                  <p:stCondLst>
                                    <p:cond delay="700"/>
                                  </p:stCondLst>
                                  <p:childTnLst>
                                    <p:animClr clrSpc="rgb" dir="cw">
                                      <p:cBhvr>
                                        <p:cTn id="78" dur="1000" fill="hold"/>
                                        <p:tgtEl>
                                          <p:spTgt spid="27673"/>
                                        </p:tgtEl>
                                        <p:attrNameLst>
                                          <p:attrName>fillcolor</p:attrName>
                                        </p:attrNameLst>
                                      </p:cBhvr>
                                      <p:to>
                                        <a:srgbClr val="006600"/>
                                      </p:to>
                                    </p:animClr>
                                    <p:set>
                                      <p:cBhvr>
                                        <p:cTn id="79" dur="1000" fill="hold"/>
                                        <p:tgtEl>
                                          <p:spTgt spid="27673"/>
                                        </p:tgtEl>
                                        <p:attrNameLst>
                                          <p:attrName>fill.type</p:attrName>
                                        </p:attrNameLst>
                                      </p:cBhvr>
                                      <p:to>
                                        <p:strVal val="solid"/>
                                      </p:to>
                                    </p:set>
                                    <p:set>
                                      <p:cBhvr>
                                        <p:cTn id="80" dur="1000" fill="hold"/>
                                        <p:tgtEl>
                                          <p:spTgt spid="27673"/>
                                        </p:tgtEl>
                                        <p:attrNameLst>
                                          <p:attrName>fill.on</p:attrName>
                                        </p:attrNameLst>
                                      </p:cBhvr>
                                      <p:to>
                                        <p:strVal val="true"/>
                                      </p:to>
                                    </p:set>
                                  </p:childTnLst>
                                </p:cTn>
                              </p:par>
                              <p:par>
                                <p:cTn id="81" presetID="2" presetClass="entr" presetSubtype="4"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1000" fill="hold"/>
                                        <p:tgtEl>
                                          <p:spTgt spid="20"/>
                                        </p:tgtEl>
                                        <p:attrNameLst>
                                          <p:attrName>ppt_x</p:attrName>
                                        </p:attrNameLst>
                                      </p:cBhvr>
                                      <p:tavLst>
                                        <p:tav tm="0">
                                          <p:val>
                                            <p:strVal val="#ppt_x"/>
                                          </p:val>
                                        </p:tav>
                                        <p:tav tm="100000">
                                          <p:val>
                                            <p:strVal val="#ppt_x"/>
                                          </p:val>
                                        </p:tav>
                                      </p:tavLst>
                                    </p:anim>
                                    <p:anim calcmode="lin" valueType="num">
                                      <p:cBhvr additive="base">
                                        <p:cTn id="8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64" grpId="0" animBg="1"/>
      <p:bldP spid="80903" grpId="0" animBg="1"/>
      <p:bldP spid="80904" grpId="0"/>
      <p:bldP spid="27692" grpId="0" animBg="1"/>
      <p:bldP spid="27692" grpId="1" animBg="1"/>
      <p:bldP spid="53" grpId="0" animBg="1"/>
      <p:bldP spid="54" grpId="0" animBg="1"/>
      <p:bldP spid="56" grpId="0" animBg="1"/>
      <p:bldP spid="58" grpId="0" animBg="1"/>
      <p:bldP spid="60" grpId="0" animBg="1"/>
      <p:bldP spid="64" grpId="0" animBg="1"/>
      <p:bldP spid="113" grpId="0"/>
      <p:bldP spid="1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832304" y="5841442"/>
            <a:ext cx="1835696" cy="827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51" name="Rectangle 3"/>
          <p:cNvSpPr>
            <a:spLocks noChangeArrowheads="1"/>
          </p:cNvSpPr>
          <p:nvPr/>
        </p:nvSpPr>
        <p:spPr bwMode="auto">
          <a:xfrm>
            <a:off x="2738438" y="2260231"/>
            <a:ext cx="576262"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80903" name="Line 24"/>
          <p:cNvSpPr>
            <a:spLocks noChangeShapeType="1"/>
          </p:cNvSpPr>
          <p:nvPr/>
        </p:nvSpPr>
        <p:spPr bwMode="auto">
          <a:xfrm flipH="1">
            <a:off x="2807625" y="5867040"/>
            <a:ext cx="5011738" cy="0"/>
          </a:xfrm>
          <a:prstGeom prst="line">
            <a:avLst/>
          </a:prstGeom>
          <a:noFill/>
          <a:ln w="38100">
            <a:solidFill>
              <a:srgbClr val="006600"/>
            </a:solidFill>
            <a:round/>
            <a:headEnd type="triangle" w="med" len="med"/>
            <a:tailEnd type="none" w="med" len="med"/>
          </a:ln>
        </p:spPr>
        <p:txBody>
          <a:bodyPr/>
          <a:lstStyle/>
          <a:p>
            <a:endParaRPr lang="nl-NL">
              <a:solidFill>
                <a:srgbClr val="204892"/>
              </a:solidFill>
            </a:endParaRPr>
          </a:p>
        </p:txBody>
      </p:sp>
      <p:sp>
        <p:nvSpPr>
          <p:cNvPr id="80904" name="Text Box 25"/>
          <p:cNvSpPr txBox="1">
            <a:spLocks noChangeArrowheads="1"/>
          </p:cNvSpPr>
          <p:nvPr/>
        </p:nvSpPr>
        <p:spPr bwMode="auto">
          <a:xfrm>
            <a:off x="4940303" y="5880094"/>
            <a:ext cx="519113" cy="369332"/>
          </a:xfrm>
          <a:prstGeom prst="rect">
            <a:avLst/>
          </a:prstGeom>
          <a:noFill/>
          <a:ln w="9525">
            <a:noFill/>
            <a:miter lim="800000"/>
            <a:headEnd/>
            <a:tailEnd/>
          </a:ln>
        </p:spPr>
        <p:txBody>
          <a:bodyPr>
            <a:spAutoFit/>
          </a:bodyPr>
          <a:lstStyle/>
          <a:p>
            <a:pPr algn="r" rtl="1">
              <a:spcBef>
                <a:spcPct val="50000"/>
              </a:spcBef>
            </a:pPr>
            <a:r>
              <a:rPr lang="en-US" b="1" dirty="0">
                <a:solidFill>
                  <a:srgbClr val="006600"/>
                </a:solidFill>
              </a:rPr>
              <a:t>45</a:t>
            </a:r>
          </a:p>
        </p:txBody>
      </p:sp>
      <p:sp>
        <p:nvSpPr>
          <p:cNvPr id="80906" name="Line 28"/>
          <p:cNvSpPr>
            <a:spLocks noChangeShapeType="1"/>
          </p:cNvSpPr>
          <p:nvPr/>
        </p:nvSpPr>
        <p:spPr bwMode="auto">
          <a:xfrm flipV="1">
            <a:off x="4727848" y="1999193"/>
            <a:ext cx="0" cy="2736851"/>
          </a:xfrm>
          <a:prstGeom prst="line">
            <a:avLst/>
          </a:prstGeom>
          <a:noFill/>
          <a:ln w="25400">
            <a:solidFill>
              <a:srgbClr val="00B050"/>
            </a:solidFill>
            <a:round/>
            <a:headEnd/>
            <a:tailEnd/>
          </a:ln>
        </p:spPr>
        <p:txBody>
          <a:bodyPr/>
          <a:lstStyle/>
          <a:p>
            <a:endParaRPr lang="nl-NL"/>
          </a:p>
        </p:txBody>
      </p:sp>
      <p:grpSp>
        <p:nvGrpSpPr>
          <p:cNvPr id="2" name="Group 61"/>
          <p:cNvGrpSpPr/>
          <p:nvPr/>
        </p:nvGrpSpPr>
        <p:grpSpPr>
          <a:xfrm>
            <a:off x="2711450" y="4736042"/>
            <a:ext cx="7132638" cy="493158"/>
            <a:chOff x="1187450" y="4674348"/>
            <a:chExt cx="7132638" cy="493158"/>
          </a:xfrm>
        </p:grpSpPr>
        <p:sp>
          <p:nvSpPr>
            <p:cNvPr id="80899" name="Text Box 15"/>
            <p:cNvSpPr txBox="1">
              <a:spLocks noChangeArrowheads="1"/>
            </p:cNvSpPr>
            <p:nvPr/>
          </p:nvSpPr>
          <p:spPr bwMode="auto">
            <a:xfrm>
              <a:off x="2078038" y="4798174"/>
              <a:ext cx="519112" cy="369332"/>
            </a:xfrm>
            <a:prstGeom prst="rect">
              <a:avLst/>
            </a:prstGeom>
            <a:noFill/>
            <a:ln w="9525">
              <a:noFill/>
              <a:miter lim="800000"/>
              <a:headEnd/>
              <a:tailEnd/>
            </a:ln>
          </p:spPr>
          <p:txBody>
            <a:bodyPr>
              <a:spAutoFit/>
            </a:bodyPr>
            <a:lstStyle/>
            <a:p>
              <a:pPr algn="r" rtl="1">
                <a:spcBef>
                  <a:spcPct val="50000"/>
                </a:spcBef>
              </a:pPr>
              <a:r>
                <a:rPr lang="en-US" b="1"/>
                <a:t>10</a:t>
              </a:r>
            </a:p>
          </p:txBody>
        </p:sp>
        <p:grpSp>
          <p:nvGrpSpPr>
            <p:cNvPr id="4" name="Group 60"/>
            <p:cNvGrpSpPr/>
            <p:nvPr/>
          </p:nvGrpSpPr>
          <p:grpSpPr>
            <a:xfrm>
              <a:off x="1187450" y="4674348"/>
              <a:ext cx="7132638" cy="123826"/>
              <a:chOff x="1187450" y="4674348"/>
              <a:chExt cx="7132638" cy="123826"/>
            </a:xfrm>
          </p:grpSpPr>
          <p:sp>
            <p:nvSpPr>
              <p:cNvPr id="80905" name="Line 27"/>
              <p:cNvSpPr>
                <a:spLocks noChangeShapeType="1"/>
              </p:cNvSpPr>
              <p:nvPr/>
            </p:nvSpPr>
            <p:spPr bwMode="auto">
              <a:xfrm>
                <a:off x="1187450" y="4674348"/>
                <a:ext cx="7132638" cy="0"/>
              </a:xfrm>
              <a:prstGeom prst="line">
                <a:avLst/>
              </a:prstGeom>
              <a:noFill/>
              <a:ln w="22225">
                <a:solidFill>
                  <a:schemeClr val="tx1"/>
                </a:solidFill>
                <a:round/>
                <a:headEnd/>
                <a:tailEnd type="triangle" w="med" len="med"/>
              </a:ln>
            </p:spPr>
            <p:txBody>
              <a:bodyPr/>
              <a:lstStyle/>
              <a:p>
                <a:endParaRPr lang="nl-NL"/>
              </a:p>
            </p:txBody>
          </p:sp>
          <p:sp>
            <p:nvSpPr>
              <p:cNvPr id="80907" name="Line 29"/>
              <p:cNvSpPr>
                <a:spLocks noChangeShapeType="1"/>
              </p:cNvSpPr>
              <p:nvPr/>
            </p:nvSpPr>
            <p:spPr bwMode="auto">
              <a:xfrm>
                <a:off x="2303463" y="4674349"/>
                <a:ext cx="0" cy="123825"/>
              </a:xfrm>
              <a:prstGeom prst="line">
                <a:avLst/>
              </a:prstGeom>
              <a:noFill/>
              <a:ln w="25400">
                <a:solidFill>
                  <a:schemeClr val="tx1"/>
                </a:solidFill>
                <a:round/>
                <a:headEnd/>
                <a:tailEnd/>
              </a:ln>
            </p:spPr>
            <p:txBody>
              <a:bodyPr/>
              <a:lstStyle/>
              <a:p>
                <a:endParaRPr lang="nl-NL"/>
              </a:p>
            </p:txBody>
          </p:sp>
          <p:sp>
            <p:nvSpPr>
              <p:cNvPr id="80908" name="Line 30"/>
              <p:cNvSpPr>
                <a:spLocks noChangeShapeType="1"/>
              </p:cNvSpPr>
              <p:nvPr/>
            </p:nvSpPr>
            <p:spPr bwMode="auto">
              <a:xfrm>
                <a:off x="3416300" y="4674349"/>
                <a:ext cx="0" cy="123825"/>
              </a:xfrm>
              <a:prstGeom prst="line">
                <a:avLst/>
              </a:prstGeom>
              <a:noFill/>
              <a:ln w="25400">
                <a:solidFill>
                  <a:schemeClr val="tx1"/>
                </a:solidFill>
                <a:round/>
                <a:headEnd/>
                <a:tailEnd/>
              </a:ln>
            </p:spPr>
            <p:txBody>
              <a:bodyPr/>
              <a:lstStyle/>
              <a:p>
                <a:endParaRPr lang="nl-NL"/>
              </a:p>
            </p:txBody>
          </p:sp>
          <p:sp>
            <p:nvSpPr>
              <p:cNvPr id="80909" name="Line 31"/>
              <p:cNvSpPr>
                <a:spLocks noChangeShapeType="1"/>
              </p:cNvSpPr>
              <p:nvPr/>
            </p:nvSpPr>
            <p:spPr bwMode="auto">
              <a:xfrm>
                <a:off x="4605338" y="4674349"/>
                <a:ext cx="0" cy="123825"/>
              </a:xfrm>
              <a:prstGeom prst="line">
                <a:avLst/>
              </a:prstGeom>
              <a:noFill/>
              <a:ln w="25400">
                <a:solidFill>
                  <a:schemeClr val="tx1"/>
                </a:solidFill>
                <a:round/>
                <a:headEnd/>
                <a:tailEnd/>
              </a:ln>
            </p:spPr>
            <p:txBody>
              <a:bodyPr/>
              <a:lstStyle/>
              <a:p>
                <a:endParaRPr lang="nl-NL"/>
              </a:p>
            </p:txBody>
          </p:sp>
          <p:sp>
            <p:nvSpPr>
              <p:cNvPr id="80910" name="Line 32"/>
              <p:cNvSpPr>
                <a:spLocks noChangeShapeType="1"/>
              </p:cNvSpPr>
              <p:nvPr/>
            </p:nvSpPr>
            <p:spPr bwMode="auto">
              <a:xfrm>
                <a:off x="5645150" y="4674349"/>
                <a:ext cx="0" cy="123825"/>
              </a:xfrm>
              <a:prstGeom prst="line">
                <a:avLst/>
              </a:prstGeom>
              <a:noFill/>
              <a:ln w="25400">
                <a:solidFill>
                  <a:schemeClr val="tx1"/>
                </a:solidFill>
                <a:round/>
                <a:headEnd/>
                <a:tailEnd/>
              </a:ln>
            </p:spPr>
            <p:txBody>
              <a:bodyPr/>
              <a:lstStyle/>
              <a:p>
                <a:endParaRPr lang="nl-NL"/>
              </a:p>
            </p:txBody>
          </p:sp>
          <p:sp>
            <p:nvSpPr>
              <p:cNvPr id="80911" name="Line 33"/>
              <p:cNvSpPr>
                <a:spLocks noChangeShapeType="1"/>
              </p:cNvSpPr>
              <p:nvPr/>
            </p:nvSpPr>
            <p:spPr bwMode="auto">
              <a:xfrm>
                <a:off x="6832600" y="4674349"/>
                <a:ext cx="0" cy="123825"/>
              </a:xfrm>
              <a:prstGeom prst="line">
                <a:avLst/>
              </a:prstGeom>
              <a:noFill/>
              <a:ln w="25400">
                <a:solidFill>
                  <a:schemeClr val="tx1"/>
                </a:solidFill>
                <a:round/>
                <a:headEnd/>
                <a:tailEnd/>
              </a:ln>
            </p:spPr>
            <p:txBody>
              <a:bodyPr/>
              <a:lstStyle/>
              <a:p>
                <a:endParaRPr lang="nl-NL"/>
              </a:p>
            </p:txBody>
          </p:sp>
          <p:sp>
            <p:nvSpPr>
              <p:cNvPr id="80912" name="Line 34"/>
              <p:cNvSpPr>
                <a:spLocks noChangeShapeType="1"/>
              </p:cNvSpPr>
              <p:nvPr/>
            </p:nvSpPr>
            <p:spPr bwMode="auto">
              <a:xfrm>
                <a:off x="7948613" y="4674349"/>
                <a:ext cx="0" cy="123825"/>
              </a:xfrm>
              <a:prstGeom prst="line">
                <a:avLst/>
              </a:prstGeom>
              <a:noFill/>
              <a:ln w="25400">
                <a:solidFill>
                  <a:schemeClr val="tx1"/>
                </a:solidFill>
                <a:round/>
                <a:headEnd/>
                <a:tailEnd/>
              </a:ln>
            </p:spPr>
            <p:txBody>
              <a:bodyPr/>
              <a:lstStyle/>
              <a:p>
                <a:endParaRPr lang="nl-NL"/>
              </a:p>
            </p:txBody>
          </p:sp>
        </p:grpSp>
        <p:sp>
          <p:nvSpPr>
            <p:cNvPr id="80913" name="Text Box 35"/>
            <p:cNvSpPr txBox="1">
              <a:spLocks noChangeArrowheads="1"/>
            </p:cNvSpPr>
            <p:nvPr/>
          </p:nvSpPr>
          <p:spPr bwMode="auto">
            <a:xfrm>
              <a:off x="3194052" y="4798174"/>
              <a:ext cx="519113" cy="369332"/>
            </a:xfrm>
            <a:prstGeom prst="rect">
              <a:avLst/>
            </a:prstGeom>
            <a:noFill/>
            <a:ln w="9525">
              <a:noFill/>
              <a:miter lim="800000"/>
              <a:headEnd/>
              <a:tailEnd/>
            </a:ln>
          </p:spPr>
          <p:txBody>
            <a:bodyPr>
              <a:spAutoFit/>
            </a:bodyPr>
            <a:lstStyle/>
            <a:p>
              <a:pPr algn="r" rtl="1">
                <a:spcBef>
                  <a:spcPct val="50000"/>
                </a:spcBef>
              </a:pPr>
              <a:r>
                <a:rPr lang="en-US" b="1"/>
                <a:t>20</a:t>
              </a:r>
            </a:p>
          </p:txBody>
        </p:sp>
        <p:sp>
          <p:nvSpPr>
            <p:cNvPr id="80914" name="Text Box 36"/>
            <p:cNvSpPr txBox="1">
              <a:spLocks noChangeArrowheads="1"/>
            </p:cNvSpPr>
            <p:nvPr/>
          </p:nvSpPr>
          <p:spPr bwMode="auto">
            <a:xfrm>
              <a:off x="4383088" y="4798174"/>
              <a:ext cx="519112" cy="369332"/>
            </a:xfrm>
            <a:prstGeom prst="rect">
              <a:avLst/>
            </a:prstGeom>
            <a:noFill/>
            <a:ln w="9525">
              <a:noFill/>
              <a:miter lim="800000"/>
              <a:headEnd/>
              <a:tailEnd/>
            </a:ln>
          </p:spPr>
          <p:txBody>
            <a:bodyPr>
              <a:spAutoFit/>
            </a:bodyPr>
            <a:lstStyle/>
            <a:p>
              <a:pPr algn="r" rtl="1">
                <a:spcBef>
                  <a:spcPct val="50000"/>
                </a:spcBef>
              </a:pPr>
              <a:r>
                <a:rPr lang="en-US" b="1"/>
                <a:t>30</a:t>
              </a:r>
            </a:p>
          </p:txBody>
        </p:sp>
        <p:sp>
          <p:nvSpPr>
            <p:cNvPr id="80915" name="Text Box 37"/>
            <p:cNvSpPr txBox="1">
              <a:spLocks noChangeArrowheads="1"/>
            </p:cNvSpPr>
            <p:nvPr/>
          </p:nvSpPr>
          <p:spPr bwMode="auto">
            <a:xfrm>
              <a:off x="5422902" y="4798174"/>
              <a:ext cx="519113" cy="369332"/>
            </a:xfrm>
            <a:prstGeom prst="rect">
              <a:avLst/>
            </a:prstGeom>
            <a:noFill/>
            <a:ln w="9525">
              <a:noFill/>
              <a:miter lim="800000"/>
              <a:headEnd/>
              <a:tailEnd/>
            </a:ln>
          </p:spPr>
          <p:txBody>
            <a:bodyPr>
              <a:spAutoFit/>
            </a:bodyPr>
            <a:lstStyle/>
            <a:p>
              <a:pPr algn="r" rtl="1">
                <a:spcBef>
                  <a:spcPct val="50000"/>
                </a:spcBef>
              </a:pPr>
              <a:r>
                <a:rPr lang="en-US" b="1"/>
                <a:t>40</a:t>
              </a:r>
            </a:p>
          </p:txBody>
        </p:sp>
        <p:sp>
          <p:nvSpPr>
            <p:cNvPr id="80916" name="Text Box 38"/>
            <p:cNvSpPr txBox="1">
              <a:spLocks noChangeArrowheads="1"/>
            </p:cNvSpPr>
            <p:nvPr/>
          </p:nvSpPr>
          <p:spPr bwMode="auto">
            <a:xfrm>
              <a:off x="6610352" y="4798174"/>
              <a:ext cx="519113" cy="369332"/>
            </a:xfrm>
            <a:prstGeom prst="rect">
              <a:avLst/>
            </a:prstGeom>
            <a:noFill/>
            <a:ln w="9525">
              <a:noFill/>
              <a:miter lim="800000"/>
              <a:headEnd/>
              <a:tailEnd/>
            </a:ln>
          </p:spPr>
          <p:txBody>
            <a:bodyPr>
              <a:spAutoFit/>
            </a:bodyPr>
            <a:lstStyle/>
            <a:p>
              <a:pPr algn="r" rtl="1">
                <a:spcBef>
                  <a:spcPct val="50000"/>
                </a:spcBef>
              </a:pPr>
              <a:r>
                <a:rPr lang="en-US" b="1"/>
                <a:t>50</a:t>
              </a:r>
            </a:p>
          </p:txBody>
        </p:sp>
        <p:sp>
          <p:nvSpPr>
            <p:cNvPr id="80917" name="Text Box 39"/>
            <p:cNvSpPr txBox="1">
              <a:spLocks noChangeArrowheads="1"/>
            </p:cNvSpPr>
            <p:nvPr/>
          </p:nvSpPr>
          <p:spPr bwMode="auto">
            <a:xfrm>
              <a:off x="7724775" y="4798174"/>
              <a:ext cx="519113" cy="369332"/>
            </a:xfrm>
            <a:prstGeom prst="rect">
              <a:avLst/>
            </a:prstGeom>
            <a:noFill/>
            <a:ln w="9525">
              <a:noFill/>
              <a:miter lim="800000"/>
              <a:headEnd/>
              <a:tailEnd/>
            </a:ln>
          </p:spPr>
          <p:txBody>
            <a:bodyPr>
              <a:spAutoFit/>
            </a:bodyPr>
            <a:lstStyle/>
            <a:p>
              <a:pPr algn="r" rtl="1">
                <a:spcBef>
                  <a:spcPct val="50000"/>
                </a:spcBef>
              </a:pPr>
              <a:r>
                <a:rPr lang="en-US" b="1"/>
                <a:t>60</a:t>
              </a:r>
            </a:p>
          </p:txBody>
        </p:sp>
      </p:grpSp>
      <p:sp>
        <p:nvSpPr>
          <p:cNvPr id="27672" name="Text Box 58"/>
          <p:cNvSpPr txBox="1">
            <a:spLocks noChangeArrowheads="1"/>
          </p:cNvSpPr>
          <p:nvPr/>
        </p:nvSpPr>
        <p:spPr bwMode="auto">
          <a:xfrm>
            <a:off x="9618664" y="5187111"/>
            <a:ext cx="575469" cy="347206"/>
          </a:xfrm>
          <a:prstGeom prst="rect">
            <a:avLst/>
          </a:prstGeom>
          <a:noFill/>
          <a:ln w="12700">
            <a:noFill/>
            <a:miter lim="800000"/>
            <a:headEnd/>
            <a:tailEnd/>
          </a:ln>
        </p:spPr>
        <p:txBody>
          <a:bodyPr wrap="none" lIns="100008" tIns="50004" rIns="100008" bIns="50004">
            <a:spAutoFit/>
          </a:bodyPr>
          <a:lstStyle/>
          <a:p>
            <a:pPr defTabSz="1000125" eaLnBrk="0" hangingPunct="0">
              <a:defRPr/>
            </a:pPr>
            <a:r>
              <a:rPr lang="en-US" sz="1600" dirty="0">
                <a:latin typeface="+mj-lt"/>
              </a:rPr>
              <a:t>Time</a:t>
            </a:r>
          </a:p>
        </p:txBody>
      </p:sp>
      <p:sp>
        <p:nvSpPr>
          <p:cNvPr id="55" name="Rectangle 3"/>
          <p:cNvSpPr>
            <a:spLocks noChangeArrowheads="1"/>
          </p:cNvSpPr>
          <p:nvPr/>
        </p:nvSpPr>
        <p:spPr bwMode="auto">
          <a:xfrm>
            <a:off x="3336348" y="2637608"/>
            <a:ext cx="784802" cy="287337"/>
          </a:xfrm>
          <a:prstGeom prst="rect">
            <a:avLst/>
          </a:prstGeom>
          <a:solidFill>
            <a:srgbClr val="006600"/>
          </a:solidFill>
          <a:ln w="19050">
            <a:solidFill>
              <a:srgbClr val="0066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7" name="Rectangle 3"/>
          <p:cNvSpPr>
            <a:spLocks noChangeArrowheads="1"/>
          </p:cNvSpPr>
          <p:nvPr/>
        </p:nvSpPr>
        <p:spPr bwMode="auto">
          <a:xfrm>
            <a:off x="4733652" y="3321592"/>
            <a:ext cx="576263"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9" name="Rectangle 3"/>
          <p:cNvSpPr>
            <a:spLocks noChangeArrowheads="1"/>
          </p:cNvSpPr>
          <p:nvPr/>
        </p:nvSpPr>
        <p:spPr bwMode="auto">
          <a:xfrm>
            <a:off x="5332865" y="3678067"/>
            <a:ext cx="57626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65" name="Rectangle 21"/>
          <p:cNvSpPr>
            <a:spLocks noChangeArrowheads="1"/>
          </p:cNvSpPr>
          <p:nvPr/>
        </p:nvSpPr>
        <p:spPr bwMode="auto">
          <a:xfrm>
            <a:off x="6310315" y="4350972"/>
            <a:ext cx="1476000" cy="287339"/>
          </a:xfrm>
          <a:prstGeom prst="rect">
            <a:avLst/>
          </a:prstGeom>
          <a:solidFill>
            <a:srgbClr val="006600"/>
          </a:solidFill>
          <a:ln>
            <a:solidFill>
              <a:srgbClr val="0066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400" dirty="0">
                <a:solidFill>
                  <a:schemeClr val="bg1"/>
                </a:solidFill>
                <a:latin typeface="Lucida Grande" pitchFamily="1" charset="0"/>
              </a:rPr>
              <a:t>50 % / 15 %</a:t>
            </a:r>
          </a:p>
        </p:txBody>
      </p:sp>
      <p:sp>
        <p:nvSpPr>
          <p:cNvPr id="48" name="Title 1"/>
          <p:cNvSpPr txBox="1">
            <a:spLocks/>
          </p:cNvSpPr>
          <p:nvPr/>
        </p:nvSpPr>
        <p:spPr>
          <a:xfrm>
            <a:off x="5735960" y="1556792"/>
            <a:ext cx="4752528" cy="1483434"/>
          </a:xfrm>
          <a:prstGeom prst="rect">
            <a:avLst/>
          </a:prstGeom>
        </p:spPr>
        <p:txBody>
          <a:bodyPr/>
          <a:lstStyle/>
          <a:p>
            <a:pPr>
              <a:defRPr/>
            </a:pPr>
            <a:r>
              <a:rPr lang="nl-NL" sz="2400" kern="0" dirty="0"/>
              <a:t>Project is on track. The risk </a:t>
            </a:r>
            <a:r>
              <a:rPr lang="nl-NL" sz="2400" kern="0" dirty="0" err="1"/>
              <a:t>that</a:t>
            </a:r>
            <a:r>
              <a:rPr lang="nl-NL" sz="2400" kern="0" dirty="0"/>
              <a:t> the project </a:t>
            </a:r>
            <a:r>
              <a:rPr lang="nl-NL" sz="2400" kern="0" dirty="0" err="1"/>
              <a:t>will</a:t>
            </a:r>
            <a:r>
              <a:rPr lang="nl-NL" sz="2400" kern="0" dirty="0"/>
              <a:t> </a:t>
            </a:r>
            <a:r>
              <a:rPr lang="nl-NL" sz="2400" kern="0" dirty="0" err="1"/>
              <a:t>be</a:t>
            </a:r>
            <a:r>
              <a:rPr lang="nl-NL" sz="2400" kern="0" dirty="0"/>
              <a:t> late is </a:t>
            </a:r>
            <a:r>
              <a:rPr lang="nl-NL" sz="2400" kern="0" dirty="0" err="1"/>
              <a:t>very</a:t>
            </a:r>
            <a:r>
              <a:rPr lang="nl-NL" sz="2400" kern="0" dirty="0"/>
              <a:t> low. </a:t>
            </a:r>
          </a:p>
        </p:txBody>
      </p:sp>
      <p:sp>
        <p:nvSpPr>
          <p:cNvPr id="46" name="Title 45"/>
          <p:cNvSpPr>
            <a:spLocks noGrp="1"/>
          </p:cNvSpPr>
          <p:nvPr>
            <p:ph type="title"/>
          </p:nvPr>
        </p:nvSpPr>
        <p:spPr/>
        <p:txBody>
          <a:bodyPr>
            <a:normAutofit/>
          </a:bodyPr>
          <a:lstStyle/>
          <a:p>
            <a:r>
              <a:rPr lang="en-GB" sz="3200" dirty="0">
                <a:solidFill>
                  <a:srgbClr val="008000"/>
                </a:solidFill>
              </a:rPr>
              <a:t>Green</a:t>
            </a:r>
            <a:br>
              <a:rPr lang="en-GB" sz="3200" dirty="0"/>
            </a:br>
            <a:r>
              <a:rPr lang="en-GB" sz="2400" i="1" dirty="0"/>
              <a:t>50 % progress on the longest chain  / 15 % buffer used</a:t>
            </a:r>
          </a:p>
        </p:txBody>
      </p:sp>
      <p:sp>
        <p:nvSpPr>
          <p:cNvPr id="49" name="Slide Number Placeholder 2"/>
          <p:cNvSpPr>
            <a:spLocks noGrp="1"/>
          </p:cNvSpPr>
          <p:nvPr>
            <p:ph type="sldNum" sz="quarter" idx="4"/>
          </p:nvPr>
        </p:nvSpPr>
        <p:spPr>
          <a:xfrm>
            <a:off x="375975" y="1257301"/>
            <a:ext cx="358775" cy="288925"/>
          </a:xfrm>
        </p:spPr>
        <p:txBody>
          <a:bodyPr lIns="0" tIns="0" rIns="0" bIns="0" anchor="ctr"/>
          <a:lstStyle/>
          <a:p>
            <a:fld id="{96499B70-49A0-4519-9B09-62EDDB406EFA}" type="slidenum">
              <a:rPr lang="nl-NL">
                <a:solidFill>
                  <a:schemeClr val="bg1"/>
                </a:solidFill>
              </a:rPr>
              <a:pPr/>
              <a:t>33</a:t>
            </a:fld>
            <a:endParaRPr lang="nl-NL" dirty="0">
              <a:solidFill>
                <a:schemeClr val="bg1"/>
              </a:solidFill>
            </a:endParaRPr>
          </a:p>
        </p:txBody>
      </p:sp>
      <p:sp>
        <p:nvSpPr>
          <p:cNvPr id="66" name="Rectangle 65"/>
          <p:cNvSpPr/>
          <p:nvPr/>
        </p:nvSpPr>
        <p:spPr>
          <a:xfrm>
            <a:off x="1524000" y="6164806"/>
            <a:ext cx="3163110" cy="369332"/>
          </a:xfrm>
          <a:prstGeom prst="rect">
            <a:avLst/>
          </a:prstGeom>
        </p:spPr>
        <p:txBody>
          <a:bodyPr wrap="none">
            <a:spAutoFit/>
          </a:bodyPr>
          <a:lstStyle/>
          <a:p>
            <a:r>
              <a:rPr lang="en-US" b="1" i="1" dirty="0"/>
              <a:t>“To be safer, (re)move the safety”</a:t>
            </a:r>
            <a:endParaRPr lang="en-GB" b="1" i="1" dirty="0"/>
          </a:p>
        </p:txBody>
      </p:sp>
      <p:grpSp>
        <p:nvGrpSpPr>
          <p:cNvPr id="5" name="Group 126"/>
          <p:cNvGrpSpPr/>
          <p:nvPr/>
        </p:nvGrpSpPr>
        <p:grpSpPr>
          <a:xfrm>
            <a:off x="6303008" y="5445225"/>
            <a:ext cx="1708943" cy="433501"/>
            <a:chOff x="4779007" y="5769086"/>
            <a:chExt cx="1708943" cy="433501"/>
          </a:xfrm>
        </p:grpSpPr>
        <p:grpSp>
          <p:nvGrpSpPr>
            <p:cNvPr id="6" name="Group 122"/>
            <p:cNvGrpSpPr/>
            <p:nvPr/>
          </p:nvGrpSpPr>
          <p:grpSpPr>
            <a:xfrm>
              <a:off x="6271926" y="5769086"/>
              <a:ext cx="216024" cy="419368"/>
              <a:chOff x="6248776" y="5721681"/>
              <a:chExt cx="216024" cy="419368"/>
            </a:xfrm>
          </p:grpSpPr>
          <p:cxnSp>
            <p:nvCxnSpPr>
              <p:cNvPr id="121" name="Straight Connector 120"/>
              <p:cNvCxnSpPr/>
              <p:nvPr/>
            </p:nvCxnSpPr>
            <p:spPr>
              <a:xfrm flipV="1">
                <a:off x="6257548" y="5925025"/>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Isosceles Triangle 121"/>
              <p:cNvSpPr/>
              <p:nvPr/>
            </p:nvSpPr>
            <p:spPr>
              <a:xfrm rot="5400000">
                <a:off x="6248776" y="5721681"/>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123"/>
            <p:cNvGrpSpPr/>
            <p:nvPr/>
          </p:nvGrpSpPr>
          <p:grpSpPr>
            <a:xfrm>
              <a:off x="4779007" y="5783219"/>
              <a:ext cx="216024" cy="419368"/>
              <a:chOff x="6248776" y="5710106"/>
              <a:chExt cx="216024" cy="419368"/>
            </a:xfrm>
            <a:solidFill>
              <a:srgbClr val="006600"/>
            </a:solidFill>
          </p:grpSpPr>
          <p:cxnSp>
            <p:nvCxnSpPr>
              <p:cNvPr id="125" name="Straight Connector 124"/>
              <p:cNvCxnSpPr/>
              <p:nvPr/>
            </p:nvCxnSpPr>
            <p:spPr>
              <a:xfrm flipV="1">
                <a:off x="6257548" y="5913450"/>
                <a:ext cx="0" cy="216024"/>
              </a:xfrm>
              <a:prstGeom prst="line">
                <a:avLst/>
              </a:prstGeom>
              <a:grpFill/>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26" name="Isosceles Triangle 125"/>
              <p:cNvSpPr/>
              <p:nvPr/>
            </p:nvSpPr>
            <p:spPr>
              <a:xfrm rot="5400000">
                <a:off x="6248776" y="5710106"/>
                <a:ext cx="216024" cy="216024"/>
              </a:xfrm>
              <a:prstGeom prst="triangle">
                <a:avLst>
                  <a:gd name="adj" fmla="val 487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0" name="Rectangle 3"/>
          <p:cNvSpPr>
            <a:spLocks noChangeArrowheads="1"/>
          </p:cNvSpPr>
          <p:nvPr/>
        </p:nvSpPr>
        <p:spPr bwMode="auto">
          <a:xfrm>
            <a:off x="5920504" y="4016640"/>
            <a:ext cx="54642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104" name="Rectangle 3"/>
          <p:cNvSpPr>
            <a:spLocks noChangeArrowheads="1"/>
          </p:cNvSpPr>
          <p:nvPr/>
        </p:nvSpPr>
        <p:spPr bwMode="auto">
          <a:xfrm>
            <a:off x="3324971" y="2636440"/>
            <a:ext cx="682797"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105" name="Rectangle 3"/>
          <p:cNvSpPr>
            <a:spLocks noChangeArrowheads="1"/>
          </p:cNvSpPr>
          <p:nvPr/>
        </p:nvSpPr>
        <p:spPr bwMode="auto">
          <a:xfrm>
            <a:off x="4132078" y="2985378"/>
            <a:ext cx="576263"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r>
              <a:rPr lang="nl-NL" sz="1400" dirty="0" err="1">
                <a:latin typeface="Lucida Grande" pitchFamily="1" charset="0"/>
              </a:rPr>
              <a:t>Done</a:t>
            </a:r>
            <a:endParaRPr lang="nl-NL" sz="1400" dirty="0">
              <a:latin typeface="Lucida Grande" pitchFamily="1" charset="0"/>
            </a:endParaRPr>
          </a:p>
        </p:txBody>
      </p:sp>
      <p:sp>
        <p:nvSpPr>
          <p:cNvPr id="3" name="Rectangle 2">
            <a:extLst>
              <a:ext uri="{FF2B5EF4-FFF2-40B4-BE49-F238E27FC236}">
                <a16:creationId xmlns:a16="http://schemas.microsoft.com/office/drawing/2014/main" id="{B1FC3A0D-1C65-41F7-B340-8D0235F89A3E}"/>
              </a:ext>
            </a:extLst>
          </p:cNvPr>
          <p:cNvSpPr/>
          <p:nvPr/>
        </p:nvSpPr>
        <p:spPr>
          <a:xfrm>
            <a:off x="4342966" y="1616808"/>
            <a:ext cx="732893" cy="369332"/>
          </a:xfrm>
          <a:prstGeom prst="rect">
            <a:avLst/>
          </a:prstGeom>
        </p:spPr>
        <p:txBody>
          <a:bodyPr wrap="none">
            <a:spAutoFit/>
          </a:bodyPr>
          <a:lstStyle/>
          <a:p>
            <a:r>
              <a:rPr lang="nl-NL" i="1" kern="0" dirty="0" err="1"/>
              <a:t>Today</a:t>
            </a:r>
            <a:endParaRPr lang="en-US" i="1" dirty="0"/>
          </a:p>
        </p:txBody>
      </p:sp>
    </p:spTree>
    <p:extLst>
      <p:ext uri="{BB962C8B-B14F-4D97-AF65-F5344CB8AC3E}">
        <p14:creationId xmlns:p14="http://schemas.microsoft.com/office/powerpoint/2010/main" val="3126441073"/>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832304" y="5841442"/>
            <a:ext cx="1835696" cy="827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51" name="Rectangle 3"/>
          <p:cNvSpPr>
            <a:spLocks noChangeArrowheads="1"/>
          </p:cNvSpPr>
          <p:nvPr/>
        </p:nvSpPr>
        <p:spPr bwMode="auto">
          <a:xfrm>
            <a:off x="2738438" y="2260231"/>
            <a:ext cx="576262"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80903" name="Line 24"/>
          <p:cNvSpPr>
            <a:spLocks noChangeShapeType="1"/>
          </p:cNvSpPr>
          <p:nvPr/>
        </p:nvSpPr>
        <p:spPr bwMode="auto">
          <a:xfrm flipH="1">
            <a:off x="2807625" y="5867040"/>
            <a:ext cx="5011738" cy="0"/>
          </a:xfrm>
          <a:prstGeom prst="line">
            <a:avLst/>
          </a:prstGeom>
          <a:noFill/>
          <a:ln w="38100">
            <a:solidFill>
              <a:srgbClr val="006600"/>
            </a:solidFill>
            <a:round/>
            <a:headEnd type="triangle" w="med" len="med"/>
            <a:tailEnd type="none" w="med" len="med"/>
          </a:ln>
        </p:spPr>
        <p:txBody>
          <a:bodyPr/>
          <a:lstStyle/>
          <a:p>
            <a:endParaRPr lang="nl-NL">
              <a:solidFill>
                <a:srgbClr val="204892"/>
              </a:solidFill>
            </a:endParaRPr>
          </a:p>
        </p:txBody>
      </p:sp>
      <p:sp>
        <p:nvSpPr>
          <p:cNvPr id="80904" name="Text Box 25"/>
          <p:cNvSpPr txBox="1">
            <a:spLocks noChangeArrowheads="1"/>
          </p:cNvSpPr>
          <p:nvPr/>
        </p:nvSpPr>
        <p:spPr bwMode="auto">
          <a:xfrm>
            <a:off x="4940303" y="5880094"/>
            <a:ext cx="519113" cy="369332"/>
          </a:xfrm>
          <a:prstGeom prst="rect">
            <a:avLst/>
          </a:prstGeom>
          <a:noFill/>
          <a:ln w="9525">
            <a:noFill/>
            <a:miter lim="800000"/>
            <a:headEnd/>
            <a:tailEnd/>
          </a:ln>
        </p:spPr>
        <p:txBody>
          <a:bodyPr>
            <a:spAutoFit/>
          </a:bodyPr>
          <a:lstStyle/>
          <a:p>
            <a:pPr algn="r" rtl="1">
              <a:spcBef>
                <a:spcPct val="50000"/>
              </a:spcBef>
            </a:pPr>
            <a:r>
              <a:rPr lang="en-US" b="1" dirty="0">
                <a:solidFill>
                  <a:srgbClr val="006600"/>
                </a:solidFill>
              </a:rPr>
              <a:t>45</a:t>
            </a:r>
          </a:p>
        </p:txBody>
      </p:sp>
      <p:sp>
        <p:nvSpPr>
          <p:cNvPr id="80906" name="Line 28"/>
          <p:cNvSpPr>
            <a:spLocks noChangeShapeType="1"/>
          </p:cNvSpPr>
          <p:nvPr/>
        </p:nvSpPr>
        <p:spPr bwMode="auto">
          <a:xfrm flipV="1">
            <a:off x="5834602" y="1999193"/>
            <a:ext cx="0" cy="2736851"/>
          </a:xfrm>
          <a:prstGeom prst="line">
            <a:avLst/>
          </a:prstGeom>
          <a:noFill/>
          <a:ln w="25400">
            <a:solidFill>
              <a:srgbClr val="00B050"/>
            </a:solidFill>
            <a:round/>
            <a:headEnd/>
            <a:tailEnd/>
          </a:ln>
        </p:spPr>
        <p:txBody>
          <a:bodyPr/>
          <a:lstStyle/>
          <a:p>
            <a:endParaRPr lang="nl-NL"/>
          </a:p>
        </p:txBody>
      </p:sp>
      <p:grpSp>
        <p:nvGrpSpPr>
          <p:cNvPr id="2" name="Group 61"/>
          <p:cNvGrpSpPr/>
          <p:nvPr/>
        </p:nvGrpSpPr>
        <p:grpSpPr>
          <a:xfrm>
            <a:off x="2711450" y="4736042"/>
            <a:ext cx="7132638" cy="493158"/>
            <a:chOff x="1187450" y="4674348"/>
            <a:chExt cx="7132638" cy="493158"/>
          </a:xfrm>
        </p:grpSpPr>
        <p:sp>
          <p:nvSpPr>
            <p:cNvPr id="80899" name="Text Box 15"/>
            <p:cNvSpPr txBox="1">
              <a:spLocks noChangeArrowheads="1"/>
            </p:cNvSpPr>
            <p:nvPr/>
          </p:nvSpPr>
          <p:spPr bwMode="auto">
            <a:xfrm>
              <a:off x="2078038" y="4798174"/>
              <a:ext cx="519112" cy="369332"/>
            </a:xfrm>
            <a:prstGeom prst="rect">
              <a:avLst/>
            </a:prstGeom>
            <a:noFill/>
            <a:ln w="9525">
              <a:noFill/>
              <a:miter lim="800000"/>
              <a:headEnd/>
              <a:tailEnd/>
            </a:ln>
          </p:spPr>
          <p:txBody>
            <a:bodyPr>
              <a:spAutoFit/>
            </a:bodyPr>
            <a:lstStyle/>
            <a:p>
              <a:pPr algn="r" rtl="1">
                <a:spcBef>
                  <a:spcPct val="50000"/>
                </a:spcBef>
              </a:pPr>
              <a:r>
                <a:rPr lang="en-US" b="1"/>
                <a:t>10</a:t>
              </a:r>
            </a:p>
          </p:txBody>
        </p:sp>
        <p:grpSp>
          <p:nvGrpSpPr>
            <p:cNvPr id="4" name="Group 60"/>
            <p:cNvGrpSpPr/>
            <p:nvPr/>
          </p:nvGrpSpPr>
          <p:grpSpPr>
            <a:xfrm>
              <a:off x="1187450" y="4674348"/>
              <a:ext cx="7132638" cy="123826"/>
              <a:chOff x="1187450" y="4674348"/>
              <a:chExt cx="7132638" cy="123826"/>
            </a:xfrm>
          </p:grpSpPr>
          <p:sp>
            <p:nvSpPr>
              <p:cNvPr id="80905" name="Line 27"/>
              <p:cNvSpPr>
                <a:spLocks noChangeShapeType="1"/>
              </p:cNvSpPr>
              <p:nvPr/>
            </p:nvSpPr>
            <p:spPr bwMode="auto">
              <a:xfrm>
                <a:off x="1187450" y="4674348"/>
                <a:ext cx="7132638" cy="0"/>
              </a:xfrm>
              <a:prstGeom prst="line">
                <a:avLst/>
              </a:prstGeom>
              <a:noFill/>
              <a:ln w="22225">
                <a:solidFill>
                  <a:schemeClr val="tx1"/>
                </a:solidFill>
                <a:round/>
                <a:headEnd/>
                <a:tailEnd type="triangle" w="med" len="med"/>
              </a:ln>
            </p:spPr>
            <p:txBody>
              <a:bodyPr/>
              <a:lstStyle/>
              <a:p>
                <a:endParaRPr lang="nl-NL"/>
              </a:p>
            </p:txBody>
          </p:sp>
          <p:sp>
            <p:nvSpPr>
              <p:cNvPr id="80907" name="Line 29"/>
              <p:cNvSpPr>
                <a:spLocks noChangeShapeType="1"/>
              </p:cNvSpPr>
              <p:nvPr/>
            </p:nvSpPr>
            <p:spPr bwMode="auto">
              <a:xfrm>
                <a:off x="2303463" y="4674349"/>
                <a:ext cx="0" cy="123825"/>
              </a:xfrm>
              <a:prstGeom prst="line">
                <a:avLst/>
              </a:prstGeom>
              <a:noFill/>
              <a:ln w="25400">
                <a:solidFill>
                  <a:schemeClr val="tx1"/>
                </a:solidFill>
                <a:round/>
                <a:headEnd/>
                <a:tailEnd/>
              </a:ln>
            </p:spPr>
            <p:txBody>
              <a:bodyPr/>
              <a:lstStyle/>
              <a:p>
                <a:endParaRPr lang="nl-NL"/>
              </a:p>
            </p:txBody>
          </p:sp>
          <p:sp>
            <p:nvSpPr>
              <p:cNvPr id="80908" name="Line 30"/>
              <p:cNvSpPr>
                <a:spLocks noChangeShapeType="1"/>
              </p:cNvSpPr>
              <p:nvPr/>
            </p:nvSpPr>
            <p:spPr bwMode="auto">
              <a:xfrm>
                <a:off x="3416300" y="4674349"/>
                <a:ext cx="0" cy="123825"/>
              </a:xfrm>
              <a:prstGeom prst="line">
                <a:avLst/>
              </a:prstGeom>
              <a:noFill/>
              <a:ln w="25400">
                <a:solidFill>
                  <a:schemeClr val="tx1"/>
                </a:solidFill>
                <a:round/>
                <a:headEnd/>
                <a:tailEnd/>
              </a:ln>
            </p:spPr>
            <p:txBody>
              <a:bodyPr/>
              <a:lstStyle/>
              <a:p>
                <a:endParaRPr lang="nl-NL"/>
              </a:p>
            </p:txBody>
          </p:sp>
          <p:sp>
            <p:nvSpPr>
              <p:cNvPr id="80909" name="Line 31"/>
              <p:cNvSpPr>
                <a:spLocks noChangeShapeType="1"/>
              </p:cNvSpPr>
              <p:nvPr/>
            </p:nvSpPr>
            <p:spPr bwMode="auto">
              <a:xfrm>
                <a:off x="4605338" y="4674349"/>
                <a:ext cx="0" cy="123825"/>
              </a:xfrm>
              <a:prstGeom prst="line">
                <a:avLst/>
              </a:prstGeom>
              <a:noFill/>
              <a:ln w="25400">
                <a:solidFill>
                  <a:schemeClr val="tx1"/>
                </a:solidFill>
                <a:round/>
                <a:headEnd/>
                <a:tailEnd/>
              </a:ln>
            </p:spPr>
            <p:txBody>
              <a:bodyPr/>
              <a:lstStyle/>
              <a:p>
                <a:endParaRPr lang="nl-NL"/>
              </a:p>
            </p:txBody>
          </p:sp>
          <p:sp>
            <p:nvSpPr>
              <p:cNvPr id="80910" name="Line 32"/>
              <p:cNvSpPr>
                <a:spLocks noChangeShapeType="1"/>
              </p:cNvSpPr>
              <p:nvPr/>
            </p:nvSpPr>
            <p:spPr bwMode="auto">
              <a:xfrm>
                <a:off x="5645150" y="4674349"/>
                <a:ext cx="0" cy="123825"/>
              </a:xfrm>
              <a:prstGeom prst="line">
                <a:avLst/>
              </a:prstGeom>
              <a:noFill/>
              <a:ln w="25400">
                <a:solidFill>
                  <a:schemeClr val="tx1"/>
                </a:solidFill>
                <a:round/>
                <a:headEnd/>
                <a:tailEnd/>
              </a:ln>
            </p:spPr>
            <p:txBody>
              <a:bodyPr/>
              <a:lstStyle/>
              <a:p>
                <a:endParaRPr lang="nl-NL"/>
              </a:p>
            </p:txBody>
          </p:sp>
          <p:sp>
            <p:nvSpPr>
              <p:cNvPr id="80911" name="Line 33"/>
              <p:cNvSpPr>
                <a:spLocks noChangeShapeType="1"/>
              </p:cNvSpPr>
              <p:nvPr/>
            </p:nvSpPr>
            <p:spPr bwMode="auto">
              <a:xfrm>
                <a:off x="6832600" y="4674349"/>
                <a:ext cx="0" cy="123825"/>
              </a:xfrm>
              <a:prstGeom prst="line">
                <a:avLst/>
              </a:prstGeom>
              <a:noFill/>
              <a:ln w="25400">
                <a:solidFill>
                  <a:schemeClr val="tx1"/>
                </a:solidFill>
                <a:round/>
                <a:headEnd/>
                <a:tailEnd/>
              </a:ln>
            </p:spPr>
            <p:txBody>
              <a:bodyPr/>
              <a:lstStyle/>
              <a:p>
                <a:endParaRPr lang="nl-NL"/>
              </a:p>
            </p:txBody>
          </p:sp>
          <p:sp>
            <p:nvSpPr>
              <p:cNvPr id="80912" name="Line 34"/>
              <p:cNvSpPr>
                <a:spLocks noChangeShapeType="1"/>
              </p:cNvSpPr>
              <p:nvPr/>
            </p:nvSpPr>
            <p:spPr bwMode="auto">
              <a:xfrm>
                <a:off x="7948613" y="4674349"/>
                <a:ext cx="0" cy="123825"/>
              </a:xfrm>
              <a:prstGeom prst="line">
                <a:avLst/>
              </a:prstGeom>
              <a:noFill/>
              <a:ln w="25400">
                <a:solidFill>
                  <a:schemeClr val="tx1"/>
                </a:solidFill>
                <a:round/>
                <a:headEnd/>
                <a:tailEnd/>
              </a:ln>
            </p:spPr>
            <p:txBody>
              <a:bodyPr/>
              <a:lstStyle/>
              <a:p>
                <a:endParaRPr lang="nl-NL"/>
              </a:p>
            </p:txBody>
          </p:sp>
        </p:grpSp>
        <p:sp>
          <p:nvSpPr>
            <p:cNvPr id="80913" name="Text Box 35"/>
            <p:cNvSpPr txBox="1">
              <a:spLocks noChangeArrowheads="1"/>
            </p:cNvSpPr>
            <p:nvPr/>
          </p:nvSpPr>
          <p:spPr bwMode="auto">
            <a:xfrm>
              <a:off x="3194052" y="4798174"/>
              <a:ext cx="519113" cy="369332"/>
            </a:xfrm>
            <a:prstGeom prst="rect">
              <a:avLst/>
            </a:prstGeom>
            <a:noFill/>
            <a:ln w="9525">
              <a:noFill/>
              <a:miter lim="800000"/>
              <a:headEnd/>
              <a:tailEnd/>
            </a:ln>
          </p:spPr>
          <p:txBody>
            <a:bodyPr>
              <a:spAutoFit/>
            </a:bodyPr>
            <a:lstStyle/>
            <a:p>
              <a:pPr algn="r" rtl="1">
                <a:spcBef>
                  <a:spcPct val="50000"/>
                </a:spcBef>
              </a:pPr>
              <a:r>
                <a:rPr lang="en-US" b="1"/>
                <a:t>20</a:t>
              </a:r>
            </a:p>
          </p:txBody>
        </p:sp>
        <p:sp>
          <p:nvSpPr>
            <p:cNvPr id="80914" name="Text Box 36"/>
            <p:cNvSpPr txBox="1">
              <a:spLocks noChangeArrowheads="1"/>
            </p:cNvSpPr>
            <p:nvPr/>
          </p:nvSpPr>
          <p:spPr bwMode="auto">
            <a:xfrm>
              <a:off x="4383088" y="4798174"/>
              <a:ext cx="519112" cy="369332"/>
            </a:xfrm>
            <a:prstGeom prst="rect">
              <a:avLst/>
            </a:prstGeom>
            <a:noFill/>
            <a:ln w="9525">
              <a:noFill/>
              <a:miter lim="800000"/>
              <a:headEnd/>
              <a:tailEnd/>
            </a:ln>
          </p:spPr>
          <p:txBody>
            <a:bodyPr>
              <a:spAutoFit/>
            </a:bodyPr>
            <a:lstStyle/>
            <a:p>
              <a:pPr algn="r" rtl="1">
                <a:spcBef>
                  <a:spcPct val="50000"/>
                </a:spcBef>
              </a:pPr>
              <a:r>
                <a:rPr lang="en-US" b="1"/>
                <a:t>30</a:t>
              </a:r>
            </a:p>
          </p:txBody>
        </p:sp>
        <p:sp>
          <p:nvSpPr>
            <p:cNvPr id="80915" name="Text Box 37"/>
            <p:cNvSpPr txBox="1">
              <a:spLocks noChangeArrowheads="1"/>
            </p:cNvSpPr>
            <p:nvPr/>
          </p:nvSpPr>
          <p:spPr bwMode="auto">
            <a:xfrm>
              <a:off x="5422902" y="4798174"/>
              <a:ext cx="519113" cy="369332"/>
            </a:xfrm>
            <a:prstGeom prst="rect">
              <a:avLst/>
            </a:prstGeom>
            <a:noFill/>
            <a:ln w="9525">
              <a:noFill/>
              <a:miter lim="800000"/>
              <a:headEnd/>
              <a:tailEnd/>
            </a:ln>
          </p:spPr>
          <p:txBody>
            <a:bodyPr>
              <a:spAutoFit/>
            </a:bodyPr>
            <a:lstStyle/>
            <a:p>
              <a:pPr algn="r" rtl="1">
                <a:spcBef>
                  <a:spcPct val="50000"/>
                </a:spcBef>
              </a:pPr>
              <a:r>
                <a:rPr lang="en-US" b="1"/>
                <a:t>40</a:t>
              </a:r>
            </a:p>
          </p:txBody>
        </p:sp>
        <p:sp>
          <p:nvSpPr>
            <p:cNvPr id="80916" name="Text Box 38"/>
            <p:cNvSpPr txBox="1">
              <a:spLocks noChangeArrowheads="1"/>
            </p:cNvSpPr>
            <p:nvPr/>
          </p:nvSpPr>
          <p:spPr bwMode="auto">
            <a:xfrm>
              <a:off x="6610352" y="4798174"/>
              <a:ext cx="519113" cy="369332"/>
            </a:xfrm>
            <a:prstGeom prst="rect">
              <a:avLst/>
            </a:prstGeom>
            <a:noFill/>
            <a:ln w="9525">
              <a:noFill/>
              <a:miter lim="800000"/>
              <a:headEnd/>
              <a:tailEnd/>
            </a:ln>
          </p:spPr>
          <p:txBody>
            <a:bodyPr>
              <a:spAutoFit/>
            </a:bodyPr>
            <a:lstStyle/>
            <a:p>
              <a:pPr algn="r" rtl="1">
                <a:spcBef>
                  <a:spcPct val="50000"/>
                </a:spcBef>
              </a:pPr>
              <a:r>
                <a:rPr lang="en-US" b="1"/>
                <a:t>50</a:t>
              </a:r>
            </a:p>
          </p:txBody>
        </p:sp>
        <p:sp>
          <p:nvSpPr>
            <p:cNvPr id="80917" name="Text Box 39"/>
            <p:cNvSpPr txBox="1">
              <a:spLocks noChangeArrowheads="1"/>
            </p:cNvSpPr>
            <p:nvPr/>
          </p:nvSpPr>
          <p:spPr bwMode="auto">
            <a:xfrm>
              <a:off x="7724775" y="4798174"/>
              <a:ext cx="519113" cy="369332"/>
            </a:xfrm>
            <a:prstGeom prst="rect">
              <a:avLst/>
            </a:prstGeom>
            <a:noFill/>
            <a:ln w="9525">
              <a:noFill/>
              <a:miter lim="800000"/>
              <a:headEnd/>
              <a:tailEnd/>
            </a:ln>
          </p:spPr>
          <p:txBody>
            <a:bodyPr>
              <a:spAutoFit/>
            </a:bodyPr>
            <a:lstStyle/>
            <a:p>
              <a:pPr algn="r" rtl="1">
                <a:spcBef>
                  <a:spcPct val="50000"/>
                </a:spcBef>
              </a:pPr>
              <a:r>
                <a:rPr lang="en-US" b="1"/>
                <a:t>60</a:t>
              </a:r>
            </a:p>
          </p:txBody>
        </p:sp>
      </p:grpSp>
      <p:sp>
        <p:nvSpPr>
          <p:cNvPr id="27672" name="Text Box 58"/>
          <p:cNvSpPr txBox="1">
            <a:spLocks noChangeArrowheads="1"/>
          </p:cNvSpPr>
          <p:nvPr/>
        </p:nvSpPr>
        <p:spPr bwMode="auto">
          <a:xfrm>
            <a:off x="9618664" y="5187111"/>
            <a:ext cx="575469" cy="347206"/>
          </a:xfrm>
          <a:prstGeom prst="rect">
            <a:avLst/>
          </a:prstGeom>
          <a:noFill/>
          <a:ln w="12700">
            <a:noFill/>
            <a:miter lim="800000"/>
            <a:headEnd/>
            <a:tailEnd/>
          </a:ln>
        </p:spPr>
        <p:txBody>
          <a:bodyPr wrap="none" lIns="100008" tIns="50004" rIns="100008" bIns="50004">
            <a:spAutoFit/>
          </a:bodyPr>
          <a:lstStyle/>
          <a:p>
            <a:pPr defTabSz="1000125" eaLnBrk="0" hangingPunct="0">
              <a:defRPr/>
            </a:pPr>
            <a:r>
              <a:rPr lang="en-US" sz="1600" dirty="0">
                <a:latin typeface="+mj-lt"/>
              </a:rPr>
              <a:t>Time</a:t>
            </a:r>
          </a:p>
        </p:txBody>
      </p:sp>
      <p:sp>
        <p:nvSpPr>
          <p:cNvPr id="55" name="Rectangle 3"/>
          <p:cNvSpPr>
            <a:spLocks noChangeArrowheads="1"/>
          </p:cNvSpPr>
          <p:nvPr/>
        </p:nvSpPr>
        <p:spPr bwMode="auto">
          <a:xfrm>
            <a:off x="3336348" y="2637608"/>
            <a:ext cx="887444" cy="287337"/>
          </a:xfrm>
          <a:prstGeom prst="rect">
            <a:avLst/>
          </a:prstGeom>
          <a:solidFill>
            <a:srgbClr val="FFC000"/>
          </a:solidFill>
          <a:ln w="19050">
            <a:solidFill>
              <a:srgbClr val="FFC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9" name="Rectangle 3"/>
          <p:cNvSpPr>
            <a:spLocks noChangeArrowheads="1"/>
          </p:cNvSpPr>
          <p:nvPr/>
        </p:nvSpPr>
        <p:spPr bwMode="auto">
          <a:xfrm>
            <a:off x="5856628" y="3678067"/>
            <a:ext cx="57626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65" name="Rectangle 21"/>
          <p:cNvSpPr>
            <a:spLocks noChangeArrowheads="1"/>
          </p:cNvSpPr>
          <p:nvPr/>
        </p:nvSpPr>
        <p:spPr bwMode="auto">
          <a:xfrm>
            <a:off x="6310315" y="4350972"/>
            <a:ext cx="1476000" cy="287339"/>
          </a:xfrm>
          <a:prstGeom prst="rect">
            <a:avLst/>
          </a:prstGeom>
          <a:solidFill>
            <a:srgbClr val="FF0000"/>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400" dirty="0">
                <a:solidFill>
                  <a:schemeClr val="bg1"/>
                </a:solidFill>
                <a:latin typeface="Lucida Grande" pitchFamily="1" charset="0"/>
              </a:rPr>
              <a:t>55 % / 65 %</a:t>
            </a:r>
          </a:p>
        </p:txBody>
      </p:sp>
      <p:sp>
        <p:nvSpPr>
          <p:cNvPr id="48" name="Title 1"/>
          <p:cNvSpPr txBox="1">
            <a:spLocks/>
          </p:cNvSpPr>
          <p:nvPr/>
        </p:nvSpPr>
        <p:spPr>
          <a:xfrm>
            <a:off x="6312024" y="1556792"/>
            <a:ext cx="4608512" cy="1152128"/>
          </a:xfrm>
          <a:prstGeom prst="rect">
            <a:avLst/>
          </a:prstGeom>
        </p:spPr>
        <p:txBody>
          <a:bodyPr/>
          <a:lstStyle/>
          <a:p>
            <a:pPr>
              <a:defRPr/>
            </a:pPr>
            <a:r>
              <a:rPr lang="en-GB" sz="2000" kern="0" dirty="0">
                <a:latin typeface="+mj-lt"/>
                <a:ea typeface="+mj-ea"/>
                <a:cs typeface="+mj-cs"/>
              </a:rPr>
              <a:t>Relatively to much buffer is used. Measure are need to make sure the project can be delivered on time. </a:t>
            </a:r>
          </a:p>
        </p:txBody>
      </p:sp>
      <p:sp>
        <p:nvSpPr>
          <p:cNvPr id="46" name="Title 45"/>
          <p:cNvSpPr>
            <a:spLocks noGrp="1"/>
          </p:cNvSpPr>
          <p:nvPr>
            <p:ph type="title"/>
          </p:nvPr>
        </p:nvSpPr>
        <p:spPr/>
        <p:txBody>
          <a:bodyPr>
            <a:normAutofit/>
          </a:bodyPr>
          <a:lstStyle/>
          <a:p>
            <a:r>
              <a:rPr lang="en-GB" sz="3200" dirty="0">
                <a:solidFill>
                  <a:srgbClr val="FF0000"/>
                </a:solidFill>
              </a:rPr>
              <a:t>Red</a:t>
            </a:r>
            <a:br>
              <a:rPr lang="en-GB" sz="3200" dirty="0"/>
            </a:br>
            <a:r>
              <a:rPr lang="en-GB" sz="2400" i="1" dirty="0"/>
              <a:t>55 % progress on the longest chain / 65 % buffer used</a:t>
            </a:r>
          </a:p>
        </p:txBody>
      </p:sp>
      <p:sp>
        <p:nvSpPr>
          <p:cNvPr id="49" name="Slide Number Placeholder 2"/>
          <p:cNvSpPr>
            <a:spLocks noGrp="1"/>
          </p:cNvSpPr>
          <p:nvPr>
            <p:ph type="sldNum" sz="quarter" idx="4"/>
          </p:nvPr>
        </p:nvSpPr>
        <p:spPr>
          <a:xfrm>
            <a:off x="385596" y="1257301"/>
            <a:ext cx="358775" cy="288925"/>
          </a:xfrm>
        </p:spPr>
        <p:txBody>
          <a:bodyPr/>
          <a:lstStyle/>
          <a:p>
            <a:fld id="{96499B70-49A0-4519-9B09-62EDDB406EFA}" type="slidenum">
              <a:rPr lang="nl-NL" smtClean="0"/>
              <a:pPr/>
              <a:t>34</a:t>
            </a:fld>
            <a:endParaRPr lang="nl-NL" dirty="0"/>
          </a:p>
        </p:txBody>
      </p:sp>
      <p:sp>
        <p:nvSpPr>
          <p:cNvPr id="66" name="Rectangle 65"/>
          <p:cNvSpPr/>
          <p:nvPr/>
        </p:nvSpPr>
        <p:spPr>
          <a:xfrm>
            <a:off x="1524000" y="6164806"/>
            <a:ext cx="3163110" cy="369332"/>
          </a:xfrm>
          <a:prstGeom prst="rect">
            <a:avLst/>
          </a:prstGeom>
        </p:spPr>
        <p:txBody>
          <a:bodyPr wrap="none">
            <a:spAutoFit/>
          </a:bodyPr>
          <a:lstStyle/>
          <a:p>
            <a:r>
              <a:rPr lang="en-US" b="1" i="1" dirty="0"/>
              <a:t>“To be safer, (re)move the safety”</a:t>
            </a:r>
            <a:endParaRPr lang="en-GB" b="1" i="1" dirty="0"/>
          </a:p>
        </p:txBody>
      </p:sp>
      <p:grpSp>
        <p:nvGrpSpPr>
          <p:cNvPr id="5" name="Group 126"/>
          <p:cNvGrpSpPr/>
          <p:nvPr/>
        </p:nvGrpSpPr>
        <p:grpSpPr>
          <a:xfrm>
            <a:off x="6303008" y="5445225"/>
            <a:ext cx="1708943" cy="433501"/>
            <a:chOff x="4779007" y="5769086"/>
            <a:chExt cx="1708943" cy="433501"/>
          </a:xfrm>
        </p:grpSpPr>
        <p:grpSp>
          <p:nvGrpSpPr>
            <p:cNvPr id="6" name="Group 122"/>
            <p:cNvGrpSpPr/>
            <p:nvPr/>
          </p:nvGrpSpPr>
          <p:grpSpPr>
            <a:xfrm>
              <a:off x="6271926" y="5769086"/>
              <a:ext cx="216024" cy="419368"/>
              <a:chOff x="6248776" y="5721681"/>
              <a:chExt cx="216024" cy="419368"/>
            </a:xfrm>
          </p:grpSpPr>
          <p:cxnSp>
            <p:nvCxnSpPr>
              <p:cNvPr id="121" name="Straight Connector 120"/>
              <p:cNvCxnSpPr/>
              <p:nvPr/>
            </p:nvCxnSpPr>
            <p:spPr>
              <a:xfrm flipV="1">
                <a:off x="6257548" y="5925025"/>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Isosceles Triangle 121"/>
              <p:cNvSpPr/>
              <p:nvPr/>
            </p:nvSpPr>
            <p:spPr>
              <a:xfrm rot="5400000">
                <a:off x="6248776" y="5721681"/>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123"/>
            <p:cNvGrpSpPr/>
            <p:nvPr/>
          </p:nvGrpSpPr>
          <p:grpSpPr>
            <a:xfrm>
              <a:off x="4779007" y="5783219"/>
              <a:ext cx="216024" cy="419368"/>
              <a:chOff x="6248776" y="5710106"/>
              <a:chExt cx="216024" cy="419368"/>
            </a:xfrm>
            <a:solidFill>
              <a:srgbClr val="006600"/>
            </a:solidFill>
          </p:grpSpPr>
          <p:cxnSp>
            <p:nvCxnSpPr>
              <p:cNvPr id="125" name="Straight Connector 124"/>
              <p:cNvCxnSpPr/>
              <p:nvPr/>
            </p:nvCxnSpPr>
            <p:spPr>
              <a:xfrm flipV="1">
                <a:off x="6257548" y="5913450"/>
                <a:ext cx="0" cy="216024"/>
              </a:xfrm>
              <a:prstGeom prst="line">
                <a:avLst/>
              </a:prstGeom>
              <a:grpFill/>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26" name="Isosceles Triangle 125"/>
              <p:cNvSpPr/>
              <p:nvPr/>
            </p:nvSpPr>
            <p:spPr>
              <a:xfrm rot="5400000">
                <a:off x="6248776" y="5710106"/>
                <a:ext cx="216024" cy="216024"/>
              </a:xfrm>
              <a:prstGeom prst="triangle">
                <a:avLst>
                  <a:gd name="adj" fmla="val 487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0" name="Rectangle 3"/>
          <p:cNvSpPr>
            <a:spLocks noChangeArrowheads="1"/>
          </p:cNvSpPr>
          <p:nvPr/>
        </p:nvSpPr>
        <p:spPr bwMode="auto">
          <a:xfrm>
            <a:off x="6476632" y="4016640"/>
            <a:ext cx="792286"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104" name="Rectangle 3"/>
          <p:cNvSpPr>
            <a:spLocks noChangeArrowheads="1"/>
          </p:cNvSpPr>
          <p:nvPr/>
        </p:nvSpPr>
        <p:spPr bwMode="auto">
          <a:xfrm>
            <a:off x="3324970" y="2636440"/>
            <a:ext cx="898822"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106" name="Rectangle 3"/>
          <p:cNvSpPr>
            <a:spLocks noChangeArrowheads="1"/>
          </p:cNvSpPr>
          <p:nvPr/>
        </p:nvSpPr>
        <p:spPr bwMode="auto">
          <a:xfrm>
            <a:off x="7113327" y="4016640"/>
            <a:ext cx="167364" cy="287337"/>
          </a:xfrm>
          <a:prstGeom prst="rect">
            <a:avLst/>
          </a:prstGeom>
          <a:solidFill>
            <a:srgbClr val="FF0000"/>
          </a:solidFill>
          <a:ln w="19050">
            <a:solidFill>
              <a:srgbClr val="FF0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0" name="Rectangle 3"/>
          <p:cNvSpPr>
            <a:spLocks noChangeArrowheads="1"/>
          </p:cNvSpPr>
          <p:nvPr/>
        </p:nvSpPr>
        <p:spPr bwMode="auto">
          <a:xfrm>
            <a:off x="4848516" y="3358161"/>
            <a:ext cx="959452" cy="287337"/>
          </a:xfrm>
          <a:prstGeom prst="rect">
            <a:avLst/>
          </a:prstGeom>
          <a:solidFill>
            <a:srgbClr val="FF0000"/>
          </a:solidFill>
          <a:ln w="19050">
            <a:solidFill>
              <a:srgbClr val="FF0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1" name="Rectangle 3"/>
          <p:cNvSpPr>
            <a:spLocks noChangeArrowheads="1"/>
          </p:cNvSpPr>
          <p:nvPr/>
        </p:nvSpPr>
        <p:spPr bwMode="auto">
          <a:xfrm>
            <a:off x="4837139" y="3356993"/>
            <a:ext cx="466773"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52" name="Rectangle 3"/>
          <p:cNvSpPr>
            <a:spLocks noChangeArrowheads="1"/>
          </p:cNvSpPr>
          <p:nvPr/>
        </p:nvSpPr>
        <p:spPr bwMode="auto">
          <a:xfrm>
            <a:off x="4223792" y="2996953"/>
            <a:ext cx="576262"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43" name="Rectangle 42">
            <a:extLst>
              <a:ext uri="{FF2B5EF4-FFF2-40B4-BE49-F238E27FC236}">
                <a16:creationId xmlns:a16="http://schemas.microsoft.com/office/drawing/2014/main" id="{8CAA1EB8-18ED-4F91-B98F-534FE817D9B7}"/>
              </a:ext>
            </a:extLst>
          </p:cNvPr>
          <p:cNvSpPr/>
          <p:nvPr/>
        </p:nvSpPr>
        <p:spPr>
          <a:xfrm>
            <a:off x="5471611" y="1661198"/>
            <a:ext cx="732893" cy="369332"/>
          </a:xfrm>
          <a:prstGeom prst="rect">
            <a:avLst/>
          </a:prstGeom>
        </p:spPr>
        <p:txBody>
          <a:bodyPr wrap="none">
            <a:spAutoFit/>
          </a:bodyPr>
          <a:lstStyle/>
          <a:p>
            <a:r>
              <a:rPr lang="nl-NL" i="1" kern="0" dirty="0" err="1"/>
              <a:t>Today</a:t>
            </a:r>
            <a:endParaRPr lang="en-US" i="1" dirty="0"/>
          </a:p>
        </p:txBody>
      </p:sp>
    </p:spTree>
    <p:extLst>
      <p:ext uri="{BB962C8B-B14F-4D97-AF65-F5344CB8AC3E}">
        <p14:creationId xmlns:p14="http://schemas.microsoft.com/office/powerpoint/2010/main" val="2280772556"/>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013EB-8B8A-498E-B067-E45F74EBAB7F}"/>
              </a:ext>
            </a:extLst>
          </p:cNvPr>
          <p:cNvSpPr>
            <a:spLocks noGrp="1"/>
          </p:cNvSpPr>
          <p:nvPr>
            <p:ph type="title"/>
          </p:nvPr>
        </p:nvSpPr>
        <p:spPr/>
        <p:txBody>
          <a:bodyPr>
            <a:noAutofit/>
          </a:bodyPr>
          <a:lstStyle/>
          <a:p>
            <a:r>
              <a:rPr lang="en-GB" sz="3200" dirty="0"/>
              <a:t>What can you do with </a:t>
            </a:r>
            <a:r>
              <a:rPr lang="en-GB" sz="3200" dirty="0">
                <a:solidFill>
                  <a:srgbClr val="FF0000"/>
                </a:solidFill>
              </a:rPr>
              <a:t>Red</a:t>
            </a:r>
            <a:r>
              <a:rPr lang="en-GB" sz="3200" dirty="0"/>
              <a:t>, </a:t>
            </a:r>
            <a:r>
              <a:rPr lang="en-GB" sz="3200" dirty="0">
                <a:solidFill>
                  <a:srgbClr val="FFC000"/>
                </a:solidFill>
              </a:rPr>
              <a:t>Orange</a:t>
            </a:r>
            <a:r>
              <a:rPr lang="en-GB" sz="3200" dirty="0"/>
              <a:t> and </a:t>
            </a:r>
            <a:r>
              <a:rPr lang="en-GB" sz="3200" dirty="0">
                <a:solidFill>
                  <a:srgbClr val="008000"/>
                </a:solidFill>
              </a:rPr>
              <a:t>Green</a:t>
            </a:r>
            <a:r>
              <a:rPr lang="en-GB" sz="3200" dirty="0"/>
              <a:t>?</a:t>
            </a:r>
            <a:br>
              <a:rPr lang="en-GB" sz="3200" dirty="0"/>
            </a:br>
            <a:r>
              <a:rPr lang="en-US" sz="2800" i="1" dirty="0"/>
              <a:t>CCPM: Project Trend Line</a:t>
            </a:r>
            <a:endParaRPr lang="en-US" sz="3200" i="1" dirty="0"/>
          </a:p>
        </p:txBody>
      </p:sp>
      <p:pic>
        <p:nvPicPr>
          <p:cNvPr id="4" name="Picture 3" descr="IMG_23022012_153431.png">
            <a:extLst>
              <a:ext uri="{FF2B5EF4-FFF2-40B4-BE49-F238E27FC236}">
                <a16:creationId xmlns:a16="http://schemas.microsoft.com/office/drawing/2014/main" id="{571674DE-3297-43F9-B1B9-5C50D3CE6808}"/>
              </a:ext>
            </a:extLst>
          </p:cNvPr>
          <p:cNvPicPr/>
          <p:nvPr/>
        </p:nvPicPr>
        <p:blipFill rotWithShape="1">
          <a:blip r:embed="rId2" cstate="print"/>
          <a:srcRect l="1507" t="17486" r="2108" b="4568"/>
          <a:stretch/>
        </p:blipFill>
        <p:spPr>
          <a:xfrm>
            <a:off x="816864" y="2204720"/>
            <a:ext cx="7569200" cy="4135120"/>
          </a:xfrm>
          <a:prstGeom prst="rect">
            <a:avLst/>
          </a:prstGeom>
          <a:ln>
            <a:solidFill>
              <a:schemeClr val="bg1">
                <a:lumMod val="95000"/>
              </a:schemeClr>
            </a:solidFill>
          </a:ln>
        </p:spPr>
      </p:pic>
      <p:pic>
        <p:nvPicPr>
          <p:cNvPr id="10242" name="Picture 2" descr="Afbeeldingsresultaat voor fever">
            <a:extLst>
              <a:ext uri="{FF2B5EF4-FFF2-40B4-BE49-F238E27FC236}">
                <a16:creationId xmlns:a16="http://schemas.microsoft.com/office/drawing/2014/main" id="{AC7D5D16-0D1F-4E83-AC9A-0655BACA79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96"/>
          <a:stretch/>
        </p:blipFill>
        <p:spPr bwMode="auto">
          <a:xfrm>
            <a:off x="8386064" y="729190"/>
            <a:ext cx="2294509" cy="233977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fbeeldingsresultaat voor green fields">
            <a:extLst>
              <a:ext uri="{FF2B5EF4-FFF2-40B4-BE49-F238E27FC236}">
                <a16:creationId xmlns:a16="http://schemas.microsoft.com/office/drawing/2014/main" id="{DE578C85-696B-4902-8A07-94C03E79BB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8338" y="4998720"/>
            <a:ext cx="2049485" cy="12188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D1E0541-FF64-4410-841B-79355F650704}"/>
              </a:ext>
            </a:extLst>
          </p:cNvPr>
          <p:cNvSpPr/>
          <p:nvPr/>
        </p:nvSpPr>
        <p:spPr>
          <a:xfrm>
            <a:off x="8688288" y="3053519"/>
            <a:ext cx="21441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95000"/>
                    <a:lumOff val="5000"/>
                  </a:srgbClr>
                </a:solidFill>
                <a:effectLst/>
                <a:uLnTx/>
                <a:uFillTx/>
                <a:latin typeface="Tw Cen MT"/>
                <a:ea typeface="+mn-ea"/>
                <a:cs typeface="+mn-cs"/>
              </a:rPr>
              <a:t>Fever Chart</a:t>
            </a:r>
          </a:p>
        </p:txBody>
      </p:sp>
      <p:sp>
        <p:nvSpPr>
          <p:cNvPr id="3" name="Arrow: Right 2">
            <a:extLst>
              <a:ext uri="{FF2B5EF4-FFF2-40B4-BE49-F238E27FC236}">
                <a16:creationId xmlns:a16="http://schemas.microsoft.com/office/drawing/2014/main" id="{02BCA1DE-8569-4F34-A46E-5BDF56689A62}"/>
              </a:ext>
            </a:extLst>
          </p:cNvPr>
          <p:cNvSpPr/>
          <p:nvPr/>
        </p:nvSpPr>
        <p:spPr>
          <a:xfrm rot="19964128">
            <a:off x="7214910" y="2146901"/>
            <a:ext cx="1296144" cy="425024"/>
          </a:xfrm>
          <a:prstGeom prst="rightArrow">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6" name="Arrow: Right 5">
            <a:extLst>
              <a:ext uri="{FF2B5EF4-FFF2-40B4-BE49-F238E27FC236}">
                <a16:creationId xmlns:a16="http://schemas.microsoft.com/office/drawing/2014/main" id="{3332A914-6376-473D-8CD1-926E7D4A91E6}"/>
              </a:ext>
            </a:extLst>
          </p:cNvPr>
          <p:cNvSpPr/>
          <p:nvPr/>
        </p:nvSpPr>
        <p:spPr>
          <a:xfrm rot="980628">
            <a:off x="7422381" y="5001185"/>
            <a:ext cx="1512168" cy="432048"/>
          </a:xfrm>
          <a:prstGeom prst="rightArrow">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Tree>
    <p:extLst>
      <p:ext uri="{BB962C8B-B14F-4D97-AF65-F5344CB8AC3E}">
        <p14:creationId xmlns:p14="http://schemas.microsoft.com/office/powerpoint/2010/main" val="257435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3600" dirty="0"/>
              <a:t>What can you do with </a:t>
            </a:r>
            <a:r>
              <a:rPr lang="en-GB" sz="3600" dirty="0">
                <a:solidFill>
                  <a:srgbClr val="FF0000"/>
                </a:solidFill>
              </a:rPr>
              <a:t>Red</a:t>
            </a:r>
            <a:r>
              <a:rPr lang="en-GB" sz="3600" dirty="0"/>
              <a:t>, </a:t>
            </a:r>
            <a:r>
              <a:rPr lang="en-GB" sz="3600" dirty="0">
                <a:solidFill>
                  <a:srgbClr val="FFC000"/>
                </a:solidFill>
              </a:rPr>
              <a:t>Orange</a:t>
            </a:r>
            <a:r>
              <a:rPr lang="en-GB" sz="3600" dirty="0"/>
              <a:t> and </a:t>
            </a:r>
            <a:r>
              <a:rPr lang="en-GB" sz="3600" dirty="0">
                <a:solidFill>
                  <a:srgbClr val="008000"/>
                </a:solidFill>
              </a:rPr>
              <a:t>Green</a:t>
            </a:r>
            <a:r>
              <a:rPr lang="en-GB" sz="3600" dirty="0"/>
              <a:t>?</a:t>
            </a:r>
            <a:br>
              <a:rPr lang="en-GB" sz="3600" dirty="0"/>
            </a:br>
            <a:r>
              <a:rPr lang="en-GB" sz="2700" i="1" dirty="0"/>
              <a:t>Resolve day-to-day resource conflicts (and prevents (bad) multi-tasking)</a:t>
            </a:r>
            <a:endParaRPr lang="en-US" i="1"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36</a:t>
            </a:fld>
            <a:endParaRPr lang="nl-NL" dirty="0"/>
          </a:p>
        </p:txBody>
      </p:sp>
      <p:cxnSp>
        <p:nvCxnSpPr>
          <p:cNvPr id="7" name="Straight Connector 6"/>
          <p:cNvCxnSpPr/>
          <p:nvPr/>
        </p:nvCxnSpPr>
        <p:spPr>
          <a:xfrm>
            <a:off x="1487488" y="2359766"/>
            <a:ext cx="5976664" cy="0"/>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981654" y="2348880"/>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75820" y="2348880"/>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969986" y="2348880"/>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487488" y="2348880"/>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464152" y="2348880"/>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135560" y="2027379"/>
            <a:ext cx="720080" cy="288032"/>
          </a:xfrm>
          <a:prstGeom prst="rect">
            <a:avLst/>
          </a:prstGeom>
          <a:noFill/>
          <a:ln w="19050">
            <a:solidFill>
              <a:srgbClr val="00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D2</a:t>
            </a:r>
          </a:p>
        </p:txBody>
      </p:sp>
      <p:sp>
        <p:nvSpPr>
          <p:cNvPr id="17" name="Rectangle 16"/>
          <p:cNvSpPr/>
          <p:nvPr/>
        </p:nvSpPr>
        <p:spPr>
          <a:xfrm>
            <a:off x="2992674" y="2028259"/>
            <a:ext cx="1231118" cy="288032"/>
          </a:xfrm>
          <a:prstGeom prst="rect">
            <a:avLst/>
          </a:pr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D1</a:t>
            </a:r>
          </a:p>
        </p:txBody>
      </p:sp>
      <p:sp>
        <p:nvSpPr>
          <p:cNvPr id="18" name="Rectangle 17"/>
          <p:cNvSpPr/>
          <p:nvPr/>
        </p:nvSpPr>
        <p:spPr>
          <a:xfrm>
            <a:off x="4520208" y="2027379"/>
            <a:ext cx="720080" cy="28803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T1</a:t>
            </a:r>
          </a:p>
        </p:txBody>
      </p:sp>
      <p:sp>
        <p:nvSpPr>
          <p:cNvPr id="35" name="TextBox 34"/>
          <p:cNvSpPr txBox="1"/>
          <p:nvPr/>
        </p:nvSpPr>
        <p:spPr>
          <a:xfrm>
            <a:off x="4450751" y="3365540"/>
            <a:ext cx="4705821" cy="369332"/>
          </a:xfrm>
          <a:prstGeom prst="rect">
            <a:avLst/>
          </a:prstGeom>
          <a:solidFill>
            <a:schemeClr val="bg1"/>
          </a:solidFill>
          <a:effectLst/>
        </p:spPr>
        <p:txBody>
          <a:bodyPr vert="horz" wrap="square" rtlCol="0" anchor="t" anchorCtr="0">
            <a:spAutoFit/>
          </a:bodyPr>
          <a:lstStyle>
            <a:defPPr>
              <a:defRPr lang="nl-NL"/>
            </a:defPPr>
            <a:lvl1pPr marR="0" indent="0" algn="ctr" fontAlgn="auto">
              <a:lnSpc>
                <a:spcPct val="100000"/>
              </a:lnSpc>
              <a:spcBef>
                <a:spcPts val="700"/>
              </a:spcBef>
              <a:spcAft>
                <a:spcPts val="0"/>
              </a:spcAft>
              <a:buClr>
                <a:schemeClr val="accent2"/>
              </a:buClr>
              <a:buSzPct val="70000"/>
              <a:buFont typeface="Wingdings 2" pitchFamily="18" charset="2"/>
              <a:buNone/>
              <a:tabLst/>
              <a:defRPr sz="1400">
                <a:latin typeface="Tw Cen MT" pitchFamily="34" charset="0"/>
                <a:ea typeface="Adobe Fan Heiti Std B" pitchFamily="34" charset="-128"/>
                <a:cs typeface="Arial" pitchFamily="34" charset="0"/>
              </a:defRPr>
            </a:lvl1pPr>
          </a:lstStyle>
          <a:p>
            <a:r>
              <a:rPr lang="en-GB" sz="1800" b="1" dirty="0"/>
              <a:t>How to solve the “resource conflict” for Mike? </a:t>
            </a:r>
          </a:p>
        </p:txBody>
      </p:sp>
      <p:grpSp>
        <p:nvGrpSpPr>
          <p:cNvPr id="2" name="Group 1"/>
          <p:cNvGrpSpPr/>
          <p:nvPr/>
        </p:nvGrpSpPr>
        <p:grpSpPr>
          <a:xfrm>
            <a:off x="1497400" y="2731768"/>
            <a:ext cx="5976664" cy="1779691"/>
            <a:chOff x="407368" y="2731768"/>
            <a:chExt cx="5976664" cy="1779691"/>
          </a:xfrm>
        </p:grpSpPr>
        <p:cxnSp>
          <p:nvCxnSpPr>
            <p:cNvPr id="19" name="Straight Connector 18"/>
            <p:cNvCxnSpPr/>
            <p:nvPr/>
          </p:nvCxnSpPr>
          <p:spPr>
            <a:xfrm>
              <a:off x="407368" y="3779407"/>
              <a:ext cx="5976664" cy="0"/>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901534" y="3768521"/>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395700" y="3768521"/>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889866" y="3768521"/>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07368" y="3768521"/>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384032" y="3768521"/>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909239" y="2731768"/>
              <a:ext cx="720080" cy="288032"/>
            </a:xfrm>
            <a:prstGeom prst="rect">
              <a:avLst/>
            </a:prstGeom>
            <a:noFill/>
            <a:ln w="19050">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D2</a:t>
              </a:r>
            </a:p>
          </p:txBody>
        </p:sp>
        <p:sp>
          <p:nvSpPr>
            <p:cNvPr id="26" name="Rectangle 25"/>
            <p:cNvSpPr/>
            <p:nvPr/>
          </p:nvSpPr>
          <p:spPr>
            <a:xfrm>
              <a:off x="1909239" y="3085949"/>
              <a:ext cx="1296144" cy="288032"/>
            </a:xfrm>
            <a:prstGeom prst="rect">
              <a:avLst/>
            </a:prstGeom>
            <a:no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D1</a:t>
              </a:r>
            </a:p>
          </p:txBody>
        </p:sp>
        <p:cxnSp>
          <p:nvCxnSpPr>
            <p:cNvPr id="29" name="Straight Connector 28"/>
            <p:cNvCxnSpPr/>
            <p:nvPr/>
          </p:nvCxnSpPr>
          <p:spPr>
            <a:xfrm>
              <a:off x="1919536" y="3912470"/>
              <a:ext cx="0" cy="288032"/>
            </a:xfrm>
            <a:prstGeom prst="line">
              <a:avLst/>
            </a:prstGeom>
            <a:ln w="19050">
              <a:solidFill>
                <a:srgbClr val="212437"/>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505270" y="4203682"/>
              <a:ext cx="792088" cy="307777"/>
            </a:xfrm>
            <a:prstGeom prst="rect">
              <a:avLst/>
            </a:prstGeom>
            <a:solidFill>
              <a:schemeClr val="bg1"/>
            </a:solid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400" dirty="0" err="1">
                  <a:latin typeface="Tw Cen MT" pitchFamily="34" charset="0"/>
                  <a:ea typeface="Adobe Fan Heiti Std B" pitchFamily="34" charset="-128"/>
                  <a:cs typeface="Arial" pitchFamily="34" charset="0"/>
                </a:rPr>
                <a:t>Today</a:t>
              </a:r>
              <a:endParaRPr lang="nl-NL" sz="1400" dirty="0">
                <a:latin typeface="Tw Cen MT" pitchFamily="34" charset="0"/>
                <a:ea typeface="Adobe Fan Heiti Std B" pitchFamily="34" charset="-128"/>
                <a:cs typeface="Arial" pitchFamily="34" charset="0"/>
              </a:endParaRPr>
            </a:p>
          </p:txBody>
        </p:sp>
        <p:sp>
          <p:nvSpPr>
            <p:cNvPr id="62" name="Rectangle 61"/>
            <p:cNvSpPr/>
            <p:nvPr/>
          </p:nvSpPr>
          <p:spPr>
            <a:xfrm>
              <a:off x="1909239" y="3436574"/>
              <a:ext cx="720080" cy="288032"/>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T1</a:t>
              </a:r>
            </a:p>
          </p:txBody>
        </p:sp>
      </p:grpSp>
      <p:grpSp>
        <p:nvGrpSpPr>
          <p:cNvPr id="6" name="Group 5"/>
          <p:cNvGrpSpPr/>
          <p:nvPr/>
        </p:nvGrpSpPr>
        <p:grpSpPr>
          <a:xfrm>
            <a:off x="9909552" y="2819800"/>
            <a:ext cx="266667" cy="879660"/>
            <a:chOff x="8675504" y="5024385"/>
            <a:chExt cx="266667" cy="879660"/>
          </a:xfrm>
        </p:grpSpPr>
        <p:pic>
          <p:nvPicPr>
            <p:cNvPr id="67" name="Picture 66"/>
            <p:cNvPicPr>
              <a:picLocks noChangeAspect="1"/>
            </p:cNvPicPr>
            <p:nvPr/>
          </p:nvPicPr>
          <p:blipFill>
            <a:blip r:embed="rId2"/>
            <a:stretch>
              <a:fillRect/>
            </a:stretch>
          </p:blipFill>
          <p:spPr>
            <a:xfrm>
              <a:off x="8675504" y="5024385"/>
              <a:ext cx="266667" cy="200000"/>
            </a:xfrm>
            <a:prstGeom prst="rect">
              <a:avLst/>
            </a:prstGeom>
          </p:spPr>
        </p:pic>
        <p:pic>
          <p:nvPicPr>
            <p:cNvPr id="68" name="Picture 67"/>
            <p:cNvPicPr>
              <a:picLocks noChangeAspect="1"/>
            </p:cNvPicPr>
            <p:nvPr/>
          </p:nvPicPr>
          <p:blipFill>
            <a:blip r:embed="rId3"/>
            <a:stretch>
              <a:fillRect/>
            </a:stretch>
          </p:blipFill>
          <p:spPr>
            <a:xfrm>
              <a:off x="8675504" y="5694521"/>
              <a:ext cx="238095" cy="209524"/>
            </a:xfrm>
            <a:prstGeom prst="rect">
              <a:avLst/>
            </a:prstGeom>
          </p:spPr>
        </p:pic>
        <p:pic>
          <p:nvPicPr>
            <p:cNvPr id="70" name="Picture 69"/>
            <p:cNvPicPr>
              <a:picLocks noChangeAspect="1"/>
            </p:cNvPicPr>
            <p:nvPr/>
          </p:nvPicPr>
          <p:blipFill>
            <a:blip r:embed="rId4"/>
            <a:stretch>
              <a:fillRect/>
            </a:stretch>
          </p:blipFill>
          <p:spPr>
            <a:xfrm>
              <a:off x="8675504" y="5348604"/>
              <a:ext cx="238095" cy="200000"/>
            </a:xfrm>
            <a:prstGeom prst="rect">
              <a:avLst/>
            </a:prstGeom>
          </p:spPr>
        </p:pic>
      </p:grpSp>
      <p:sp>
        <p:nvSpPr>
          <p:cNvPr id="63" name="Rectangle 62"/>
          <p:cNvSpPr/>
          <p:nvPr/>
        </p:nvSpPr>
        <p:spPr>
          <a:xfrm>
            <a:off x="10274317" y="3411428"/>
            <a:ext cx="720080" cy="288032"/>
          </a:xfrm>
          <a:prstGeom prst="rect">
            <a:avLst/>
          </a:prstGeom>
          <a:noFill/>
          <a:ln w="19050">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D2</a:t>
            </a:r>
          </a:p>
        </p:txBody>
      </p:sp>
      <p:sp>
        <p:nvSpPr>
          <p:cNvPr id="64" name="Rectangle 63"/>
          <p:cNvSpPr/>
          <p:nvPr/>
        </p:nvSpPr>
        <p:spPr>
          <a:xfrm>
            <a:off x="10269592" y="3071598"/>
            <a:ext cx="1296144" cy="288032"/>
          </a:xfrm>
          <a:prstGeom prst="rect">
            <a:avLst/>
          </a:prstGeom>
          <a:no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D1</a:t>
            </a:r>
          </a:p>
        </p:txBody>
      </p:sp>
      <p:sp>
        <p:nvSpPr>
          <p:cNvPr id="65" name="Rectangle 64"/>
          <p:cNvSpPr/>
          <p:nvPr/>
        </p:nvSpPr>
        <p:spPr>
          <a:xfrm>
            <a:off x="10274317" y="2731768"/>
            <a:ext cx="720080" cy="288032"/>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T1</a:t>
            </a:r>
          </a:p>
        </p:txBody>
      </p:sp>
      <p:cxnSp>
        <p:nvCxnSpPr>
          <p:cNvPr id="71" name="Straight Connector 70"/>
          <p:cNvCxnSpPr/>
          <p:nvPr/>
        </p:nvCxnSpPr>
        <p:spPr>
          <a:xfrm>
            <a:off x="9987264" y="3724687"/>
            <a:ext cx="1904344" cy="0"/>
          </a:xfrm>
          <a:prstGeom prst="line">
            <a:avLst/>
          </a:prstGeom>
          <a:ln w="9525">
            <a:solidFill>
              <a:srgbClr val="21243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486514" y="4707729"/>
            <a:ext cx="7489385" cy="1541555"/>
            <a:chOff x="396482" y="4707729"/>
            <a:chExt cx="7489385" cy="1541555"/>
          </a:xfrm>
        </p:grpSpPr>
        <p:sp>
          <p:nvSpPr>
            <p:cNvPr id="58" name="TextBox 57"/>
            <p:cNvSpPr txBox="1"/>
            <p:nvPr/>
          </p:nvSpPr>
          <p:spPr>
            <a:xfrm>
              <a:off x="1494384" y="5941507"/>
              <a:ext cx="792088" cy="307777"/>
            </a:xfrm>
            <a:prstGeom prst="rect">
              <a:avLst/>
            </a:prstGeom>
            <a:solidFill>
              <a:schemeClr val="bg1"/>
            </a:solid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400" dirty="0" err="1">
                  <a:latin typeface="Tw Cen MT" pitchFamily="34" charset="0"/>
                  <a:ea typeface="Adobe Fan Heiti Std B" pitchFamily="34" charset="-128"/>
                  <a:cs typeface="Arial" pitchFamily="34" charset="0"/>
                </a:rPr>
                <a:t>Today</a:t>
              </a:r>
              <a:endParaRPr lang="nl-NL" sz="1400" dirty="0">
                <a:latin typeface="Tw Cen MT" pitchFamily="34" charset="0"/>
                <a:ea typeface="Adobe Fan Heiti Std B" pitchFamily="34" charset="-128"/>
                <a:cs typeface="Arial" pitchFamily="34" charset="0"/>
              </a:endParaRPr>
            </a:p>
          </p:txBody>
        </p:sp>
        <p:grpSp>
          <p:nvGrpSpPr>
            <p:cNvPr id="9" name="Group 8"/>
            <p:cNvGrpSpPr/>
            <p:nvPr/>
          </p:nvGrpSpPr>
          <p:grpSpPr>
            <a:xfrm>
              <a:off x="396482" y="4707729"/>
              <a:ext cx="7489385" cy="1230598"/>
              <a:chOff x="396482" y="4707729"/>
              <a:chExt cx="7489385" cy="1230598"/>
            </a:xfrm>
          </p:grpSpPr>
          <p:sp>
            <p:nvSpPr>
              <p:cNvPr id="27" name="Rectangle 26"/>
              <p:cNvSpPr/>
              <p:nvPr/>
            </p:nvSpPr>
            <p:spPr>
              <a:xfrm>
                <a:off x="1937318" y="5161079"/>
                <a:ext cx="720080" cy="288032"/>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T1</a:t>
                </a:r>
              </a:p>
            </p:txBody>
          </p:sp>
          <p:cxnSp>
            <p:nvCxnSpPr>
              <p:cNvPr id="49" name="Straight Connector 48"/>
              <p:cNvCxnSpPr/>
              <p:nvPr/>
            </p:nvCxnSpPr>
            <p:spPr>
              <a:xfrm>
                <a:off x="396482" y="5517232"/>
                <a:ext cx="5976664" cy="0"/>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890648" y="5506346"/>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384814" y="5506346"/>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878980" y="5506346"/>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96482" y="5506346"/>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6373146" y="5506346"/>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079488" y="5159224"/>
                <a:ext cx="720080" cy="288032"/>
              </a:xfrm>
              <a:prstGeom prst="rect">
                <a:avLst/>
              </a:prstGeom>
              <a:noFill/>
              <a:ln w="19050">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a:t>
                </a:r>
                <a:r>
                  <a:rPr lang="nl-NL" sz="1400">
                    <a:solidFill>
                      <a:schemeClr val="tx1"/>
                    </a:solidFill>
                  </a:rPr>
                  <a:t>2</a:t>
                </a:r>
                <a:endParaRPr lang="nl-NL" sz="1400" dirty="0">
                  <a:solidFill>
                    <a:schemeClr val="tx1"/>
                  </a:solidFill>
                </a:endParaRPr>
              </a:p>
            </p:txBody>
          </p:sp>
          <p:sp>
            <p:nvSpPr>
              <p:cNvPr id="56" name="Rectangle 55"/>
              <p:cNvSpPr/>
              <p:nvPr/>
            </p:nvSpPr>
            <p:spPr>
              <a:xfrm>
                <a:off x="2711624" y="5151275"/>
                <a:ext cx="1296144" cy="288032"/>
              </a:xfrm>
              <a:prstGeom prst="rect">
                <a:avLst/>
              </a:prstGeom>
              <a:no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D1</a:t>
                </a:r>
              </a:p>
            </p:txBody>
          </p:sp>
          <p:cxnSp>
            <p:nvCxnSpPr>
              <p:cNvPr id="57" name="Straight Connector 56"/>
              <p:cNvCxnSpPr/>
              <p:nvPr/>
            </p:nvCxnSpPr>
            <p:spPr>
              <a:xfrm>
                <a:off x="1908650" y="5650295"/>
                <a:ext cx="0" cy="288032"/>
              </a:xfrm>
              <a:prstGeom prst="line">
                <a:avLst/>
              </a:prstGeom>
              <a:ln w="19050">
                <a:solidFill>
                  <a:srgbClr val="212437"/>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11304" y="4707729"/>
                <a:ext cx="4356704" cy="338554"/>
              </a:xfrm>
              <a:prstGeom prst="rect">
                <a:avLst/>
              </a:prstGeom>
              <a:solidFill>
                <a:schemeClr val="bg1"/>
              </a:solidFill>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600" dirty="0" err="1">
                    <a:latin typeface="Tw Cen MT" pitchFamily="34" charset="0"/>
                    <a:ea typeface="Adobe Fan Heiti Std B" pitchFamily="34" charset="-128"/>
                    <a:cs typeface="Arial" pitchFamily="34" charset="0"/>
                  </a:rPr>
                  <a:t>Execution</a:t>
                </a:r>
                <a:r>
                  <a:rPr lang="nl-NL" sz="1600" dirty="0">
                    <a:latin typeface="Tw Cen MT" pitchFamily="34" charset="0"/>
                    <a:ea typeface="Adobe Fan Heiti Std B" pitchFamily="34" charset="-128"/>
                    <a:cs typeface="Arial" pitchFamily="34" charset="0"/>
                  </a:rPr>
                  <a:t> </a:t>
                </a:r>
                <a:r>
                  <a:rPr lang="nl-NL" sz="1600" dirty="0" err="1">
                    <a:latin typeface="Tw Cen MT" pitchFamily="34" charset="0"/>
                    <a:ea typeface="Adobe Fan Heiti Std B" pitchFamily="34" charset="-128"/>
                    <a:cs typeface="Arial" pitchFamily="34" charset="0"/>
                  </a:rPr>
                  <a:t>sequence</a:t>
                </a:r>
                <a:r>
                  <a:rPr lang="nl-NL" sz="1600" dirty="0">
                    <a:latin typeface="Tw Cen MT" pitchFamily="34" charset="0"/>
                    <a:ea typeface="Adobe Fan Heiti Std B" pitchFamily="34" charset="-128"/>
                    <a:cs typeface="Arial" pitchFamily="34" charset="0"/>
                  </a:rPr>
                  <a:t> of </a:t>
                </a:r>
                <a:r>
                  <a:rPr lang="nl-NL" sz="1600" dirty="0" err="1">
                    <a:latin typeface="Tw Cen MT" pitchFamily="34" charset="0"/>
                    <a:ea typeface="Adobe Fan Heiti Std B" pitchFamily="34" charset="-128"/>
                    <a:cs typeface="Arial" pitchFamily="34" charset="0"/>
                  </a:rPr>
                  <a:t>the</a:t>
                </a:r>
                <a:r>
                  <a:rPr lang="nl-NL" sz="1600" dirty="0">
                    <a:latin typeface="Tw Cen MT" pitchFamily="34" charset="0"/>
                    <a:ea typeface="Adobe Fan Heiti Std B" pitchFamily="34" charset="-128"/>
                    <a:cs typeface="Arial" pitchFamily="34" charset="0"/>
                  </a:rPr>
                  <a:t> queue </a:t>
                </a:r>
                <a:r>
                  <a:rPr lang="nl-NL" sz="1600" dirty="0" err="1">
                    <a:latin typeface="Tw Cen MT" pitchFamily="34" charset="0"/>
                    <a:ea typeface="Adobe Fan Heiti Std B" pitchFamily="34" charset="-128"/>
                    <a:cs typeface="Arial" pitchFamily="34" charset="0"/>
                  </a:rPr>
                  <a:t>for</a:t>
                </a:r>
                <a:r>
                  <a:rPr lang="nl-NL" sz="1600" dirty="0">
                    <a:latin typeface="Tw Cen MT" pitchFamily="34" charset="0"/>
                    <a:ea typeface="Adobe Fan Heiti Std B" pitchFamily="34" charset="-128"/>
                    <a:cs typeface="Arial" pitchFamily="34" charset="0"/>
                  </a:rPr>
                  <a:t> Mike</a:t>
                </a:r>
              </a:p>
            </p:txBody>
          </p:sp>
          <p:cxnSp>
            <p:nvCxnSpPr>
              <p:cNvPr id="78" name="Straight Connector 77"/>
              <p:cNvCxnSpPr/>
              <p:nvPr/>
            </p:nvCxnSpPr>
            <p:spPr>
              <a:xfrm>
                <a:off x="6312024" y="5517232"/>
                <a:ext cx="1573843" cy="0"/>
              </a:xfrm>
              <a:prstGeom prst="line">
                <a:avLst/>
              </a:prstGeom>
              <a:ln w="19050">
                <a:solidFill>
                  <a:srgbClr val="212437"/>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72" name="TextBox 71"/>
          <p:cNvSpPr txBox="1"/>
          <p:nvPr/>
        </p:nvSpPr>
        <p:spPr>
          <a:xfrm>
            <a:off x="47328" y="1566160"/>
            <a:ext cx="6391748" cy="369332"/>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dirty="0">
                <a:latin typeface="Tw Cen MT" pitchFamily="34" charset="0"/>
                <a:ea typeface="Adobe Fan Heiti Std B" pitchFamily="34" charset="-128"/>
                <a:cs typeface="Arial" pitchFamily="34" charset="0"/>
              </a:rPr>
              <a:t>The perfect </a:t>
            </a:r>
            <a:r>
              <a:rPr lang="nl-NL" dirty="0" err="1">
                <a:latin typeface="Tw Cen MT" pitchFamily="34" charset="0"/>
                <a:ea typeface="Adobe Fan Heiti Std B" pitchFamily="34" charset="-128"/>
                <a:cs typeface="Arial" pitchFamily="34" charset="0"/>
              </a:rPr>
              <a:t>original</a:t>
            </a:r>
            <a:r>
              <a:rPr lang="nl-NL" dirty="0">
                <a:latin typeface="Tw Cen MT" pitchFamily="34" charset="0"/>
                <a:ea typeface="Adobe Fan Heiti Std B" pitchFamily="34" charset="-128"/>
                <a:cs typeface="Arial" pitchFamily="34" charset="0"/>
              </a:rPr>
              <a:t> plan </a:t>
            </a:r>
            <a:r>
              <a:rPr lang="nl-NL" dirty="0" err="1">
                <a:latin typeface="Tw Cen MT" pitchFamily="34" charset="0"/>
                <a:ea typeface="Adobe Fan Heiti Std B" pitchFamily="34" charset="-128"/>
                <a:cs typeface="Arial" pitchFamily="34" charset="0"/>
              </a:rPr>
              <a:t>for</a:t>
            </a:r>
            <a:r>
              <a:rPr lang="nl-NL" dirty="0">
                <a:latin typeface="Tw Cen MT" pitchFamily="34" charset="0"/>
                <a:ea typeface="Adobe Fan Heiti Std B" pitchFamily="34" charset="-128"/>
                <a:cs typeface="Arial" pitchFamily="34" charset="0"/>
              </a:rPr>
              <a:t> </a:t>
            </a:r>
            <a:r>
              <a:rPr lang="nl-NL" b="1" dirty="0">
                <a:latin typeface="Tw Cen MT" pitchFamily="34" charset="0"/>
                <a:ea typeface="Adobe Fan Heiti Std B" pitchFamily="34" charset="-128"/>
                <a:cs typeface="Arial" pitchFamily="34" charset="0"/>
              </a:rPr>
              <a:t>ONE </a:t>
            </a:r>
            <a:r>
              <a:rPr lang="nl-NL" dirty="0">
                <a:latin typeface="Tw Cen MT" pitchFamily="34" charset="0"/>
                <a:ea typeface="Adobe Fan Heiti Std B" pitchFamily="34" charset="-128"/>
                <a:cs typeface="Arial" pitchFamily="34" charset="0"/>
              </a:rPr>
              <a:t>System Engineer </a:t>
            </a:r>
            <a:r>
              <a:rPr lang="nl-NL" dirty="0" err="1">
                <a:latin typeface="Tw Cen MT" pitchFamily="34" charset="0"/>
                <a:ea typeface="Adobe Fan Heiti Std B" pitchFamily="34" charset="-128"/>
                <a:cs typeface="Arial" pitchFamily="34" charset="0"/>
              </a:rPr>
              <a:t>called</a:t>
            </a:r>
            <a:r>
              <a:rPr lang="nl-NL" dirty="0">
                <a:latin typeface="Tw Cen MT" pitchFamily="34" charset="0"/>
                <a:ea typeface="Adobe Fan Heiti Std B" pitchFamily="34" charset="-128"/>
                <a:cs typeface="Arial" pitchFamily="34" charset="0"/>
              </a:rPr>
              <a:t>  “</a:t>
            </a:r>
            <a:r>
              <a:rPr lang="nl-NL" b="1" dirty="0">
                <a:latin typeface="Tw Cen MT" pitchFamily="34" charset="0"/>
                <a:ea typeface="Adobe Fan Heiti Std B" pitchFamily="34" charset="-128"/>
                <a:cs typeface="Arial" pitchFamily="34" charset="0"/>
              </a:rPr>
              <a:t>Mike</a:t>
            </a:r>
            <a:r>
              <a:rPr lang="nl-NL" dirty="0">
                <a:latin typeface="Tw Cen MT" pitchFamily="34" charset="0"/>
                <a:ea typeface="Adobe Fan Heiti Std B" pitchFamily="34" charset="-128"/>
                <a:cs typeface="Arial" pitchFamily="34" charset="0"/>
              </a:rPr>
              <a:t>” </a:t>
            </a:r>
          </a:p>
        </p:txBody>
      </p:sp>
      <p:sp>
        <p:nvSpPr>
          <p:cNvPr id="79" name="TextBox 78"/>
          <p:cNvSpPr txBox="1"/>
          <p:nvPr/>
        </p:nvSpPr>
        <p:spPr>
          <a:xfrm>
            <a:off x="9336360" y="3810845"/>
            <a:ext cx="2742049" cy="338554"/>
          </a:xfrm>
          <a:prstGeom prst="rect">
            <a:avLst/>
          </a:prstGeom>
          <a:solidFill>
            <a:schemeClr val="bg1"/>
          </a:solid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600" dirty="0">
                <a:latin typeface="Tw Cen MT" pitchFamily="34" charset="0"/>
                <a:ea typeface="Adobe Fan Heiti Std B" pitchFamily="34" charset="-128"/>
                <a:cs typeface="Arial" pitchFamily="34" charset="0"/>
              </a:rPr>
              <a:t>Manage the Queue !</a:t>
            </a:r>
          </a:p>
        </p:txBody>
      </p:sp>
      <p:sp>
        <p:nvSpPr>
          <p:cNvPr id="80" name="TextBox 79"/>
          <p:cNvSpPr txBox="1"/>
          <p:nvPr/>
        </p:nvSpPr>
        <p:spPr>
          <a:xfrm>
            <a:off x="1685829" y="2959309"/>
            <a:ext cx="1083878" cy="738664"/>
          </a:xfrm>
          <a:prstGeom prst="rect">
            <a:avLst/>
          </a:prstGeom>
          <a:solidFill>
            <a:schemeClr val="bg1"/>
          </a:solid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400" dirty="0">
                <a:latin typeface="Tw Cen MT" pitchFamily="34" charset="0"/>
                <a:ea typeface="Adobe Fan Heiti Std B" pitchFamily="34" charset="-128"/>
                <a:cs typeface="Arial" pitchFamily="34" charset="0"/>
              </a:rPr>
              <a:t>The </a:t>
            </a:r>
            <a:r>
              <a:rPr lang="nl-NL" sz="1400" dirty="0" err="1">
                <a:latin typeface="Tw Cen MT" pitchFamily="34" charset="0"/>
                <a:ea typeface="Adobe Fan Heiti Std B" pitchFamily="34" charset="-128"/>
                <a:cs typeface="Arial" pitchFamily="34" charset="0"/>
              </a:rPr>
              <a:t>actual</a:t>
            </a:r>
            <a:r>
              <a:rPr lang="nl-NL" sz="1400" dirty="0">
                <a:latin typeface="Tw Cen MT" pitchFamily="34" charset="0"/>
                <a:ea typeface="Adobe Fan Heiti Std B" pitchFamily="34" charset="-128"/>
                <a:cs typeface="Arial" pitchFamily="34" charset="0"/>
              </a:rPr>
              <a:t> </a:t>
            </a:r>
            <a:r>
              <a:rPr lang="nl-NL" sz="1400" dirty="0" err="1">
                <a:latin typeface="Tw Cen MT" pitchFamily="34" charset="0"/>
                <a:ea typeface="Adobe Fan Heiti Std B" pitchFamily="34" charset="-128"/>
                <a:cs typeface="Arial" pitchFamily="34" charset="0"/>
              </a:rPr>
              <a:t>situation</a:t>
            </a:r>
            <a:r>
              <a:rPr lang="nl-NL" sz="1400" dirty="0">
                <a:latin typeface="Tw Cen MT" pitchFamily="34" charset="0"/>
                <a:ea typeface="Adobe Fan Heiti Std B" pitchFamily="34" charset="-128"/>
                <a:cs typeface="Arial" pitchFamily="34" charset="0"/>
              </a:rPr>
              <a:t> </a:t>
            </a:r>
            <a:r>
              <a:rPr lang="nl-NL" sz="1400" b="1" dirty="0" err="1">
                <a:latin typeface="Tw Cen MT" pitchFamily="34" charset="0"/>
                <a:ea typeface="Adobe Fan Heiti Std B" pitchFamily="34" charset="-128"/>
                <a:cs typeface="Arial" pitchFamily="34" charset="0"/>
              </a:rPr>
              <a:t>Today</a:t>
            </a:r>
            <a:endParaRPr lang="nl-NL" sz="1400" b="1" dirty="0">
              <a:latin typeface="Tw Cen MT" pitchFamily="34" charset="0"/>
              <a:ea typeface="Adobe Fan Heiti Std B" pitchFamily="34" charset="-128"/>
              <a:cs typeface="Arial" pitchFamily="34" charset="0"/>
            </a:endParaRPr>
          </a:p>
        </p:txBody>
      </p:sp>
      <p:pic>
        <p:nvPicPr>
          <p:cNvPr id="81" name="Picture 80"/>
          <p:cNvPicPr>
            <a:picLocks noChangeAspect="1"/>
          </p:cNvPicPr>
          <p:nvPr/>
        </p:nvPicPr>
        <p:blipFill>
          <a:blip r:embed="rId2"/>
          <a:stretch>
            <a:fillRect/>
          </a:stretch>
        </p:blipFill>
        <p:spPr>
          <a:xfrm>
            <a:off x="3039064" y="5212226"/>
            <a:ext cx="266667" cy="200000"/>
          </a:xfrm>
          <a:prstGeom prst="rect">
            <a:avLst/>
          </a:prstGeom>
        </p:spPr>
      </p:pic>
      <p:pic>
        <p:nvPicPr>
          <p:cNvPr id="82" name="Picture 81"/>
          <p:cNvPicPr>
            <a:picLocks noChangeAspect="1"/>
          </p:cNvPicPr>
          <p:nvPr/>
        </p:nvPicPr>
        <p:blipFill>
          <a:blip r:embed="rId4"/>
          <a:stretch>
            <a:fillRect/>
          </a:stretch>
        </p:blipFill>
        <p:spPr>
          <a:xfrm>
            <a:off x="3868232" y="5212226"/>
            <a:ext cx="238095" cy="200000"/>
          </a:xfrm>
          <a:prstGeom prst="rect">
            <a:avLst/>
          </a:prstGeom>
        </p:spPr>
      </p:pic>
      <p:pic>
        <p:nvPicPr>
          <p:cNvPr id="83" name="Picture 82"/>
          <p:cNvPicPr>
            <a:picLocks noChangeAspect="1"/>
          </p:cNvPicPr>
          <p:nvPr/>
        </p:nvPicPr>
        <p:blipFill>
          <a:blip r:embed="rId3"/>
          <a:stretch>
            <a:fillRect/>
          </a:stretch>
        </p:blipFill>
        <p:spPr>
          <a:xfrm>
            <a:off x="5185221" y="5202702"/>
            <a:ext cx="238095" cy="209524"/>
          </a:xfrm>
          <a:prstGeom prst="rect">
            <a:avLst/>
          </a:prstGeom>
        </p:spPr>
      </p:pic>
      <p:sp>
        <p:nvSpPr>
          <p:cNvPr id="59" name="Rectangle 58"/>
          <p:cNvSpPr/>
          <p:nvPr/>
        </p:nvSpPr>
        <p:spPr>
          <a:xfrm>
            <a:off x="4547828" y="6203215"/>
            <a:ext cx="7524836" cy="584775"/>
          </a:xfrm>
          <a:prstGeom prst="rect">
            <a:avLst/>
          </a:prstGeom>
          <a:solidFill>
            <a:srgbClr val="204892"/>
          </a:solidFill>
          <a:ln>
            <a:solidFill>
              <a:schemeClr val="bg2">
                <a:lumMod val="60000"/>
                <a:lumOff val="40000"/>
              </a:schemeClr>
            </a:solidFill>
          </a:ln>
        </p:spPr>
        <p:txBody>
          <a:bodyPr wrap="square">
            <a:spAutoFit/>
          </a:bodyPr>
          <a:lstStyle/>
          <a:p>
            <a:pPr algn="ctr"/>
            <a:r>
              <a:rPr lang="en-US" sz="1400" i="1" dirty="0">
                <a:solidFill>
                  <a:schemeClr val="bg1"/>
                </a:solidFill>
                <a:latin typeface="BookAntiqua"/>
              </a:rPr>
              <a:t>„In  </a:t>
            </a:r>
            <a:r>
              <a:rPr lang="en-US" sz="1400" b="1" i="1" dirty="0">
                <a:solidFill>
                  <a:schemeClr val="bg1"/>
                </a:solidFill>
                <a:latin typeface="BookAntiqua"/>
              </a:rPr>
              <a:t>the </a:t>
            </a:r>
            <a:r>
              <a:rPr lang="en-US" sz="1600" b="1" i="1" dirty="0">
                <a:solidFill>
                  <a:srgbClr val="FFFF00"/>
                </a:solidFill>
                <a:latin typeface="BookAntiqua"/>
              </a:rPr>
              <a:t>Autopilot-Modus,</a:t>
            </a:r>
            <a:r>
              <a:rPr lang="en-US" sz="1400" b="1" i="1" dirty="0">
                <a:solidFill>
                  <a:srgbClr val="FFFF00"/>
                </a:solidFill>
                <a:latin typeface="BookAntiqua"/>
              </a:rPr>
              <a:t> </a:t>
            </a:r>
            <a:r>
              <a:rPr lang="en-US" sz="1400" i="1" dirty="0">
                <a:solidFill>
                  <a:schemeClr val="bg1"/>
                </a:solidFill>
                <a:latin typeface="BookAntiqua"/>
              </a:rPr>
              <a:t>Resource Managers ,</a:t>
            </a:r>
            <a:r>
              <a:rPr lang="en-US" sz="1400" b="1" i="1" dirty="0">
                <a:solidFill>
                  <a:schemeClr val="bg1"/>
                </a:solidFill>
                <a:latin typeface="BookAntiqua"/>
              </a:rPr>
              <a:t> </a:t>
            </a:r>
            <a:r>
              <a:rPr lang="en-US" sz="1400" i="1" dirty="0">
                <a:solidFill>
                  <a:schemeClr val="bg1"/>
                </a:solidFill>
                <a:latin typeface="BookAntiqua"/>
              </a:rPr>
              <a:t>Task- and Project managers are supported by </a:t>
            </a:r>
            <a:r>
              <a:rPr lang="en-US" sz="1600" b="1" i="1" dirty="0">
                <a:solidFill>
                  <a:srgbClr val="FFFF00"/>
                </a:solidFill>
                <a:latin typeface="BookAntiqua"/>
              </a:rPr>
              <a:t>Operational Priorities </a:t>
            </a:r>
            <a:r>
              <a:rPr lang="en-US" sz="1400" i="1" dirty="0">
                <a:solidFill>
                  <a:schemeClr val="bg1"/>
                </a:solidFill>
                <a:latin typeface="BookAntiqua"/>
              </a:rPr>
              <a:t>for the </a:t>
            </a:r>
            <a:r>
              <a:rPr lang="en-US" sz="1400" b="1" i="1" dirty="0">
                <a:solidFill>
                  <a:schemeClr val="bg1"/>
                </a:solidFill>
                <a:latin typeface="BookAntiqua"/>
              </a:rPr>
              <a:t>synchronized execution of their projects</a:t>
            </a:r>
            <a:r>
              <a:rPr lang="en-US" sz="1400" i="1" dirty="0">
                <a:solidFill>
                  <a:schemeClr val="bg1"/>
                </a:solidFill>
                <a:latin typeface="BookAntiqua"/>
              </a:rPr>
              <a:t>”</a:t>
            </a:r>
            <a:endParaRPr lang="en-US" sz="1400" i="1" dirty="0">
              <a:solidFill>
                <a:schemeClr val="bg1"/>
              </a:solidFill>
            </a:endParaRPr>
          </a:p>
        </p:txBody>
      </p:sp>
    </p:spTree>
    <p:extLst>
      <p:ext uri="{BB962C8B-B14F-4D97-AF65-F5344CB8AC3E}">
        <p14:creationId xmlns:p14="http://schemas.microsoft.com/office/powerpoint/2010/main" val="46511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left)">
                                      <p:cBhvr>
                                        <p:cTn id="65"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35" grpId="0" animBg="1"/>
      <p:bldP spid="63" grpId="0" animBg="1"/>
      <p:bldP spid="64" grpId="0" animBg="1"/>
      <p:bldP spid="65" grpId="0" animBg="1"/>
      <p:bldP spid="72" grpId="0"/>
      <p:bldP spid="79" grpId="0" animBg="1"/>
      <p:bldP spid="80" grpId="0" animBg="1"/>
      <p:bldP spid="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2800" dirty="0"/>
              <a:t>“</a:t>
            </a:r>
            <a:r>
              <a:rPr lang="de-DE" sz="2800" dirty="0" err="1"/>
              <a:t>To</a:t>
            </a:r>
            <a:r>
              <a:rPr lang="de-DE" sz="2800" dirty="0"/>
              <a:t> do” List: </a:t>
            </a:r>
            <a:r>
              <a:rPr lang="de-DE" sz="2800" b="1" dirty="0" err="1"/>
              <a:t>My</a:t>
            </a:r>
            <a:r>
              <a:rPr lang="de-DE" sz="2800" b="1" dirty="0"/>
              <a:t> </a:t>
            </a:r>
            <a:r>
              <a:rPr lang="de-DE" sz="2800" b="1" dirty="0" err="1"/>
              <a:t>activities</a:t>
            </a:r>
            <a:br>
              <a:rPr lang="de-DE" sz="2800" dirty="0"/>
            </a:br>
            <a:r>
              <a:rPr lang="de-DE" sz="2400" i="1" dirty="0" err="1"/>
              <a:t>Sequence</a:t>
            </a:r>
            <a:r>
              <a:rPr lang="de-DE" sz="2400" i="1" dirty="0"/>
              <a:t> </a:t>
            </a:r>
            <a:r>
              <a:rPr lang="de-DE" sz="2400" i="1" dirty="0" err="1"/>
              <a:t>from</a:t>
            </a:r>
            <a:r>
              <a:rPr lang="de-DE" sz="2400" i="1" dirty="0"/>
              <a:t> </a:t>
            </a:r>
            <a:r>
              <a:rPr lang="de-DE" sz="2400" i="1" dirty="0" err="1">
                <a:solidFill>
                  <a:srgbClr val="FF0000"/>
                </a:solidFill>
              </a:rPr>
              <a:t>red</a:t>
            </a:r>
            <a:r>
              <a:rPr lang="de-DE" sz="2400" i="1" dirty="0"/>
              <a:t> </a:t>
            </a:r>
            <a:r>
              <a:rPr lang="de-DE" sz="2400" i="1" dirty="0" err="1"/>
              <a:t>to</a:t>
            </a:r>
            <a:r>
              <a:rPr lang="de-DE" sz="2400" i="1" dirty="0"/>
              <a:t> </a:t>
            </a:r>
            <a:r>
              <a:rPr lang="de-DE" sz="2400" i="1" dirty="0" err="1">
                <a:solidFill>
                  <a:srgbClr val="00B050"/>
                </a:solidFill>
              </a:rPr>
              <a:t>green</a:t>
            </a:r>
            <a:r>
              <a:rPr lang="de-DE" sz="2400" i="1" dirty="0"/>
              <a:t> </a:t>
            </a:r>
          </a:p>
        </p:txBody>
      </p:sp>
      <p:sp>
        <p:nvSpPr>
          <p:cNvPr id="3" name="Slide Number Placeholder 2"/>
          <p:cNvSpPr>
            <a:spLocks noGrp="1"/>
          </p:cNvSpPr>
          <p:nvPr>
            <p:ph type="sldNum" sz="quarter" idx="4"/>
          </p:nvPr>
        </p:nvSpPr>
        <p:spPr/>
        <p:txBody>
          <a:bodyPr/>
          <a:lstStyle/>
          <a:p>
            <a:fld id="{96499B70-49A0-4519-9B09-62EDDB406EFA}" type="slidenum">
              <a:rPr lang="nl-NL" smtClean="0"/>
              <a:pPr/>
              <a:t>37</a:t>
            </a:fld>
            <a:endParaRPr lang="nl-NL" dirty="0"/>
          </a:p>
        </p:txBody>
      </p:sp>
      <p:pic>
        <p:nvPicPr>
          <p:cNvPr id="5" name="Picture 4">
            <a:extLst>
              <a:ext uri="{FF2B5EF4-FFF2-40B4-BE49-F238E27FC236}">
                <a16:creationId xmlns:a16="http://schemas.microsoft.com/office/drawing/2014/main" id="{ED055A94-DB4D-4556-BE5F-7A6C51BE4E3C}"/>
              </a:ext>
            </a:extLst>
          </p:cNvPr>
          <p:cNvPicPr>
            <a:picLocks noChangeAspect="1"/>
          </p:cNvPicPr>
          <p:nvPr/>
        </p:nvPicPr>
        <p:blipFill>
          <a:blip r:embed="rId3"/>
          <a:stretch>
            <a:fillRect/>
          </a:stretch>
        </p:blipFill>
        <p:spPr>
          <a:xfrm>
            <a:off x="983432" y="2122346"/>
            <a:ext cx="8710676" cy="2209816"/>
          </a:xfrm>
          <a:prstGeom prst="rect">
            <a:avLst/>
          </a:prstGeom>
          <a:ln>
            <a:solidFill>
              <a:schemeClr val="bg1">
                <a:lumMod val="75000"/>
              </a:schemeClr>
            </a:solidFill>
          </a:ln>
        </p:spPr>
      </p:pic>
      <p:sp>
        <p:nvSpPr>
          <p:cNvPr id="7" name="Rectangle 6">
            <a:extLst>
              <a:ext uri="{FF2B5EF4-FFF2-40B4-BE49-F238E27FC236}">
                <a16:creationId xmlns:a16="http://schemas.microsoft.com/office/drawing/2014/main" id="{0B04C92E-7F0C-47F6-8EF4-CBF831603FFD}"/>
              </a:ext>
            </a:extLst>
          </p:cNvPr>
          <p:cNvSpPr/>
          <p:nvPr/>
        </p:nvSpPr>
        <p:spPr>
          <a:xfrm>
            <a:off x="767408" y="1988840"/>
            <a:ext cx="1296144" cy="432048"/>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Tree>
    <p:extLst>
      <p:ext uri="{BB962C8B-B14F-4D97-AF65-F5344CB8AC3E}">
        <p14:creationId xmlns:p14="http://schemas.microsoft.com/office/powerpoint/2010/main" val="898407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What can you do with </a:t>
            </a:r>
            <a:r>
              <a:rPr lang="en-GB" sz="3600" dirty="0">
                <a:solidFill>
                  <a:srgbClr val="FF0000"/>
                </a:solidFill>
              </a:rPr>
              <a:t>Red</a:t>
            </a:r>
            <a:r>
              <a:rPr lang="en-GB" sz="3600" dirty="0"/>
              <a:t>, </a:t>
            </a:r>
            <a:r>
              <a:rPr lang="en-GB" sz="3600" dirty="0">
                <a:solidFill>
                  <a:srgbClr val="FFC000"/>
                </a:solidFill>
              </a:rPr>
              <a:t>Orange</a:t>
            </a:r>
            <a:r>
              <a:rPr lang="en-GB" sz="3600" dirty="0"/>
              <a:t> and </a:t>
            </a:r>
            <a:r>
              <a:rPr lang="en-GB" sz="3600" dirty="0">
                <a:solidFill>
                  <a:srgbClr val="008000"/>
                </a:solidFill>
              </a:rPr>
              <a:t>Green</a:t>
            </a:r>
            <a:r>
              <a:rPr lang="en-GB" sz="3600" dirty="0"/>
              <a:t>?</a:t>
            </a:r>
            <a:br>
              <a:rPr lang="en-GB" sz="3600" dirty="0"/>
            </a:br>
            <a:r>
              <a:rPr lang="en-GB" sz="3600" i="1" dirty="0"/>
              <a:t>Manage a</a:t>
            </a:r>
            <a:r>
              <a:rPr lang="nl-NL" sz="3600" i="1" dirty="0" err="1"/>
              <a:t>ll</a:t>
            </a:r>
            <a:r>
              <a:rPr lang="nl-NL" sz="3600" i="1" dirty="0"/>
              <a:t> </a:t>
            </a:r>
            <a:r>
              <a:rPr lang="nl-NL" sz="3600" i="1" dirty="0" err="1"/>
              <a:t>projects</a:t>
            </a:r>
            <a:r>
              <a:rPr lang="nl-NL" sz="3600" i="1" dirty="0"/>
              <a:t> </a:t>
            </a:r>
            <a:r>
              <a:rPr lang="nl-NL" sz="3600" i="1" dirty="0" err="1"/>
              <a:t>together</a:t>
            </a:r>
            <a:endParaRPr lang="nl-NL" sz="31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38</a:t>
            </a:fld>
            <a:endParaRPr lang="nl-NL" dirty="0"/>
          </a:p>
        </p:txBody>
      </p:sp>
      <p:pic>
        <p:nvPicPr>
          <p:cNvPr id="8" name="Picture 7"/>
          <p:cNvPicPr>
            <a:picLocks noChangeAspect="1"/>
          </p:cNvPicPr>
          <p:nvPr/>
        </p:nvPicPr>
        <p:blipFill>
          <a:blip r:embed="rId2"/>
          <a:stretch>
            <a:fillRect/>
          </a:stretch>
        </p:blipFill>
        <p:spPr>
          <a:xfrm>
            <a:off x="780393" y="1988840"/>
            <a:ext cx="7128792" cy="4254107"/>
          </a:xfrm>
          <a:prstGeom prst="rect">
            <a:avLst/>
          </a:prstGeom>
          <a:ln>
            <a:solidFill>
              <a:schemeClr val="accent1"/>
            </a:solidFill>
          </a:ln>
        </p:spPr>
      </p:pic>
    </p:spTree>
    <p:extLst>
      <p:ext uri="{BB962C8B-B14F-4D97-AF65-F5344CB8AC3E}">
        <p14:creationId xmlns:p14="http://schemas.microsoft.com/office/powerpoint/2010/main" val="2053960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4"/>
          <p:cNvSpPr>
            <a:spLocks noGrp="1" noChangeArrowheads="1"/>
          </p:cNvSpPr>
          <p:nvPr>
            <p:ph type="title"/>
          </p:nvPr>
        </p:nvSpPr>
        <p:spPr/>
        <p:txBody>
          <a:bodyPr>
            <a:normAutofit fontScale="90000"/>
          </a:bodyPr>
          <a:lstStyle/>
          <a:p>
            <a:r>
              <a:rPr lang="nl-NL" dirty="0" err="1"/>
              <a:t>What</a:t>
            </a:r>
            <a:r>
              <a:rPr lang="nl-NL" dirty="0"/>
              <a:t> is </a:t>
            </a:r>
            <a:r>
              <a:rPr lang="nl-NL" dirty="0" err="1"/>
              <a:t>needed</a:t>
            </a:r>
            <a:r>
              <a:rPr lang="nl-NL" dirty="0"/>
              <a:t>?</a:t>
            </a:r>
            <a:br>
              <a:rPr lang="nl-NL" dirty="0"/>
            </a:br>
            <a:r>
              <a:rPr lang="nl-NL" sz="3100" i="1" dirty="0" err="1"/>
              <a:t>Fast</a:t>
            </a:r>
            <a:r>
              <a:rPr lang="nl-NL" sz="3100" i="1" dirty="0"/>
              <a:t>-Feedback Loop (ETTC)</a:t>
            </a:r>
            <a:endParaRPr lang="nl-NL" i="1" dirty="0"/>
          </a:p>
        </p:txBody>
      </p:sp>
      <p:pic>
        <p:nvPicPr>
          <p:cNvPr id="4" name="Picture 3" descr="Relay-race_02.jpg"/>
          <p:cNvPicPr>
            <a:picLocks noChangeAspect="1"/>
          </p:cNvPicPr>
          <p:nvPr/>
        </p:nvPicPr>
        <p:blipFill>
          <a:blip r:embed="rId3" cstate="print"/>
          <a:stretch>
            <a:fillRect/>
          </a:stretch>
        </p:blipFill>
        <p:spPr>
          <a:xfrm>
            <a:off x="7754560" y="4267596"/>
            <a:ext cx="3096344" cy="2057349"/>
          </a:xfrm>
          <a:prstGeom prst="rect">
            <a:avLst/>
          </a:prstGeom>
        </p:spPr>
      </p:pic>
      <p:pic>
        <p:nvPicPr>
          <p:cNvPr id="3" name="Picture 2">
            <a:extLst>
              <a:ext uri="{FF2B5EF4-FFF2-40B4-BE49-F238E27FC236}">
                <a16:creationId xmlns:a16="http://schemas.microsoft.com/office/drawing/2014/main" id="{500CDDB4-6A4D-402B-ACC1-FE1AFD642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2230767"/>
            <a:ext cx="2413368" cy="4290432"/>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CD5994B1-125E-497E-990F-1C56E3C96FA7}"/>
              </a:ext>
            </a:extLst>
          </p:cNvPr>
          <p:cNvSpPr/>
          <p:nvPr/>
        </p:nvSpPr>
        <p:spPr>
          <a:xfrm>
            <a:off x="7754560" y="2791612"/>
            <a:ext cx="3122276" cy="1200329"/>
          </a:xfrm>
          <a:prstGeom prst="rect">
            <a:avLst/>
          </a:prstGeom>
        </p:spPr>
        <p:txBody>
          <a:bodyPr wrap="square">
            <a:spAutoFit/>
          </a:bodyPr>
          <a:lstStyle/>
          <a:p>
            <a:r>
              <a:rPr lang="en-GB" b="1" dirty="0"/>
              <a:t>Flawless handovers:</a:t>
            </a:r>
          </a:p>
          <a:p>
            <a:pPr marL="285750" indent="-285750">
              <a:buFont typeface="Arial" panose="020B0604020202020204" pitchFamily="34" charset="0"/>
              <a:buChar char="•"/>
            </a:pPr>
            <a:r>
              <a:rPr lang="en-GB" dirty="0"/>
              <a:t>Ensure Delivery is complete</a:t>
            </a:r>
          </a:p>
          <a:p>
            <a:pPr marL="285750" indent="-285750">
              <a:buFont typeface="Arial" panose="020B0604020202020204" pitchFamily="34" charset="0"/>
              <a:buChar char="•"/>
            </a:pPr>
            <a:r>
              <a:rPr lang="en-GB" dirty="0"/>
              <a:t>Be Ready-to-Start</a:t>
            </a:r>
          </a:p>
          <a:p>
            <a:pPr marL="742950" lvl="1" indent="-285750">
              <a:buFont typeface="Arial" panose="020B0604020202020204" pitchFamily="34" charset="0"/>
              <a:buChar char="•"/>
            </a:pPr>
            <a:r>
              <a:rPr lang="en-GB" dirty="0"/>
              <a:t>Good preparation</a:t>
            </a:r>
          </a:p>
        </p:txBody>
      </p:sp>
      <p:sp>
        <p:nvSpPr>
          <p:cNvPr id="12" name="Rectangle 11">
            <a:extLst>
              <a:ext uri="{FF2B5EF4-FFF2-40B4-BE49-F238E27FC236}">
                <a16:creationId xmlns:a16="http://schemas.microsoft.com/office/drawing/2014/main" id="{F1B01F23-8A6D-426E-BC61-4B2AF0AA8DD3}"/>
              </a:ext>
            </a:extLst>
          </p:cNvPr>
          <p:cNvSpPr/>
          <p:nvPr/>
        </p:nvSpPr>
        <p:spPr>
          <a:xfrm>
            <a:off x="3278179" y="2195906"/>
            <a:ext cx="3465893" cy="1200329"/>
          </a:xfrm>
          <a:prstGeom prst="rect">
            <a:avLst/>
          </a:prstGeom>
        </p:spPr>
        <p:txBody>
          <a:bodyPr wrap="square">
            <a:spAutoFit/>
          </a:bodyPr>
          <a:lstStyle/>
          <a:p>
            <a:r>
              <a:rPr lang="en-GB" dirty="0"/>
              <a:t>Continuous (frequent) update of the “</a:t>
            </a:r>
            <a:r>
              <a:rPr lang="en-GB" b="1" dirty="0"/>
              <a:t>Expected Time to Complete</a:t>
            </a:r>
            <a:r>
              <a:rPr lang="en-GB" dirty="0"/>
              <a:t>” for each </a:t>
            </a:r>
            <a:r>
              <a:rPr lang="en-GB" b="1" dirty="0"/>
              <a:t>active</a:t>
            </a:r>
            <a:r>
              <a:rPr lang="en-GB" dirty="0"/>
              <a:t> task (ETTC)</a:t>
            </a:r>
          </a:p>
          <a:p>
            <a:endParaRPr lang="en-GB" dirty="0"/>
          </a:p>
        </p:txBody>
      </p:sp>
      <p:sp>
        <p:nvSpPr>
          <p:cNvPr id="2" name="TextBox 1">
            <a:extLst>
              <a:ext uri="{FF2B5EF4-FFF2-40B4-BE49-F238E27FC236}">
                <a16:creationId xmlns:a16="http://schemas.microsoft.com/office/drawing/2014/main" id="{BD8304FA-2E18-47FE-83CD-CBC54A057871}"/>
              </a:ext>
            </a:extLst>
          </p:cNvPr>
          <p:cNvSpPr txBox="1"/>
          <p:nvPr/>
        </p:nvSpPr>
        <p:spPr>
          <a:xfrm>
            <a:off x="4156457" y="5157192"/>
            <a:ext cx="2520280" cy="1055608"/>
          </a:xfrm>
          <a:prstGeom prst="round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en-US" sz="2800" b="1" dirty="0">
                <a:solidFill>
                  <a:srgbClr val="FFFF00"/>
                </a:solidFill>
              </a:rPr>
              <a:t>Task</a:t>
            </a:r>
          </a:p>
          <a:p>
            <a:pPr algn="ctr"/>
            <a:r>
              <a:rPr lang="en-US" sz="2800" b="1" dirty="0">
                <a:solidFill>
                  <a:srgbClr val="FFFF00"/>
                </a:solidFill>
              </a:rPr>
              <a:t> Management</a:t>
            </a:r>
          </a:p>
        </p:txBody>
      </p:sp>
    </p:spTree>
    <p:extLst>
      <p:ext uri="{BB962C8B-B14F-4D97-AF65-F5344CB8AC3E}">
        <p14:creationId xmlns:p14="http://schemas.microsoft.com/office/powerpoint/2010/main" val="353724400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FB1B-5CBC-4B5D-AE3E-9AC60836BCE4}"/>
              </a:ext>
            </a:extLst>
          </p:cNvPr>
          <p:cNvSpPr>
            <a:spLocks noGrp="1"/>
          </p:cNvSpPr>
          <p:nvPr>
            <p:ph type="title"/>
          </p:nvPr>
        </p:nvSpPr>
        <p:spPr/>
        <p:txBody>
          <a:bodyPr/>
          <a:lstStyle/>
          <a:p>
            <a:r>
              <a:rPr lang="en-US" dirty="0"/>
              <a:t>Scope</a:t>
            </a:r>
          </a:p>
        </p:txBody>
      </p:sp>
      <p:graphicFrame>
        <p:nvGraphicFramePr>
          <p:cNvPr id="7" name="Content Placeholder 6">
            <a:extLst>
              <a:ext uri="{FF2B5EF4-FFF2-40B4-BE49-F238E27FC236}">
                <a16:creationId xmlns:a16="http://schemas.microsoft.com/office/drawing/2014/main" id="{2E8A5122-A2C8-4504-B4E0-00CF9DD375E6}"/>
              </a:ext>
            </a:extLst>
          </p:cNvPr>
          <p:cNvGraphicFramePr>
            <a:graphicFrameLocks noGrp="1"/>
          </p:cNvGraphicFramePr>
          <p:nvPr>
            <p:ph sz="quarter" idx="1"/>
          </p:nvPr>
        </p:nvGraphicFramePr>
        <p:xfrm>
          <a:off x="817563" y="1600200"/>
          <a:ext cx="10871200" cy="2692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5958B054-881B-4229-B7DC-9E597BFF6975}"/>
              </a:ext>
            </a:extLst>
          </p:cNvPr>
          <p:cNvSpPr txBox="1">
            <a:spLocks/>
          </p:cNvSpPr>
          <p:nvPr/>
        </p:nvSpPr>
        <p:spPr>
          <a:xfrm>
            <a:off x="3575720" y="3861048"/>
            <a:ext cx="2520280" cy="18002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2400" dirty="0"/>
              <a:t>Project</a:t>
            </a:r>
          </a:p>
          <a:p>
            <a:pPr algn="ctr"/>
            <a:r>
              <a:rPr lang="en-US" sz="2400" dirty="0"/>
              <a:t>Tasks</a:t>
            </a:r>
          </a:p>
          <a:p>
            <a:pPr algn="ctr"/>
            <a:r>
              <a:rPr lang="en-US" sz="2400" dirty="0" err="1"/>
              <a:t>Workpackages</a:t>
            </a:r>
            <a:endParaRPr lang="en-US" sz="2400" dirty="0"/>
          </a:p>
          <a:p>
            <a:pPr algn="ctr"/>
            <a:r>
              <a:rPr lang="en-US" sz="2400" dirty="0"/>
              <a:t>Cards</a:t>
            </a:r>
          </a:p>
        </p:txBody>
      </p:sp>
      <p:sp>
        <p:nvSpPr>
          <p:cNvPr id="8" name="Title 1">
            <a:extLst>
              <a:ext uri="{FF2B5EF4-FFF2-40B4-BE49-F238E27FC236}">
                <a16:creationId xmlns:a16="http://schemas.microsoft.com/office/drawing/2014/main" id="{58FB3FC6-26CF-4FE8-89BD-926E5F3A54ED}"/>
              </a:ext>
            </a:extLst>
          </p:cNvPr>
          <p:cNvSpPr txBox="1">
            <a:spLocks/>
          </p:cNvSpPr>
          <p:nvPr/>
        </p:nvSpPr>
        <p:spPr>
          <a:xfrm>
            <a:off x="6384032" y="3861048"/>
            <a:ext cx="2952328" cy="18002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2400" dirty="0"/>
              <a:t>Task Management</a:t>
            </a:r>
          </a:p>
          <a:p>
            <a:pPr algn="ctr"/>
            <a:r>
              <a:rPr lang="en-US" sz="2400" dirty="0"/>
              <a:t>Cards Management</a:t>
            </a:r>
          </a:p>
          <a:p>
            <a:pPr algn="ctr"/>
            <a:r>
              <a:rPr lang="en-US" sz="2400" dirty="0"/>
              <a:t>Kanban Board</a:t>
            </a:r>
          </a:p>
          <a:p>
            <a:pPr algn="ctr"/>
            <a:endParaRPr lang="en-US" sz="2400" dirty="0"/>
          </a:p>
        </p:txBody>
      </p:sp>
      <p:grpSp>
        <p:nvGrpSpPr>
          <p:cNvPr id="9" name="Group 8">
            <a:extLst>
              <a:ext uri="{FF2B5EF4-FFF2-40B4-BE49-F238E27FC236}">
                <a16:creationId xmlns:a16="http://schemas.microsoft.com/office/drawing/2014/main" id="{58C8AF3F-C7BA-44AD-B875-56C7168A9A1E}"/>
              </a:ext>
            </a:extLst>
          </p:cNvPr>
          <p:cNvGrpSpPr/>
          <p:nvPr/>
        </p:nvGrpSpPr>
        <p:grpSpPr>
          <a:xfrm>
            <a:off x="6806750" y="5257800"/>
            <a:ext cx="2276795" cy="1440160"/>
            <a:chOff x="346704" y="476672"/>
            <a:chExt cx="11560542" cy="5772000"/>
          </a:xfrm>
        </p:grpSpPr>
        <p:pic>
          <p:nvPicPr>
            <p:cNvPr id="10" name="Picture 9">
              <a:extLst>
                <a:ext uri="{FF2B5EF4-FFF2-40B4-BE49-F238E27FC236}">
                  <a16:creationId xmlns:a16="http://schemas.microsoft.com/office/drawing/2014/main" id="{4860A9C1-D47E-465B-B705-F8D594C9F563}"/>
                </a:ext>
              </a:extLst>
            </p:cNvPr>
            <p:cNvPicPr>
              <a:picLocks noChangeAspect="1"/>
            </p:cNvPicPr>
            <p:nvPr/>
          </p:nvPicPr>
          <p:blipFill>
            <a:blip r:embed="rId8"/>
            <a:stretch>
              <a:fillRect/>
            </a:stretch>
          </p:blipFill>
          <p:spPr>
            <a:xfrm>
              <a:off x="346704" y="476672"/>
              <a:ext cx="11560542" cy="5768840"/>
            </a:xfrm>
            <a:prstGeom prst="rect">
              <a:avLst/>
            </a:prstGeom>
            <a:ln>
              <a:solidFill>
                <a:schemeClr val="bg2">
                  <a:lumMod val="75000"/>
                </a:schemeClr>
              </a:solidFill>
            </a:ln>
          </p:spPr>
        </p:pic>
        <p:pic>
          <p:nvPicPr>
            <p:cNvPr id="11" name="Picture 10">
              <a:extLst>
                <a:ext uri="{FF2B5EF4-FFF2-40B4-BE49-F238E27FC236}">
                  <a16:creationId xmlns:a16="http://schemas.microsoft.com/office/drawing/2014/main" id="{6A87D481-7FD9-4C0E-91F5-15E41E266B44}"/>
                </a:ext>
              </a:extLst>
            </p:cNvPr>
            <p:cNvPicPr>
              <a:picLocks noChangeAspect="1"/>
            </p:cNvPicPr>
            <p:nvPr/>
          </p:nvPicPr>
          <p:blipFill>
            <a:blip r:embed="rId9"/>
            <a:stretch>
              <a:fillRect/>
            </a:stretch>
          </p:blipFill>
          <p:spPr>
            <a:xfrm>
              <a:off x="353578" y="4076784"/>
              <a:ext cx="480102" cy="2171888"/>
            </a:xfrm>
            <a:prstGeom prst="rect">
              <a:avLst/>
            </a:prstGeom>
            <a:ln>
              <a:noFill/>
            </a:ln>
          </p:spPr>
        </p:pic>
        <p:pic>
          <p:nvPicPr>
            <p:cNvPr id="12" name="Picture 11">
              <a:extLst>
                <a:ext uri="{FF2B5EF4-FFF2-40B4-BE49-F238E27FC236}">
                  <a16:creationId xmlns:a16="http://schemas.microsoft.com/office/drawing/2014/main" id="{D1C223E4-D3BD-4096-8E64-246DE0DFF337}"/>
                </a:ext>
              </a:extLst>
            </p:cNvPr>
            <p:cNvPicPr>
              <a:picLocks noChangeAspect="1"/>
            </p:cNvPicPr>
            <p:nvPr/>
          </p:nvPicPr>
          <p:blipFill>
            <a:blip r:embed="rId10"/>
            <a:stretch>
              <a:fillRect/>
            </a:stretch>
          </p:blipFill>
          <p:spPr>
            <a:xfrm>
              <a:off x="9736516" y="525856"/>
              <a:ext cx="2133785" cy="483145"/>
            </a:xfrm>
            <a:prstGeom prst="rect">
              <a:avLst/>
            </a:prstGeom>
            <a:ln>
              <a:noFill/>
            </a:ln>
          </p:spPr>
        </p:pic>
      </p:grpSp>
      <p:pic>
        <p:nvPicPr>
          <p:cNvPr id="13" name="Picture 12">
            <a:extLst>
              <a:ext uri="{FF2B5EF4-FFF2-40B4-BE49-F238E27FC236}">
                <a16:creationId xmlns:a16="http://schemas.microsoft.com/office/drawing/2014/main" id="{54424692-BEDC-4275-B7D7-89BDE0036264}"/>
              </a:ext>
            </a:extLst>
          </p:cNvPr>
          <p:cNvPicPr>
            <a:picLocks noChangeAspect="1"/>
          </p:cNvPicPr>
          <p:nvPr/>
        </p:nvPicPr>
        <p:blipFill>
          <a:blip r:embed="rId11"/>
          <a:stretch>
            <a:fillRect/>
          </a:stretch>
        </p:blipFill>
        <p:spPr>
          <a:xfrm>
            <a:off x="2495600" y="5945325"/>
            <a:ext cx="4057047" cy="630221"/>
          </a:xfrm>
          <a:prstGeom prst="rect">
            <a:avLst/>
          </a:prstGeom>
          <a:ln>
            <a:solidFill>
              <a:schemeClr val="bg1">
                <a:lumMod val="85000"/>
              </a:schemeClr>
            </a:solidFill>
          </a:ln>
        </p:spPr>
      </p:pic>
      <p:sp>
        <p:nvSpPr>
          <p:cNvPr id="15" name="Title 1">
            <a:extLst>
              <a:ext uri="{FF2B5EF4-FFF2-40B4-BE49-F238E27FC236}">
                <a16:creationId xmlns:a16="http://schemas.microsoft.com/office/drawing/2014/main" id="{065AA76B-C0AC-4316-B869-19E195901647}"/>
              </a:ext>
            </a:extLst>
          </p:cNvPr>
          <p:cNvSpPr txBox="1">
            <a:spLocks/>
          </p:cNvSpPr>
          <p:nvPr/>
        </p:nvSpPr>
        <p:spPr>
          <a:xfrm>
            <a:off x="506894" y="3773996"/>
            <a:ext cx="2520280" cy="123918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2400" dirty="0"/>
              <a:t>What is </a:t>
            </a:r>
          </a:p>
          <a:p>
            <a:pPr algn="ctr"/>
            <a:r>
              <a:rPr lang="en-US" sz="2400" dirty="0"/>
              <a:t>LYNX about?</a:t>
            </a:r>
          </a:p>
        </p:txBody>
      </p:sp>
      <p:sp>
        <p:nvSpPr>
          <p:cNvPr id="16" name="Title 1">
            <a:extLst>
              <a:ext uri="{FF2B5EF4-FFF2-40B4-BE49-F238E27FC236}">
                <a16:creationId xmlns:a16="http://schemas.microsoft.com/office/drawing/2014/main" id="{05824664-143E-4D9A-A131-1C3FE3C82DDE}"/>
              </a:ext>
            </a:extLst>
          </p:cNvPr>
          <p:cNvSpPr txBox="1">
            <a:spLocks/>
          </p:cNvSpPr>
          <p:nvPr/>
        </p:nvSpPr>
        <p:spPr>
          <a:xfrm>
            <a:off x="9284981" y="3840993"/>
            <a:ext cx="2952328" cy="18002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2400" dirty="0"/>
              <a:t>Progress</a:t>
            </a:r>
          </a:p>
          <a:p>
            <a:pPr algn="ctr"/>
            <a:r>
              <a:rPr lang="en-US" sz="2400" dirty="0"/>
              <a:t>Reports</a:t>
            </a:r>
          </a:p>
          <a:p>
            <a:pPr algn="ctr"/>
            <a:r>
              <a:rPr lang="en-US" sz="2400" dirty="0"/>
              <a:t>Export</a:t>
            </a:r>
          </a:p>
          <a:p>
            <a:pPr algn="ctr"/>
            <a:endParaRPr lang="en-US" sz="2400" dirty="0"/>
          </a:p>
        </p:txBody>
      </p:sp>
      <p:grpSp>
        <p:nvGrpSpPr>
          <p:cNvPr id="14" name="Group 13">
            <a:extLst>
              <a:ext uri="{FF2B5EF4-FFF2-40B4-BE49-F238E27FC236}">
                <a16:creationId xmlns:a16="http://schemas.microsoft.com/office/drawing/2014/main" id="{A2FA11B9-FF59-4DED-8B39-A13110CE4D29}"/>
              </a:ext>
            </a:extLst>
          </p:cNvPr>
          <p:cNvGrpSpPr/>
          <p:nvPr/>
        </p:nvGrpSpPr>
        <p:grpSpPr>
          <a:xfrm>
            <a:off x="4007768" y="870413"/>
            <a:ext cx="1179758" cy="1179758"/>
            <a:chOff x="3744499" y="617752"/>
            <a:chExt cx="1179758" cy="1179758"/>
          </a:xfrm>
        </p:grpSpPr>
        <p:sp>
          <p:nvSpPr>
            <p:cNvPr id="17" name="Oval 16">
              <a:extLst>
                <a:ext uri="{FF2B5EF4-FFF2-40B4-BE49-F238E27FC236}">
                  <a16:creationId xmlns:a16="http://schemas.microsoft.com/office/drawing/2014/main" id="{9CB8F981-0786-41E2-A75B-59D0398A5030}"/>
                </a:ext>
              </a:extLst>
            </p:cNvPr>
            <p:cNvSpPr/>
            <p:nvPr/>
          </p:nvSpPr>
          <p:spPr>
            <a:xfrm>
              <a:off x="3744499" y="617752"/>
              <a:ext cx="1179758" cy="1179758"/>
            </a:xfrm>
            <a:prstGeom prst="ellipse">
              <a:avLst/>
            </a:prstGeom>
            <a:solidFill>
              <a:srgbClr val="0070C0"/>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8" name="Oval 4">
              <a:extLst>
                <a:ext uri="{FF2B5EF4-FFF2-40B4-BE49-F238E27FC236}">
                  <a16:creationId xmlns:a16="http://schemas.microsoft.com/office/drawing/2014/main" id="{9AF6CF3B-74F2-44A8-AC2C-DF3693BFE9C8}"/>
                </a:ext>
              </a:extLst>
            </p:cNvPr>
            <p:cNvSpPr txBox="1"/>
            <p:nvPr/>
          </p:nvSpPr>
          <p:spPr>
            <a:xfrm>
              <a:off x="3917271" y="790524"/>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Project manager</a:t>
              </a:r>
            </a:p>
          </p:txBody>
        </p:sp>
      </p:grpSp>
      <p:grpSp>
        <p:nvGrpSpPr>
          <p:cNvPr id="19" name="Group 18">
            <a:extLst>
              <a:ext uri="{FF2B5EF4-FFF2-40B4-BE49-F238E27FC236}">
                <a16:creationId xmlns:a16="http://schemas.microsoft.com/office/drawing/2014/main" id="{7B36CBAD-59EE-4017-8B72-339D04C74CD6}"/>
              </a:ext>
            </a:extLst>
          </p:cNvPr>
          <p:cNvGrpSpPr/>
          <p:nvPr/>
        </p:nvGrpSpPr>
        <p:grpSpPr>
          <a:xfrm>
            <a:off x="6312779" y="578152"/>
            <a:ext cx="1179758" cy="1179758"/>
            <a:chOff x="1875392" y="2961538"/>
            <a:chExt cx="1179758" cy="1179758"/>
          </a:xfrm>
        </p:grpSpPr>
        <p:sp>
          <p:nvSpPr>
            <p:cNvPr id="26" name="Oval 25">
              <a:extLst>
                <a:ext uri="{FF2B5EF4-FFF2-40B4-BE49-F238E27FC236}">
                  <a16:creationId xmlns:a16="http://schemas.microsoft.com/office/drawing/2014/main" id="{ADE6DD81-3174-4124-8C13-6F616C3EFAB5}"/>
                </a:ext>
              </a:extLst>
            </p:cNvPr>
            <p:cNvSpPr/>
            <p:nvPr/>
          </p:nvSpPr>
          <p:spPr>
            <a:xfrm>
              <a:off x="1875392" y="2961538"/>
              <a:ext cx="1179758" cy="1179758"/>
            </a:xfrm>
            <a:prstGeom prst="ellipse">
              <a:avLst/>
            </a:prstGeom>
            <a:solidFill>
              <a:srgbClr val="2C387D"/>
            </a:solidFill>
            <a:ln w="25400" cap="flat" cmpd="sng" algn="ctr">
              <a:solidFill>
                <a:srgbClr val="FFFFFF"/>
              </a:solidFill>
              <a:prstDash val="solid"/>
            </a:ln>
            <a:effectLst/>
          </p:spPr>
          <p:style>
            <a:lnRef idx="2">
              <a:scrgbClr r="0" g="0" b="0"/>
            </a:lnRef>
            <a:fillRef idx="1">
              <a:scrgbClr r="0" g="0" b="0"/>
            </a:fillRef>
            <a:effectRef idx="0">
              <a:scrgbClr r="0" g="0" b="0"/>
            </a:effectRef>
            <a:fontRef idx="minor">
              <a:schemeClr val="tx1"/>
            </a:fontRef>
          </p:style>
        </p:sp>
        <p:sp>
          <p:nvSpPr>
            <p:cNvPr id="27" name="Oval 4">
              <a:extLst>
                <a:ext uri="{FF2B5EF4-FFF2-40B4-BE49-F238E27FC236}">
                  <a16:creationId xmlns:a16="http://schemas.microsoft.com/office/drawing/2014/main" id="{E3206B27-37A0-4E1D-8CB1-DCE2FE793EB8}"/>
                </a:ext>
              </a:extLst>
            </p:cNvPr>
            <p:cNvSpPr txBox="1"/>
            <p:nvPr/>
          </p:nvSpPr>
          <p:spPr>
            <a:xfrm>
              <a:off x="2048164" y="3134310"/>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Task manager </a:t>
              </a:r>
            </a:p>
          </p:txBody>
        </p:sp>
      </p:grpSp>
      <p:grpSp>
        <p:nvGrpSpPr>
          <p:cNvPr id="20" name="Group 19">
            <a:extLst>
              <a:ext uri="{FF2B5EF4-FFF2-40B4-BE49-F238E27FC236}">
                <a16:creationId xmlns:a16="http://schemas.microsoft.com/office/drawing/2014/main" id="{E151F0C4-5F0F-4CC3-B458-BC48032C9F4F}"/>
              </a:ext>
            </a:extLst>
          </p:cNvPr>
          <p:cNvGrpSpPr/>
          <p:nvPr/>
        </p:nvGrpSpPr>
        <p:grpSpPr>
          <a:xfrm>
            <a:off x="6954169" y="1338791"/>
            <a:ext cx="1179758" cy="1179758"/>
            <a:chOff x="1043560" y="1918455"/>
            <a:chExt cx="1179758" cy="1179758"/>
          </a:xfrm>
        </p:grpSpPr>
        <p:sp>
          <p:nvSpPr>
            <p:cNvPr id="24" name="Oval 23">
              <a:extLst>
                <a:ext uri="{FF2B5EF4-FFF2-40B4-BE49-F238E27FC236}">
                  <a16:creationId xmlns:a16="http://schemas.microsoft.com/office/drawing/2014/main" id="{43A038D4-A5BA-42BA-82EB-EBAF491B4675}"/>
                </a:ext>
              </a:extLst>
            </p:cNvPr>
            <p:cNvSpPr/>
            <p:nvPr/>
          </p:nvSpPr>
          <p:spPr>
            <a:xfrm>
              <a:off x="1043560" y="1918455"/>
              <a:ext cx="1179758" cy="1179758"/>
            </a:xfrm>
            <a:prstGeom prst="ellipse">
              <a:avLst/>
            </a:prstGeom>
            <a:solidFill>
              <a:srgbClr val="FF9933"/>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25" name="Oval 6">
              <a:extLst>
                <a:ext uri="{FF2B5EF4-FFF2-40B4-BE49-F238E27FC236}">
                  <a16:creationId xmlns:a16="http://schemas.microsoft.com/office/drawing/2014/main" id="{9B53DD34-4262-4A85-84F5-27F6A065A024}"/>
                </a:ext>
              </a:extLst>
            </p:cNvPr>
            <p:cNvSpPr txBox="1"/>
            <p:nvPr/>
          </p:nvSpPr>
          <p:spPr>
            <a:xfrm>
              <a:off x="1216332" y="2091227"/>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Skill/ Resource</a:t>
              </a:r>
            </a:p>
          </p:txBody>
        </p:sp>
      </p:grpSp>
      <p:grpSp>
        <p:nvGrpSpPr>
          <p:cNvPr id="21" name="Group 20">
            <a:extLst>
              <a:ext uri="{FF2B5EF4-FFF2-40B4-BE49-F238E27FC236}">
                <a16:creationId xmlns:a16="http://schemas.microsoft.com/office/drawing/2014/main" id="{005341D4-20F0-4833-BF15-9DB31D2D5BFD}"/>
              </a:ext>
            </a:extLst>
          </p:cNvPr>
          <p:cNvGrpSpPr/>
          <p:nvPr/>
        </p:nvGrpSpPr>
        <p:grpSpPr>
          <a:xfrm>
            <a:off x="7736872" y="606873"/>
            <a:ext cx="1179758" cy="1179758"/>
            <a:chOff x="1340438" y="617752"/>
            <a:chExt cx="1179758" cy="1179758"/>
          </a:xfrm>
        </p:grpSpPr>
        <p:sp>
          <p:nvSpPr>
            <p:cNvPr id="22" name="Oval 21">
              <a:extLst>
                <a:ext uri="{FF2B5EF4-FFF2-40B4-BE49-F238E27FC236}">
                  <a16:creationId xmlns:a16="http://schemas.microsoft.com/office/drawing/2014/main" id="{779EF7FC-E0BD-4A37-BD7C-899943BFAB6A}"/>
                </a:ext>
              </a:extLst>
            </p:cNvPr>
            <p:cNvSpPr/>
            <p:nvPr/>
          </p:nvSpPr>
          <p:spPr>
            <a:xfrm>
              <a:off x="1340438" y="617752"/>
              <a:ext cx="1179758" cy="1179758"/>
            </a:xfrm>
            <a:prstGeom prst="ellipse">
              <a:avLst/>
            </a:prstGeom>
            <a:solidFill>
              <a:srgbClr val="645BF6"/>
            </a:solidFill>
            <a:ln w="25400" cap="flat" cmpd="sng" algn="ctr">
              <a:solidFill>
                <a:srgbClr val="FFFFFF"/>
              </a:solidFill>
              <a:prstDash val="solid"/>
            </a:ln>
            <a:effectLst/>
          </p:spPr>
          <p:style>
            <a:lnRef idx="2">
              <a:scrgbClr r="0" g="0" b="0"/>
            </a:lnRef>
            <a:fillRef idx="1">
              <a:scrgbClr r="0" g="0" b="0"/>
            </a:fillRef>
            <a:effectRef idx="0">
              <a:scrgbClr r="0" g="0" b="0"/>
            </a:effectRef>
            <a:fontRef idx="minor">
              <a:schemeClr val="tx1"/>
            </a:fontRef>
          </p:style>
        </p:sp>
        <p:sp>
          <p:nvSpPr>
            <p:cNvPr id="23" name="Oval 8">
              <a:extLst>
                <a:ext uri="{FF2B5EF4-FFF2-40B4-BE49-F238E27FC236}">
                  <a16:creationId xmlns:a16="http://schemas.microsoft.com/office/drawing/2014/main" id="{95E55F38-0470-4C7C-918F-1EB37463ED51}"/>
                </a:ext>
              </a:extLst>
            </p:cNvPr>
            <p:cNvSpPr txBox="1"/>
            <p:nvPr/>
          </p:nvSpPr>
          <p:spPr>
            <a:xfrm>
              <a:off x="1513210" y="790524"/>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Team member</a:t>
              </a:r>
            </a:p>
          </p:txBody>
        </p:sp>
      </p:grpSp>
    </p:spTree>
    <p:custDataLst>
      <p:tags r:id="rId1"/>
    </p:custDataLst>
    <p:extLst>
      <p:ext uri="{BB962C8B-B14F-4D97-AF65-F5344CB8AC3E}">
        <p14:creationId xmlns:p14="http://schemas.microsoft.com/office/powerpoint/2010/main" val="379189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Aggregation and (dynamic) “Late Binding”</a:t>
            </a:r>
          </a:p>
        </p:txBody>
      </p:sp>
      <p:sp>
        <p:nvSpPr>
          <p:cNvPr id="4" name="Title 3"/>
          <p:cNvSpPr>
            <a:spLocks noGrp="1"/>
          </p:cNvSpPr>
          <p:nvPr>
            <p:ph type="title"/>
          </p:nvPr>
        </p:nvSpPr>
        <p:spPr/>
        <p:txBody>
          <a:bodyPr>
            <a:normAutofit/>
          </a:bodyPr>
          <a:lstStyle/>
          <a:p>
            <a:r>
              <a:rPr lang="en-US" dirty="0"/>
              <a:t>How to achieve improvements?</a:t>
            </a:r>
          </a:p>
        </p:txBody>
      </p:sp>
      <p:sp>
        <p:nvSpPr>
          <p:cNvPr id="3" name="Slide Number Placeholder 2"/>
          <p:cNvSpPr>
            <a:spLocks noGrp="1"/>
          </p:cNvSpPr>
          <p:nvPr>
            <p:ph type="sldNum" sz="quarter" idx="11"/>
          </p:nvPr>
        </p:nvSpPr>
        <p:spPr/>
        <p:txBody>
          <a:bodyPr/>
          <a:lstStyle/>
          <a:p>
            <a:fld id="{96499B70-49A0-4519-9B09-62EDDB406EFA}" type="slidenum">
              <a:rPr lang="nl-NL" smtClean="0"/>
              <a:pPr/>
              <a:t>40</a:t>
            </a:fld>
            <a:endParaRPr lang="nl-NL" dirty="0"/>
          </a:p>
        </p:txBody>
      </p:sp>
      <p:sp>
        <p:nvSpPr>
          <p:cNvPr id="6" name="TextBox 5">
            <a:extLst>
              <a:ext uri="{FF2B5EF4-FFF2-40B4-BE49-F238E27FC236}">
                <a16:creationId xmlns:a16="http://schemas.microsoft.com/office/drawing/2014/main" id="{28607C40-9830-4D38-B9C1-B45483D1EB43}"/>
              </a:ext>
            </a:extLst>
          </p:cNvPr>
          <p:cNvSpPr txBox="1"/>
          <p:nvPr/>
        </p:nvSpPr>
        <p:spPr>
          <a:xfrm>
            <a:off x="1703512" y="4416425"/>
            <a:ext cx="8208912" cy="1172825"/>
          </a:xfrm>
          <a:prstGeom prst="roundRect">
            <a:avLst>
              <a:gd name="adj" fmla="val 23448"/>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defPPr>
              <a:defRPr lang="nl-NL"/>
            </a:defPPr>
            <a:lvl1pPr>
              <a:defRPr>
                <a:solidFill>
                  <a:schemeClr val="bg1"/>
                </a:solidFill>
              </a:defRPr>
            </a:lvl1pPr>
          </a:lstStyle>
          <a:p>
            <a:pPr marL="266700" lvl="1"/>
            <a:r>
              <a:rPr lang="en-US" sz="2000" dirty="0">
                <a:solidFill>
                  <a:schemeClr val="bg1"/>
                </a:solidFill>
              </a:rPr>
              <a:t>“If we bind tasks to resources at </a:t>
            </a:r>
            <a:r>
              <a:rPr lang="en-US" sz="2000" i="1" dirty="0">
                <a:solidFill>
                  <a:srgbClr val="FFFF00"/>
                </a:solidFill>
              </a:rPr>
              <a:t>long time horizons (early) </a:t>
            </a:r>
            <a:r>
              <a:rPr lang="en-US" sz="2000" dirty="0">
                <a:solidFill>
                  <a:schemeClr val="bg1"/>
                </a:solidFill>
              </a:rPr>
              <a:t>we are affected by the </a:t>
            </a:r>
            <a:r>
              <a:rPr lang="en-US" sz="2000" i="1" dirty="0">
                <a:solidFill>
                  <a:srgbClr val="FFFF00"/>
                </a:solidFill>
              </a:rPr>
              <a:t>cumulative variance </a:t>
            </a:r>
            <a:r>
              <a:rPr lang="en-US" sz="2000" dirty="0">
                <a:solidFill>
                  <a:schemeClr val="bg1"/>
                </a:solidFill>
              </a:rPr>
              <a:t>of all preceding tasks. By committing at a </a:t>
            </a:r>
            <a:r>
              <a:rPr lang="en-US" sz="2000" i="1" dirty="0">
                <a:solidFill>
                  <a:srgbClr val="FFFF00"/>
                </a:solidFill>
              </a:rPr>
              <a:t>short time-horizon (late)</a:t>
            </a:r>
            <a:r>
              <a:rPr lang="en-US" sz="2000" dirty="0">
                <a:solidFill>
                  <a:schemeClr val="bg1"/>
                </a:solidFill>
              </a:rPr>
              <a:t>, we can avoid this accumulation of variance”.</a:t>
            </a:r>
          </a:p>
        </p:txBody>
      </p:sp>
    </p:spTree>
    <p:extLst>
      <p:ext uri="{BB962C8B-B14F-4D97-AF65-F5344CB8AC3E}">
        <p14:creationId xmlns:p14="http://schemas.microsoft.com/office/powerpoint/2010/main" val="2395598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a:t>Achieving more “Flow” and Resource Management </a:t>
            </a:r>
            <a:br>
              <a:rPr lang="en-US" sz="2800" dirty="0"/>
            </a:br>
            <a:r>
              <a:rPr lang="en-US" sz="2000" dirty="0"/>
              <a:t>Allocate work to team (or skill) first (not individuals)</a:t>
            </a:r>
          </a:p>
        </p:txBody>
      </p:sp>
      <p:sp>
        <p:nvSpPr>
          <p:cNvPr id="6" name="Content Placeholder 5"/>
          <p:cNvSpPr>
            <a:spLocks noGrp="1"/>
          </p:cNvSpPr>
          <p:nvPr>
            <p:ph sz="quarter" idx="1"/>
          </p:nvPr>
        </p:nvSpPr>
        <p:spPr>
          <a:xfrm>
            <a:off x="816864" y="1600200"/>
            <a:ext cx="9095560" cy="5069160"/>
          </a:xfrm>
        </p:spPr>
        <p:txBody>
          <a:bodyPr>
            <a:normAutofit/>
          </a:bodyPr>
          <a:lstStyle/>
          <a:p>
            <a:pPr>
              <a:lnSpc>
                <a:spcPct val="120000"/>
              </a:lnSpc>
            </a:pPr>
            <a:r>
              <a:rPr lang="en-US" b="1" dirty="0"/>
              <a:t>Aggregation </a:t>
            </a:r>
            <a:r>
              <a:rPr lang="en-US" dirty="0"/>
              <a:t>of resource requirements on „Skill(group)“ or „Team“ Level</a:t>
            </a:r>
          </a:p>
          <a:p>
            <a:pPr lvl="1">
              <a:lnSpc>
                <a:spcPct val="120000"/>
              </a:lnSpc>
            </a:pPr>
            <a:r>
              <a:rPr lang="en-US" dirty="0"/>
              <a:t>Resources are “</a:t>
            </a:r>
            <a:r>
              <a:rPr lang="en-US" i="1" dirty="0"/>
              <a:t>pooled</a:t>
            </a:r>
            <a:r>
              <a:rPr lang="en-US" dirty="0"/>
              <a:t>” by „Skill“ or Team</a:t>
            </a:r>
          </a:p>
          <a:p>
            <a:pPr lvl="1">
              <a:lnSpc>
                <a:spcPct val="120000"/>
              </a:lnSpc>
            </a:pPr>
            <a:r>
              <a:rPr lang="en-US" dirty="0"/>
              <a:t>Specification of any “</a:t>
            </a:r>
            <a:r>
              <a:rPr lang="en-US" i="1" dirty="0"/>
              <a:t>Task Resource Requirement</a:t>
            </a:r>
            <a:r>
              <a:rPr lang="en-US" dirty="0"/>
              <a:t>” by “Skill”</a:t>
            </a:r>
          </a:p>
          <a:p>
            <a:pPr marL="365760" lvl="1" indent="0">
              <a:lnSpc>
                <a:spcPct val="120000"/>
              </a:lnSpc>
              <a:buNone/>
            </a:pPr>
            <a:endParaRPr lang="en-US" dirty="0"/>
          </a:p>
          <a:p>
            <a:pPr>
              <a:lnSpc>
                <a:spcPct val="120000"/>
              </a:lnSpc>
            </a:pPr>
            <a:r>
              <a:rPr lang="en-US" dirty="0"/>
              <a:t>Principle of (dynamic) “Late Binding”</a:t>
            </a:r>
          </a:p>
          <a:p>
            <a:pPr lvl="1">
              <a:lnSpc>
                <a:spcPct val="120000"/>
              </a:lnSpc>
            </a:pPr>
            <a:r>
              <a:rPr lang="en-US" dirty="0"/>
              <a:t>Keep your options open as long as possible </a:t>
            </a:r>
            <a:r>
              <a:rPr lang="en-US" dirty="0">
                <a:sym typeface="Wingdings" panose="05000000000000000000" pitchFamily="2" charset="2"/>
              </a:rPr>
              <a:t></a:t>
            </a:r>
            <a:r>
              <a:rPr lang="en-US" i="1" u="sng" dirty="0"/>
              <a:t>Non-Binding *Soft-Assignments”</a:t>
            </a:r>
            <a:endParaRPr lang="en-US" u="sng" dirty="0"/>
          </a:p>
          <a:p>
            <a:pPr lvl="1">
              <a:lnSpc>
                <a:spcPct val="120000"/>
              </a:lnSpc>
            </a:pPr>
            <a:r>
              <a:rPr lang="en-US" dirty="0"/>
              <a:t>Prevent “</a:t>
            </a:r>
            <a:r>
              <a:rPr lang="en-US" dirty="0" err="1"/>
              <a:t>Kopfmonopole</a:t>
            </a:r>
            <a:r>
              <a:rPr lang="en-US" dirty="0"/>
              <a:t>” </a:t>
            </a:r>
          </a:p>
          <a:p>
            <a:pPr marL="365760" lvl="1" indent="0">
              <a:lnSpc>
                <a:spcPct val="120000"/>
              </a:lnSpc>
              <a:buNone/>
            </a:pPr>
            <a:endParaRPr lang="en-US" dirty="0"/>
          </a:p>
          <a:p>
            <a:pPr marL="365760" lvl="1" indent="0">
              <a:lnSpc>
                <a:spcPct val="120000"/>
              </a:lnSpc>
              <a:buNone/>
            </a:pPr>
            <a:r>
              <a:rPr lang="en-US" i="1" dirty="0"/>
              <a:t>“If we bind tasks to resources at long time horizons (early) we are affected by the cumulative variance of all preceding tasks. By committing at a short time-horizon (late), we can avoid this accumulation of variance”.</a:t>
            </a:r>
          </a:p>
          <a:p>
            <a:pPr marL="0" indent="0">
              <a:lnSpc>
                <a:spcPct val="120000"/>
              </a:lnSpc>
              <a:buNone/>
            </a:pPr>
            <a:endParaRPr lang="en-US" dirty="0"/>
          </a:p>
          <a:p>
            <a:pPr>
              <a:lnSpc>
                <a:spcPct val="120000"/>
              </a:lnSpc>
            </a:pPr>
            <a:endParaRPr lang="en-US" dirty="0"/>
          </a:p>
        </p:txBody>
      </p:sp>
      <p:sp>
        <p:nvSpPr>
          <p:cNvPr id="4" name="Slide Number Placeholder 3"/>
          <p:cNvSpPr>
            <a:spLocks noGrp="1"/>
          </p:cNvSpPr>
          <p:nvPr>
            <p:ph type="sldNum" sz="quarter" idx="4"/>
          </p:nvPr>
        </p:nvSpPr>
        <p:spPr/>
        <p:txBody>
          <a:bodyPr/>
          <a:lstStyle/>
          <a:p>
            <a:fld id="{26D19333-19E5-41F3-9BAB-CE8431C616E6}" type="slidenum">
              <a:rPr lang="nl-NL" smtClean="0"/>
              <a:pPr/>
              <a:t>41</a:t>
            </a:fld>
            <a:endParaRPr lang="nl-NL" dirty="0"/>
          </a:p>
        </p:txBody>
      </p:sp>
    </p:spTree>
    <p:extLst>
      <p:ext uri="{BB962C8B-B14F-4D97-AF65-F5344CB8AC3E}">
        <p14:creationId xmlns:p14="http://schemas.microsoft.com/office/powerpoint/2010/main" val="282686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6">
            <a:extLst>
              <a:ext uri="{FF2B5EF4-FFF2-40B4-BE49-F238E27FC236}">
                <a16:creationId xmlns:a16="http://schemas.microsoft.com/office/drawing/2014/main" id="{E9813C70-700F-4658-8AA6-8805AD73620D}"/>
              </a:ext>
            </a:extLst>
          </p:cNvPr>
          <p:cNvSpPr/>
          <p:nvPr/>
        </p:nvSpPr>
        <p:spPr>
          <a:xfrm>
            <a:off x="8135800" y="4876411"/>
            <a:ext cx="1727057" cy="1080984"/>
          </a:xfrm>
          <a:prstGeom prst="roundRect">
            <a:avLst/>
          </a:prstGeom>
          <a:solidFill>
            <a:srgbClr val="8EADE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a:solidFill>
                  <a:schemeClr val="bg1"/>
                </a:solidFill>
              </a:rPr>
              <a:t>Resource Names</a:t>
            </a:r>
          </a:p>
        </p:txBody>
      </p:sp>
      <p:sp>
        <p:nvSpPr>
          <p:cNvPr id="2" name="Title 1"/>
          <p:cNvSpPr>
            <a:spLocks noGrp="1"/>
          </p:cNvSpPr>
          <p:nvPr>
            <p:ph type="title"/>
          </p:nvPr>
        </p:nvSpPr>
        <p:spPr/>
        <p:txBody>
          <a:bodyPr>
            <a:normAutofit/>
          </a:bodyPr>
          <a:lstStyle/>
          <a:p>
            <a:r>
              <a:rPr lang="en-US" sz="2800" dirty="0"/>
              <a:t>The “Late Binding“ solution within LYNX</a:t>
            </a:r>
            <a:br>
              <a:rPr lang="en-US" sz="2800" dirty="0"/>
            </a:br>
            <a:r>
              <a:rPr lang="en-US" sz="2000" i="1" dirty="0"/>
              <a:t>Specification of “Resource Requirements“</a:t>
            </a:r>
          </a:p>
        </p:txBody>
      </p:sp>
      <p:sp>
        <p:nvSpPr>
          <p:cNvPr id="3" name="Content Placeholder 2"/>
          <p:cNvSpPr>
            <a:spLocks noGrp="1"/>
          </p:cNvSpPr>
          <p:nvPr>
            <p:ph sz="quarter" idx="1"/>
          </p:nvPr>
        </p:nvSpPr>
        <p:spPr>
          <a:xfrm>
            <a:off x="816864" y="1600200"/>
            <a:ext cx="10871200" cy="2044824"/>
          </a:xfrm>
        </p:spPr>
        <p:txBody>
          <a:bodyPr>
            <a:noAutofit/>
          </a:bodyPr>
          <a:lstStyle/>
          <a:p>
            <a:r>
              <a:rPr lang="de-DE" sz="1600" dirty="0"/>
              <a:t>Implementation </a:t>
            </a:r>
            <a:r>
              <a:rPr lang="de-DE" sz="1600" dirty="0" err="1"/>
              <a:t>of</a:t>
            </a:r>
            <a:r>
              <a:rPr lang="de-DE" sz="1600" dirty="0"/>
              <a:t> </a:t>
            </a:r>
            <a:r>
              <a:rPr lang="de-DE" sz="1600" dirty="0" err="1"/>
              <a:t>the</a:t>
            </a:r>
            <a:r>
              <a:rPr lang="de-DE" sz="1600" dirty="0"/>
              <a:t> </a:t>
            </a:r>
            <a:r>
              <a:rPr lang="de-DE" sz="1600" b="1" dirty="0"/>
              <a:t>ISA95 </a:t>
            </a:r>
            <a:r>
              <a:rPr lang="de-DE" sz="1600" b="1" dirty="0" err="1"/>
              <a:t>Skill</a:t>
            </a:r>
            <a:r>
              <a:rPr lang="de-DE" sz="1600" b="1" dirty="0"/>
              <a:t> </a:t>
            </a:r>
            <a:r>
              <a:rPr lang="de-DE" sz="1600" dirty="0"/>
              <a:t>/ </a:t>
            </a:r>
            <a:r>
              <a:rPr lang="de-DE" sz="1600" dirty="0" err="1"/>
              <a:t>Resource</a:t>
            </a:r>
            <a:r>
              <a:rPr lang="de-DE" sz="1600" dirty="0"/>
              <a:t> </a:t>
            </a:r>
            <a:r>
              <a:rPr lang="de-DE" sz="1600" dirty="0" err="1"/>
              <a:t>and</a:t>
            </a:r>
            <a:r>
              <a:rPr lang="de-DE" sz="1600" dirty="0"/>
              <a:t> Aggregation Model</a:t>
            </a:r>
          </a:p>
          <a:p>
            <a:pPr lvl="1"/>
            <a:r>
              <a:rPr lang="de-DE" sz="1400" dirty="0"/>
              <a:t>Skills</a:t>
            </a:r>
          </a:p>
          <a:p>
            <a:pPr lvl="1"/>
            <a:r>
              <a:rPr lang="de-DE" sz="1400" i="1" dirty="0"/>
              <a:t>Resources</a:t>
            </a:r>
          </a:p>
          <a:p>
            <a:pPr lvl="1"/>
            <a:r>
              <a:rPr lang="de-DE" sz="1400" i="1" dirty="0"/>
              <a:t>Profile Properties</a:t>
            </a:r>
          </a:p>
          <a:p>
            <a:endParaRPr lang="de-DE" sz="1600" dirty="0"/>
          </a:p>
          <a:p>
            <a:endParaRPr lang="de-DE" sz="1600" dirty="0"/>
          </a:p>
          <a:p>
            <a:endParaRPr lang="de-DE" sz="1600" dirty="0"/>
          </a:p>
          <a:p>
            <a:endParaRPr lang="de-DE" sz="1600" dirty="0"/>
          </a:p>
          <a:p>
            <a:endParaRPr lang="de-DE" sz="1600"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42</a:t>
            </a:fld>
            <a:endParaRPr lang="nl-NL" dirty="0"/>
          </a:p>
        </p:txBody>
      </p:sp>
      <p:sp>
        <p:nvSpPr>
          <p:cNvPr id="7" name="Rounded Rectangle 6"/>
          <p:cNvSpPr/>
          <p:nvPr/>
        </p:nvSpPr>
        <p:spPr>
          <a:xfrm>
            <a:off x="5637846" y="4501627"/>
            <a:ext cx="2664296" cy="1259289"/>
          </a:xfrm>
          <a:prstGeom prst="roundRect">
            <a:avLst/>
          </a:prstGeom>
          <a:solidFill>
            <a:schemeClr val="accent3">
              <a:lumMod val="8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a:solidFill>
                  <a:schemeClr val="tx1"/>
                </a:solidFill>
              </a:rPr>
              <a:t>Task Resource Requirements</a:t>
            </a:r>
          </a:p>
        </p:txBody>
      </p:sp>
      <p:sp>
        <p:nvSpPr>
          <p:cNvPr id="8" name="Rectangle 7"/>
          <p:cNvSpPr/>
          <p:nvPr/>
        </p:nvSpPr>
        <p:spPr>
          <a:xfrm>
            <a:off x="5748328" y="4922989"/>
            <a:ext cx="963212" cy="460667"/>
          </a:xfrm>
          <a:prstGeom prst="rect">
            <a:avLst/>
          </a:prstGeom>
          <a:solidFill>
            <a:srgbClr val="0070C0"/>
          </a:solidFill>
          <a:ln w="31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Virtual </a:t>
            </a:r>
            <a:r>
              <a:rPr lang="nl-NL" sz="1400" dirty="0" err="1"/>
              <a:t>Skill</a:t>
            </a:r>
            <a:endParaRPr lang="en-GB" sz="1400" dirty="0"/>
          </a:p>
        </p:txBody>
      </p:sp>
      <p:sp>
        <p:nvSpPr>
          <p:cNvPr id="10" name="Rectangle 9"/>
          <p:cNvSpPr/>
          <p:nvPr/>
        </p:nvSpPr>
        <p:spPr>
          <a:xfrm>
            <a:off x="7222022" y="4933675"/>
            <a:ext cx="940871" cy="449982"/>
          </a:xfrm>
          <a:prstGeom prst="rect">
            <a:avLst/>
          </a:prstGeom>
          <a:solidFill>
            <a:schemeClr val="accent6">
              <a:lumMod val="75000"/>
            </a:schemeClr>
          </a:solidFill>
          <a:ln w="31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t># FTE</a:t>
            </a:r>
            <a:endParaRPr lang="en-GB" sz="1400" dirty="0"/>
          </a:p>
        </p:txBody>
      </p:sp>
      <p:cxnSp>
        <p:nvCxnSpPr>
          <p:cNvPr id="13" name="Straight Arrow Connector 12"/>
          <p:cNvCxnSpPr>
            <a:stCxn id="10" idx="1"/>
            <a:endCxn id="8" idx="3"/>
          </p:cNvCxnSpPr>
          <p:nvPr/>
        </p:nvCxnSpPr>
        <p:spPr>
          <a:xfrm flipH="1" flipV="1">
            <a:off x="6711540" y="5153323"/>
            <a:ext cx="510482" cy="5343"/>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706641" y="3645024"/>
            <a:ext cx="2520280" cy="427053"/>
          </a:xfrm>
          <a:prstGeom prst="rect">
            <a:avLst/>
          </a:prstGeom>
          <a:solidFill>
            <a:srgbClr val="FF9933"/>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tx1">
                    <a:lumMod val="95000"/>
                    <a:lumOff val="5000"/>
                  </a:schemeClr>
                </a:solidFill>
              </a:rPr>
              <a:t>Projects and Tasks</a:t>
            </a:r>
          </a:p>
        </p:txBody>
      </p:sp>
      <p:cxnSp>
        <p:nvCxnSpPr>
          <p:cNvPr id="29" name="Straight Arrow Connector 28"/>
          <p:cNvCxnSpPr>
            <a:stCxn id="7" idx="0"/>
            <a:endCxn id="26" idx="2"/>
          </p:cNvCxnSpPr>
          <p:nvPr/>
        </p:nvCxnSpPr>
        <p:spPr>
          <a:xfrm flipH="1" flipV="1">
            <a:off x="6966781" y="4072077"/>
            <a:ext cx="3213" cy="429550"/>
          </a:xfrm>
          <a:prstGeom prst="straightConnector1">
            <a:avLst/>
          </a:prstGeom>
          <a:ln w="3810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3CA8293-3067-4B90-972E-C744BAB601A9}"/>
              </a:ext>
            </a:extLst>
          </p:cNvPr>
          <p:cNvSpPr/>
          <p:nvPr/>
        </p:nvSpPr>
        <p:spPr>
          <a:xfrm>
            <a:off x="1529932" y="3648819"/>
            <a:ext cx="2520280" cy="427053"/>
          </a:xfrm>
          <a:prstGeom prst="rect">
            <a:avLst/>
          </a:prstGeom>
          <a:solidFill>
            <a:srgbClr val="FF9933"/>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lumMod val="95000"/>
                  <a:lumOff val="5000"/>
                </a:schemeClr>
              </a:solidFill>
            </a:endParaRPr>
          </a:p>
        </p:txBody>
      </p:sp>
      <p:sp>
        <p:nvSpPr>
          <p:cNvPr id="24" name="Rounded Rectangle 14">
            <a:extLst>
              <a:ext uri="{FF2B5EF4-FFF2-40B4-BE49-F238E27FC236}">
                <a16:creationId xmlns:a16="http://schemas.microsoft.com/office/drawing/2014/main" id="{C9D138A9-2569-499C-9F7F-98CF7AB96C74}"/>
              </a:ext>
            </a:extLst>
          </p:cNvPr>
          <p:cNvSpPr/>
          <p:nvPr/>
        </p:nvSpPr>
        <p:spPr>
          <a:xfrm>
            <a:off x="1385916" y="4531090"/>
            <a:ext cx="2808312" cy="1872208"/>
          </a:xfrm>
          <a:prstGeom prst="roundRect">
            <a:avLst/>
          </a:prstGeom>
          <a:solidFill>
            <a:srgbClr val="C9D7F3"/>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a:solidFill>
                  <a:schemeClr val="tx1"/>
                </a:solidFill>
              </a:rPr>
              <a:t>Task Resource Requirements</a:t>
            </a:r>
          </a:p>
        </p:txBody>
      </p:sp>
      <p:sp>
        <p:nvSpPr>
          <p:cNvPr id="25" name="Rectangle 24">
            <a:extLst>
              <a:ext uri="{FF2B5EF4-FFF2-40B4-BE49-F238E27FC236}">
                <a16:creationId xmlns:a16="http://schemas.microsoft.com/office/drawing/2014/main" id="{74CDEC77-2BD3-4C3C-A553-A4B6F656506F}"/>
              </a:ext>
            </a:extLst>
          </p:cNvPr>
          <p:cNvSpPr/>
          <p:nvPr/>
        </p:nvSpPr>
        <p:spPr>
          <a:xfrm>
            <a:off x="1496398" y="4952452"/>
            <a:ext cx="963212" cy="460667"/>
          </a:xfrm>
          <a:prstGeom prst="rect">
            <a:avLst/>
          </a:prstGeom>
          <a:solidFill>
            <a:srgbClr val="0070C0"/>
          </a:solidFill>
          <a:ln w="31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err="1"/>
              <a:t>Normal</a:t>
            </a:r>
            <a:endParaRPr lang="nl-NL" sz="1400" dirty="0"/>
          </a:p>
          <a:p>
            <a:pPr algn="ctr"/>
            <a:r>
              <a:rPr lang="nl-NL" sz="1400" dirty="0" err="1"/>
              <a:t>Skill</a:t>
            </a:r>
            <a:r>
              <a:rPr lang="nl-NL" sz="1400" dirty="0"/>
              <a:t> </a:t>
            </a:r>
            <a:endParaRPr lang="en-GB" sz="1400" dirty="0"/>
          </a:p>
        </p:txBody>
      </p:sp>
      <p:sp>
        <p:nvSpPr>
          <p:cNvPr id="28" name="Oval 27">
            <a:extLst>
              <a:ext uri="{FF2B5EF4-FFF2-40B4-BE49-F238E27FC236}">
                <a16:creationId xmlns:a16="http://schemas.microsoft.com/office/drawing/2014/main" id="{73B35F91-F8A1-4F26-B100-ACE31B579A0F}"/>
              </a:ext>
            </a:extLst>
          </p:cNvPr>
          <p:cNvSpPr/>
          <p:nvPr/>
        </p:nvSpPr>
        <p:spPr>
          <a:xfrm>
            <a:off x="2105996" y="5712200"/>
            <a:ext cx="1301127" cy="490391"/>
          </a:xfrm>
          <a:prstGeom prst="ellipse">
            <a:avLst/>
          </a:prstGeom>
          <a:solidFill>
            <a:srgbClr val="92D050"/>
          </a:solidFill>
          <a:ln w="3175">
            <a:solidFill>
              <a:schemeClr val="bg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Properties</a:t>
            </a:r>
          </a:p>
        </p:txBody>
      </p:sp>
      <p:sp>
        <p:nvSpPr>
          <p:cNvPr id="30" name="Rectangle 29">
            <a:extLst>
              <a:ext uri="{FF2B5EF4-FFF2-40B4-BE49-F238E27FC236}">
                <a16:creationId xmlns:a16="http://schemas.microsoft.com/office/drawing/2014/main" id="{FF3F67B3-4C39-468A-9C44-597EE65EE62C}"/>
              </a:ext>
            </a:extLst>
          </p:cNvPr>
          <p:cNvSpPr/>
          <p:nvPr/>
        </p:nvSpPr>
        <p:spPr>
          <a:xfrm>
            <a:off x="2970092" y="4963138"/>
            <a:ext cx="1080120" cy="449982"/>
          </a:xfrm>
          <a:prstGeom prst="rect">
            <a:avLst/>
          </a:prstGeom>
          <a:solidFill>
            <a:srgbClr val="204892"/>
          </a:solidFill>
          <a:ln w="31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*Resource(s)</a:t>
            </a:r>
            <a:endParaRPr lang="en-GB" sz="1400" dirty="0"/>
          </a:p>
        </p:txBody>
      </p:sp>
      <p:cxnSp>
        <p:nvCxnSpPr>
          <p:cNvPr id="31" name="Straight Arrow Connector 30">
            <a:extLst>
              <a:ext uri="{FF2B5EF4-FFF2-40B4-BE49-F238E27FC236}">
                <a16:creationId xmlns:a16="http://schemas.microsoft.com/office/drawing/2014/main" id="{EAC97877-123A-4722-B5E0-CC53763405C2}"/>
              </a:ext>
            </a:extLst>
          </p:cNvPr>
          <p:cNvCxnSpPr>
            <a:stCxn id="25" idx="2"/>
            <a:endCxn id="28" idx="1"/>
          </p:cNvCxnSpPr>
          <p:nvPr/>
        </p:nvCxnSpPr>
        <p:spPr>
          <a:xfrm>
            <a:off x="1978004" y="5413119"/>
            <a:ext cx="318538" cy="370897"/>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3B6FD5A-D23D-40E1-A070-150B92A63E09}"/>
              </a:ext>
            </a:extLst>
          </p:cNvPr>
          <p:cNvCxnSpPr>
            <a:stCxn id="28" idx="7"/>
            <a:endCxn id="30" idx="2"/>
          </p:cNvCxnSpPr>
          <p:nvPr/>
        </p:nvCxnSpPr>
        <p:spPr>
          <a:xfrm flipV="1">
            <a:off x="3216577" y="5413120"/>
            <a:ext cx="293575" cy="370896"/>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96567F-88DD-4E05-A2D7-78FA5A0BCBC2}"/>
              </a:ext>
            </a:extLst>
          </p:cNvPr>
          <p:cNvCxnSpPr>
            <a:stCxn id="30" idx="1"/>
            <a:endCxn id="25" idx="3"/>
          </p:cNvCxnSpPr>
          <p:nvPr/>
        </p:nvCxnSpPr>
        <p:spPr>
          <a:xfrm flipH="1" flipV="1">
            <a:off x="2459610" y="5182786"/>
            <a:ext cx="510482" cy="5343"/>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6444A5F-3051-434D-BA2C-7201DAFA52CE}"/>
              </a:ext>
            </a:extLst>
          </p:cNvPr>
          <p:cNvSpPr/>
          <p:nvPr/>
        </p:nvSpPr>
        <p:spPr>
          <a:xfrm>
            <a:off x="1912556" y="3656692"/>
            <a:ext cx="1755031" cy="369332"/>
          </a:xfrm>
          <a:prstGeom prst="rect">
            <a:avLst/>
          </a:prstGeom>
        </p:spPr>
        <p:txBody>
          <a:bodyPr wrap="none">
            <a:spAutoFit/>
          </a:bodyPr>
          <a:lstStyle/>
          <a:p>
            <a:pPr algn="ctr"/>
            <a:r>
              <a:rPr lang="en-US" b="1" i="1" dirty="0"/>
              <a:t>Projects and Tasks</a:t>
            </a:r>
          </a:p>
        </p:txBody>
      </p:sp>
      <p:cxnSp>
        <p:nvCxnSpPr>
          <p:cNvPr id="36" name="Straight Arrow Connector 35">
            <a:extLst>
              <a:ext uri="{FF2B5EF4-FFF2-40B4-BE49-F238E27FC236}">
                <a16:creationId xmlns:a16="http://schemas.microsoft.com/office/drawing/2014/main" id="{5E50699A-F998-4F75-A7A7-9040BB54A8ED}"/>
              </a:ext>
            </a:extLst>
          </p:cNvPr>
          <p:cNvCxnSpPr>
            <a:stCxn id="24" idx="0"/>
            <a:endCxn id="23" idx="2"/>
          </p:cNvCxnSpPr>
          <p:nvPr/>
        </p:nvCxnSpPr>
        <p:spPr>
          <a:xfrm flipV="1">
            <a:off x="2790072" y="4075872"/>
            <a:ext cx="0" cy="455218"/>
          </a:xfrm>
          <a:prstGeom prst="straightConnector1">
            <a:avLst/>
          </a:prstGeom>
          <a:ln w="3810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FB95D68-B033-4553-BF50-5A7A4485373B}"/>
              </a:ext>
            </a:extLst>
          </p:cNvPr>
          <p:cNvSpPr/>
          <p:nvPr/>
        </p:nvSpPr>
        <p:spPr>
          <a:xfrm>
            <a:off x="8372737" y="5353373"/>
            <a:ext cx="1323663" cy="430643"/>
          </a:xfrm>
          <a:prstGeom prst="ellipse">
            <a:avLst/>
          </a:prstGeom>
          <a:solidFill>
            <a:srgbClr val="92D050"/>
          </a:solidFill>
          <a:ln w="3175">
            <a:solidFill>
              <a:schemeClr val="bg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Properties</a:t>
            </a:r>
          </a:p>
        </p:txBody>
      </p:sp>
    </p:spTree>
    <p:extLst>
      <p:ext uri="{BB962C8B-B14F-4D97-AF65-F5344CB8AC3E}">
        <p14:creationId xmlns:p14="http://schemas.microsoft.com/office/powerpoint/2010/main" val="3088573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26418"/>
            <a:ext cx="10871200" cy="990600"/>
          </a:xfrm>
        </p:spPr>
        <p:txBody>
          <a:bodyPr>
            <a:noAutofit/>
          </a:bodyPr>
          <a:lstStyle/>
          <a:p>
            <a:r>
              <a:rPr lang="en-GB" sz="3200" dirty="0"/>
              <a:t>LYNX Resource/Skill and Team Model</a:t>
            </a:r>
            <a:br>
              <a:rPr lang="en-GB" sz="3200" dirty="0"/>
            </a:br>
            <a:r>
              <a:rPr lang="en-GB" sz="3200" i="1" dirty="0"/>
              <a:t>Multi-Skill and Properties</a:t>
            </a:r>
          </a:p>
        </p:txBody>
      </p:sp>
      <p:sp>
        <p:nvSpPr>
          <p:cNvPr id="16" name="Slide Number Placeholder 2"/>
          <p:cNvSpPr>
            <a:spLocks noGrp="1"/>
          </p:cNvSpPr>
          <p:nvPr>
            <p:ph type="sldNum" sz="quarter" idx="4"/>
          </p:nvPr>
        </p:nvSpPr>
        <p:spPr/>
        <p:txBody>
          <a:bodyPr/>
          <a:lstStyle/>
          <a:p>
            <a:fld id="{96499B70-49A0-4519-9B09-62EDDB406EFA}" type="slidenum">
              <a:rPr lang="nl-NL" smtClean="0"/>
              <a:pPr/>
              <a:t>43</a:t>
            </a:fld>
            <a:endParaRPr lang="nl-NL" dirty="0"/>
          </a:p>
        </p:txBody>
      </p:sp>
      <p:sp>
        <p:nvSpPr>
          <p:cNvPr id="4" name="Rectangle 3"/>
          <p:cNvSpPr/>
          <p:nvPr/>
        </p:nvSpPr>
        <p:spPr>
          <a:xfrm>
            <a:off x="5862398" y="3372071"/>
            <a:ext cx="1656184" cy="79208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Skill</a:t>
            </a:r>
            <a:r>
              <a:rPr lang="nl-NL" dirty="0"/>
              <a:t> (Group) </a:t>
            </a:r>
            <a:endParaRPr lang="en-GB" dirty="0"/>
          </a:p>
        </p:txBody>
      </p:sp>
      <p:sp>
        <p:nvSpPr>
          <p:cNvPr id="5" name="Oval 4"/>
          <p:cNvSpPr/>
          <p:nvPr/>
        </p:nvSpPr>
        <p:spPr>
          <a:xfrm>
            <a:off x="7518582" y="4668215"/>
            <a:ext cx="2088232" cy="720080"/>
          </a:xfrm>
          <a:prstGeom prst="ellipse">
            <a:avLst/>
          </a:prstGeom>
          <a:solidFill>
            <a:srgbClr val="FFC000"/>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12437"/>
                </a:solidFill>
              </a:rPr>
              <a:t>“Properties”</a:t>
            </a:r>
          </a:p>
        </p:txBody>
      </p:sp>
      <p:sp>
        <p:nvSpPr>
          <p:cNvPr id="6" name="Rectangle 5"/>
          <p:cNvSpPr/>
          <p:nvPr/>
        </p:nvSpPr>
        <p:spPr>
          <a:xfrm>
            <a:off x="9462798" y="3372071"/>
            <a:ext cx="165618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Resources</a:t>
            </a:r>
            <a:endParaRPr lang="en-GB" dirty="0"/>
          </a:p>
        </p:txBody>
      </p:sp>
      <p:cxnSp>
        <p:nvCxnSpPr>
          <p:cNvPr id="7" name="Straight Arrow Connector 6"/>
          <p:cNvCxnSpPr>
            <a:stCxn id="4" idx="2"/>
            <a:endCxn id="5" idx="1"/>
          </p:cNvCxnSpPr>
          <p:nvPr/>
        </p:nvCxnSpPr>
        <p:spPr>
          <a:xfrm>
            <a:off x="6690491" y="4164160"/>
            <a:ext cx="1133907" cy="609509"/>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7"/>
            <a:endCxn id="6" idx="2"/>
          </p:cNvCxnSpPr>
          <p:nvPr/>
        </p:nvCxnSpPr>
        <p:spPr>
          <a:xfrm flipV="1">
            <a:off x="9301000" y="4164160"/>
            <a:ext cx="989891" cy="609509"/>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1"/>
            <a:endCxn id="4" idx="3"/>
          </p:cNvCxnSpPr>
          <p:nvPr/>
        </p:nvCxnSpPr>
        <p:spPr>
          <a:xfrm flipH="1">
            <a:off x="7518582" y="3768115"/>
            <a:ext cx="1944216" cy="0"/>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66254" y="3284984"/>
            <a:ext cx="1872208" cy="1323439"/>
          </a:xfrm>
          <a:prstGeom prst="rect">
            <a:avLst/>
          </a:prstGeom>
          <a:noFill/>
          <a:ln>
            <a:noFill/>
          </a:ln>
          <a:effectLst/>
        </p:spPr>
        <p:txBody>
          <a:bodyPr wrap="square" rtlCol="0">
            <a:spAutoFit/>
          </a:bodyPr>
          <a:lstStyle/>
          <a:p>
            <a:r>
              <a:rPr lang="en-GB" sz="1600" dirty="0"/>
              <a:t>Engineering</a:t>
            </a:r>
          </a:p>
          <a:p>
            <a:r>
              <a:rPr lang="en-GB" sz="1600" dirty="0"/>
              <a:t>Design</a:t>
            </a:r>
          </a:p>
          <a:p>
            <a:r>
              <a:rPr lang="en-GB" sz="1600" dirty="0"/>
              <a:t>Programming</a:t>
            </a:r>
          </a:p>
          <a:p>
            <a:r>
              <a:rPr lang="en-GB" sz="1600" dirty="0"/>
              <a:t>....</a:t>
            </a:r>
          </a:p>
          <a:p>
            <a:endParaRPr lang="en-GB" sz="1600" dirty="0"/>
          </a:p>
        </p:txBody>
      </p:sp>
      <p:sp>
        <p:nvSpPr>
          <p:cNvPr id="11" name="TextBox 10"/>
          <p:cNvSpPr txBox="1"/>
          <p:nvPr/>
        </p:nvSpPr>
        <p:spPr>
          <a:xfrm>
            <a:off x="9678822" y="4668215"/>
            <a:ext cx="2249826" cy="1077218"/>
          </a:xfrm>
          <a:prstGeom prst="rect">
            <a:avLst/>
          </a:prstGeom>
          <a:noFill/>
          <a:ln>
            <a:noFill/>
          </a:ln>
          <a:effectLst/>
        </p:spPr>
        <p:txBody>
          <a:bodyPr wrap="square" rtlCol="0">
            <a:spAutoFit/>
          </a:bodyPr>
          <a:lstStyle/>
          <a:p>
            <a:r>
              <a:rPr lang="en-US" sz="1600" dirty="0"/>
              <a:t>Programming Language</a:t>
            </a:r>
            <a:endParaRPr lang="en-GB" sz="1600" dirty="0" err="1"/>
          </a:p>
          <a:p>
            <a:r>
              <a:rPr lang="en-GB" sz="1600" dirty="0"/>
              <a:t>Technology </a:t>
            </a:r>
          </a:p>
          <a:p>
            <a:r>
              <a:rPr lang="en-GB" sz="1600" dirty="0"/>
              <a:t>Expertise (seniority)</a:t>
            </a:r>
          </a:p>
          <a:p>
            <a:r>
              <a:rPr lang="en-GB" sz="1600" dirty="0"/>
              <a:t>......</a:t>
            </a:r>
            <a:endParaRPr lang="nl-NL" sz="1600" dirty="0"/>
          </a:p>
        </p:txBody>
      </p:sp>
      <p:sp>
        <p:nvSpPr>
          <p:cNvPr id="12" name="TextBox 11"/>
          <p:cNvSpPr txBox="1"/>
          <p:nvPr/>
        </p:nvSpPr>
        <p:spPr>
          <a:xfrm>
            <a:off x="11208568" y="3300063"/>
            <a:ext cx="1296144" cy="1077218"/>
          </a:xfrm>
          <a:prstGeom prst="rect">
            <a:avLst/>
          </a:prstGeom>
          <a:noFill/>
          <a:ln>
            <a:noFill/>
          </a:ln>
          <a:effectLst/>
        </p:spPr>
        <p:txBody>
          <a:bodyPr wrap="square" rtlCol="0">
            <a:spAutoFit/>
          </a:bodyPr>
          <a:lstStyle/>
          <a:p>
            <a:r>
              <a:rPr lang="nl-NL" sz="1600" dirty="0"/>
              <a:t>Name 1</a:t>
            </a:r>
          </a:p>
          <a:p>
            <a:r>
              <a:rPr lang="nl-NL" sz="1600" dirty="0"/>
              <a:t>Name 2</a:t>
            </a:r>
          </a:p>
          <a:p>
            <a:r>
              <a:rPr lang="nl-NL" sz="1600" dirty="0"/>
              <a:t>Name 3</a:t>
            </a:r>
          </a:p>
          <a:p>
            <a:r>
              <a:rPr lang="nl-NL" sz="1600" dirty="0"/>
              <a:t>…</a:t>
            </a:r>
            <a:endParaRPr lang="en-GB" sz="1600" dirty="0" err="1"/>
          </a:p>
        </p:txBody>
      </p:sp>
      <p:sp>
        <p:nvSpPr>
          <p:cNvPr id="14" name="TextBox 13"/>
          <p:cNvSpPr txBox="1"/>
          <p:nvPr/>
        </p:nvSpPr>
        <p:spPr>
          <a:xfrm>
            <a:off x="4799856" y="5829055"/>
            <a:ext cx="3761994" cy="584775"/>
          </a:xfrm>
          <a:prstGeom prst="rect">
            <a:avLst/>
          </a:prstGeom>
          <a:noFill/>
        </p:spPr>
        <p:txBody>
          <a:bodyPr wrap="square" rtlCol="0">
            <a:spAutoFit/>
          </a:bodyPr>
          <a:lstStyle/>
          <a:p>
            <a:r>
              <a:rPr lang="en-GB" sz="1600" i="1" dirty="0">
                <a:latin typeface="Arial" pitchFamily="34" charset="0"/>
                <a:cs typeface="Arial" pitchFamily="34" charset="0"/>
              </a:rPr>
              <a:t>LYNX “protects” resources with unique competencies or domain know-how!</a:t>
            </a:r>
          </a:p>
        </p:txBody>
      </p:sp>
      <p:sp>
        <p:nvSpPr>
          <p:cNvPr id="15" name="Tijdelijke aanduiding voor inhoud 2"/>
          <p:cNvSpPr txBox="1">
            <a:spLocks/>
          </p:cNvSpPr>
          <p:nvPr/>
        </p:nvSpPr>
        <p:spPr>
          <a:xfrm>
            <a:off x="191344" y="1864242"/>
            <a:ext cx="4248472" cy="3652990"/>
          </a:xfrm>
          <a:prstGeom prst="rect">
            <a:avLst/>
          </a:prstGeom>
        </p:spPr>
        <p:txBody>
          <a:bodyPr/>
          <a:lstStyle/>
          <a:p>
            <a:pPr marL="320040" indent="-320040">
              <a:spcBef>
                <a:spcPts val="700"/>
              </a:spcBef>
              <a:buClr>
                <a:srgbClr val="212437"/>
              </a:buClr>
              <a:buSzPct val="70000"/>
              <a:buFont typeface="Wingdings 2" pitchFamily="18" charset="2"/>
              <a:buChar char=""/>
              <a:defRPr/>
            </a:pPr>
            <a:r>
              <a:rPr lang="en-GB" sz="1600" dirty="0">
                <a:latin typeface="Arial" pitchFamily="34" charset="0"/>
                <a:cs typeface="Arial" pitchFamily="34" charset="0"/>
              </a:rPr>
              <a:t>Resources and skills are separated and have an “N to N” relationship:</a:t>
            </a:r>
          </a:p>
          <a:p>
            <a:pPr marL="777240" lvl="1" indent="-320040">
              <a:spcBef>
                <a:spcPts val="700"/>
              </a:spcBef>
              <a:buClr>
                <a:schemeClr val="accent2"/>
              </a:buClr>
              <a:buSzPct val="70000"/>
              <a:buFont typeface="Wingdings 2" pitchFamily="18" charset="2"/>
              <a:buChar char=""/>
              <a:defRPr/>
            </a:pPr>
            <a:r>
              <a:rPr lang="en-GB" sz="1600" dirty="0">
                <a:latin typeface="Arial" pitchFamily="34" charset="0"/>
                <a:cs typeface="Arial" pitchFamily="34" charset="0"/>
              </a:rPr>
              <a:t>A resource can have multiple skills </a:t>
            </a:r>
          </a:p>
          <a:p>
            <a:pPr marL="777240" lvl="1" indent="-320040">
              <a:spcBef>
                <a:spcPts val="700"/>
              </a:spcBef>
              <a:buClr>
                <a:schemeClr val="accent2"/>
              </a:buClr>
              <a:buSzPct val="70000"/>
              <a:buFont typeface="Wingdings 2" pitchFamily="18" charset="2"/>
              <a:buChar char=""/>
              <a:defRPr/>
            </a:pPr>
            <a:r>
              <a:rPr lang="en-GB" sz="1600" dirty="0">
                <a:latin typeface="Arial" pitchFamily="34" charset="0"/>
                <a:cs typeface="Arial" pitchFamily="34" charset="0"/>
              </a:rPr>
              <a:t>A skill can be implemented by multiple resources</a:t>
            </a:r>
          </a:p>
          <a:p>
            <a:pPr marL="320040" indent="-320040">
              <a:spcBef>
                <a:spcPts val="700"/>
              </a:spcBef>
              <a:buClr>
                <a:srgbClr val="212437"/>
              </a:buClr>
              <a:buSzPct val="70000"/>
              <a:buFont typeface="Wingdings 2" pitchFamily="18" charset="2"/>
              <a:buChar char=""/>
              <a:defRPr/>
            </a:pPr>
            <a:endParaRPr lang="en-GB" sz="1600" dirty="0">
              <a:latin typeface="Arial" pitchFamily="34" charset="0"/>
              <a:cs typeface="Arial" pitchFamily="34" charset="0"/>
            </a:endParaRPr>
          </a:p>
          <a:p>
            <a:pPr marL="320040" indent="-320040">
              <a:spcBef>
                <a:spcPts val="700"/>
              </a:spcBef>
              <a:buClr>
                <a:srgbClr val="212437"/>
              </a:buClr>
              <a:buSzPct val="70000"/>
              <a:buFont typeface="Wingdings 2" pitchFamily="18" charset="2"/>
              <a:buChar char=""/>
              <a:defRPr/>
            </a:pPr>
            <a:r>
              <a:rPr lang="en-GB" sz="1600" dirty="0">
                <a:latin typeface="Arial" pitchFamily="34" charset="0"/>
                <a:cs typeface="Arial" pitchFamily="34" charset="0"/>
              </a:rPr>
              <a:t>Special “Properties” identification via (unlimited) properties at skill and resource level</a:t>
            </a:r>
          </a:p>
          <a:p>
            <a:pPr marL="320040" indent="-320040">
              <a:spcBef>
                <a:spcPts val="700"/>
              </a:spcBef>
              <a:buClr>
                <a:srgbClr val="212437"/>
              </a:buClr>
              <a:buSzPct val="70000"/>
              <a:buFont typeface="Wingdings 2" pitchFamily="18" charset="2"/>
              <a:buChar char=""/>
              <a:defRPr/>
            </a:pPr>
            <a:endParaRPr lang="en-GB" sz="1600" dirty="0">
              <a:latin typeface="Arial" pitchFamily="34" charset="0"/>
              <a:cs typeface="Arial" pitchFamily="34" charset="0"/>
            </a:endParaRPr>
          </a:p>
          <a:p>
            <a:pPr marL="320040" indent="-320040">
              <a:spcBef>
                <a:spcPts val="700"/>
              </a:spcBef>
              <a:buClr>
                <a:srgbClr val="212437"/>
              </a:buClr>
              <a:buSzPct val="70000"/>
              <a:buFont typeface="Wingdings 2" pitchFamily="18" charset="2"/>
              <a:buChar char=""/>
              <a:defRPr/>
            </a:pPr>
            <a:r>
              <a:rPr lang="en-GB" sz="1600" dirty="0">
                <a:latin typeface="Arial" pitchFamily="34" charset="0"/>
                <a:cs typeface="Arial" pitchFamily="34" charset="0"/>
              </a:rPr>
              <a:t>Team assignment</a:t>
            </a:r>
            <a:r>
              <a:rPr lang="nl-NL" sz="1600" dirty="0">
                <a:latin typeface="Arial" pitchFamily="34" charset="0"/>
                <a:cs typeface="Arial" pitchFamily="34" charset="0"/>
              </a:rPr>
              <a:t>: Resources are </a:t>
            </a:r>
            <a:r>
              <a:rPr lang="en-GB" sz="1600" dirty="0">
                <a:latin typeface="Arial" pitchFamily="34" charset="0"/>
                <a:cs typeface="Arial" pitchFamily="34" charset="0"/>
              </a:rPr>
              <a:t>assigned </a:t>
            </a:r>
            <a:r>
              <a:rPr lang="nl-NL" sz="1600" dirty="0" err="1">
                <a:latin typeface="Arial" pitchFamily="34" charset="0"/>
                <a:cs typeface="Arial" pitchFamily="34" charset="0"/>
              </a:rPr>
              <a:t>to</a:t>
            </a:r>
            <a:r>
              <a:rPr lang="nl-NL" sz="1600" dirty="0">
                <a:latin typeface="Arial" pitchFamily="34" charset="0"/>
                <a:cs typeface="Arial" pitchFamily="34" charset="0"/>
              </a:rPr>
              <a:t> a team</a:t>
            </a:r>
            <a:endParaRPr lang="en-GB" sz="1600" dirty="0">
              <a:latin typeface="Arial" pitchFamily="34" charset="0"/>
              <a:cs typeface="Arial" pitchFamily="34" charset="0"/>
            </a:endParaRPr>
          </a:p>
          <a:p>
            <a:pPr marL="320040" indent="-320040">
              <a:spcBef>
                <a:spcPts val="700"/>
              </a:spcBef>
              <a:buClr>
                <a:schemeClr val="accent2"/>
              </a:buClr>
              <a:buSzPct val="70000"/>
              <a:buFont typeface="Wingdings 2" pitchFamily="18" charset="2"/>
              <a:buChar char=""/>
              <a:defRPr/>
            </a:pPr>
            <a:endParaRPr lang="en-GB" sz="1600" dirty="0">
              <a:latin typeface="Arial" pitchFamily="34" charset="0"/>
              <a:cs typeface="Arial" pitchFamily="34" charset="0"/>
            </a:endParaRPr>
          </a:p>
        </p:txBody>
      </p:sp>
      <p:sp>
        <p:nvSpPr>
          <p:cNvPr id="32" name="TextBox 31"/>
          <p:cNvSpPr txBox="1"/>
          <p:nvPr/>
        </p:nvSpPr>
        <p:spPr>
          <a:xfrm>
            <a:off x="320899" y="5979394"/>
            <a:ext cx="2016224" cy="461665"/>
          </a:xfrm>
          <a:prstGeom prst="rect">
            <a:avLst/>
          </a:prstGeom>
          <a:noFill/>
          <a:ln>
            <a:noFill/>
          </a:ln>
          <a:effectLst/>
        </p:spPr>
        <p:txBody>
          <a:bodyPr vert="horz" wrap="square" rtlCol="0" anchor="t" anchorCtr="0">
            <a:spAutoFit/>
          </a:bodyPr>
          <a:lstStyle/>
          <a:p>
            <a:pPr>
              <a:buClr>
                <a:schemeClr val="accent2"/>
              </a:buClr>
              <a:buSzPct val="70000"/>
            </a:pPr>
            <a:r>
              <a:rPr lang="en-GB" sz="1200" dirty="0">
                <a:latin typeface="Arial" pitchFamily="34" charset="0"/>
                <a:cs typeface="Arial" pitchFamily="34" charset="0"/>
              </a:rPr>
              <a:t>This model is following the </a:t>
            </a:r>
            <a:r>
              <a:rPr lang="en-GB" sz="1200" b="1" i="1" dirty="0">
                <a:latin typeface="Arial" pitchFamily="34" charset="0"/>
                <a:cs typeface="Arial" pitchFamily="34" charset="0"/>
              </a:rPr>
              <a:t>ISA 95 Standard</a:t>
            </a:r>
          </a:p>
        </p:txBody>
      </p:sp>
      <p:sp>
        <p:nvSpPr>
          <p:cNvPr id="21" name="Rectangle 20"/>
          <p:cNvSpPr/>
          <p:nvPr/>
        </p:nvSpPr>
        <p:spPr>
          <a:xfrm>
            <a:off x="9462798" y="1715779"/>
            <a:ext cx="1656184" cy="792088"/>
          </a:xfrm>
          <a:prstGeom prst="rect">
            <a:avLst/>
          </a:prstGeom>
          <a:solidFill>
            <a:srgbClr val="006600"/>
          </a:solidFill>
          <a:ln>
            <a:solidFill>
              <a:srgbClr val="204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Team</a:t>
            </a:r>
            <a:endParaRPr lang="en-GB" dirty="0"/>
          </a:p>
        </p:txBody>
      </p:sp>
      <p:cxnSp>
        <p:nvCxnSpPr>
          <p:cNvPr id="22" name="Straight Arrow Connector 21"/>
          <p:cNvCxnSpPr>
            <a:stCxn id="21" idx="2"/>
            <a:endCxn id="6" idx="0"/>
          </p:cNvCxnSpPr>
          <p:nvPr/>
        </p:nvCxnSpPr>
        <p:spPr>
          <a:xfrm>
            <a:off x="10290890" y="2507867"/>
            <a:ext cx="0" cy="864204"/>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414967"/>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445201-83EB-4C45-9DC8-3025799FADBB}"/>
              </a:ext>
            </a:extLst>
          </p:cNvPr>
          <p:cNvPicPr>
            <a:picLocks noChangeAspect="1"/>
          </p:cNvPicPr>
          <p:nvPr/>
        </p:nvPicPr>
        <p:blipFill>
          <a:blip r:embed="rId2"/>
          <a:stretch>
            <a:fillRect/>
          </a:stretch>
        </p:blipFill>
        <p:spPr>
          <a:xfrm>
            <a:off x="3935761" y="4653136"/>
            <a:ext cx="5942958" cy="1641602"/>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8FFCC42C-943E-41E5-9594-9423572FCD4A}"/>
              </a:ext>
            </a:extLst>
          </p:cNvPr>
          <p:cNvSpPr>
            <a:spLocks noGrp="1"/>
          </p:cNvSpPr>
          <p:nvPr>
            <p:ph type="title"/>
          </p:nvPr>
        </p:nvSpPr>
        <p:spPr/>
        <p:txBody>
          <a:bodyPr/>
          <a:lstStyle/>
          <a:p>
            <a:r>
              <a:rPr lang="en-US" dirty="0"/>
              <a:t>Examples</a:t>
            </a:r>
            <a:endParaRPr lang="en-NL" dirty="0"/>
          </a:p>
        </p:txBody>
      </p:sp>
      <p:sp>
        <p:nvSpPr>
          <p:cNvPr id="3" name="Slide Number Placeholder 2">
            <a:extLst>
              <a:ext uri="{FF2B5EF4-FFF2-40B4-BE49-F238E27FC236}">
                <a16:creationId xmlns:a16="http://schemas.microsoft.com/office/drawing/2014/main" id="{3BB2FD0C-0052-4D71-88AD-7592DDA6C55E}"/>
              </a:ext>
            </a:extLst>
          </p:cNvPr>
          <p:cNvSpPr>
            <a:spLocks noGrp="1"/>
          </p:cNvSpPr>
          <p:nvPr>
            <p:ph type="sldNum" sz="quarter" idx="4"/>
          </p:nvPr>
        </p:nvSpPr>
        <p:spPr/>
        <p:txBody>
          <a:bodyPr/>
          <a:lstStyle/>
          <a:p>
            <a:fld id="{96499B70-49A0-4519-9B09-62EDDB406EFA}" type="slidenum">
              <a:rPr lang="nl-NL" smtClean="0"/>
              <a:pPr/>
              <a:t>44</a:t>
            </a:fld>
            <a:endParaRPr lang="nl-NL" dirty="0"/>
          </a:p>
        </p:txBody>
      </p:sp>
      <p:pic>
        <p:nvPicPr>
          <p:cNvPr id="6" name="Picture 5">
            <a:extLst>
              <a:ext uri="{FF2B5EF4-FFF2-40B4-BE49-F238E27FC236}">
                <a16:creationId xmlns:a16="http://schemas.microsoft.com/office/drawing/2014/main" id="{25F95E7D-EF14-4031-9125-DD27F5C13636}"/>
              </a:ext>
            </a:extLst>
          </p:cNvPr>
          <p:cNvPicPr>
            <a:picLocks noChangeAspect="1"/>
          </p:cNvPicPr>
          <p:nvPr/>
        </p:nvPicPr>
        <p:blipFill>
          <a:blip r:embed="rId3"/>
          <a:stretch>
            <a:fillRect/>
          </a:stretch>
        </p:blipFill>
        <p:spPr>
          <a:xfrm>
            <a:off x="812800" y="1738098"/>
            <a:ext cx="4622999" cy="1883294"/>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BD2DB2B0-EECE-40EB-A1C2-C06EC9B8F49C}"/>
              </a:ext>
            </a:extLst>
          </p:cNvPr>
          <p:cNvPicPr>
            <a:picLocks noChangeAspect="1"/>
          </p:cNvPicPr>
          <p:nvPr/>
        </p:nvPicPr>
        <p:blipFill rotWithShape="1">
          <a:blip r:embed="rId4"/>
          <a:srcRect r="15741"/>
          <a:stretch/>
        </p:blipFill>
        <p:spPr>
          <a:xfrm>
            <a:off x="5951984" y="1742422"/>
            <a:ext cx="4536504" cy="1874646"/>
          </a:xfrm>
          <a:prstGeom prst="rect">
            <a:avLst/>
          </a:prstGeom>
          <a:ln>
            <a:solidFill>
              <a:schemeClr val="bg1">
                <a:lumMod val="75000"/>
              </a:schemeClr>
            </a:solidFill>
          </a:ln>
        </p:spPr>
      </p:pic>
      <p:sp>
        <p:nvSpPr>
          <p:cNvPr id="9" name="Rectangle 8">
            <a:extLst>
              <a:ext uri="{FF2B5EF4-FFF2-40B4-BE49-F238E27FC236}">
                <a16:creationId xmlns:a16="http://schemas.microsoft.com/office/drawing/2014/main" id="{35EC83BA-6E17-4559-9EB5-A424E982E1FC}"/>
              </a:ext>
            </a:extLst>
          </p:cNvPr>
          <p:cNvSpPr/>
          <p:nvPr/>
        </p:nvSpPr>
        <p:spPr>
          <a:xfrm>
            <a:off x="4295800" y="2708920"/>
            <a:ext cx="1224136" cy="432048"/>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0" name="Rectangle 9">
            <a:extLst>
              <a:ext uri="{FF2B5EF4-FFF2-40B4-BE49-F238E27FC236}">
                <a16:creationId xmlns:a16="http://schemas.microsoft.com/office/drawing/2014/main" id="{B117E38A-73DD-4D73-BB9D-733D3A821AE9}"/>
              </a:ext>
            </a:extLst>
          </p:cNvPr>
          <p:cNvSpPr/>
          <p:nvPr/>
        </p:nvSpPr>
        <p:spPr>
          <a:xfrm>
            <a:off x="9264352" y="2708920"/>
            <a:ext cx="1368152" cy="648072"/>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12" name="Picture 11">
            <a:extLst>
              <a:ext uri="{FF2B5EF4-FFF2-40B4-BE49-F238E27FC236}">
                <a16:creationId xmlns:a16="http://schemas.microsoft.com/office/drawing/2014/main" id="{0C404483-32DB-49CE-AA7D-C087FF674ABD}"/>
              </a:ext>
            </a:extLst>
          </p:cNvPr>
          <p:cNvPicPr>
            <a:picLocks noChangeAspect="1"/>
          </p:cNvPicPr>
          <p:nvPr/>
        </p:nvPicPr>
        <p:blipFill>
          <a:blip r:embed="rId5"/>
          <a:stretch>
            <a:fillRect/>
          </a:stretch>
        </p:blipFill>
        <p:spPr>
          <a:xfrm>
            <a:off x="896937" y="3861048"/>
            <a:ext cx="4622999" cy="1710714"/>
          </a:xfrm>
          <a:prstGeom prst="rect">
            <a:avLst/>
          </a:prstGeom>
          <a:ln>
            <a:solidFill>
              <a:schemeClr val="bg1">
                <a:lumMod val="75000"/>
              </a:schemeClr>
            </a:solidFill>
          </a:ln>
        </p:spPr>
      </p:pic>
      <p:sp>
        <p:nvSpPr>
          <p:cNvPr id="15" name="Rectangle 14">
            <a:extLst>
              <a:ext uri="{FF2B5EF4-FFF2-40B4-BE49-F238E27FC236}">
                <a16:creationId xmlns:a16="http://schemas.microsoft.com/office/drawing/2014/main" id="{E2A9DC9A-AC73-46B8-B7DE-414F5877B481}"/>
              </a:ext>
            </a:extLst>
          </p:cNvPr>
          <p:cNvSpPr/>
          <p:nvPr/>
        </p:nvSpPr>
        <p:spPr>
          <a:xfrm>
            <a:off x="8904312" y="4869160"/>
            <a:ext cx="1152128" cy="216024"/>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6" name="Rectangle 15">
            <a:extLst>
              <a:ext uri="{FF2B5EF4-FFF2-40B4-BE49-F238E27FC236}">
                <a16:creationId xmlns:a16="http://schemas.microsoft.com/office/drawing/2014/main" id="{2014D200-E3A9-4E19-A410-F0DB502452C7}"/>
              </a:ext>
            </a:extLst>
          </p:cNvPr>
          <p:cNvSpPr/>
          <p:nvPr/>
        </p:nvSpPr>
        <p:spPr>
          <a:xfrm>
            <a:off x="4943872" y="4292433"/>
            <a:ext cx="648072" cy="242094"/>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7" name="Rectangle 16">
            <a:extLst>
              <a:ext uri="{FF2B5EF4-FFF2-40B4-BE49-F238E27FC236}">
                <a16:creationId xmlns:a16="http://schemas.microsoft.com/office/drawing/2014/main" id="{F311D2CD-8E69-4298-84C4-81BDFB68149F}"/>
              </a:ext>
            </a:extLst>
          </p:cNvPr>
          <p:cNvSpPr/>
          <p:nvPr/>
        </p:nvSpPr>
        <p:spPr>
          <a:xfrm>
            <a:off x="4943872" y="2190022"/>
            <a:ext cx="576064" cy="229055"/>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8" name="Rectangle 17">
            <a:extLst>
              <a:ext uri="{FF2B5EF4-FFF2-40B4-BE49-F238E27FC236}">
                <a16:creationId xmlns:a16="http://schemas.microsoft.com/office/drawing/2014/main" id="{A309B368-70E6-4A5D-B1FB-F89EBF8E2A87}"/>
              </a:ext>
            </a:extLst>
          </p:cNvPr>
          <p:cNvSpPr/>
          <p:nvPr/>
        </p:nvSpPr>
        <p:spPr>
          <a:xfrm>
            <a:off x="10026181" y="2188818"/>
            <a:ext cx="576064" cy="229055"/>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cxnSp>
        <p:nvCxnSpPr>
          <p:cNvPr id="20" name="Connector: Elbow 19">
            <a:extLst>
              <a:ext uri="{FF2B5EF4-FFF2-40B4-BE49-F238E27FC236}">
                <a16:creationId xmlns:a16="http://schemas.microsoft.com/office/drawing/2014/main" id="{5BCECB7A-8098-4F91-9F83-935ACD997B3C}"/>
              </a:ext>
            </a:extLst>
          </p:cNvPr>
          <p:cNvCxnSpPr>
            <a:stCxn id="16" idx="3"/>
            <a:endCxn id="15" idx="0"/>
          </p:cNvCxnSpPr>
          <p:nvPr/>
        </p:nvCxnSpPr>
        <p:spPr>
          <a:xfrm>
            <a:off x="5591944" y="4413480"/>
            <a:ext cx="3888432" cy="455680"/>
          </a:xfrm>
          <a:prstGeom prst="bentConnector2">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42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The Principle of (dynamic) „Late Binding“  and Capacity Flexibility </a:t>
            </a:r>
            <a:br>
              <a:rPr lang="en-US" sz="2400" dirty="0"/>
            </a:br>
            <a:r>
              <a:rPr lang="en-US" sz="2000" i="1" dirty="0"/>
              <a:t>Timing Skill Specification and Resource Assignments</a:t>
            </a:r>
            <a:endParaRPr lang="en-US" sz="18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45</a:t>
            </a:fld>
            <a:endParaRPr lang="nl-NL" dirty="0"/>
          </a:p>
        </p:txBody>
      </p:sp>
      <p:grpSp>
        <p:nvGrpSpPr>
          <p:cNvPr id="9" name="Group 8"/>
          <p:cNvGrpSpPr/>
          <p:nvPr/>
        </p:nvGrpSpPr>
        <p:grpSpPr>
          <a:xfrm>
            <a:off x="1055440" y="1916832"/>
            <a:ext cx="3404628" cy="1134000"/>
            <a:chOff x="5601" y="30065"/>
            <a:chExt cx="3404628" cy="1134000"/>
          </a:xfrm>
          <a:solidFill>
            <a:srgbClr val="204892"/>
          </a:solidFill>
        </p:grpSpPr>
        <p:sp>
          <p:nvSpPr>
            <p:cNvPr id="16" name="Chevron 15"/>
            <p:cNvSpPr/>
            <p:nvPr/>
          </p:nvSpPr>
          <p:spPr>
            <a:xfrm>
              <a:off x="5601" y="30065"/>
              <a:ext cx="3404628" cy="1134000"/>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p:nvPr/>
          </p:nvSpPr>
          <p:spPr>
            <a:xfrm>
              <a:off x="572601" y="30065"/>
              <a:ext cx="2270628" cy="1134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kern="1200" dirty="0"/>
                <a:t>Project Planning Phase</a:t>
              </a:r>
            </a:p>
          </p:txBody>
        </p:sp>
      </p:grpSp>
      <p:grpSp>
        <p:nvGrpSpPr>
          <p:cNvPr id="10" name="Group 9"/>
          <p:cNvGrpSpPr/>
          <p:nvPr/>
        </p:nvGrpSpPr>
        <p:grpSpPr>
          <a:xfrm>
            <a:off x="4244068" y="1916832"/>
            <a:ext cx="2644020" cy="1134000"/>
            <a:chOff x="3194229" y="30065"/>
            <a:chExt cx="3404628" cy="1134000"/>
          </a:xfrm>
          <a:solidFill>
            <a:srgbClr val="FF9933"/>
          </a:solidFill>
        </p:grpSpPr>
        <p:sp>
          <p:nvSpPr>
            <p:cNvPr id="14" name="Chevron 13"/>
            <p:cNvSpPr/>
            <p:nvPr/>
          </p:nvSpPr>
          <p:spPr>
            <a:xfrm>
              <a:off x="3194229" y="30065"/>
              <a:ext cx="3404628" cy="1134000"/>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Chevron 6"/>
            <p:cNvSpPr/>
            <p:nvPr/>
          </p:nvSpPr>
          <p:spPr>
            <a:xfrm>
              <a:off x="3875549" y="156697"/>
              <a:ext cx="2003124" cy="98998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kern="1200" dirty="0"/>
                <a:t>Project Release Phase</a:t>
              </a:r>
            </a:p>
          </p:txBody>
        </p:sp>
      </p:grpSp>
      <p:grpSp>
        <p:nvGrpSpPr>
          <p:cNvPr id="11" name="Group 10"/>
          <p:cNvGrpSpPr/>
          <p:nvPr/>
        </p:nvGrpSpPr>
        <p:grpSpPr>
          <a:xfrm>
            <a:off x="6672064" y="1916832"/>
            <a:ext cx="3404628" cy="1134000"/>
            <a:chOff x="6382858" y="30065"/>
            <a:chExt cx="3404628" cy="1134000"/>
          </a:xfrm>
          <a:solidFill>
            <a:srgbClr val="92D050"/>
          </a:solidFill>
        </p:grpSpPr>
        <p:sp>
          <p:nvSpPr>
            <p:cNvPr id="12" name="Chevron 11"/>
            <p:cNvSpPr/>
            <p:nvPr/>
          </p:nvSpPr>
          <p:spPr>
            <a:xfrm>
              <a:off x="6382858" y="30065"/>
              <a:ext cx="3404628" cy="1134000"/>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Chevron 8"/>
            <p:cNvSpPr/>
            <p:nvPr/>
          </p:nvSpPr>
          <p:spPr>
            <a:xfrm>
              <a:off x="6949858" y="30065"/>
              <a:ext cx="2270628" cy="1134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kern="1200" dirty="0"/>
                <a:t>Execution Phase</a:t>
              </a:r>
            </a:p>
          </p:txBody>
        </p:sp>
      </p:grpSp>
      <p:sp>
        <p:nvSpPr>
          <p:cNvPr id="18" name="Rectangle 17"/>
          <p:cNvSpPr/>
          <p:nvPr/>
        </p:nvSpPr>
        <p:spPr>
          <a:xfrm>
            <a:off x="1055440" y="3501008"/>
            <a:ext cx="5472608" cy="360040"/>
          </a:xfrm>
          <a:prstGeom prst="rect">
            <a:avLst/>
          </a:prstGeom>
          <a:solidFill>
            <a:srgbClr val="0070C0"/>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Skill Specifications</a:t>
            </a:r>
          </a:p>
        </p:txBody>
      </p:sp>
      <p:sp>
        <p:nvSpPr>
          <p:cNvPr id="19" name="Rectangle 18"/>
          <p:cNvSpPr/>
          <p:nvPr/>
        </p:nvSpPr>
        <p:spPr>
          <a:xfrm>
            <a:off x="6023992" y="4774371"/>
            <a:ext cx="4052700" cy="360040"/>
          </a:xfrm>
          <a:prstGeom prst="rect">
            <a:avLst/>
          </a:prstGeom>
          <a:solidFill>
            <a:srgbClr val="92D050"/>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Resource Assignments (names)</a:t>
            </a:r>
          </a:p>
        </p:txBody>
      </p:sp>
      <p:cxnSp>
        <p:nvCxnSpPr>
          <p:cNvPr id="6" name="Straight Arrow Connector 5"/>
          <p:cNvCxnSpPr>
            <a:stCxn id="18" idx="3"/>
          </p:cNvCxnSpPr>
          <p:nvPr/>
        </p:nvCxnSpPr>
        <p:spPr>
          <a:xfrm>
            <a:off x="6528048" y="3681028"/>
            <a:ext cx="3548644"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9" idx="1"/>
          </p:cNvCxnSpPr>
          <p:nvPr/>
        </p:nvCxnSpPr>
        <p:spPr>
          <a:xfrm flipH="1">
            <a:off x="1055440" y="4954391"/>
            <a:ext cx="4968552"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15606" y="5877272"/>
            <a:ext cx="6244444" cy="830997"/>
          </a:xfrm>
          <a:prstGeom prst="rect">
            <a:avLst/>
          </a:prstGeom>
          <a:noFill/>
          <a:effectLst/>
        </p:spPr>
        <p:txBody>
          <a:bodyPr vert="horz" wrap="square" rtlCol="0" anchor="t" anchorCtr="0">
            <a:spAutoFit/>
          </a:bodyPr>
          <a:lstStyle/>
          <a:p>
            <a:pPr algn="ctr">
              <a:buClr>
                <a:schemeClr val="accent2"/>
              </a:buClr>
              <a:buSzPct val="70000"/>
            </a:pPr>
            <a:r>
              <a:rPr lang="en-US" sz="2400" dirty="0">
                <a:solidFill>
                  <a:schemeClr val="bg2">
                    <a:lumMod val="50000"/>
                  </a:schemeClr>
                </a:solidFill>
                <a:latin typeface="Tw Cen MT" pitchFamily="34" charset="0"/>
                <a:ea typeface="Adobe Fan Heiti Std B" pitchFamily="34" charset="-128"/>
                <a:cs typeface="Arial" pitchFamily="34" charset="0"/>
              </a:rPr>
              <a:t>Hard assignments </a:t>
            </a:r>
            <a:r>
              <a:rPr lang="en-US" sz="2400" b="1" dirty="0">
                <a:solidFill>
                  <a:srgbClr val="FF9933"/>
                </a:solidFill>
                <a:latin typeface="Tw Cen MT" pitchFamily="34" charset="0"/>
                <a:ea typeface="Adobe Fan Heiti Std B" pitchFamily="34" charset="-128"/>
                <a:cs typeface="Arial" pitchFamily="34" charset="0"/>
              </a:rPr>
              <a:t>preferably as late as possible</a:t>
            </a:r>
          </a:p>
          <a:p>
            <a:pPr algn="ctr">
              <a:buClr>
                <a:schemeClr val="accent2"/>
              </a:buClr>
              <a:buSzPct val="70000"/>
            </a:pPr>
            <a:r>
              <a:rPr lang="en-US" sz="2400" b="1" dirty="0">
                <a:solidFill>
                  <a:schemeClr val="accent5">
                    <a:lumMod val="50000"/>
                  </a:schemeClr>
                </a:solidFill>
                <a:latin typeface="Tw Cen MT" pitchFamily="34" charset="0"/>
                <a:ea typeface="Adobe Fan Heiti Std B" pitchFamily="34" charset="-128"/>
                <a:cs typeface="Arial" pitchFamily="34" charset="0"/>
              </a:rPr>
              <a:t> </a:t>
            </a:r>
            <a:r>
              <a:rPr lang="en-US" sz="2400" dirty="0">
                <a:solidFill>
                  <a:schemeClr val="bg2">
                    <a:lumMod val="50000"/>
                  </a:schemeClr>
                </a:solidFill>
                <a:latin typeface="Tw Cen MT" pitchFamily="34" charset="0"/>
                <a:ea typeface="Adobe Fan Heiti Std B" pitchFamily="34" charset="-128"/>
                <a:cs typeface="Arial" pitchFamily="34" charset="0"/>
              </a:rPr>
              <a:t>(when Tasks </a:t>
            </a:r>
            <a:r>
              <a:rPr lang="en-US" sz="2400" dirty="0">
                <a:solidFill>
                  <a:srgbClr val="92D050"/>
                </a:solidFill>
                <a:latin typeface="Tw Cen MT" pitchFamily="34" charset="0"/>
                <a:ea typeface="Adobe Fan Heiti Std B" pitchFamily="34" charset="-128"/>
                <a:cs typeface="Arial" pitchFamily="34" charset="0"/>
              </a:rPr>
              <a:t>are </a:t>
            </a:r>
            <a:r>
              <a:rPr lang="en-US" sz="2400" b="1" i="1" dirty="0">
                <a:solidFill>
                  <a:srgbClr val="92D050"/>
                </a:solidFill>
                <a:latin typeface="Tw Cen MT" pitchFamily="34" charset="0"/>
                <a:ea typeface="Adobe Fan Heiti Std B" pitchFamily="34" charset="-128"/>
                <a:cs typeface="Arial" pitchFamily="34" charset="0"/>
              </a:rPr>
              <a:t>Ready to Start</a:t>
            </a:r>
            <a:r>
              <a:rPr lang="en-US" sz="2400" dirty="0">
                <a:solidFill>
                  <a:srgbClr val="92D050"/>
                </a:solidFill>
                <a:latin typeface="Tw Cen MT" pitchFamily="34" charset="0"/>
                <a:ea typeface="Adobe Fan Heiti Std B" pitchFamily="34" charset="-128"/>
                <a:cs typeface="Arial" pitchFamily="34" charset="0"/>
              </a:rPr>
              <a:t> </a:t>
            </a:r>
            <a:r>
              <a:rPr lang="en-US" sz="2400" dirty="0">
                <a:solidFill>
                  <a:schemeClr val="bg2">
                    <a:lumMod val="50000"/>
                  </a:schemeClr>
                </a:solidFill>
                <a:latin typeface="Tw Cen MT" pitchFamily="34" charset="0"/>
                <a:ea typeface="Adobe Fan Heiti Std B" pitchFamily="34" charset="-128"/>
                <a:cs typeface="Arial" pitchFamily="34" charset="0"/>
              </a:rPr>
              <a:t>!)</a:t>
            </a:r>
          </a:p>
        </p:txBody>
      </p:sp>
      <p:sp>
        <p:nvSpPr>
          <p:cNvPr id="22" name="TextBox 21">
            <a:extLst>
              <a:ext uri="{FF2B5EF4-FFF2-40B4-BE49-F238E27FC236}">
                <a16:creationId xmlns:a16="http://schemas.microsoft.com/office/drawing/2014/main" id="{D4891F33-C111-46F5-9A17-F9ECD7206FC5}"/>
              </a:ext>
            </a:extLst>
          </p:cNvPr>
          <p:cNvSpPr txBox="1"/>
          <p:nvPr/>
        </p:nvSpPr>
        <p:spPr>
          <a:xfrm>
            <a:off x="467167" y="3853373"/>
            <a:ext cx="5876098" cy="369332"/>
          </a:xfrm>
          <a:prstGeom prst="rect">
            <a:avLst/>
          </a:prstGeom>
          <a:noFill/>
          <a:effectLst/>
        </p:spPr>
        <p:txBody>
          <a:bodyPr vert="horz" wrap="square" rtlCol="0" anchor="t" anchorCtr="0">
            <a:spAutoFit/>
          </a:bodyPr>
          <a:lstStyle/>
          <a:p>
            <a:pPr algn="ctr">
              <a:buClr>
                <a:schemeClr val="accent2"/>
              </a:buClr>
              <a:buSzPct val="70000"/>
            </a:pPr>
            <a:r>
              <a:rPr lang="en-US" dirty="0">
                <a:solidFill>
                  <a:schemeClr val="bg2">
                    <a:lumMod val="50000"/>
                  </a:schemeClr>
                </a:solidFill>
                <a:latin typeface="Tw Cen MT" pitchFamily="34" charset="0"/>
                <a:ea typeface="Adobe Fan Heiti Std B" pitchFamily="34" charset="-128"/>
                <a:cs typeface="Arial" pitchFamily="34" charset="0"/>
              </a:rPr>
              <a:t> </a:t>
            </a:r>
            <a:r>
              <a:rPr lang="en-US" i="1" dirty="0">
                <a:solidFill>
                  <a:schemeClr val="bg2">
                    <a:lumMod val="50000"/>
                  </a:schemeClr>
                </a:solidFill>
                <a:latin typeface="Tw Cen MT" pitchFamily="34" charset="0"/>
                <a:ea typeface="Adobe Fan Heiti Std B" pitchFamily="34" charset="-128"/>
                <a:cs typeface="Arial" pitchFamily="34" charset="0"/>
              </a:rPr>
              <a:t>“Non-Binding *Soft-Assignments”</a:t>
            </a:r>
          </a:p>
        </p:txBody>
      </p:sp>
      <p:sp>
        <p:nvSpPr>
          <p:cNvPr id="23" name="TextBox 22">
            <a:extLst>
              <a:ext uri="{FF2B5EF4-FFF2-40B4-BE49-F238E27FC236}">
                <a16:creationId xmlns:a16="http://schemas.microsoft.com/office/drawing/2014/main" id="{AC7AFAF1-2730-4BDA-A6FD-3DDE210A7036}"/>
              </a:ext>
            </a:extLst>
          </p:cNvPr>
          <p:cNvSpPr txBox="1"/>
          <p:nvPr/>
        </p:nvSpPr>
        <p:spPr>
          <a:xfrm>
            <a:off x="5231904" y="5115952"/>
            <a:ext cx="5876098" cy="369332"/>
          </a:xfrm>
          <a:prstGeom prst="rect">
            <a:avLst/>
          </a:prstGeom>
          <a:noFill/>
          <a:effectLst/>
        </p:spPr>
        <p:txBody>
          <a:bodyPr vert="horz" wrap="square" rtlCol="0" anchor="t" anchorCtr="0">
            <a:spAutoFit/>
          </a:bodyPr>
          <a:lstStyle/>
          <a:p>
            <a:pPr algn="ctr">
              <a:buClr>
                <a:schemeClr val="accent2"/>
              </a:buClr>
              <a:buSzPct val="70000"/>
            </a:pPr>
            <a:r>
              <a:rPr lang="en-US" i="1" dirty="0">
                <a:solidFill>
                  <a:schemeClr val="bg2">
                    <a:lumMod val="50000"/>
                  </a:schemeClr>
                </a:solidFill>
                <a:latin typeface="Tw Cen MT" pitchFamily="34" charset="0"/>
                <a:ea typeface="Adobe Fan Heiti Std B" pitchFamily="34" charset="-128"/>
                <a:cs typeface="Arial" pitchFamily="34" charset="0"/>
              </a:rPr>
              <a:t>“Hard assignments”</a:t>
            </a:r>
          </a:p>
        </p:txBody>
      </p:sp>
      <p:pic>
        <p:nvPicPr>
          <p:cNvPr id="7" name="Picture 6">
            <a:extLst>
              <a:ext uri="{FF2B5EF4-FFF2-40B4-BE49-F238E27FC236}">
                <a16:creationId xmlns:a16="http://schemas.microsoft.com/office/drawing/2014/main" id="{605C21ED-5861-432A-B35D-AF45BAD1DB6F}"/>
              </a:ext>
            </a:extLst>
          </p:cNvPr>
          <p:cNvPicPr>
            <a:picLocks noChangeAspect="1"/>
          </p:cNvPicPr>
          <p:nvPr/>
        </p:nvPicPr>
        <p:blipFill rotWithShape="1">
          <a:blip r:embed="rId2"/>
          <a:srcRect b="15589"/>
          <a:stretch/>
        </p:blipFill>
        <p:spPr>
          <a:xfrm>
            <a:off x="2108091" y="4234437"/>
            <a:ext cx="2392246" cy="470960"/>
          </a:xfrm>
          <a:prstGeom prst="rect">
            <a:avLst/>
          </a:prstGeom>
          <a:ln>
            <a:noFill/>
          </a:ln>
        </p:spPr>
      </p:pic>
      <p:pic>
        <p:nvPicPr>
          <p:cNvPr id="25" name="Picture 24">
            <a:extLst>
              <a:ext uri="{FF2B5EF4-FFF2-40B4-BE49-F238E27FC236}">
                <a16:creationId xmlns:a16="http://schemas.microsoft.com/office/drawing/2014/main" id="{BA112467-8E6B-498B-AFE8-95313062F08A}"/>
              </a:ext>
            </a:extLst>
          </p:cNvPr>
          <p:cNvPicPr>
            <a:picLocks noChangeAspect="1"/>
          </p:cNvPicPr>
          <p:nvPr/>
        </p:nvPicPr>
        <p:blipFill>
          <a:blip r:embed="rId3"/>
          <a:stretch>
            <a:fillRect/>
          </a:stretch>
        </p:blipFill>
        <p:spPr>
          <a:xfrm>
            <a:off x="9048328" y="5202494"/>
            <a:ext cx="2392246" cy="565580"/>
          </a:xfrm>
          <a:prstGeom prst="rect">
            <a:avLst/>
          </a:prstGeom>
        </p:spPr>
      </p:pic>
    </p:spTree>
    <p:extLst>
      <p:ext uri="{BB962C8B-B14F-4D97-AF65-F5344CB8AC3E}">
        <p14:creationId xmlns:p14="http://schemas.microsoft.com/office/powerpoint/2010/main" val="50926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2"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D960FB-104F-4EAB-A503-310DD09FA7E0}"/>
              </a:ext>
            </a:extLst>
          </p:cNvPr>
          <p:cNvSpPr>
            <a:spLocks noGrp="1"/>
          </p:cNvSpPr>
          <p:nvPr>
            <p:ph type="body" idx="1"/>
          </p:nvPr>
        </p:nvSpPr>
        <p:spPr/>
        <p:txBody>
          <a:bodyPr/>
          <a:lstStyle/>
          <a:p>
            <a:r>
              <a:rPr lang="en-US" dirty="0"/>
              <a:t>Login and Workspaces</a:t>
            </a:r>
            <a:endParaRPr lang="en-NL" dirty="0"/>
          </a:p>
        </p:txBody>
      </p:sp>
      <p:sp>
        <p:nvSpPr>
          <p:cNvPr id="3" name="Title 2">
            <a:extLst>
              <a:ext uri="{FF2B5EF4-FFF2-40B4-BE49-F238E27FC236}">
                <a16:creationId xmlns:a16="http://schemas.microsoft.com/office/drawing/2014/main" id="{7A2E5313-018D-4267-AEAD-8E83B2193D0A}"/>
              </a:ext>
            </a:extLst>
          </p:cNvPr>
          <p:cNvSpPr>
            <a:spLocks noGrp="1"/>
          </p:cNvSpPr>
          <p:nvPr>
            <p:ph type="title"/>
          </p:nvPr>
        </p:nvSpPr>
        <p:spPr/>
        <p:txBody>
          <a:bodyPr/>
          <a:lstStyle/>
          <a:p>
            <a:r>
              <a:rPr lang="en-US" dirty="0"/>
              <a:t>Before we start…</a:t>
            </a:r>
            <a:endParaRPr lang="en-NL" dirty="0"/>
          </a:p>
        </p:txBody>
      </p:sp>
      <p:sp>
        <p:nvSpPr>
          <p:cNvPr id="4" name="Slide Number Placeholder 3">
            <a:extLst>
              <a:ext uri="{FF2B5EF4-FFF2-40B4-BE49-F238E27FC236}">
                <a16:creationId xmlns:a16="http://schemas.microsoft.com/office/drawing/2014/main" id="{5FF5DCFE-9591-4991-8418-D4ACBB5E35D2}"/>
              </a:ext>
            </a:extLst>
          </p:cNvPr>
          <p:cNvSpPr>
            <a:spLocks noGrp="1"/>
          </p:cNvSpPr>
          <p:nvPr>
            <p:ph type="sldNum" sz="quarter" idx="11"/>
          </p:nvPr>
        </p:nvSpPr>
        <p:spPr/>
        <p:txBody>
          <a:bodyPr/>
          <a:lstStyle/>
          <a:p>
            <a:fld id="{26D19333-19E5-41F3-9BAB-CE8431C616E6}" type="slidenum">
              <a:rPr lang="nl-NL" smtClean="0"/>
              <a:pPr/>
              <a:t>46</a:t>
            </a:fld>
            <a:endParaRPr lang="nl-NL" dirty="0"/>
          </a:p>
        </p:txBody>
      </p:sp>
    </p:spTree>
    <p:extLst>
      <p:ext uri="{BB962C8B-B14F-4D97-AF65-F5344CB8AC3E}">
        <p14:creationId xmlns:p14="http://schemas.microsoft.com/office/powerpoint/2010/main" val="4247088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D3F8-78E1-4BCE-BA9E-63808751A991}"/>
              </a:ext>
            </a:extLst>
          </p:cNvPr>
          <p:cNvSpPr>
            <a:spLocks noGrp="1"/>
          </p:cNvSpPr>
          <p:nvPr>
            <p:ph type="title"/>
          </p:nvPr>
        </p:nvSpPr>
        <p:spPr>
          <a:xfrm>
            <a:off x="816864" y="228600"/>
            <a:ext cx="10871200" cy="990600"/>
          </a:xfrm>
        </p:spPr>
        <p:txBody>
          <a:bodyPr anchor="ctr">
            <a:normAutofit/>
          </a:bodyPr>
          <a:lstStyle/>
          <a:p>
            <a:r>
              <a:rPr lang="en-US"/>
              <a:t>Visit the LYNX Help Center</a:t>
            </a:r>
          </a:p>
        </p:txBody>
      </p:sp>
      <p:sp>
        <p:nvSpPr>
          <p:cNvPr id="3" name="Slide Number Placeholder 2">
            <a:extLst>
              <a:ext uri="{FF2B5EF4-FFF2-40B4-BE49-F238E27FC236}">
                <a16:creationId xmlns:a16="http://schemas.microsoft.com/office/drawing/2014/main" id="{55CA2242-3E6A-4A11-89B2-9ED4F81F3630}"/>
              </a:ext>
            </a:extLst>
          </p:cNvPr>
          <p:cNvSpPr>
            <a:spLocks noGrp="1"/>
          </p:cNvSpPr>
          <p:nvPr>
            <p:ph type="sldNum" sz="quarter" idx="4"/>
          </p:nvPr>
        </p:nvSpPr>
        <p:spPr>
          <a:xfrm>
            <a:off x="169973" y="1275630"/>
            <a:ext cx="480000" cy="288032"/>
          </a:xfrm>
        </p:spPr>
        <p:txBody>
          <a:bodyPr>
            <a:normAutofit/>
          </a:bodyPr>
          <a:lstStyle/>
          <a:p>
            <a:pPr>
              <a:spcAft>
                <a:spcPts val="600"/>
              </a:spcAft>
            </a:pPr>
            <a:fld id="{96499B70-49A0-4519-9B09-62EDDB406EFA}" type="slidenum">
              <a:rPr lang="nl-NL" smtClean="0"/>
              <a:pPr>
                <a:spcAft>
                  <a:spcPts val="600"/>
                </a:spcAft>
              </a:pPr>
              <a:t>47</a:t>
            </a:fld>
            <a:endParaRPr lang="nl-NL"/>
          </a:p>
        </p:txBody>
      </p:sp>
      <p:sp>
        <p:nvSpPr>
          <p:cNvPr id="5" name="TextBox 4">
            <a:extLst>
              <a:ext uri="{FF2B5EF4-FFF2-40B4-BE49-F238E27FC236}">
                <a16:creationId xmlns:a16="http://schemas.microsoft.com/office/drawing/2014/main" id="{2B3C0E91-A823-D441-B531-633FAA336ECE}"/>
              </a:ext>
            </a:extLst>
          </p:cNvPr>
          <p:cNvSpPr txBox="1"/>
          <p:nvPr/>
        </p:nvSpPr>
        <p:spPr>
          <a:xfrm>
            <a:off x="649975" y="5735009"/>
            <a:ext cx="2569468" cy="612988"/>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spcBef>
                <a:spcPts val="700"/>
              </a:spcBef>
              <a:buClr>
                <a:schemeClr val="accent2"/>
              </a:buClr>
              <a:buSzPct val="70000"/>
            </a:pPr>
            <a:r>
              <a:rPr lang="en-US" sz="1400">
                <a:solidFill>
                  <a:schemeClr val="bg1"/>
                </a:solidFill>
                <a:latin typeface="Tw Cen MT" pitchFamily="34" charset="0"/>
                <a:ea typeface="Adobe Fan Heiti Std B" pitchFamily="34" charset="-128"/>
                <a:cs typeface="Arial" pitchFamily="34" charset="0"/>
              </a:rPr>
              <a:t>Visit the </a:t>
            </a:r>
          </a:p>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1400" b="1">
                <a:solidFill>
                  <a:srgbClr val="FFFF00"/>
                </a:solidFill>
                <a:latin typeface="Tw Cen MT" pitchFamily="34" charset="0"/>
                <a:ea typeface="Adobe Fan Heiti Std B" pitchFamily="34" charset="-128"/>
                <a:cs typeface="Arial" pitchFamily="34" charset="0"/>
              </a:rPr>
              <a:t>LYNX HELP CENTER</a:t>
            </a:r>
          </a:p>
        </p:txBody>
      </p:sp>
      <p:sp>
        <p:nvSpPr>
          <p:cNvPr id="6" name="Rectangle 5">
            <a:extLst>
              <a:ext uri="{FF2B5EF4-FFF2-40B4-BE49-F238E27FC236}">
                <a16:creationId xmlns:a16="http://schemas.microsoft.com/office/drawing/2014/main" id="{F714768B-A7F4-4441-B4AE-0135A2275943}"/>
              </a:ext>
            </a:extLst>
          </p:cNvPr>
          <p:cNvSpPr/>
          <p:nvPr/>
        </p:nvSpPr>
        <p:spPr>
          <a:xfrm>
            <a:off x="3386279" y="5966997"/>
            <a:ext cx="4536504" cy="307777"/>
          </a:xfrm>
          <a:prstGeom prst="rect">
            <a:avLst/>
          </a:prstGeom>
        </p:spPr>
        <p:txBody>
          <a:bodyPr wrap="square">
            <a:spAutoFit/>
          </a:bodyPr>
          <a:lstStyle/>
          <a:p>
            <a:r>
              <a:rPr lang="en-GB" sz="1400" u="sng">
                <a:solidFill>
                  <a:srgbClr val="0000FF"/>
                </a:solidFill>
                <a:ea typeface="Times New Roman" panose="02020603050405020304" pitchFamily="18" charset="0"/>
                <a:cs typeface="Times New Roman" panose="02020603050405020304" pitchFamily="18" charset="0"/>
              </a:rPr>
              <a:t>https://support.a-dato.com/hc/en-us</a:t>
            </a:r>
            <a:endParaRPr lang="en-US" sz="1400"/>
          </a:p>
        </p:txBody>
      </p:sp>
      <p:pic>
        <p:nvPicPr>
          <p:cNvPr id="8" name="Picture 7">
            <a:extLst>
              <a:ext uri="{FF2B5EF4-FFF2-40B4-BE49-F238E27FC236}">
                <a16:creationId xmlns:a16="http://schemas.microsoft.com/office/drawing/2014/main" id="{EC50E9C6-3F69-4804-857D-0D050B2D1D54}"/>
              </a:ext>
            </a:extLst>
          </p:cNvPr>
          <p:cNvPicPr>
            <a:picLocks noChangeAspect="1"/>
          </p:cNvPicPr>
          <p:nvPr/>
        </p:nvPicPr>
        <p:blipFill>
          <a:blip r:embed="rId2"/>
          <a:stretch>
            <a:fillRect/>
          </a:stretch>
        </p:blipFill>
        <p:spPr>
          <a:xfrm>
            <a:off x="626320" y="2079210"/>
            <a:ext cx="9048328" cy="2795789"/>
          </a:xfrm>
          <a:prstGeom prst="rect">
            <a:avLst/>
          </a:prstGeom>
          <a:ln>
            <a:solidFill>
              <a:schemeClr val="bg1">
                <a:lumMod val="75000"/>
              </a:schemeClr>
            </a:solidFill>
          </a:ln>
        </p:spPr>
      </p:pic>
      <p:sp>
        <p:nvSpPr>
          <p:cNvPr id="10" name="Rectangle 9">
            <a:extLst>
              <a:ext uri="{FF2B5EF4-FFF2-40B4-BE49-F238E27FC236}">
                <a16:creationId xmlns:a16="http://schemas.microsoft.com/office/drawing/2014/main" id="{AA655058-C8F3-4E66-95A6-D8AEDE049385}"/>
              </a:ext>
            </a:extLst>
          </p:cNvPr>
          <p:cNvSpPr/>
          <p:nvPr/>
        </p:nvSpPr>
        <p:spPr>
          <a:xfrm>
            <a:off x="525132" y="2311198"/>
            <a:ext cx="3482635" cy="147784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184767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510F1AA-B692-48A7-9A69-F817F0DCB1B9}"/>
              </a:ext>
            </a:extLst>
          </p:cNvPr>
          <p:cNvPicPr>
            <a:picLocks noChangeAspect="1"/>
          </p:cNvPicPr>
          <p:nvPr/>
        </p:nvPicPr>
        <p:blipFill>
          <a:blip r:embed="rId2"/>
          <a:stretch>
            <a:fillRect/>
          </a:stretch>
        </p:blipFill>
        <p:spPr>
          <a:xfrm>
            <a:off x="414020" y="2064534"/>
            <a:ext cx="5334039" cy="2728932"/>
          </a:xfrm>
          <a:prstGeom prst="rect">
            <a:avLst/>
          </a:prstGeom>
          <a:ln>
            <a:solidFill>
              <a:schemeClr val="bg1">
                <a:lumMod val="75000"/>
              </a:schemeClr>
            </a:solidFill>
          </a:ln>
        </p:spPr>
      </p:pic>
      <p:sp>
        <p:nvSpPr>
          <p:cNvPr id="6" name="Title 5"/>
          <p:cNvSpPr>
            <a:spLocks noGrp="1"/>
          </p:cNvSpPr>
          <p:nvPr>
            <p:ph type="title"/>
          </p:nvPr>
        </p:nvSpPr>
        <p:spPr/>
        <p:txBody>
          <a:bodyPr>
            <a:normAutofit/>
          </a:bodyPr>
          <a:lstStyle/>
          <a:p>
            <a:r>
              <a:rPr lang="en-GB" sz="3200" dirty="0"/>
              <a:t>Login with your (new) credentials you received per email</a:t>
            </a:r>
          </a:p>
        </p:txBody>
      </p:sp>
      <p:sp>
        <p:nvSpPr>
          <p:cNvPr id="4" name="Slide Number Placeholder 3"/>
          <p:cNvSpPr>
            <a:spLocks noGrp="1"/>
          </p:cNvSpPr>
          <p:nvPr>
            <p:ph type="sldNum" sz="quarter" idx="4"/>
          </p:nvPr>
        </p:nvSpPr>
        <p:spPr/>
        <p:txBody>
          <a:bodyPr/>
          <a:lstStyle/>
          <a:p>
            <a:fld id="{96499B70-49A0-4519-9B09-62EDDB406EFA}" type="slidenum">
              <a:rPr lang="nl-NL" smtClean="0"/>
              <a:pPr/>
              <a:t>48</a:t>
            </a:fld>
            <a:endParaRPr lang="nl-NL"/>
          </a:p>
        </p:txBody>
      </p:sp>
      <p:sp>
        <p:nvSpPr>
          <p:cNvPr id="5" name="TextBox 4"/>
          <p:cNvSpPr txBox="1"/>
          <p:nvPr/>
        </p:nvSpPr>
        <p:spPr>
          <a:xfrm>
            <a:off x="2639616" y="6309321"/>
            <a:ext cx="4824536" cy="492443"/>
          </a:xfrm>
          <a:prstGeom prst="rect">
            <a:avLst/>
          </a:prstGeom>
        </p:spPr>
        <p:txBody>
          <a:bodyPr vert="horz" wrap="square" rtlCol="0" anchor="t" anchorCtr="0">
            <a:spAutoFit/>
          </a:bodyPr>
          <a:lstStyle/>
          <a:p>
            <a:pPr algn="ctr">
              <a:spcBef>
                <a:spcPts val="700"/>
              </a:spcBef>
              <a:buClr>
                <a:schemeClr val="accent2"/>
              </a:buClr>
              <a:buSzPct val="70000"/>
            </a:pPr>
            <a:endParaRPr lang="en-GB" sz="2600" err="1">
              <a:solidFill>
                <a:srgbClr val="FFFFFF"/>
              </a:solidFill>
              <a:latin typeface="Arial" pitchFamily="34" charset="0"/>
              <a:cs typeface="Arial" pitchFamily="34" charset="0"/>
            </a:endParaRPr>
          </a:p>
        </p:txBody>
      </p:sp>
      <p:sp>
        <p:nvSpPr>
          <p:cNvPr id="7" name="TextBox 6"/>
          <p:cNvSpPr txBox="1"/>
          <p:nvPr/>
        </p:nvSpPr>
        <p:spPr>
          <a:xfrm>
            <a:off x="7163962" y="1671873"/>
            <a:ext cx="4809290" cy="769441"/>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1400">
                <a:solidFill>
                  <a:schemeClr val="bg1"/>
                </a:solidFill>
                <a:latin typeface="Tw Cen MT" pitchFamily="34" charset="0"/>
                <a:ea typeface="Adobe Fan Heiti Std B" pitchFamily="34" charset="-128"/>
                <a:cs typeface="Arial" pitchFamily="34" charset="0"/>
              </a:rPr>
              <a:t>If you already received an </a:t>
            </a:r>
            <a:r>
              <a:rPr lang="en-US" sz="1600" b="1">
                <a:solidFill>
                  <a:srgbClr val="FFFF00"/>
                </a:solidFill>
                <a:latin typeface="Tw Cen MT" pitchFamily="34" charset="0"/>
                <a:ea typeface="Adobe Fan Heiti Std B" pitchFamily="34" charset="-128"/>
                <a:cs typeface="Arial" pitchFamily="34" charset="0"/>
              </a:rPr>
              <a:t>invitation </a:t>
            </a:r>
            <a:r>
              <a:rPr lang="en-US" sz="1400">
                <a:solidFill>
                  <a:schemeClr val="bg1"/>
                </a:solidFill>
                <a:latin typeface="Tw Cen MT" pitchFamily="34" charset="0"/>
                <a:ea typeface="Adobe Fan Heiti Std B" pitchFamily="34" charset="-128"/>
                <a:cs typeface="Arial" pitchFamily="34" charset="0"/>
              </a:rPr>
              <a:t>to join LYNX from another user (e.g. colleague, admin, workspace owner) your login credentials are provided in the invitation email. </a:t>
            </a:r>
          </a:p>
        </p:txBody>
      </p:sp>
      <p:pic>
        <p:nvPicPr>
          <p:cNvPr id="8" name="Picture 7"/>
          <p:cNvPicPr>
            <a:picLocks noChangeAspect="1"/>
          </p:cNvPicPr>
          <p:nvPr/>
        </p:nvPicPr>
        <p:blipFill>
          <a:blip r:embed="rId3"/>
          <a:stretch>
            <a:fillRect/>
          </a:stretch>
        </p:blipFill>
        <p:spPr>
          <a:xfrm>
            <a:off x="6622402" y="2483062"/>
            <a:ext cx="5350850" cy="3742764"/>
          </a:xfrm>
          <a:prstGeom prst="rect">
            <a:avLst/>
          </a:prstGeom>
          <a:ln>
            <a:solidFill>
              <a:srgbClr val="212437"/>
            </a:solidFill>
          </a:ln>
          <a:effectLst>
            <a:outerShdw blurRad="50800" dist="38100" dir="2700000" algn="tl" rotWithShape="0">
              <a:prstClr val="black">
                <a:alpha val="40000"/>
              </a:prstClr>
            </a:outerShdw>
          </a:effectLst>
        </p:spPr>
      </p:pic>
      <p:sp>
        <p:nvSpPr>
          <p:cNvPr id="10" name="Rectangle 9"/>
          <p:cNvSpPr/>
          <p:nvPr/>
        </p:nvSpPr>
        <p:spPr>
          <a:xfrm>
            <a:off x="6430999" y="4966512"/>
            <a:ext cx="3240360" cy="504056"/>
          </a:xfrm>
          <a:prstGeom prst="rect">
            <a:avLst/>
          </a:prstGeom>
          <a:noFill/>
          <a:ln w="22225"/>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3036821" y="4966512"/>
            <a:ext cx="2980731" cy="738664"/>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1400" dirty="0">
                <a:solidFill>
                  <a:schemeClr val="bg1"/>
                </a:solidFill>
                <a:latin typeface="Tw Cen MT" pitchFamily="34" charset="0"/>
                <a:ea typeface="Adobe Fan Heiti Std B" pitchFamily="34" charset="-128"/>
                <a:cs typeface="Arial" pitchFamily="34" charset="0"/>
              </a:rPr>
              <a:t>If you are </a:t>
            </a:r>
            <a:r>
              <a:rPr lang="en-US" sz="1400" dirty="0">
                <a:solidFill>
                  <a:srgbClr val="FFFF00"/>
                </a:solidFill>
                <a:latin typeface="Tw Cen MT" pitchFamily="34" charset="0"/>
                <a:ea typeface="Adobe Fan Heiti Std B" pitchFamily="34" charset="-128"/>
                <a:cs typeface="Arial" pitchFamily="34" charset="0"/>
              </a:rPr>
              <a:t>invited as a first-time user</a:t>
            </a:r>
            <a:r>
              <a:rPr lang="en-US" sz="1400" dirty="0">
                <a:solidFill>
                  <a:schemeClr val="bg1"/>
                </a:solidFill>
                <a:latin typeface="Tw Cen MT" pitchFamily="34" charset="0"/>
                <a:ea typeface="Adobe Fan Heiti Std B" pitchFamily="34" charset="-128"/>
                <a:cs typeface="Arial" pitchFamily="34" charset="0"/>
              </a:rPr>
              <a:t>, LYNX will provide an initial password, which can be changed in </a:t>
            </a:r>
            <a:r>
              <a:rPr lang="en-US" sz="1400" dirty="0" err="1">
                <a:solidFill>
                  <a:schemeClr val="bg1"/>
                </a:solidFill>
                <a:latin typeface="Tw Cen MT" pitchFamily="34" charset="0"/>
                <a:ea typeface="Adobe Fan Heiti Std B" pitchFamily="34" charset="-128"/>
                <a:cs typeface="Arial" pitchFamily="34" charset="0"/>
              </a:rPr>
              <a:t>MyProfile</a:t>
            </a:r>
            <a:endParaRPr lang="en-US" sz="1400" dirty="0">
              <a:solidFill>
                <a:schemeClr val="bg1"/>
              </a:solidFill>
              <a:latin typeface="Tw Cen MT" pitchFamily="34" charset="0"/>
              <a:ea typeface="Adobe Fan Heiti Std B" pitchFamily="34" charset="-128"/>
              <a:cs typeface="Arial" pitchFamily="34" charset="0"/>
            </a:endParaRPr>
          </a:p>
        </p:txBody>
      </p:sp>
      <p:sp>
        <p:nvSpPr>
          <p:cNvPr id="2" name="Rectangle 1">
            <a:extLst>
              <a:ext uri="{FF2B5EF4-FFF2-40B4-BE49-F238E27FC236}">
                <a16:creationId xmlns:a16="http://schemas.microsoft.com/office/drawing/2014/main" id="{D3B5D629-FB4A-4D0B-ACCA-32DFF244C76B}"/>
              </a:ext>
            </a:extLst>
          </p:cNvPr>
          <p:cNvSpPr/>
          <p:nvPr/>
        </p:nvSpPr>
        <p:spPr>
          <a:xfrm>
            <a:off x="983432" y="3717032"/>
            <a:ext cx="2232248" cy="576064"/>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cxnSp>
        <p:nvCxnSpPr>
          <p:cNvPr id="14" name="Connector: Elbow 13">
            <a:extLst>
              <a:ext uri="{FF2B5EF4-FFF2-40B4-BE49-F238E27FC236}">
                <a16:creationId xmlns:a16="http://schemas.microsoft.com/office/drawing/2014/main" id="{27215A5D-E6C7-474A-ABD8-7011EFD1359A}"/>
              </a:ext>
            </a:extLst>
          </p:cNvPr>
          <p:cNvCxnSpPr>
            <a:stCxn id="10" idx="1"/>
            <a:endCxn id="2" idx="0"/>
          </p:cNvCxnSpPr>
          <p:nvPr/>
        </p:nvCxnSpPr>
        <p:spPr>
          <a:xfrm rot="10800000">
            <a:off x="2099557" y="3717032"/>
            <a:ext cx="4331443" cy="1501508"/>
          </a:xfrm>
          <a:prstGeom prst="bentConnector4">
            <a:avLst>
              <a:gd name="adj1" fmla="val 6309"/>
              <a:gd name="adj2" fmla="val 129388"/>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595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Graphical user interface, text, application&#10;&#10;Description automatically generated">
            <a:extLst>
              <a:ext uri="{FF2B5EF4-FFF2-40B4-BE49-F238E27FC236}">
                <a16:creationId xmlns:a16="http://schemas.microsoft.com/office/drawing/2014/main" id="{6D7FA818-8D00-7641-AB57-F9CED3A8C21E}"/>
              </a:ext>
            </a:extLst>
          </p:cNvPr>
          <p:cNvPicPr>
            <a:picLocks noChangeAspect="1"/>
          </p:cNvPicPr>
          <p:nvPr/>
        </p:nvPicPr>
        <p:blipFill rotWithShape="1">
          <a:blip r:embed="rId2">
            <a:extLst>
              <a:ext uri="{28A0092B-C50C-407E-A947-70E740481C1C}">
                <a14:useLocalDpi xmlns:a14="http://schemas.microsoft.com/office/drawing/2010/main" val="0"/>
              </a:ext>
            </a:extLst>
          </a:blip>
          <a:srcRect b="50306"/>
          <a:stretch/>
        </p:blipFill>
        <p:spPr>
          <a:xfrm>
            <a:off x="3503712" y="2204864"/>
            <a:ext cx="6084870" cy="2849116"/>
          </a:xfrm>
          <a:prstGeom prst="rect">
            <a:avLst/>
          </a:prstGeom>
          <a:ln>
            <a:solidFill>
              <a:schemeClr val="tx1">
                <a:lumMod val="75000"/>
                <a:lumOff val="25000"/>
              </a:schemeClr>
            </a:solidFill>
          </a:ln>
        </p:spPr>
      </p:pic>
      <p:sp>
        <p:nvSpPr>
          <p:cNvPr id="2" name="Title 1"/>
          <p:cNvSpPr>
            <a:spLocks noGrp="1"/>
          </p:cNvSpPr>
          <p:nvPr>
            <p:ph type="title"/>
          </p:nvPr>
        </p:nvSpPr>
        <p:spPr/>
        <p:txBody>
          <a:bodyPr/>
          <a:lstStyle/>
          <a:p>
            <a:r>
              <a:rPr lang="nl-NL"/>
              <a:t>New User Registration</a:t>
            </a:r>
          </a:p>
        </p:txBody>
      </p:sp>
      <p:sp>
        <p:nvSpPr>
          <p:cNvPr id="3" name="Slide Number Placeholder 2"/>
          <p:cNvSpPr>
            <a:spLocks noGrp="1"/>
          </p:cNvSpPr>
          <p:nvPr>
            <p:ph type="sldNum" sz="quarter" idx="4"/>
          </p:nvPr>
        </p:nvSpPr>
        <p:spPr/>
        <p:txBody>
          <a:bodyPr/>
          <a:lstStyle/>
          <a:p>
            <a:fld id="{96499B70-49A0-4519-9B09-62EDDB406EFA}" type="slidenum">
              <a:rPr lang="nl-NL" smtClean="0"/>
              <a:pPr/>
              <a:t>49</a:t>
            </a:fld>
            <a:endParaRPr lang="nl-NL"/>
          </a:p>
        </p:txBody>
      </p:sp>
      <p:sp>
        <p:nvSpPr>
          <p:cNvPr id="5" name="Rectangle 4"/>
          <p:cNvSpPr/>
          <p:nvPr/>
        </p:nvSpPr>
        <p:spPr>
          <a:xfrm>
            <a:off x="3603045" y="3396794"/>
            <a:ext cx="936104" cy="288032"/>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6" name="TextBox 5"/>
          <p:cNvSpPr txBox="1"/>
          <p:nvPr/>
        </p:nvSpPr>
        <p:spPr>
          <a:xfrm>
            <a:off x="1793844" y="3540810"/>
            <a:ext cx="1440160" cy="523220"/>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GB" sz="1400">
                <a:solidFill>
                  <a:schemeClr val="bg1"/>
                </a:solidFill>
                <a:latin typeface="Tw Cen MT" pitchFamily="34" charset="0"/>
                <a:ea typeface="Adobe Fan Heiti Std B" pitchFamily="34" charset="-128"/>
                <a:cs typeface="Arial" pitchFamily="34" charset="0"/>
              </a:rPr>
              <a:t>Do not forget to enter </a:t>
            </a:r>
            <a:r>
              <a:rPr lang="en-GB" sz="1400">
                <a:solidFill>
                  <a:srgbClr val="FFFF00"/>
                </a:solidFill>
                <a:latin typeface="Tw Cen MT" pitchFamily="34" charset="0"/>
                <a:ea typeface="Adobe Fan Heiti Std B" pitchFamily="34" charset="-128"/>
                <a:cs typeface="Arial" pitchFamily="34" charset="0"/>
              </a:rPr>
              <a:t>your initials</a:t>
            </a:r>
            <a:r>
              <a:rPr lang="en-GB" sz="1400">
                <a:solidFill>
                  <a:schemeClr val="bg1"/>
                </a:solidFill>
                <a:latin typeface="Tw Cen MT" pitchFamily="34" charset="0"/>
                <a:ea typeface="Adobe Fan Heiti Std B" pitchFamily="34" charset="-128"/>
                <a:cs typeface="Arial" pitchFamily="34" charset="0"/>
              </a:rPr>
              <a:t>. </a:t>
            </a:r>
          </a:p>
        </p:txBody>
      </p:sp>
    </p:spTree>
    <p:extLst>
      <p:ext uri="{BB962C8B-B14F-4D97-AF65-F5344CB8AC3E}">
        <p14:creationId xmlns:p14="http://schemas.microsoft.com/office/powerpoint/2010/main" val="1599555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28600"/>
            <a:ext cx="10871200" cy="990600"/>
          </a:xfrm>
        </p:spPr>
        <p:txBody>
          <a:bodyPr/>
          <a:lstStyle/>
          <a:p>
            <a:r>
              <a:rPr lang="en-GB" dirty="0"/>
              <a:t>LYNX Role Based Training</a:t>
            </a:r>
          </a:p>
        </p:txBody>
      </p:sp>
      <p:sp>
        <p:nvSpPr>
          <p:cNvPr id="3" name="Content Placeholder 2"/>
          <p:cNvSpPr>
            <a:spLocks noGrp="1"/>
          </p:cNvSpPr>
          <p:nvPr>
            <p:ph sz="quarter" idx="1"/>
          </p:nvPr>
        </p:nvSpPr>
        <p:spPr>
          <a:xfrm>
            <a:off x="812800" y="1844824"/>
            <a:ext cx="5181600" cy="4316264"/>
          </a:xfrm>
        </p:spPr>
        <p:txBody>
          <a:bodyPr>
            <a:normAutofit/>
          </a:bodyPr>
          <a:lstStyle/>
          <a:p>
            <a:r>
              <a:rPr lang="en-GB" sz="1800" dirty="0"/>
              <a:t>LYNX for Project Managers</a:t>
            </a:r>
          </a:p>
          <a:p>
            <a:endParaRPr lang="en-GB" sz="1800" dirty="0"/>
          </a:p>
          <a:p>
            <a:r>
              <a:rPr lang="en-GB" sz="1800" dirty="0"/>
              <a:t>LYNX for Portfolio Managers (multi-project)</a:t>
            </a:r>
          </a:p>
          <a:p>
            <a:pPr lvl="1"/>
            <a:r>
              <a:rPr lang="en-GB" sz="1600" dirty="0"/>
              <a:t>Master Schedulers</a:t>
            </a:r>
          </a:p>
          <a:p>
            <a:pPr lvl="1"/>
            <a:r>
              <a:rPr lang="en-GB" sz="1600" dirty="0"/>
              <a:t>Release Managers</a:t>
            </a:r>
          </a:p>
          <a:p>
            <a:endParaRPr lang="en-GB" sz="1800" dirty="0"/>
          </a:p>
          <a:p>
            <a:r>
              <a:rPr lang="en-GB" sz="1800" dirty="0"/>
              <a:t>LYNX for Resource Managers</a:t>
            </a:r>
          </a:p>
          <a:p>
            <a:endParaRPr lang="en-GB" sz="1800" dirty="0"/>
          </a:p>
          <a:p>
            <a:pPr marL="45720" indent="0">
              <a:buNone/>
            </a:pPr>
            <a:endParaRPr lang="en-GB" sz="1800" dirty="0"/>
          </a:p>
        </p:txBody>
      </p:sp>
      <p:sp>
        <p:nvSpPr>
          <p:cNvPr id="5" name="Content Placeholder 4"/>
          <p:cNvSpPr>
            <a:spLocks noGrp="1"/>
          </p:cNvSpPr>
          <p:nvPr>
            <p:ph sz="quarter" idx="2"/>
          </p:nvPr>
        </p:nvSpPr>
        <p:spPr>
          <a:xfrm>
            <a:off x="6459538" y="1844824"/>
            <a:ext cx="5181600" cy="4316264"/>
          </a:xfrm>
        </p:spPr>
        <p:txBody>
          <a:bodyPr>
            <a:normAutofit/>
          </a:bodyPr>
          <a:lstStyle/>
          <a:p>
            <a:r>
              <a:rPr lang="en-GB" sz="1800" dirty="0"/>
              <a:t>LYNX Task Management</a:t>
            </a:r>
          </a:p>
          <a:p>
            <a:pPr lvl="1"/>
            <a:r>
              <a:rPr lang="en-GB" sz="1600" b="1" dirty="0"/>
              <a:t>LYNX Task Managers</a:t>
            </a:r>
          </a:p>
          <a:p>
            <a:pPr lvl="1"/>
            <a:r>
              <a:rPr lang="en-GB" sz="1600" dirty="0"/>
              <a:t>LYNX Resource Users</a:t>
            </a:r>
          </a:p>
          <a:p>
            <a:pPr lvl="1"/>
            <a:r>
              <a:rPr lang="en-GB" sz="1600" dirty="0"/>
              <a:t>LYNX Team Managers</a:t>
            </a:r>
          </a:p>
          <a:p>
            <a:pPr lvl="1"/>
            <a:r>
              <a:rPr lang="en-GB" sz="1600" dirty="0"/>
              <a:t>LYNX Resource Managers</a:t>
            </a:r>
          </a:p>
          <a:p>
            <a:endParaRPr lang="en-US" sz="1800" dirty="0"/>
          </a:p>
          <a:p>
            <a:r>
              <a:rPr lang="en-US" sz="1800" dirty="0"/>
              <a:t>LYNX TameFlow</a:t>
            </a:r>
          </a:p>
          <a:p>
            <a:pPr lvl="1"/>
            <a:r>
              <a:rPr lang="en-US" sz="1600" dirty="0"/>
              <a:t>For teams</a:t>
            </a:r>
          </a:p>
          <a:p>
            <a:pPr lvl="1"/>
            <a:r>
              <a:rPr lang="en-US" sz="1600" dirty="0"/>
              <a:t>For you</a:t>
            </a:r>
          </a:p>
        </p:txBody>
      </p:sp>
      <p:sp>
        <p:nvSpPr>
          <p:cNvPr id="4" name="Slide Number Placeholder 3"/>
          <p:cNvSpPr>
            <a:spLocks noGrp="1"/>
          </p:cNvSpPr>
          <p:nvPr>
            <p:ph type="sldNum" sz="quarter" idx="4"/>
          </p:nvPr>
        </p:nvSpPr>
        <p:spPr>
          <a:xfrm>
            <a:off x="134464" y="1277638"/>
            <a:ext cx="480000" cy="288032"/>
          </a:xfrm>
        </p:spPr>
        <p:txBody>
          <a:bodyPr/>
          <a:lstStyle/>
          <a:p>
            <a:fld id="{96499B70-49A0-4519-9B09-62EDDB406EFA}" type="slidenum">
              <a:rPr lang="nl-NL" smtClean="0"/>
              <a:pPr/>
              <a:t>5</a:t>
            </a:fld>
            <a:endParaRPr lang="nl-NL" dirty="0"/>
          </a:p>
        </p:txBody>
      </p:sp>
      <p:sp>
        <p:nvSpPr>
          <p:cNvPr id="9" name="TextBox 8">
            <a:extLst>
              <a:ext uri="{FF2B5EF4-FFF2-40B4-BE49-F238E27FC236}">
                <a16:creationId xmlns:a16="http://schemas.microsoft.com/office/drawing/2014/main" id="{1884FEB4-0D3C-49BC-B160-DCF0E7C8C222}"/>
              </a:ext>
            </a:extLst>
          </p:cNvPr>
          <p:cNvSpPr txBox="1"/>
          <p:nvPr/>
        </p:nvSpPr>
        <p:spPr>
          <a:xfrm>
            <a:off x="10014024" y="2852936"/>
            <a:ext cx="1656184" cy="707886"/>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2000" dirty="0">
                <a:solidFill>
                  <a:schemeClr val="bg1"/>
                </a:solidFill>
                <a:latin typeface="Tw Cen MT" pitchFamily="34" charset="0"/>
                <a:ea typeface="Adobe Fan Heiti Std B" pitchFamily="34" charset="-128"/>
                <a:cs typeface="Arial" pitchFamily="34" charset="0"/>
              </a:rPr>
              <a:t>My activities Roles</a:t>
            </a:r>
            <a:endParaRPr lang="en-NL" sz="2000" dirty="0">
              <a:solidFill>
                <a:schemeClr val="bg1"/>
              </a:solidFill>
              <a:latin typeface="Tw Cen MT" pitchFamily="34" charset="0"/>
              <a:ea typeface="Adobe Fan Heiti Std B" pitchFamily="34" charset="-128"/>
              <a:cs typeface="Arial" pitchFamily="34" charset="0"/>
            </a:endParaRPr>
          </a:p>
        </p:txBody>
      </p:sp>
      <p:sp>
        <p:nvSpPr>
          <p:cNvPr id="6" name="Rectangle 5">
            <a:extLst>
              <a:ext uri="{FF2B5EF4-FFF2-40B4-BE49-F238E27FC236}">
                <a16:creationId xmlns:a16="http://schemas.microsoft.com/office/drawing/2014/main" id="{C72AF1D3-A3E1-49DB-B581-B9E421696F91}"/>
              </a:ext>
            </a:extLst>
          </p:cNvPr>
          <p:cNvSpPr/>
          <p:nvPr/>
        </p:nvSpPr>
        <p:spPr>
          <a:xfrm>
            <a:off x="6240016" y="1772816"/>
            <a:ext cx="3528392" cy="3384376"/>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cxnSp>
        <p:nvCxnSpPr>
          <p:cNvPr id="11" name="Straight Connector 10">
            <a:extLst>
              <a:ext uri="{FF2B5EF4-FFF2-40B4-BE49-F238E27FC236}">
                <a16:creationId xmlns:a16="http://schemas.microsoft.com/office/drawing/2014/main" id="{3C3EA4E1-83EA-419D-9B02-05D9EF469623}"/>
              </a:ext>
            </a:extLst>
          </p:cNvPr>
          <p:cNvCxnSpPr/>
          <p:nvPr/>
        </p:nvCxnSpPr>
        <p:spPr>
          <a:xfrm>
            <a:off x="6240016" y="3645024"/>
            <a:ext cx="3528392" cy="0"/>
          </a:xfrm>
          <a:prstGeom prst="line">
            <a:avLst/>
          </a:prstGeom>
          <a:ln w="28575">
            <a:solidFill>
              <a:srgbClr val="20489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458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Login after registration with your email and your password</a:t>
            </a:r>
          </a:p>
        </p:txBody>
      </p:sp>
      <p:sp>
        <p:nvSpPr>
          <p:cNvPr id="3" name="Slide Number Placeholder 2"/>
          <p:cNvSpPr>
            <a:spLocks noGrp="1"/>
          </p:cNvSpPr>
          <p:nvPr>
            <p:ph type="sldNum" sz="quarter" idx="4"/>
          </p:nvPr>
        </p:nvSpPr>
        <p:spPr/>
        <p:txBody>
          <a:bodyPr/>
          <a:lstStyle/>
          <a:p>
            <a:fld id="{96499B70-49A0-4519-9B09-62EDDB406EFA}" type="slidenum">
              <a:rPr lang="nl-NL" smtClean="0"/>
              <a:pPr/>
              <a:t>50</a:t>
            </a:fld>
            <a:endParaRPr lang="nl-NL"/>
          </a:p>
        </p:txBody>
      </p:sp>
      <p:cxnSp>
        <p:nvCxnSpPr>
          <p:cNvPr id="8" name="Elbow Connector 7"/>
          <p:cNvCxnSpPr>
            <a:cxnSpLocks/>
          </p:cNvCxnSpPr>
          <p:nvPr/>
        </p:nvCxnSpPr>
        <p:spPr>
          <a:xfrm rot="16200000" flipH="1">
            <a:off x="4278738" y="2692912"/>
            <a:ext cx="1369980" cy="3272656"/>
          </a:xfrm>
          <a:prstGeom prst="bentConnector2">
            <a:avLst/>
          </a:prstGeom>
          <a:ln w="22225">
            <a:tailEnd type="triangle"/>
          </a:ln>
        </p:spPr>
        <p:style>
          <a:lnRef idx="2">
            <a:schemeClr val="accent1"/>
          </a:lnRef>
          <a:fillRef idx="0">
            <a:schemeClr val="accent1"/>
          </a:fillRef>
          <a:effectRef idx="1">
            <a:schemeClr val="accent1"/>
          </a:effectRef>
          <a:fontRef idx="minor">
            <a:schemeClr val="tx1"/>
          </a:fontRef>
        </p:style>
      </p:cxnSp>
      <p:pic>
        <p:nvPicPr>
          <p:cNvPr id="7" name="Picture 6" descr="Graphical user interface, application&#10;&#10;Description automatically generated">
            <a:extLst>
              <a:ext uri="{FF2B5EF4-FFF2-40B4-BE49-F238E27FC236}">
                <a16:creationId xmlns:a16="http://schemas.microsoft.com/office/drawing/2014/main" id="{DD9803B8-6E6A-F04D-BAF8-C90A823353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0056" y="3105010"/>
            <a:ext cx="5389736" cy="3023510"/>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9BB39D30-921A-9B49-AEA7-EDE67CE69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 y="2183265"/>
            <a:ext cx="5029200" cy="1866900"/>
          </a:xfrm>
          <a:prstGeom prst="rect">
            <a:avLst/>
          </a:prstGeom>
          <a:ln>
            <a:noFill/>
          </a:ln>
        </p:spPr>
      </p:pic>
    </p:spTree>
    <p:extLst>
      <p:ext uri="{BB962C8B-B14F-4D97-AF65-F5344CB8AC3E}">
        <p14:creationId xmlns:p14="http://schemas.microsoft.com/office/powerpoint/2010/main" val="570050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2C54CB-9992-4D71-AC63-4569104E4648}"/>
              </a:ext>
            </a:extLst>
          </p:cNvPr>
          <p:cNvPicPr>
            <a:picLocks noChangeAspect="1"/>
          </p:cNvPicPr>
          <p:nvPr/>
        </p:nvPicPr>
        <p:blipFill>
          <a:blip r:embed="rId2"/>
          <a:stretch>
            <a:fillRect/>
          </a:stretch>
        </p:blipFill>
        <p:spPr>
          <a:xfrm>
            <a:off x="636349" y="1955603"/>
            <a:ext cx="10128448" cy="4586658"/>
          </a:xfrm>
          <a:prstGeom prst="rect">
            <a:avLst/>
          </a:prstGeom>
          <a:ln>
            <a:solidFill>
              <a:schemeClr val="bg1">
                <a:lumMod val="75000"/>
              </a:schemeClr>
            </a:solidFill>
          </a:ln>
        </p:spPr>
      </p:pic>
      <p:sp>
        <p:nvSpPr>
          <p:cNvPr id="2" name="Title 1"/>
          <p:cNvSpPr>
            <a:spLocks noGrp="1"/>
          </p:cNvSpPr>
          <p:nvPr>
            <p:ph type="title"/>
          </p:nvPr>
        </p:nvSpPr>
        <p:spPr/>
        <p:txBody>
          <a:bodyPr>
            <a:noAutofit/>
          </a:bodyPr>
          <a:lstStyle/>
          <a:p>
            <a:r>
              <a:rPr lang="en-US" sz="3200" dirty="0"/>
              <a:t>Select “My profile</a:t>
            </a:r>
            <a:r>
              <a:rPr lang="en-US" sz="2800" i="1" dirty="0"/>
              <a:t>” </a:t>
            </a:r>
          </a:p>
        </p:txBody>
      </p:sp>
      <p:sp>
        <p:nvSpPr>
          <p:cNvPr id="13" name="TextBox 12"/>
          <p:cNvSpPr txBox="1"/>
          <p:nvPr/>
        </p:nvSpPr>
        <p:spPr>
          <a:xfrm>
            <a:off x="3431704" y="3274686"/>
            <a:ext cx="2448272" cy="738664"/>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1400" dirty="0">
                <a:solidFill>
                  <a:schemeClr val="bg1"/>
                </a:solidFill>
                <a:latin typeface="Tw Cen MT" pitchFamily="34" charset="0"/>
                <a:ea typeface="Adobe Fan Heiti Std B" pitchFamily="34" charset="-128"/>
                <a:cs typeface="Arial" pitchFamily="34" charset="0"/>
              </a:rPr>
              <a:t>This screen this screen may still be empty (as long as no tasks are assigned to you)</a:t>
            </a:r>
          </a:p>
        </p:txBody>
      </p:sp>
      <p:sp>
        <p:nvSpPr>
          <p:cNvPr id="6" name="TextBox 5">
            <a:extLst>
              <a:ext uri="{FF2B5EF4-FFF2-40B4-BE49-F238E27FC236}">
                <a16:creationId xmlns:a16="http://schemas.microsoft.com/office/drawing/2014/main" id="{83030A70-F1D9-48BB-ACC4-6E36F675BA2F}"/>
              </a:ext>
            </a:extLst>
          </p:cNvPr>
          <p:cNvSpPr txBox="1"/>
          <p:nvPr/>
        </p:nvSpPr>
        <p:spPr>
          <a:xfrm>
            <a:off x="3431704" y="1844824"/>
            <a:ext cx="2520280" cy="523220"/>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algn="l"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1400" dirty="0">
                <a:solidFill>
                  <a:schemeClr val="bg1"/>
                </a:solidFill>
                <a:latin typeface="Tw Cen MT" pitchFamily="34" charset="0"/>
                <a:ea typeface="Adobe Fan Heiti Std B" pitchFamily="34" charset="-128"/>
                <a:cs typeface="Arial" pitchFamily="34" charset="0"/>
              </a:rPr>
              <a:t>The name of you “Space” is displayed here. </a:t>
            </a:r>
            <a:endParaRPr lang="en-NL" sz="1400" dirty="0">
              <a:solidFill>
                <a:schemeClr val="bg1"/>
              </a:solidFill>
              <a:latin typeface="Tw Cen MT" pitchFamily="34" charset="0"/>
              <a:ea typeface="Adobe Fan Heiti Std B" pitchFamily="34" charset="-128"/>
              <a:cs typeface="Arial" pitchFamily="34" charset="0"/>
            </a:endParaRPr>
          </a:p>
        </p:txBody>
      </p:sp>
      <p:cxnSp>
        <p:nvCxnSpPr>
          <p:cNvPr id="8" name="Straight Arrow Connector 7">
            <a:extLst>
              <a:ext uri="{FF2B5EF4-FFF2-40B4-BE49-F238E27FC236}">
                <a16:creationId xmlns:a16="http://schemas.microsoft.com/office/drawing/2014/main" id="{665D496E-3C67-4E9C-9B84-34A5BE82BA5C}"/>
              </a:ext>
            </a:extLst>
          </p:cNvPr>
          <p:cNvCxnSpPr>
            <a:cxnSpLocks/>
          </p:cNvCxnSpPr>
          <p:nvPr/>
        </p:nvCxnSpPr>
        <p:spPr>
          <a:xfrm flipH="1" flipV="1">
            <a:off x="2927648" y="1844824"/>
            <a:ext cx="504056" cy="288032"/>
          </a:xfrm>
          <a:prstGeom prst="straightConnector1">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31F138A-8789-4A36-BC85-26F0E37A96D0}"/>
              </a:ext>
            </a:extLst>
          </p:cNvPr>
          <p:cNvPicPr>
            <a:picLocks noChangeAspect="1"/>
          </p:cNvPicPr>
          <p:nvPr/>
        </p:nvPicPr>
        <p:blipFill>
          <a:blip r:embed="rId3"/>
          <a:stretch>
            <a:fillRect/>
          </a:stretch>
        </p:blipFill>
        <p:spPr>
          <a:xfrm>
            <a:off x="8400256" y="2740577"/>
            <a:ext cx="1618489" cy="1466324"/>
          </a:xfrm>
          <a:prstGeom prst="rect">
            <a:avLst/>
          </a:prstGeom>
          <a:ln>
            <a:solidFill>
              <a:schemeClr val="bg1">
                <a:lumMod val="75000"/>
              </a:schemeClr>
            </a:solidFill>
          </a:ln>
        </p:spPr>
      </p:pic>
      <p:sp>
        <p:nvSpPr>
          <p:cNvPr id="11" name="Oval 10">
            <a:extLst>
              <a:ext uri="{FF2B5EF4-FFF2-40B4-BE49-F238E27FC236}">
                <a16:creationId xmlns:a16="http://schemas.microsoft.com/office/drawing/2014/main" id="{BCB1948B-699D-485B-98D4-B84872A310B7}"/>
              </a:ext>
            </a:extLst>
          </p:cNvPr>
          <p:cNvSpPr/>
          <p:nvPr/>
        </p:nvSpPr>
        <p:spPr>
          <a:xfrm>
            <a:off x="10488488" y="2026156"/>
            <a:ext cx="576064" cy="466740"/>
          </a:xfrm>
          <a:prstGeom prst="ellipse">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2" name="Picture 21">
            <a:extLst>
              <a:ext uri="{FF2B5EF4-FFF2-40B4-BE49-F238E27FC236}">
                <a16:creationId xmlns:a16="http://schemas.microsoft.com/office/drawing/2014/main" id="{479BCF2A-50A2-4E92-9CB7-E7A7FE361A79}"/>
              </a:ext>
            </a:extLst>
          </p:cNvPr>
          <p:cNvPicPr>
            <a:picLocks noChangeAspect="1"/>
          </p:cNvPicPr>
          <p:nvPr/>
        </p:nvPicPr>
        <p:blipFill>
          <a:blip r:embed="rId4"/>
          <a:stretch>
            <a:fillRect/>
          </a:stretch>
        </p:blipFill>
        <p:spPr>
          <a:xfrm>
            <a:off x="5015880" y="4120735"/>
            <a:ext cx="3960440" cy="1288336"/>
          </a:xfrm>
          <a:prstGeom prst="rect">
            <a:avLst/>
          </a:prstGeom>
          <a:ln>
            <a:solidFill>
              <a:schemeClr val="bg1">
                <a:lumMod val="75000"/>
              </a:schemeClr>
            </a:solidFill>
          </a:ln>
        </p:spPr>
      </p:pic>
      <p:cxnSp>
        <p:nvCxnSpPr>
          <p:cNvPr id="25" name="Connector: Elbow 24">
            <a:extLst>
              <a:ext uri="{FF2B5EF4-FFF2-40B4-BE49-F238E27FC236}">
                <a16:creationId xmlns:a16="http://schemas.microsoft.com/office/drawing/2014/main" id="{5D306449-A861-42D7-BDD1-74B10F9D17CA}"/>
              </a:ext>
            </a:extLst>
          </p:cNvPr>
          <p:cNvCxnSpPr>
            <a:cxnSpLocks/>
            <a:stCxn id="11" idx="4"/>
            <a:endCxn id="26" idx="3"/>
          </p:cNvCxnSpPr>
          <p:nvPr/>
        </p:nvCxnSpPr>
        <p:spPr>
          <a:xfrm rot="5400000">
            <a:off x="9876420" y="2816932"/>
            <a:ext cx="1224136" cy="576064"/>
          </a:xfrm>
          <a:prstGeom prst="bentConnector2">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BEB12A4-6134-422D-926C-003FDCF5620D}"/>
              </a:ext>
            </a:extLst>
          </p:cNvPr>
          <p:cNvSpPr/>
          <p:nvPr/>
        </p:nvSpPr>
        <p:spPr>
          <a:xfrm>
            <a:off x="8328248" y="3645024"/>
            <a:ext cx="1872208" cy="144016"/>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cxnSp>
        <p:nvCxnSpPr>
          <p:cNvPr id="28" name="Connector: Elbow 27">
            <a:extLst>
              <a:ext uri="{FF2B5EF4-FFF2-40B4-BE49-F238E27FC236}">
                <a16:creationId xmlns:a16="http://schemas.microsoft.com/office/drawing/2014/main" id="{6324FDF2-509F-4014-9586-4BC0A892674B}"/>
              </a:ext>
            </a:extLst>
          </p:cNvPr>
          <p:cNvCxnSpPr>
            <a:endCxn id="22" idx="0"/>
          </p:cNvCxnSpPr>
          <p:nvPr/>
        </p:nvCxnSpPr>
        <p:spPr>
          <a:xfrm rot="10800000" flipV="1">
            <a:off x="6996100" y="3721419"/>
            <a:ext cx="1332148" cy="399315"/>
          </a:xfrm>
          <a:prstGeom prst="bentConnector2">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01358586-ECBA-4DC4-AD2A-68F8C3C2BF5A}"/>
              </a:ext>
            </a:extLst>
          </p:cNvPr>
          <p:cNvPicPr>
            <a:picLocks noChangeAspect="1"/>
          </p:cNvPicPr>
          <p:nvPr/>
        </p:nvPicPr>
        <p:blipFill>
          <a:blip r:embed="rId5"/>
          <a:stretch>
            <a:fillRect/>
          </a:stretch>
        </p:blipFill>
        <p:spPr>
          <a:xfrm>
            <a:off x="186515" y="1740833"/>
            <a:ext cx="2741133" cy="2171982"/>
          </a:xfrm>
          <a:prstGeom prst="rect">
            <a:avLst/>
          </a:prstGeom>
          <a:ln>
            <a:solidFill>
              <a:schemeClr val="bg1">
                <a:lumMod val="75000"/>
              </a:schemeClr>
            </a:solidFill>
          </a:ln>
        </p:spPr>
      </p:pic>
      <p:sp>
        <p:nvSpPr>
          <p:cNvPr id="32" name="Rectangle 31">
            <a:extLst>
              <a:ext uri="{FF2B5EF4-FFF2-40B4-BE49-F238E27FC236}">
                <a16:creationId xmlns:a16="http://schemas.microsoft.com/office/drawing/2014/main" id="{00E8B91D-D560-4789-A6D8-286C6E138688}"/>
              </a:ext>
            </a:extLst>
          </p:cNvPr>
          <p:cNvSpPr/>
          <p:nvPr/>
        </p:nvSpPr>
        <p:spPr>
          <a:xfrm>
            <a:off x="1199456" y="1628800"/>
            <a:ext cx="1728192" cy="326803"/>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4" name="Oval 33">
            <a:extLst>
              <a:ext uri="{FF2B5EF4-FFF2-40B4-BE49-F238E27FC236}">
                <a16:creationId xmlns:a16="http://schemas.microsoft.com/office/drawing/2014/main" id="{ED8CA6E9-7163-4990-8656-ADF325DA8ED9}"/>
              </a:ext>
            </a:extLst>
          </p:cNvPr>
          <p:cNvSpPr/>
          <p:nvPr/>
        </p:nvSpPr>
        <p:spPr>
          <a:xfrm>
            <a:off x="47328" y="1955603"/>
            <a:ext cx="504056" cy="465285"/>
          </a:xfrm>
          <a:prstGeom prst="ellipse">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Tree>
    <p:extLst>
      <p:ext uri="{BB962C8B-B14F-4D97-AF65-F5344CB8AC3E}">
        <p14:creationId xmlns:p14="http://schemas.microsoft.com/office/powerpoint/2010/main" val="524597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2C54CB-9992-4D71-AC63-4569104E4648}"/>
              </a:ext>
            </a:extLst>
          </p:cNvPr>
          <p:cNvPicPr>
            <a:picLocks noChangeAspect="1"/>
          </p:cNvPicPr>
          <p:nvPr/>
        </p:nvPicPr>
        <p:blipFill>
          <a:blip r:embed="rId2"/>
          <a:stretch>
            <a:fillRect/>
          </a:stretch>
        </p:blipFill>
        <p:spPr>
          <a:xfrm>
            <a:off x="636349" y="1955603"/>
            <a:ext cx="10128448" cy="4586658"/>
          </a:xfrm>
          <a:prstGeom prst="rect">
            <a:avLst/>
          </a:prstGeom>
          <a:ln>
            <a:solidFill>
              <a:schemeClr val="bg1">
                <a:lumMod val="75000"/>
              </a:schemeClr>
            </a:solidFill>
          </a:ln>
        </p:spPr>
      </p:pic>
      <p:sp>
        <p:nvSpPr>
          <p:cNvPr id="2" name="Title 1"/>
          <p:cNvSpPr>
            <a:spLocks noGrp="1"/>
          </p:cNvSpPr>
          <p:nvPr>
            <p:ph type="title"/>
          </p:nvPr>
        </p:nvSpPr>
        <p:spPr/>
        <p:txBody>
          <a:bodyPr>
            <a:noAutofit/>
          </a:bodyPr>
          <a:lstStyle/>
          <a:p>
            <a:r>
              <a:rPr lang="en-US" sz="3200" dirty="0"/>
              <a:t>Check (change) your “Space”</a:t>
            </a:r>
            <a:endParaRPr lang="en-US" sz="2800" i="1" dirty="0"/>
          </a:p>
        </p:txBody>
      </p:sp>
      <p:sp>
        <p:nvSpPr>
          <p:cNvPr id="6" name="TextBox 5">
            <a:extLst>
              <a:ext uri="{FF2B5EF4-FFF2-40B4-BE49-F238E27FC236}">
                <a16:creationId xmlns:a16="http://schemas.microsoft.com/office/drawing/2014/main" id="{83030A70-F1D9-48BB-ACC4-6E36F675BA2F}"/>
              </a:ext>
            </a:extLst>
          </p:cNvPr>
          <p:cNvSpPr txBox="1"/>
          <p:nvPr/>
        </p:nvSpPr>
        <p:spPr>
          <a:xfrm>
            <a:off x="3431704" y="1844824"/>
            <a:ext cx="2520280" cy="523220"/>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algn="l"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1400" dirty="0">
                <a:solidFill>
                  <a:schemeClr val="bg1"/>
                </a:solidFill>
                <a:latin typeface="Tw Cen MT" pitchFamily="34" charset="0"/>
                <a:ea typeface="Adobe Fan Heiti Std B" pitchFamily="34" charset="-128"/>
                <a:cs typeface="Arial" pitchFamily="34" charset="0"/>
              </a:rPr>
              <a:t>The name of you “Space” is displayed here. </a:t>
            </a:r>
            <a:endParaRPr lang="en-NL" sz="1400" dirty="0">
              <a:solidFill>
                <a:schemeClr val="bg1"/>
              </a:solidFill>
              <a:latin typeface="Tw Cen MT" pitchFamily="34" charset="0"/>
              <a:ea typeface="Adobe Fan Heiti Std B" pitchFamily="34" charset="-128"/>
              <a:cs typeface="Arial" pitchFamily="34" charset="0"/>
            </a:endParaRPr>
          </a:p>
        </p:txBody>
      </p:sp>
      <p:cxnSp>
        <p:nvCxnSpPr>
          <p:cNvPr id="8" name="Straight Arrow Connector 7">
            <a:extLst>
              <a:ext uri="{FF2B5EF4-FFF2-40B4-BE49-F238E27FC236}">
                <a16:creationId xmlns:a16="http://schemas.microsoft.com/office/drawing/2014/main" id="{665D496E-3C67-4E9C-9B84-34A5BE82BA5C}"/>
              </a:ext>
            </a:extLst>
          </p:cNvPr>
          <p:cNvCxnSpPr>
            <a:cxnSpLocks/>
            <a:endCxn id="32" idx="3"/>
          </p:cNvCxnSpPr>
          <p:nvPr/>
        </p:nvCxnSpPr>
        <p:spPr>
          <a:xfrm flipH="1" flipV="1">
            <a:off x="2927648" y="2026156"/>
            <a:ext cx="504056" cy="106700"/>
          </a:xfrm>
          <a:prstGeom prst="straightConnector1">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31F138A-8789-4A36-BC85-26F0E37A96D0}"/>
              </a:ext>
            </a:extLst>
          </p:cNvPr>
          <p:cNvPicPr>
            <a:picLocks noChangeAspect="1"/>
          </p:cNvPicPr>
          <p:nvPr/>
        </p:nvPicPr>
        <p:blipFill>
          <a:blip r:embed="rId3"/>
          <a:stretch>
            <a:fillRect/>
          </a:stretch>
        </p:blipFill>
        <p:spPr>
          <a:xfrm>
            <a:off x="8400256" y="2740577"/>
            <a:ext cx="1618489" cy="1466324"/>
          </a:xfrm>
          <a:prstGeom prst="rect">
            <a:avLst/>
          </a:prstGeom>
          <a:ln>
            <a:solidFill>
              <a:schemeClr val="bg1">
                <a:lumMod val="75000"/>
              </a:schemeClr>
            </a:solidFill>
          </a:ln>
        </p:spPr>
      </p:pic>
      <p:sp>
        <p:nvSpPr>
          <p:cNvPr id="11" name="Oval 10">
            <a:extLst>
              <a:ext uri="{FF2B5EF4-FFF2-40B4-BE49-F238E27FC236}">
                <a16:creationId xmlns:a16="http://schemas.microsoft.com/office/drawing/2014/main" id="{BCB1948B-699D-485B-98D4-B84872A310B7}"/>
              </a:ext>
            </a:extLst>
          </p:cNvPr>
          <p:cNvSpPr/>
          <p:nvPr/>
        </p:nvSpPr>
        <p:spPr>
          <a:xfrm>
            <a:off x="10488488" y="2026156"/>
            <a:ext cx="576064" cy="466740"/>
          </a:xfrm>
          <a:prstGeom prst="ellipse">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cxnSp>
        <p:nvCxnSpPr>
          <p:cNvPr id="25" name="Connector: Elbow 24">
            <a:extLst>
              <a:ext uri="{FF2B5EF4-FFF2-40B4-BE49-F238E27FC236}">
                <a16:creationId xmlns:a16="http://schemas.microsoft.com/office/drawing/2014/main" id="{5D306449-A861-42D7-BDD1-74B10F9D17CA}"/>
              </a:ext>
            </a:extLst>
          </p:cNvPr>
          <p:cNvCxnSpPr>
            <a:cxnSpLocks/>
            <a:stCxn id="11" idx="4"/>
            <a:endCxn id="26" idx="3"/>
          </p:cNvCxnSpPr>
          <p:nvPr/>
        </p:nvCxnSpPr>
        <p:spPr>
          <a:xfrm rot="5400000">
            <a:off x="9732404" y="2960948"/>
            <a:ext cx="1512168" cy="576064"/>
          </a:xfrm>
          <a:prstGeom prst="bentConnector2">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BEB12A4-6134-422D-926C-003FDCF5620D}"/>
              </a:ext>
            </a:extLst>
          </p:cNvPr>
          <p:cNvSpPr/>
          <p:nvPr/>
        </p:nvSpPr>
        <p:spPr>
          <a:xfrm>
            <a:off x="8328248" y="3933056"/>
            <a:ext cx="1872208" cy="144016"/>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cxnSp>
        <p:nvCxnSpPr>
          <p:cNvPr id="28" name="Connector: Elbow 27">
            <a:extLst>
              <a:ext uri="{FF2B5EF4-FFF2-40B4-BE49-F238E27FC236}">
                <a16:creationId xmlns:a16="http://schemas.microsoft.com/office/drawing/2014/main" id="{6324FDF2-509F-4014-9586-4BC0A892674B}"/>
              </a:ext>
            </a:extLst>
          </p:cNvPr>
          <p:cNvCxnSpPr>
            <a:cxnSpLocks/>
            <a:stCxn id="26" idx="1"/>
            <a:endCxn id="9" idx="3"/>
          </p:cNvCxnSpPr>
          <p:nvPr/>
        </p:nvCxnSpPr>
        <p:spPr>
          <a:xfrm rot="10800000" flipV="1">
            <a:off x="6708068" y="4005063"/>
            <a:ext cx="1620181" cy="240541"/>
          </a:xfrm>
          <a:prstGeom prst="bentConnector3">
            <a:avLst>
              <a:gd name="adj1" fmla="val 50000"/>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0E8B91D-D560-4789-A6D8-286C6E138688}"/>
              </a:ext>
            </a:extLst>
          </p:cNvPr>
          <p:cNvSpPr/>
          <p:nvPr/>
        </p:nvSpPr>
        <p:spPr>
          <a:xfrm>
            <a:off x="1199456" y="1862754"/>
            <a:ext cx="1728192" cy="326803"/>
          </a:xfrm>
          <a:prstGeom prst="rect">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9" name="Picture 8">
            <a:extLst>
              <a:ext uri="{FF2B5EF4-FFF2-40B4-BE49-F238E27FC236}">
                <a16:creationId xmlns:a16="http://schemas.microsoft.com/office/drawing/2014/main" id="{586C93C7-659B-4B14-93F4-68D379678125}"/>
              </a:ext>
            </a:extLst>
          </p:cNvPr>
          <p:cNvPicPr>
            <a:picLocks noChangeAspect="1"/>
          </p:cNvPicPr>
          <p:nvPr/>
        </p:nvPicPr>
        <p:blipFill>
          <a:blip r:embed="rId4"/>
          <a:stretch>
            <a:fillRect/>
          </a:stretch>
        </p:blipFill>
        <p:spPr>
          <a:xfrm>
            <a:off x="4835859" y="3131355"/>
            <a:ext cx="1872208" cy="2228499"/>
          </a:xfrm>
          <a:prstGeom prst="rect">
            <a:avLst/>
          </a:prstGeom>
          <a:ln>
            <a:solidFill>
              <a:schemeClr val="bg1">
                <a:lumMod val="75000"/>
              </a:schemeClr>
            </a:solidFill>
          </a:ln>
        </p:spPr>
      </p:pic>
    </p:spTree>
    <p:extLst>
      <p:ext uri="{BB962C8B-B14F-4D97-AF65-F5344CB8AC3E}">
        <p14:creationId xmlns:p14="http://schemas.microsoft.com/office/powerpoint/2010/main" val="3083743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pPr marL="457200" indent="-457200">
              <a:buFont typeface="+mj-lt"/>
              <a:buAutoNum type="arabicPeriod"/>
            </a:pPr>
            <a:r>
              <a:rPr lang="en-US" dirty="0"/>
              <a:t>Assign and confirm a resource name</a:t>
            </a:r>
          </a:p>
          <a:p>
            <a:pPr marL="457200" indent="-457200">
              <a:buFont typeface="+mj-lt"/>
              <a:buAutoNum type="arabicPeriod"/>
            </a:pPr>
            <a:r>
              <a:rPr lang="en-US" dirty="0"/>
              <a:t>Start a task by changing the status</a:t>
            </a:r>
          </a:p>
          <a:p>
            <a:pPr marL="457200" indent="-457200">
              <a:buFont typeface="+mj-lt"/>
              <a:buAutoNum type="arabicPeriod"/>
            </a:pPr>
            <a:r>
              <a:rPr lang="en-US" dirty="0"/>
              <a:t>Update progress (</a:t>
            </a:r>
            <a:r>
              <a:rPr lang="en-US" dirty="0" err="1"/>
              <a:t>Ettc</a:t>
            </a:r>
            <a:r>
              <a:rPr lang="en-US" dirty="0"/>
              <a:t> = Estimated time to complete)</a:t>
            </a:r>
          </a:p>
          <a:p>
            <a:endParaRPr lang="en-US" dirty="0"/>
          </a:p>
        </p:txBody>
      </p:sp>
      <p:sp>
        <p:nvSpPr>
          <p:cNvPr id="4" name="Title 3"/>
          <p:cNvSpPr>
            <a:spLocks noGrp="1"/>
          </p:cNvSpPr>
          <p:nvPr>
            <p:ph type="title"/>
          </p:nvPr>
        </p:nvSpPr>
        <p:spPr/>
        <p:txBody>
          <a:bodyPr/>
          <a:lstStyle/>
          <a:p>
            <a:r>
              <a:rPr lang="en-US" dirty="0"/>
              <a:t>Get started with Task Management</a:t>
            </a:r>
          </a:p>
        </p:txBody>
      </p:sp>
      <p:sp>
        <p:nvSpPr>
          <p:cNvPr id="3" name="Slide Number Placeholder 2"/>
          <p:cNvSpPr>
            <a:spLocks noGrp="1"/>
          </p:cNvSpPr>
          <p:nvPr>
            <p:ph type="sldNum" sz="quarter" idx="11"/>
          </p:nvPr>
        </p:nvSpPr>
        <p:spPr/>
        <p:txBody>
          <a:bodyPr/>
          <a:lstStyle/>
          <a:p>
            <a:fld id="{96499B70-49A0-4519-9B09-62EDDB406EFA}" type="slidenum">
              <a:rPr lang="nl-NL" smtClean="0"/>
              <a:pPr/>
              <a:t>53</a:t>
            </a:fld>
            <a:endParaRPr lang="nl-NL" dirty="0"/>
          </a:p>
        </p:txBody>
      </p:sp>
    </p:spTree>
    <p:extLst>
      <p:ext uri="{BB962C8B-B14F-4D97-AF65-F5344CB8AC3E}">
        <p14:creationId xmlns:p14="http://schemas.microsoft.com/office/powerpoint/2010/main" val="2240654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4"/>
          <p:cNvSpPr>
            <a:spLocks noGrp="1" noChangeArrowheads="1"/>
          </p:cNvSpPr>
          <p:nvPr>
            <p:ph type="title"/>
          </p:nvPr>
        </p:nvSpPr>
        <p:spPr/>
        <p:txBody>
          <a:bodyPr>
            <a:normAutofit fontScale="90000"/>
          </a:bodyPr>
          <a:lstStyle/>
          <a:p>
            <a:r>
              <a:rPr lang="nl-NL" dirty="0" err="1"/>
              <a:t>What</a:t>
            </a:r>
            <a:r>
              <a:rPr lang="nl-NL" dirty="0"/>
              <a:t> is </a:t>
            </a:r>
            <a:r>
              <a:rPr lang="nl-NL" dirty="0" err="1"/>
              <a:t>needed</a:t>
            </a:r>
            <a:r>
              <a:rPr lang="nl-NL" dirty="0"/>
              <a:t>?</a:t>
            </a:r>
            <a:br>
              <a:rPr lang="nl-NL" dirty="0"/>
            </a:br>
            <a:r>
              <a:rPr lang="nl-NL" sz="3100" i="1" dirty="0" err="1"/>
              <a:t>Task</a:t>
            </a:r>
            <a:r>
              <a:rPr lang="nl-NL" sz="3100" i="1" dirty="0"/>
              <a:t>  Management</a:t>
            </a:r>
            <a:endParaRPr lang="nl-NL" i="1" dirty="0"/>
          </a:p>
        </p:txBody>
      </p:sp>
      <p:pic>
        <p:nvPicPr>
          <p:cNvPr id="4" name="Picture 3" descr="Relay-race_02.jpg"/>
          <p:cNvPicPr>
            <a:picLocks noChangeAspect="1"/>
          </p:cNvPicPr>
          <p:nvPr/>
        </p:nvPicPr>
        <p:blipFill>
          <a:blip r:embed="rId3" cstate="print"/>
          <a:stretch>
            <a:fillRect/>
          </a:stretch>
        </p:blipFill>
        <p:spPr>
          <a:xfrm>
            <a:off x="8590313" y="3212976"/>
            <a:ext cx="3096344" cy="2057349"/>
          </a:xfrm>
          <a:prstGeom prst="rect">
            <a:avLst/>
          </a:prstGeom>
        </p:spPr>
      </p:pic>
      <p:pic>
        <p:nvPicPr>
          <p:cNvPr id="3" name="Picture 2">
            <a:extLst>
              <a:ext uri="{FF2B5EF4-FFF2-40B4-BE49-F238E27FC236}">
                <a16:creationId xmlns:a16="http://schemas.microsoft.com/office/drawing/2014/main" id="{500CDDB4-6A4D-402B-ACC1-FE1AFD642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2230767"/>
            <a:ext cx="2413368" cy="4290432"/>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CD5994B1-125E-497E-990F-1C56E3C96FA7}"/>
              </a:ext>
            </a:extLst>
          </p:cNvPr>
          <p:cNvSpPr/>
          <p:nvPr/>
        </p:nvSpPr>
        <p:spPr>
          <a:xfrm>
            <a:off x="8590313" y="1736992"/>
            <a:ext cx="3122276" cy="1200329"/>
          </a:xfrm>
          <a:prstGeom prst="rect">
            <a:avLst/>
          </a:prstGeom>
        </p:spPr>
        <p:txBody>
          <a:bodyPr wrap="square">
            <a:spAutoFit/>
          </a:bodyPr>
          <a:lstStyle/>
          <a:p>
            <a:r>
              <a:rPr lang="en-GB" b="1" dirty="0"/>
              <a:t>Flawless handovers:</a:t>
            </a:r>
          </a:p>
          <a:p>
            <a:pPr marL="285750" indent="-285750">
              <a:buFont typeface="Arial" panose="020B0604020202020204" pitchFamily="34" charset="0"/>
              <a:buChar char="•"/>
            </a:pPr>
            <a:r>
              <a:rPr lang="en-GB" dirty="0"/>
              <a:t>Ensure Delivery is complete</a:t>
            </a:r>
          </a:p>
          <a:p>
            <a:pPr marL="285750" indent="-285750">
              <a:buFont typeface="Arial" panose="020B0604020202020204" pitchFamily="34" charset="0"/>
              <a:buChar char="•"/>
            </a:pPr>
            <a:r>
              <a:rPr lang="en-GB" dirty="0"/>
              <a:t>Be Ready-to-Start</a:t>
            </a:r>
          </a:p>
          <a:p>
            <a:pPr marL="742950" lvl="1" indent="-285750">
              <a:buFont typeface="Arial" panose="020B0604020202020204" pitchFamily="34" charset="0"/>
              <a:buChar char="•"/>
            </a:pPr>
            <a:r>
              <a:rPr lang="en-GB" dirty="0"/>
              <a:t>Good preparation</a:t>
            </a:r>
          </a:p>
        </p:txBody>
      </p:sp>
      <p:sp>
        <p:nvSpPr>
          <p:cNvPr id="12" name="Rectangle 11">
            <a:extLst>
              <a:ext uri="{FF2B5EF4-FFF2-40B4-BE49-F238E27FC236}">
                <a16:creationId xmlns:a16="http://schemas.microsoft.com/office/drawing/2014/main" id="{F1B01F23-8A6D-426E-BC61-4B2AF0AA8DD3}"/>
              </a:ext>
            </a:extLst>
          </p:cNvPr>
          <p:cNvSpPr/>
          <p:nvPr/>
        </p:nvSpPr>
        <p:spPr>
          <a:xfrm>
            <a:off x="3278179" y="2195906"/>
            <a:ext cx="3465893" cy="1200329"/>
          </a:xfrm>
          <a:prstGeom prst="rect">
            <a:avLst/>
          </a:prstGeom>
        </p:spPr>
        <p:txBody>
          <a:bodyPr wrap="square">
            <a:spAutoFit/>
          </a:bodyPr>
          <a:lstStyle/>
          <a:p>
            <a:r>
              <a:rPr lang="en-GB" dirty="0"/>
              <a:t>Continuous (frequent) update of the “</a:t>
            </a:r>
            <a:r>
              <a:rPr lang="en-GB" b="1" dirty="0"/>
              <a:t>Expected Time to Complete</a:t>
            </a:r>
            <a:r>
              <a:rPr lang="en-GB" dirty="0"/>
              <a:t>” for each </a:t>
            </a:r>
            <a:r>
              <a:rPr lang="en-GB" b="1" dirty="0"/>
              <a:t>active</a:t>
            </a:r>
            <a:r>
              <a:rPr lang="en-GB" dirty="0"/>
              <a:t> task (ETTC)</a:t>
            </a:r>
          </a:p>
          <a:p>
            <a:endParaRPr lang="en-GB" dirty="0"/>
          </a:p>
        </p:txBody>
      </p:sp>
      <p:sp>
        <p:nvSpPr>
          <p:cNvPr id="2" name="TextBox 1">
            <a:extLst>
              <a:ext uri="{FF2B5EF4-FFF2-40B4-BE49-F238E27FC236}">
                <a16:creationId xmlns:a16="http://schemas.microsoft.com/office/drawing/2014/main" id="{BD8304FA-2E18-47FE-83CD-CBC54A057871}"/>
              </a:ext>
            </a:extLst>
          </p:cNvPr>
          <p:cNvSpPr txBox="1"/>
          <p:nvPr/>
        </p:nvSpPr>
        <p:spPr>
          <a:xfrm>
            <a:off x="3693574" y="4241650"/>
            <a:ext cx="2520280" cy="1055608"/>
          </a:xfrm>
          <a:prstGeom prst="round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en-US" sz="2800" b="1" dirty="0">
                <a:solidFill>
                  <a:srgbClr val="FFFF00"/>
                </a:solidFill>
              </a:rPr>
              <a:t>Task</a:t>
            </a:r>
          </a:p>
          <a:p>
            <a:pPr algn="ctr"/>
            <a:r>
              <a:rPr lang="en-US" sz="2800" b="1" dirty="0">
                <a:solidFill>
                  <a:srgbClr val="FFFF00"/>
                </a:solidFill>
              </a:rPr>
              <a:t> Management</a:t>
            </a:r>
          </a:p>
        </p:txBody>
      </p:sp>
      <p:sp>
        <p:nvSpPr>
          <p:cNvPr id="10" name="TextBox 9">
            <a:extLst>
              <a:ext uri="{FF2B5EF4-FFF2-40B4-BE49-F238E27FC236}">
                <a16:creationId xmlns:a16="http://schemas.microsoft.com/office/drawing/2014/main" id="{9C1CF3B2-4517-4812-B7E4-205CD0AC6D95}"/>
              </a:ext>
            </a:extLst>
          </p:cNvPr>
          <p:cNvSpPr txBox="1"/>
          <p:nvPr/>
        </p:nvSpPr>
        <p:spPr>
          <a:xfrm>
            <a:off x="3693574" y="5445224"/>
            <a:ext cx="6100996" cy="923330"/>
          </a:xfrm>
          <a:prstGeom prst="rect">
            <a:avLst/>
          </a:prstGeom>
        </p:spPr>
        <p:txBody>
          <a:bodyPr wrap="square">
            <a:spAutoFit/>
          </a:bodyPr>
          <a:lstStyle>
            <a:defPPr>
              <a:defRPr lang="nl-NL"/>
            </a:defPPr>
          </a:lstStyle>
          <a:p>
            <a:pPr marL="342900" indent="-342900">
              <a:buFont typeface="+mj-lt"/>
              <a:buAutoNum type="arabicPeriod"/>
            </a:pPr>
            <a:r>
              <a:rPr lang="en-US" dirty="0"/>
              <a:t>Assign and confirm a resource name</a:t>
            </a:r>
          </a:p>
          <a:p>
            <a:pPr marL="342900" indent="-342900">
              <a:buFont typeface="+mj-lt"/>
              <a:buAutoNum type="arabicPeriod"/>
            </a:pPr>
            <a:r>
              <a:rPr lang="en-US" dirty="0"/>
              <a:t>Start a task by changing the status</a:t>
            </a:r>
          </a:p>
          <a:p>
            <a:pPr marL="342900" indent="-342900">
              <a:buFont typeface="+mj-lt"/>
              <a:buAutoNum type="arabicPeriod"/>
            </a:pPr>
            <a:r>
              <a:rPr lang="en-US" dirty="0"/>
              <a:t>Update progress (</a:t>
            </a:r>
            <a:r>
              <a:rPr lang="en-US" dirty="0" err="1"/>
              <a:t>Ettc</a:t>
            </a:r>
            <a:r>
              <a:rPr lang="en-US" dirty="0"/>
              <a:t> = Estimated time to complete)</a:t>
            </a:r>
          </a:p>
        </p:txBody>
      </p:sp>
    </p:spTree>
    <p:extLst>
      <p:ext uri="{BB962C8B-B14F-4D97-AF65-F5344CB8AC3E}">
        <p14:creationId xmlns:p14="http://schemas.microsoft.com/office/powerpoint/2010/main" val="16092438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a:t>LYNX </a:t>
            </a:r>
            <a:r>
              <a:rPr lang="nl-NL" sz="2800" dirty="0" err="1"/>
              <a:t>Task</a:t>
            </a:r>
            <a:r>
              <a:rPr lang="nl-NL" sz="2800" dirty="0"/>
              <a:t> Management</a:t>
            </a:r>
            <a:br>
              <a:rPr lang="nl-NL" sz="2800" dirty="0"/>
            </a:br>
            <a:r>
              <a:rPr lang="nl-NL" sz="2800" dirty="0"/>
              <a:t>via </a:t>
            </a:r>
            <a:r>
              <a:rPr lang="nl-NL" sz="2800" dirty="0" err="1"/>
              <a:t>the</a:t>
            </a:r>
            <a:r>
              <a:rPr lang="nl-NL" sz="2800" dirty="0"/>
              <a:t> “</a:t>
            </a:r>
            <a:r>
              <a:rPr lang="nl-NL" sz="2800" i="1" dirty="0" err="1"/>
              <a:t>Task</a:t>
            </a:r>
            <a:r>
              <a:rPr lang="nl-NL" sz="2800" i="1" dirty="0"/>
              <a:t> Manager </a:t>
            </a:r>
            <a:r>
              <a:rPr lang="nl-NL" sz="2800" i="1" dirty="0" err="1"/>
              <a:t>Role</a:t>
            </a:r>
            <a:r>
              <a:rPr lang="nl-NL" sz="2800" i="1" dirty="0"/>
              <a:t>”</a:t>
            </a:r>
            <a:r>
              <a:rPr lang="nl-NL" sz="2800" dirty="0"/>
              <a:t> </a:t>
            </a:r>
            <a:endParaRPr lang="en-GB" sz="9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55</a:t>
            </a:fld>
            <a:endParaRPr lang="nl-NL" dirty="0"/>
          </a:p>
        </p:txBody>
      </p:sp>
      <p:sp>
        <p:nvSpPr>
          <p:cNvPr id="4" name="Rectangle 3"/>
          <p:cNvSpPr/>
          <p:nvPr/>
        </p:nvSpPr>
        <p:spPr>
          <a:xfrm>
            <a:off x="1159687" y="3003592"/>
            <a:ext cx="740523" cy="2863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START</a:t>
            </a:r>
          </a:p>
        </p:txBody>
      </p:sp>
      <p:sp>
        <p:nvSpPr>
          <p:cNvPr id="6" name="Rectangle 5"/>
          <p:cNvSpPr/>
          <p:nvPr/>
        </p:nvSpPr>
        <p:spPr>
          <a:xfrm>
            <a:off x="2247075" y="3001941"/>
            <a:ext cx="1154220" cy="284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tx1">
                    <a:lumMod val="85000"/>
                    <a:lumOff val="15000"/>
                  </a:schemeClr>
                </a:solidFill>
              </a:rPr>
              <a:t>Concept</a:t>
            </a:r>
          </a:p>
        </p:txBody>
      </p:sp>
      <p:cxnSp>
        <p:nvCxnSpPr>
          <p:cNvPr id="9" name="Elbow Connector 8"/>
          <p:cNvCxnSpPr>
            <a:cxnSpLocks/>
            <a:stCxn id="4" idx="3"/>
            <a:endCxn id="6" idx="1"/>
          </p:cNvCxnSpPr>
          <p:nvPr/>
        </p:nvCxnSpPr>
        <p:spPr>
          <a:xfrm flipV="1">
            <a:off x="1900210" y="3144337"/>
            <a:ext cx="346865" cy="242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Diamond 35"/>
          <p:cNvSpPr/>
          <p:nvPr/>
        </p:nvSpPr>
        <p:spPr>
          <a:xfrm>
            <a:off x="7627886" y="4437816"/>
            <a:ext cx="229786" cy="257266"/>
          </a:xfrm>
          <a:prstGeom prst="diamon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0" name="Rectangle 29"/>
          <p:cNvSpPr/>
          <p:nvPr/>
        </p:nvSpPr>
        <p:spPr>
          <a:xfrm>
            <a:off x="5970992" y="4416537"/>
            <a:ext cx="1367442" cy="28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tx1">
                    <a:lumMod val="85000"/>
                    <a:lumOff val="15000"/>
                  </a:schemeClr>
                </a:solidFill>
              </a:rPr>
              <a:t>Integration</a:t>
            </a:r>
            <a:endParaRPr lang="en-GB" sz="1400" i="1" dirty="0">
              <a:solidFill>
                <a:schemeClr val="tx1">
                  <a:lumMod val="85000"/>
                  <a:lumOff val="15000"/>
                </a:schemeClr>
              </a:solidFill>
            </a:endParaRPr>
          </a:p>
        </p:txBody>
      </p:sp>
      <p:cxnSp>
        <p:nvCxnSpPr>
          <p:cNvPr id="12" name="Elbow Connector 11"/>
          <p:cNvCxnSpPr>
            <a:cxnSpLocks/>
            <a:stCxn id="39" idx="3"/>
            <a:endCxn id="30" idx="0"/>
          </p:cNvCxnSpPr>
          <p:nvPr/>
        </p:nvCxnSpPr>
        <p:spPr>
          <a:xfrm>
            <a:off x="5520760" y="3500992"/>
            <a:ext cx="1133953" cy="91554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439816" y="3356992"/>
            <a:ext cx="1080944" cy="288000"/>
          </a:xfrm>
          <a:prstGeom prst="rect">
            <a:avLst/>
          </a:prstGeom>
          <a:noFill/>
          <a:ln>
            <a:solidFill>
              <a:srgbClr val="204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tx1">
                    <a:lumMod val="85000"/>
                    <a:lumOff val="15000"/>
                  </a:schemeClr>
                </a:solidFill>
              </a:rPr>
              <a:t>Hardware</a:t>
            </a:r>
            <a:endParaRPr lang="en-GB" sz="1400" i="1" dirty="0">
              <a:solidFill>
                <a:schemeClr val="tx1">
                  <a:lumMod val="85000"/>
                  <a:lumOff val="15000"/>
                </a:schemeClr>
              </a:solidFill>
            </a:endParaRPr>
          </a:p>
        </p:txBody>
      </p:sp>
      <p:sp>
        <p:nvSpPr>
          <p:cNvPr id="48" name="Rectangle 47"/>
          <p:cNvSpPr/>
          <p:nvPr/>
        </p:nvSpPr>
        <p:spPr>
          <a:xfrm>
            <a:off x="7857672" y="4422449"/>
            <a:ext cx="1414263" cy="28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Buffer</a:t>
            </a:r>
          </a:p>
        </p:txBody>
      </p:sp>
      <p:sp>
        <p:nvSpPr>
          <p:cNvPr id="49" name="Diamond 48"/>
          <p:cNvSpPr/>
          <p:nvPr/>
        </p:nvSpPr>
        <p:spPr>
          <a:xfrm>
            <a:off x="9278257" y="4447147"/>
            <a:ext cx="229786" cy="257266"/>
          </a:xfrm>
          <a:prstGeom prst="diamon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46" name="Elbow Connector 45"/>
          <p:cNvCxnSpPr>
            <a:cxnSpLocks/>
            <a:stCxn id="6" idx="3"/>
            <a:endCxn id="39" idx="1"/>
          </p:cNvCxnSpPr>
          <p:nvPr/>
        </p:nvCxnSpPr>
        <p:spPr>
          <a:xfrm>
            <a:off x="3401295" y="3144337"/>
            <a:ext cx="1038521" cy="35665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Elbow Connector 11">
            <a:extLst>
              <a:ext uri="{FF2B5EF4-FFF2-40B4-BE49-F238E27FC236}">
                <a16:creationId xmlns:a16="http://schemas.microsoft.com/office/drawing/2014/main" id="{B35442F1-164B-4097-A563-105DB2D77C72}"/>
              </a:ext>
            </a:extLst>
          </p:cNvPr>
          <p:cNvCxnSpPr>
            <a:cxnSpLocks/>
            <a:stCxn id="24" idx="3"/>
            <a:endCxn id="30" idx="1"/>
          </p:cNvCxnSpPr>
          <p:nvPr/>
        </p:nvCxnSpPr>
        <p:spPr>
          <a:xfrm>
            <a:off x="5553415" y="4145648"/>
            <a:ext cx="417577" cy="41488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C4DBBBC-C788-4F0F-9BD5-4F9B62D5663A}"/>
              </a:ext>
            </a:extLst>
          </p:cNvPr>
          <p:cNvSpPr/>
          <p:nvPr/>
        </p:nvSpPr>
        <p:spPr>
          <a:xfrm>
            <a:off x="3862706" y="4003252"/>
            <a:ext cx="1690709" cy="284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tx1">
                    <a:lumMod val="85000"/>
                    <a:lumOff val="15000"/>
                  </a:schemeClr>
                </a:solidFill>
              </a:rPr>
              <a:t>Software</a:t>
            </a:r>
            <a:endParaRPr lang="en-GB" sz="1400" i="1" dirty="0">
              <a:solidFill>
                <a:schemeClr val="tx1">
                  <a:lumMod val="85000"/>
                  <a:lumOff val="15000"/>
                </a:schemeClr>
              </a:solidFill>
            </a:endParaRPr>
          </a:p>
        </p:txBody>
      </p:sp>
      <p:cxnSp>
        <p:nvCxnSpPr>
          <p:cNvPr id="26" name="Elbow Connector 45">
            <a:extLst>
              <a:ext uri="{FF2B5EF4-FFF2-40B4-BE49-F238E27FC236}">
                <a16:creationId xmlns:a16="http://schemas.microsoft.com/office/drawing/2014/main" id="{2DF92309-A5CD-4F76-AF83-68E543484AA4}"/>
              </a:ext>
            </a:extLst>
          </p:cNvPr>
          <p:cNvCxnSpPr>
            <a:cxnSpLocks/>
            <a:stCxn id="6" idx="3"/>
            <a:endCxn id="24" idx="1"/>
          </p:cNvCxnSpPr>
          <p:nvPr/>
        </p:nvCxnSpPr>
        <p:spPr>
          <a:xfrm>
            <a:off x="3401295" y="3144337"/>
            <a:ext cx="461411" cy="100131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760D8D7-205F-482D-83D4-4E4F55BF0B21}"/>
              </a:ext>
            </a:extLst>
          </p:cNvPr>
          <p:cNvPicPr>
            <a:picLocks noChangeAspect="1"/>
          </p:cNvPicPr>
          <p:nvPr/>
        </p:nvPicPr>
        <p:blipFill>
          <a:blip r:embed="rId2"/>
          <a:stretch>
            <a:fillRect/>
          </a:stretch>
        </p:blipFill>
        <p:spPr>
          <a:xfrm>
            <a:off x="8112224" y="1835089"/>
            <a:ext cx="3518246" cy="2099514"/>
          </a:xfrm>
          <a:prstGeom prst="rect">
            <a:avLst/>
          </a:prstGeom>
          <a:ln>
            <a:solidFill>
              <a:schemeClr val="accent1"/>
            </a:solidFill>
          </a:ln>
        </p:spPr>
      </p:pic>
      <p:cxnSp>
        <p:nvCxnSpPr>
          <p:cNvPr id="7" name="Straight Arrow Connector 6">
            <a:extLst>
              <a:ext uri="{FF2B5EF4-FFF2-40B4-BE49-F238E27FC236}">
                <a16:creationId xmlns:a16="http://schemas.microsoft.com/office/drawing/2014/main" id="{A4B7744F-5321-49A8-AEE9-7872EBFDFD4C}"/>
              </a:ext>
            </a:extLst>
          </p:cNvPr>
          <p:cNvCxnSpPr>
            <a:cxnSpLocks/>
            <a:stCxn id="48" idx="0"/>
          </p:cNvCxnSpPr>
          <p:nvPr/>
        </p:nvCxnSpPr>
        <p:spPr>
          <a:xfrm flipV="1">
            <a:off x="8564804" y="3429001"/>
            <a:ext cx="1995692" cy="993448"/>
          </a:xfrm>
          <a:prstGeom prst="straightConnector1">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1CE379B-3AE2-4985-857A-709B497D802E}"/>
              </a:ext>
            </a:extLst>
          </p:cNvPr>
          <p:cNvGrpSpPr/>
          <p:nvPr/>
        </p:nvGrpSpPr>
        <p:grpSpPr>
          <a:xfrm>
            <a:off x="2352688" y="3573801"/>
            <a:ext cx="1179758" cy="1179758"/>
            <a:chOff x="1875392" y="2961538"/>
            <a:chExt cx="1179758" cy="1179758"/>
          </a:xfrm>
        </p:grpSpPr>
        <p:sp>
          <p:nvSpPr>
            <p:cNvPr id="20" name="Oval 19">
              <a:extLst>
                <a:ext uri="{FF2B5EF4-FFF2-40B4-BE49-F238E27FC236}">
                  <a16:creationId xmlns:a16="http://schemas.microsoft.com/office/drawing/2014/main" id="{8E804AED-8C33-47BB-B055-D4F6D7928F2C}"/>
                </a:ext>
              </a:extLst>
            </p:cNvPr>
            <p:cNvSpPr/>
            <p:nvPr/>
          </p:nvSpPr>
          <p:spPr>
            <a:xfrm>
              <a:off x="1875392" y="2961538"/>
              <a:ext cx="1179758" cy="1179758"/>
            </a:xfrm>
            <a:prstGeom prst="ellipse">
              <a:avLst/>
            </a:prstGeom>
            <a:solidFill>
              <a:srgbClr val="2C387D"/>
            </a:solidFill>
            <a:ln w="25400" cap="flat" cmpd="sng" algn="ctr">
              <a:solidFill>
                <a:srgbClr val="FFFFFF"/>
              </a:solidFill>
              <a:prstDash val="solid"/>
            </a:ln>
            <a:effectLst/>
          </p:spPr>
          <p:style>
            <a:lnRef idx="2">
              <a:scrgbClr r="0" g="0" b="0"/>
            </a:lnRef>
            <a:fillRef idx="1">
              <a:scrgbClr r="0" g="0" b="0"/>
            </a:fillRef>
            <a:effectRef idx="0">
              <a:scrgbClr r="0" g="0" b="0"/>
            </a:effectRef>
            <a:fontRef idx="minor">
              <a:schemeClr val="tx1"/>
            </a:fontRef>
          </p:style>
        </p:sp>
        <p:sp>
          <p:nvSpPr>
            <p:cNvPr id="21" name="Oval 4">
              <a:extLst>
                <a:ext uri="{FF2B5EF4-FFF2-40B4-BE49-F238E27FC236}">
                  <a16:creationId xmlns:a16="http://schemas.microsoft.com/office/drawing/2014/main" id="{DD4A916F-B9F1-4BD4-9A76-CE00383680DE}"/>
                </a:ext>
              </a:extLst>
            </p:cNvPr>
            <p:cNvSpPr txBox="1"/>
            <p:nvPr/>
          </p:nvSpPr>
          <p:spPr>
            <a:xfrm>
              <a:off x="2048164" y="3134310"/>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Task manager </a:t>
              </a:r>
            </a:p>
          </p:txBody>
        </p:sp>
      </p:grpSp>
    </p:spTree>
    <p:extLst>
      <p:ext uri="{BB962C8B-B14F-4D97-AF65-F5344CB8AC3E}">
        <p14:creationId xmlns:p14="http://schemas.microsoft.com/office/powerpoint/2010/main" val="35044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FE2E-11F9-4E7A-9F2C-F283D8A2264D}"/>
              </a:ext>
            </a:extLst>
          </p:cNvPr>
          <p:cNvSpPr>
            <a:spLocks noGrp="1"/>
          </p:cNvSpPr>
          <p:nvPr>
            <p:ph type="title"/>
          </p:nvPr>
        </p:nvSpPr>
        <p:spPr/>
        <p:txBody>
          <a:bodyPr>
            <a:noAutofit/>
          </a:bodyPr>
          <a:lstStyle/>
          <a:p>
            <a:r>
              <a:rPr lang="en-US" sz="3200" dirty="0"/>
              <a:t>Intermezzo</a:t>
            </a:r>
            <a:br>
              <a:rPr lang="en-US" sz="3200" dirty="0"/>
            </a:br>
            <a:r>
              <a:rPr lang="en-US" sz="2800" i="1" dirty="0"/>
              <a:t>Your tasks in a project plan created by a project manager</a:t>
            </a:r>
            <a:endParaRPr lang="en-NL" sz="3200" i="1" dirty="0"/>
          </a:p>
        </p:txBody>
      </p:sp>
      <p:sp>
        <p:nvSpPr>
          <p:cNvPr id="3" name="Slide Number Placeholder 2">
            <a:extLst>
              <a:ext uri="{FF2B5EF4-FFF2-40B4-BE49-F238E27FC236}">
                <a16:creationId xmlns:a16="http://schemas.microsoft.com/office/drawing/2014/main" id="{9D5EC7D5-8048-4154-A51E-3070AD1C20A2}"/>
              </a:ext>
            </a:extLst>
          </p:cNvPr>
          <p:cNvSpPr>
            <a:spLocks noGrp="1"/>
          </p:cNvSpPr>
          <p:nvPr>
            <p:ph type="sldNum" sz="quarter" idx="4"/>
          </p:nvPr>
        </p:nvSpPr>
        <p:spPr/>
        <p:txBody>
          <a:bodyPr/>
          <a:lstStyle/>
          <a:p>
            <a:fld id="{96499B70-49A0-4519-9B09-62EDDB406EFA}" type="slidenum">
              <a:rPr lang="nl-NL" smtClean="0"/>
              <a:pPr/>
              <a:t>56</a:t>
            </a:fld>
            <a:endParaRPr lang="nl-NL"/>
          </a:p>
        </p:txBody>
      </p:sp>
      <p:pic>
        <p:nvPicPr>
          <p:cNvPr id="5" name="Picture 4">
            <a:extLst>
              <a:ext uri="{FF2B5EF4-FFF2-40B4-BE49-F238E27FC236}">
                <a16:creationId xmlns:a16="http://schemas.microsoft.com/office/drawing/2014/main" id="{40286B7D-509D-4D42-AFB7-4160D95C0155}"/>
              </a:ext>
            </a:extLst>
          </p:cNvPr>
          <p:cNvPicPr>
            <a:picLocks noChangeAspect="1"/>
          </p:cNvPicPr>
          <p:nvPr/>
        </p:nvPicPr>
        <p:blipFill>
          <a:blip r:embed="rId2"/>
          <a:stretch>
            <a:fillRect/>
          </a:stretch>
        </p:blipFill>
        <p:spPr>
          <a:xfrm>
            <a:off x="677258" y="1916832"/>
            <a:ext cx="9996561" cy="3871941"/>
          </a:xfrm>
          <a:prstGeom prst="rect">
            <a:avLst/>
          </a:prstGeom>
          <a:ln>
            <a:solidFill>
              <a:schemeClr val="bg1">
                <a:lumMod val="75000"/>
              </a:schemeClr>
            </a:solidFill>
          </a:ln>
        </p:spPr>
      </p:pic>
    </p:spTree>
    <p:extLst>
      <p:ext uri="{BB962C8B-B14F-4D97-AF65-F5344CB8AC3E}">
        <p14:creationId xmlns:p14="http://schemas.microsoft.com/office/powerpoint/2010/main" val="2231342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“To do” List</a:t>
            </a:r>
            <a:br>
              <a:rPr lang="en-US" sz="2800" dirty="0"/>
            </a:br>
            <a:r>
              <a:rPr lang="en-US" sz="2400" i="1" dirty="0"/>
              <a:t>Sequence from </a:t>
            </a:r>
            <a:r>
              <a:rPr lang="en-US" sz="2400" i="1" dirty="0">
                <a:solidFill>
                  <a:srgbClr val="FF0000"/>
                </a:solidFill>
              </a:rPr>
              <a:t>red</a:t>
            </a:r>
            <a:r>
              <a:rPr lang="en-US" sz="2400" i="1" dirty="0"/>
              <a:t> to </a:t>
            </a:r>
            <a:r>
              <a:rPr lang="en-US" sz="2400" i="1" dirty="0">
                <a:solidFill>
                  <a:srgbClr val="00B050"/>
                </a:solidFill>
              </a:rPr>
              <a:t>green</a:t>
            </a:r>
            <a:r>
              <a:rPr lang="en-US" sz="2400" i="1" dirty="0"/>
              <a:t> </a:t>
            </a:r>
          </a:p>
        </p:txBody>
      </p:sp>
      <p:sp>
        <p:nvSpPr>
          <p:cNvPr id="3" name="Slide Number Placeholder 2"/>
          <p:cNvSpPr>
            <a:spLocks noGrp="1"/>
          </p:cNvSpPr>
          <p:nvPr>
            <p:ph type="sldNum" sz="quarter" idx="4"/>
          </p:nvPr>
        </p:nvSpPr>
        <p:spPr/>
        <p:txBody>
          <a:bodyPr/>
          <a:lstStyle/>
          <a:p>
            <a:fld id="{96499B70-49A0-4519-9B09-62EDDB406EFA}" type="slidenum">
              <a:rPr lang="nl-NL" smtClean="0"/>
              <a:pPr/>
              <a:t>57</a:t>
            </a:fld>
            <a:endParaRPr lang="nl-NL" dirty="0"/>
          </a:p>
        </p:txBody>
      </p:sp>
      <p:pic>
        <p:nvPicPr>
          <p:cNvPr id="8" name="Picture 7">
            <a:extLst>
              <a:ext uri="{FF2B5EF4-FFF2-40B4-BE49-F238E27FC236}">
                <a16:creationId xmlns:a16="http://schemas.microsoft.com/office/drawing/2014/main" id="{D33CE990-50A6-46A0-891A-6F5F0226015F}"/>
              </a:ext>
            </a:extLst>
          </p:cNvPr>
          <p:cNvPicPr>
            <a:picLocks noChangeAspect="1"/>
          </p:cNvPicPr>
          <p:nvPr/>
        </p:nvPicPr>
        <p:blipFill>
          <a:blip r:embed="rId3"/>
          <a:stretch>
            <a:fillRect/>
          </a:stretch>
        </p:blipFill>
        <p:spPr>
          <a:xfrm>
            <a:off x="911424" y="2204864"/>
            <a:ext cx="8067734" cy="2105040"/>
          </a:xfrm>
          <a:prstGeom prst="rect">
            <a:avLst/>
          </a:prstGeom>
          <a:ln>
            <a:solidFill>
              <a:schemeClr val="bg1">
                <a:lumMod val="75000"/>
              </a:schemeClr>
            </a:solidFill>
          </a:ln>
        </p:spPr>
      </p:pic>
    </p:spTree>
    <p:extLst>
      <p:ext uri="{BB962C8B-B14F-4D97-AF65-F5344CB8AC3E}">
        <p14:creationId xmlns:p14="http://schemas.microsoft.com/office/powerpoint/2010/main" val="440753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4BDB-BCEC-4E37-8871-BC33B9112603}"/>
              </a:ext>
            </a:extLst>
          </p:cNvPr>
          <p:cNvSpPr>
            <a:spLocks noGrp="1"/>
          </p:cNvSpPr>
          <p:nvPr>
            <p:ph type="title"/>
          </p:nvPr>
        </p:nvSpPr>
        <p:spPr/>
        <p:txBody>
          <a:bodyPr>
            <a:normAutofit fontScale="90000"/>
          </a:bodyPr>
          <a:lstStyle/>
          <a:p>
            <a:r>
              <a:rPr lang="en-US" dirty="0"/>
              <a:t>Manage the Task</a:t>
            </a:r>
            <a:br>
              <a:rPr lang="en-US" dirty="0"/>
            </a:br>
            <a:r>
              <a:rPr lang="en-US" sz="3600" i="1" dirty="0"/>
              <a:t>From…..</a:t>
            </a:r>
            <a:endParaRPr lang="en-NL" i="1" dirty="0"/>
          </a:p>
        </p:txBody>
      </p:sp>
      <p:sp>
        <p:nvSpPr>
          <p:cNvPr id="3" name="Slide Number Placeholder 2">
            <a:extLst>
              <a:ext uri="{FF2B5EF4-FFF2-40B4-BE49-F238E27FC236}">
                <a16:creationId xmlns:a16="http://schemas.microsoft.com/office/drawing/2014/main" id="{29E63FD2-4B12-4486-B091-8FA3E06998B3}"/>
              </a:ext>
            </a:extLst>
          </p:cNvPr>
          <p:cNvSpPr>
            <a:spLocks noGrp="1"/>
          </p:cNvSpPr>
          <p:nvPr>
            <p:ph type="sldNum" sz="quarter" idx="4"/>
          </p:nvPr>
        </p:nvSpPr>
        <p:spPr/>
        <p:txBody>
          <a:bodyPr/>
          <a:lstStyle/>
          <a:p>
            <a:fld id="{96499B70-49A0-4519-9B09-62EDDB406EFA}" type="slidenum">
              <a:rPr lang="nl-NL" smtClean="0"/>
              <a:pPr/>
              <a:t>58</a:t>
            </a:fld>
            <a:endParaRPr lang="nl-NL"/>
          </a:p>
        </p:txBody>
      </p:sp>
      <p:pic>
        <p:nvPicPr>
          <p:cNvPr id="9" name="Picture 8">
            <a:extLst>
              <a:ext uri="{FF2B5EF4-FFF2-40B4-BE49-F238E27FC236}">
                <a16:creationId xmlns:a16="http://schemas.microsoft.com/office/drawing/2014/main" id="{D17E26B6-C9FA-45F4-8D45-79BDD121A715}"/>
              </a:ext>
            </a:extLst>
          </p:cNvPr>
          <p:cNvPicPr>
            <a:picLocks noChangeAspect="1"/>
          </p:cNvPicPr>
          <p:nvPr/>
        </p:nvPicPr>
        <p:blipFill>
          <a:blip r:embed="rId2"/>
          <a:stretch>
            <a:fillRect/>
          </a:stretch>
        </p:blipFill>
        <p:spPr>
          <a:xfrm>
            <a:off x="193973" y="1700808"/>
            <a:ext cx="7991533" cy="2262204"/>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8067D0D8-FF1A-4EC5-9BDB-377DF813957B}"/>
              </a:ext>
            </a:extLst>
          </p:cNvPr>
          <p:cNvPicPr>
            <a:picLocks noChangeAspect="1"/>
          </p:cNvPicPr>
          <p:nvPr/>
        </p:nvPicPr>
        <p:blipFill rotWithShape="1">
          <a:blip r:embed="rId3"/>
          <a:srcRect t="7044"/>
          <a:stretch/>
        </p:blipFill>
        <p:spPr>
          <a:xfrm>
            <a:off x="7968208" y="332656"/>
            <a:ext cx="4101827" cy="6444298"/>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449736B4-10A6-4D87-94A7-ED8BCF483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5640" y="3504875"/>
            <a:ext cx="497975" cy="458137"/>
          </a:xfrm>
          <a:prstGeom prst="rect">
            <a:avLst/>
          </a:prstGeom>
        </p:spPr>
      </p:pic>
      <p:sp>
        <p:nvSpPr>
          <p:cNvPr id="13" name="TextBox 12">
            <a:extLst>
              <a:ext uri="{FF2B5EF4-FFF2-40B4-BE49-F238E27FC236}">
                <a16:creationId xmlns:a16="http://schemas.microsoft.com/office/drawing/2014/main" id="{C6AEEF61-2166-45BE-B833-CBD43C389B7C}"/>
              </a:ext>
            </a:extLst>
          </p:cNvPr>
          <p:cNvSpPr txBox="1"/>
          <p:nvPr/>
        </p:nvSpPr>
        <p:spPr>
          <a:xfrm>
            <a:off x="1916495" y="4023589"/>
            <a:ext cx="2376264" cy="307777"/>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de-DE" sz="1400" dirty="0">
                <a:solidFill>
                  <a:schemeClr val="bg1"/>
                </a:solidFill>
              </a:rPr>
              <a:t>Opens the project plan</a:t>
            </a:r>
          </a:p>
        </p:txBody>
      </p:sp>
      <p:sp>
        <p:nvSpPr>
          <p:cNvPr id="14" name="Oval 13">
            <a:extLst>
              <a:ext uri="{FF2B5EF4-FFF2-40B4-BE49-F238E27FC236}">
                <a16:creationId xmlns:a16="http://schemas.microsoft.com/office/drawing/2014/main" id="{0B7A42EE-1AAC-4694-8439-CE1BCA6DCE93}"/>
              </a:ext>
            </a:extLst>
          </p:cNvPr>
          <p:cNvSpPr/>
          <p:nvPr/>
        </p:nvSpPr>
        <p:spPr>
          <a:xfrm>
            <a:off x="7393787" y="2185845"/>
            <a:ext cx="360041" cy="315648"/>
          </a:xfrm>
          <a:prstGeom prst="ellipse">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3">
            <a:extLst>
              <a:ext uri="{FF2B5EF4-FFF2-40B4-BE49-F238E27FC236}">
                <a16:creationId xmlns:a16="http://schemas.microsoft.com/office/drawing/2014/main" id="{9BF05CA8-7EE0-4BF1-86F8-884255C49010}"/>
              </a:ext>
            </a:extLst>
          </p:cNvPr>
          <p:cNvSpPr txBox="1"/>
          <p:nvPr/>
        </p:nvSpPr>
        <p:spPr>
          <a:xfrm>
            <a:off x="6133792" y="808655"/>
            <a:ext cx="1160874" cy="307777"/>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r>
              <a:rPr lang="de-DE" sz="1400">
                <a:solidFill>
                  <a:schemeClr val="bg1"/>
                </a:solidFill>
              </a:rPr>
              <a:t>Refresh</a:t>
            </a:r>
          </a:p>
        </p:txBody>
      </p:sp>
      <p:cxnSp>
        <p:nvCxnSpPr>
          <p:cNvPr id="16" name="Straight Arrow Connector 15">
            <a:extLst>
              <a:ext uri="{FF2B5EF4-FFF2-40B4-BE49-F238E27FC236}">
                <a16:creationId xmlns:a16="http://schemas.microsoft.com/office/drawing/2014/main" id="{B44246BF-D45E-4B71-A4B5-381A60B441A9}"/>
              </a:ext>
            </a:extLst>
          </p:cNvPr>
          <p:cNvCxnSpPr>
            <a:cxnSpLocks/>
            <a:stCxn id="15" idx="2"/>
            <a:endCxn id="14" idx="1"/>
          </p:cNvCxnSpPr>
          <p:nvPr/>
        </p:nvCxnSpPr>
        <p:spPr>
          <a:xfrm>
            <a:off x="6714229" y="1116432"/>
            <a:ext cx="732285" cy="1115639"/>
          </a:xfrm>
          <a:prstGeom prst="straightConnector1">
            <a:avLst/>
          </a:prstGeom>
          <a:ln w="19050">
            <a:solidFill>
              <a:srgbClr val="204892"/>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4">
            <a:extLst>
              <a:ext uri="{FF2B5EF4-FFF2-40B4-BE49-F238E27FC236}">
                <a16:creationId xmlns:a16="http://schemas.microsoft.com/office/drawing/2014/main" id="{8CC548FA-8E5D-41AB-9482-E4325CE60DEF}"/>
              </a:ext>
            </a:extLst>
          </p:cNvPr>
          <p:cNvSpPr/>
          <p:nvPr/>
        </p:nvSpPr>
        <p:spPr>
          <a:xfrm>
            <a:off x="11598396" y="312830"/>
            <a:ext cx="360041" cy="331542"/>
          </a:xfrm>
          <a:prstGeom prst="rect">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3">
            <a:extLst>
              <a:ext uri="{FF2B5EF4-FFF2-40B4-BE49-F238E27FC236}">
                <a16:creationId xmlns:a16="http://schemas.microsoft.com/office/drawing/2014/main" id="{1816E057-528B-453A-A46A-D8199009F53B}"/>
              </a:ext>
            </a:extLst>
          </p:cNvPr>
          <p:cNvSpPr txBox="1"/>
          <p:nvPr/>
        </p:nvSpPr>
        <p:spPr>
          <a:xfrm>
            <a:off x="10360947" y="91411"/>
            <a:ext cx="611902" cy="307777"/>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r>
              <a:rPr lang="de-DE" sz="1400">
                <a:solidFill>
                  <a:schemeClr val="bg1"/>
                </a:solidFill>
              </a:rPr>
              <a:t>Save!</a:t>
            </a:r>
          </a:p>
        </p:txBody>
      </p:sp>
      <p:cxnSp>
        <p:nvCxnSpPr>
          <p:cNvPr id="22" name="Straight Arrow Connector 21">
            <a:extLst>
              <a:ext uri="{FF2B5EF4-FFF2-40B4-BE49-F238E27FC236}">
                <a16:creationId xmlns:a16="http://schemas.microsoft.com/office/drawing/2014/main" id="{A21C0BB2-B7DA-434A-800F-36609E3A9081}"/>
              </a:ext>
            </a:extLst>
          </p:cNvPr>
          <p:cNvCxnSpPr>
            <a:stCxn id="20" idx="3"/>
            <a:endCxn id="19" idx="1"/>
          </p:cNvCxnSpPr>
          <p:nvPr/>
        </p:nvCxnSpPr>
        <p:spPr>
          <a:xfrm>
            <a:off x="10972849" y="245300"/>
            <a:ext cx="625547" cy="233301"/>
          </a:xfrm>
          <a:prstGeom prst="straightConnector1">
            <a:avLst/>
          </a:prstGeom>
          <a:ln w="19050">
            <a:solidFill>
              <a:srgbClr val="4D762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963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4BDB-BCEC-4E37-8871-BC33B9112603}"/>
              </a:ext>
            </a:extLst>
          </p:cNvPr>
          <p:cNvSpPr>
            <a:spLocks noGrp="1"/>
          </p:cNvSpPr>
          <p:nvPr>
            <p:ph type="title"/>
          </p:nvPr>
        </p:nvSpPr>
        <p:spPr/>
        <p:txBody>
          <a:bodyPr>
            <a:normAutofit fontScale="90000"/>
          </a:bodyPr>
          <a:lstStyle/>
          <a:p>
            <a:r>
              <a:rPr lang="en-US" dirty="0"/>
              <a:t>Manage the Task</a:t>
            </a:r>
            <a:br>
              <a:rPr lang="en-US" dirty="0"/>
            </a:br>
            <a:r>
              <a:rPr lang="en-US" sz="3600" i="1" dirty="0"/>
              <a:t>To…..</a:t>
            </a:r>
            <a:endParaRPr lang="en-NL" i="1" dirty="0"/>
          </a:p>
        </p:txBody>
      </p:sp>
      <p:sp>
        <p:nvSpPr>
          <p:cNvPr id="3" name="Slide Number Placeholder 2">
            <a:extLst>
              <a:ext uri="{FF2B5EF4-FFF2-40B4-BE49-F238E27FC236}">
                <a16:creationId xmlns:a16="http://schemas.microsoft.com/office/drawing/2014/main" id="{29E63FD2-4B12-4486-B091-8FA3E06998B3}"/>
              </a:ext>
            </a:extLst>
          </p:cNvPr>
          <p:cNvSpPr>
            <a:spLocks noGrp="1"/>
          </p:cNvSpPr>
          <p:nvPr>
            <p:ph type="sldNum" sz="quarter" idx="4"/>
          </p:nvPr>
        </p:nvSpPr>
        <p:spPr/>
        <p:txBody>
          <a:bodyPr/>
          <a:lstStyle/>
          <a:p>
            <a:fld id="{96499B70-49A0-4519-9B09-62EDDB406EFA}" type="slidenum">
              <a:rPr lang="nl-NL" smtClean="0"/>
              <a:pPr/>
              <a:t>59</a:t>
            </a:fld>
            <a:endParaRPr lang="nl-NL"/>
          </a:p>
        </p:txBody>
      </p:sp>
      <p:sp>
        <p:nvSpPr>
          <p:cNvPr id="6" name="TextBox 5">
            <a:extLst>
              <a:ext uri="{FF2B5EF4-FFF2-40B4-BE49-F238E27FC236}">
                <a16:creationId xmlns:a16="http://schemas.microsoft.com/office/drawing/2014/main" id="{B16C6479-3BB4-4EF6-891C-69DBA1A57333}"/>
              </a:ext>
            </a:extLst>
          </p:cNvPr>
          <p:cNvSpPr txBox="1"/>
          <p:nvPr/>
        </p:nvSpPr>
        <p:spPr>
          <a:xfrm>
            <a:off x="263352" y="4293096"/>
            <a:ext cx="5472608" cy="1200329"/>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spcBef>
                <a:spcPts val="700"/>
              </a:spcBef>
              <a:buClr>
                <a:schemeClr val="accent2"/>
              </a:buClr>
              <a:buSzPct val="70000"/>
            </a:pPr>
            <a:r>
              <a:rPr lang="en-US" b="1" dirty="0">
                <a:solidFill>
                  <a:srgbClr val="FFFF00"/>
                </a:solidFill>
                <a:latin typeface="Tw Cen MT" pitchFamily="34" charset="0"/>
                <a:ea typeface="Adobe Fan Heiti Std B" pitchFamily="34" charset="-128"/>
                <a:cs typeface="Arial" pitchFamily="34" charset="0"/>
              </a:rPr>
              <a:t>Steps:</a:t>
            </a:r>
          </a:p>
          <a:p>
            <a:pPr marL="342900" indent="-342900">
              <a:buClr>
                <a:schemeClr val="bg1"/>
              </a:buClr>
              <a:buSzPct val="100000"/>
              <a:buFont typeface="+mj-lt"/>
              <a:buAutoNum type="arabicPeriod"/>
            </a:pPr>
            <a:r>
              <a:rPr lang="en-US" dirty="0">
                <a:solidFill>
                  <a:schemeClr val="bg1"/>
                </a:solidFill>
                <a:latin typeface="Tw Cen MT" pitchFamily="34" charset="0"/>
                <a:ea typeface="Adobe Fan Heiti Std B" pitchFamily="34" charset="-128"/>
                <a:cs typeface="Arial" pitchFamily="34" charset="0"/>
              </a:rPr>
              <a:t>Assign and confirm a resource name</a:t>
            </a:r>
          </a:p>
          <a:p>
            <a:pPr marL="342900" indent="-342900">
              <a:buClr>
                <a:schemeClr val="bg1"/>
              </a:buClr>
              <a:buSzPct val="100000"/>
              <a:buFont typeface="+mj-lt"/>
              <a:buAutoNum type="arabicPeriod"/>
            </a:pPr>
            <a:r>
              <a:rPr lang="en-US" dirty="0">
                <a:solidFill>
                  <a:schemeClr val="bg1"/>
                </a:solidFill>
                <a:latin typeface="Tw Cen MT" pitchFamily="34" charset="0"/>
                <a:ea typeface="Adobe Fan Heiti Std B" pitchFamily="34" charset="-128"/>
                <a:cs typeface="Arial" pitchFamily="34" charset="0"/>
              </a:rPr>
              <a:t>Start a task by changing the status</a:t>
            </a:r>
          </a:p>
          <a:p>
            <a:pPr marL="342900" indent="-342900">
              <a:buClr>
                <a:schemeClr val="bg1"/>
              </a:buClr>
              <a:buSzPct val="100000"/>
              <a:buFont typeface="+mj-lt"/>
              <a:buAutoNum type="arabicPeriod" startAt="3"/>
            </a:pPr>
            <a:r>
              <a:rPr lang="en-US" dirty="0">
                <a:solidFill>
                  <a:schemeClr val="bg1"/>
                </a:solidFill>
                <a:latin typeface="Tw Cen MT" pitchFamily="34" charset="0"/>
                <a:ea typeface="Adobe Fan Heiti Std B" pitchFamily="34" charset="-128"/>
                <a:cs typeface="Arial" pitchFamily="34" charset="0"/>
              </a:rPr>
              <a:t>Update progress (Ettc=Estimated time to complete)</a:t>
            </a:r>
          </a:p>
        </p:txBody>
      </p:sp>
      <p:pic>
        <p:nvPicPr>
          <p:cNvPr id="8" name="Picture 7">
            <a:extLst>
              <a:ext uri="{FF2B5EF4-FFF2-40B4-BE49-F238E27FC236}">
                <a16:creationId xmlns:a16="http://schemas.microsoft.com/office/drawing/2014/main" id="{BE48D6CA-22A7-47B7-975E-CFE1A88B2BE8}"/>
              </a:ext>
            </a:extLst>
          </p:cNvPr>
          <p:cNvPicPr>
            <a:picLocks noChangeAspect="1"/>
          </p:cNvPicPr>
          <p:nvPr/>
        </p:nvPicPr>
        <p:blipFill>
          <a:blip r:embed="rId2"/>
          <a:stretch>
            <a:fillRect/>
          </a:stretch>
        </p:blipFill>
        <p:spPr>
          <a:xfrm>
            <a:off x="169974" y="1628800"/>
            <a:ext cx="7971107" cy="2088232"/>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0A3B083F-0D6F-49DA-800D-A9D467E18214}"/>
              </a:ext>
            </a:extLst>
          </p:cNvPr>
          <p:cNvPicPr>
            <a:picLocks noChangeAspect="1"/>
          </p:cNvPicPr>
          <p:nvPr/>
        </p:nvPicPr>
        <p:blipFill>
          <a:blip r:embed="rId3"/>
          <a:stretch>
            <a:fillRect/>
          </a:stretch>
        </p:blipFill>
        <p:spPr>
          <a:xfrm>
            <a:off x="7896200" y="41624"/>
            <a:ext cx="4176363" cy="6716984"/>
          </a:xfrm>
          <a:prstGeom prst="rect">
            <a:avLst/>
          </a:prstGeom>
          <a:ln>
            <a:solidFill>
              <a:schemeClr val="bg1">
                <a:lumMod val="75000"/>
              </a:schemeClr>
            </a:solidFill>
          </a:ln>
        </p:spPr>
      </p:pic>
      <p:sp>
        <p:nvSpPr>
          <p:cNvPr id="13" name="Rectangle 12">
            <a:extLst>
              <a:ext uri="{FF2B5EF4-FFF2-40B4-BE49-F238E27FC236}">
                <a16:creationId xmlns:a16="http://schemas.microsoft.com/office/drawing/2014/main" id="{7F113529-2654-4720-B7A8-8D818730805B}"/>
              </a:ext>
            </a:extLst>
          </p:cNvPr>
          <p:cNvSpPr/>
          <p:nvPr/>
        </p:nvSpPr>
        <p:spPr>
          <a:xfrm>
            <a:off x="5087888" y="2708920"/>
            <a:ext cx="2736304" cy="504056"/>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14" name="Rectangle 13">
            <a:extLst>
              <a:ext uri="{FF2B5EF4-FFF2-40B4-BE49-F238E27FC236}">
                <a16:creationId xmlns:a16="http://schemas.microsoft.com/office/drawing/2014/main" id="{CB3B6730-CF38-45C4-B6A4-08799AC64803}"/>
              </a:ext>
            </a:extLst>
          </p:cNvPr>
          <p:cNvSpPr/>
          <p:nvPr/>
        </p:nvSpPr>
        <p:spPr>
          <a:xfrm>
            <a:off x="7752184" y="4797152"/>
            <a:ext cx="1152128" cy="360040"/>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15" name="Rectangle 14">
            <a:extLst>
              <a:ext uri="{FF2B5EF4-FFF2-40B4-BE49-F238E27FC236}">
                <a16:creationId xmlns:a16="http://schemas.microsoft.com/office/drawing/2014/main" id="{9E18B406-B866-4618-ACCC-A756DCD97B0B}"/>
              </a:ext>
            </a:extLst>
          </p:cNvPr>
          <p:cNvSpPr/>
          <p:nvPr/>
        </p:nvSpPr>
        <p:spPr>
          <a:xfrm>
            <a:off x="7824192" y="2852936"/>
            <a:ext cx="1296144" cy="360040"/>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4" name="TextBox 3">
            <a:extLst>
              <a:ext uri="{FF2B5EF4-FFF2-40B4-BE49-F238E27FC236}">
                <a16:creationId xmlns:a16="http://schemas.microsoft.com/office/drawing/2014/main" id="{71E4FB91-9984-42B6-BCFB-572358125D60}"/>
              </a:ext>
            </a:extLst>
          </p:cNvPr>
          <p:cNvSpPr txBox="1"/>
          <p:nvPr/>
        </p:nvSpPr>
        <p:spPr>
          <a:xfrm>
            <a:off x="8213089" y="3787241"/>
            <a:ext cx="3600400" cy="646331"/>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en-US" dirty="0" err="1">
                <a:solidFill>
                  <a:schemeClr val="bg1"/>
                </a:solidFill>
              </a:rPr>
              <a:t>Ettc</a:t>
            </a:r>
            <a:r>
              <a:rPr lang="en-US" dirty="0">
                <a:solidFill>
                  <a:schemeClr val="bg1"/>
                </a:solidFill>
              </a:rPr>
              <a:t> is default in Days</a:t>
            </a:r>
          </a:p>
          <a:p>
            <a:pPr algn="ctr"/>
            <a:r>
              <a:rPr lang="en-US" dirty="0">
                <a:solidFill>
                  <a:schemeClr val="bg1"/>
                </a:solidFill>
              </a:rPr>
              <a:t>You may also enter hours: 40</a:t>
            </a:r>
            <a:r>
              <a:rPr lang="en-US" b="1" dirty="0">
                <a:solidFill>
                  <a:srgbClr val="FFFF00"/>
                </a:solidFill>
              </a:rPr>
              <a:t>h</a:t>
            </a:r>
            <a:endParaRPr lang="en-NL" b="1" dirty="0" err="1">
              <a:solidFill>
                <a:srgbClr val="FFFF00"/>
              </a:solidFill>
            </a:endParaRPr>
          </a:p>
        </p:txBody>
      </p:sp>
    </p:spTree>
    <p:extLst>
      <p:ext uri="{BB962C8B-B14F-4D97-AF65-F5344CB8AC3E}">
        <p14:creationId xmlns:p14="http://schemas.microsoft.com/office/powerpoint/2010/main" val="1787232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2710D-123C-4B7C-86DF-7D478670A384}"/>
              </a:ext>
            </a:extLst>
          </p:cNvPr>
          <p:cNvSpPr>
            <a:spLocks noGrp="1"/>
          </p:cNvSpPr>
          <p:nvPr>
            <p:ph type="title"/>
          </p:nvPr>
        </p:nvSpPr>
        <p:spPr/>
        <p:txBody>
          <a:bodyPr/>
          <a:lstStyle/>
          <a:p>
            <a:r>
              <a:rPr lang="en-US" dirty="0"/>
              <a:t>Task Management Training - Topics</a:t>
            </a:r>
          </a:p>
        </p:txBody>
      </p:sp>
      <p:sp>
        <p:nvSpPr>
          <p:cNvPr id="3" name="Content Placeholder 2">
            <a:extLst>
              <a:ext uri="{FF2B5EF4-FFF2-40B4-BE49-F238E27FC236}">
                <a16:creationId xmlns:a16="http://schemas.microsoft.com/office/drawing/2014/main" id="{841BAF32-2A47-4DD9-9251-443243191814}"/>
              </a:ext>
            </a:extLst>
          </p:cNvPr>
          <p:cNvSpPr>
            <a:spLocks noGrp="1"/>
          </p:cNvSpPr>
          <p:nvPr>
            <p:ph sz="quarter" idx="1"/>
          </p:nvPr>
        </p:nvSpPr>
        <p:spPr>
          <a:xfrm>
            <a:off x="469288" y="1589567"/>
            <a:ext cx="3266976" cy="4572000"/>
          </a:xfrm>
        </p:spPr>
        <p:txBody>
          <a:bodyPr>
            <a:normAutofit/>
          </a:bodyPr>
          <a:lstStyle/>
          <a:p>
            <a:pPr>
              <a:lnSpc>
                <a:spcPct val="120000"/>
              </a:lnSpc>
            </a:pPr>
            <a:r>
              <a:rPr lang="en-US" sz="1600" dirty="0"/>
              <a:t>LYNX Overview</a:t>
            </a:r>
          </a:p>
          <a:p>
            <a:pPr>
              <a:lnSpc>
                <a:spcPct val="120000"/>
              </a:lnSpc>
            </a:pPr>
            <a:r>
              <a:rPr lang="en-US" sz="1600" dirty="0"/>
              <a:t>Philosophy behind LYNX</a:t>
            </a:r>
          </a:p>
          <a:p>
            <a:pPr>
              <a:lnSpc>
                <a:spcPct val="120000"/>
              </a:lnSpc>
            </a:pPr>
            <a:r>
              <a:rPr lang="en-US" sz="1600" dirty="0"/>
              <a:t>Login Stuff</a:t>
            </a:r>
          </a:p>
          <a:p>
            <a:pPr>
              <a:lnSpc>
                <a:spcPct val="120000"/>
              </a:lnSpc>
            </a:pPr>
            <a:r>
              <a:rPr lang="en-US" sz="1600" dirty="0"/>
              <a:t>A project example</a:t>
            </a:r>
          </a:p>
          <a:p>
            <a:pPr>
              <a:lnSpc>
                <a:spcPct val="120000"/>
              </a:lnSpc>
            </a:pPr>
            <a:endParaRPr lang="en-US" sz="1600" dirty="0"/>
          </a:p>
        </p:txBody>
      </p:sp>
      <p:sp>
        <p:nvSpPr>
          <p:cNvPr id="5" name="Content Placeholder 4">
            <a:extLst>
              <a:ext uri="{FF2B5EF4-FFF2-40B4-BE49-F238E27FC236}">
                <a16:creationId xmlns:a16="http://schemas.microsoft.com/office/drawing/2014/main" id="{12D09926-01F6-4212-A736-DB6DDABAB3D3}"/>
              </a:ext>
            </a:extLst>
          </p:cNvPr>
          <p:cNvSpPr>
            <a:spLocks noGrp="1"/>
          </p:cNvSpPr>
          <p:nvPr>
            <p:ph sz="quarter" idx="2"/>
          </p:nvPr>
        </p:nvSpPr>
        <p:spPr>
          <a:xfrm>
            <a:off x="3862900" y="1589567"/>
            <a:ext cx="3889284" cy="4572000"/>
          </a:xfrm>
          <a:ln w="28575">
            <a:solidFill>
              <a:srgbClr val="083660"/>
            </a:solidFill>
            <a:prstDash val="sysDash"/>
          </a:ln>
        </p:spPr>
        <p:txBody>
          <a:bodyPr>
            <a:normAutofit/>
          </a:bodyPr>
          <a:lstStyle/>
          <a:p>
            <a:pPr>
              <a:lnSpc>
                <a:spcPct val="120000"/>
              </a:lnSpc>
            </a:pPr>
            <a:r>
              <a:rPr lang="en-US" sz="1600" dirty="0"/>
              <a:t>Task Management:</a:t>
            </a:r>
          </a:p>
          <a:p>
            <a:pPr lvl="1">
              <a:lnSpc>
                <a:spcPct val="120000"/>
              </a:lnSpc>
            </a:pPr>
            <a:r>
              <a:rPr lang="en-US" sz="1400" dirty="0"/>
              <a:t>My Activity View</a:t>
            </a:r>
          </a:p>
          <a:p>
            <a:pPr lvl="2">
              <a:lnSpc>
                <a:spcPct val="120000"/>
              </a:lnSpc>
            </a:pPr>
            <a:r>
              <a:rPr lang="en-US" sz="1200" dirty="0"/>
              <a:t>Before starting a task</a:t>
            </a:r>
          </a:p>
          <a:p>
            <a:pPr lvl="2">
              <a:lnSpc>
                <a:spcPct val="120000"/>
              </a:lnSpc>
            </a:pPr>
            <a:r>
              <a:rPr lang="en-US" sz="1200" dirty="0"/>
              <a:t>Starting a task</a:t>
            </a:r>
          </a:p>
          <a:p>
            <a:pPr lvl="2">
              <a:lnSpc>
                <a:spcPct val="120000"/>
              </a:lnSpc>
            </a:pPr>
            <a:r>
              <a:rPr lang="en-US" sz="1200" dirty="0"/>
              <a:t>Progress reporting (Ettc)</a:t>
            </a:r>
          </a:p>
          <a:p>
            <a:pPr lvl="1">
              <a:lnSpc>
                <a:spcPct val="120000"/>
              </a:lnSpc>
            </a:pPr>
            <a:endParaRPr lang="en-US" sz="1400" dirty="0"/>
          </a:p>
          <a:p>
            <a:pPr lvl="1">
              <a:lnSpc>
                <a:spcPct val="120000"/>
              </a:lnSpc>
            </a:pPr>
            <a:r>
              <a:rPr lang="en-US" sz="1400" dirty="0"/>
              <a:t>Communication (Notes)</a:t>
            </a:r>
          </a:p>
          <a:p>
            <a:pPr lvl="1">
              <a:lnSpc>
                <a:spcPct val="120000"/>
              </a:lnSpc>
            </a:pPr>
            <a:endParaRPr lang="en-US" sz="1400" dirty="0"/>
          </a:p>
          <a:p>
            <a:pPr lvl="1">
              <a:lnSpc>
                <a:spcPct val="120000"/>
              </a:lnSpc>
            </a:pPr>
            <a:r>
              <a:rPr lang="en-US" sz="1400" dirty="0"/>
              <a:t>Add (delegate) Task Managers</a:t>
            </a:r>
          </a:p>
          <a:p>
            <a:pPr lvl="1">
              <a:lnSpc>
                <a:spcPct val="120000"/>
              </a:lnSpc>
            </a:pPr>
            <a:endParaRPr lang="en-US" sz="1400" dirty="0"/>
          </a:p>
          <a:p>
            <a:pPr lvl="1">
              <a:lnSpc>
                <a:spcPct val="120000"/>
              </a:lnSpc>
            </a:pPr>
            <a:r>
              <a:rPr lang="en-US" sz="1400" dirty="0"/>
              <a:t>Impersonation(“</a:t>
            </a:r>
            <a:r>
              <a:rPr lang="en-US" sz="1400" dirty="0" err="1"/>
              <a:t>Vertreterregelung</a:t>
            </a:r>
            <a:r>
              <a:rPr lang="en-US" sz="1400"/>
              <a:t>”)</a:t>
            </a:r>
          </a:p>
          <a:p>
            <a:pPr>
              <a:lnSpc>
                <a:spcPct val="120000"/>
              </a:lnSpc>
            </a:pPr>
            <a:endParaRPr lang="en-US" sz="1600"/>
          </a:p>
        </p:txBody>
      </p:sp>
      <p:sp>
        <p:nvSpPr>
          <p:cNvPr id="4" name="Slide Number Placeholder 3">
            <a:extLst>
              <a:ext uri="{FF2B5EF4-FFF2-40B4-BE49-F238E27FC236}">
                <a16:creationId xmlns:a16="http://schemas.microsoft.com/office/drawing/2014/main" id="{7CA2BF6A-B9DC-4CCC-B2A2-19743BE03159}"/>
              </a:ext>
            </a:extLst>
          </p:cNvPr>
          <p:cNvSpPr>
            <a:spLocks noGrp="1"/>
          </p:cNvSpPr>
          <p:nvPr>
            <p:ph type="sldNum" sz="quarter" idx="4"/>
          </p:nvPr>
        </p:nvSpPr>
        <p:spPr/>
        <p:txBody>
          <a:bodyPr/>
          <a:lstStyle/>
          <a:p>
            <a:fld id="{96499B70-49A0-4519-9B09-62EDDB406EFA}" type="slidenum">
              <a:rPr lang="nl-NL" smtClean="0"/>
              <a:pPr/>
              <a:t>6</a:t>
            </a:fld>
            <a:endParaRPr lang="nl-NL"/>
          </a:p>
        </p:txBody>
      </p:sp>
      <p:sp>
        <p:nvSpPr>
          <p:cNvPr id="7" name="Content Placeholder 4">
            <a:extLst>
              <a:ext uri="{FF2B5EF4-FFF2-40B4-BE49-F238E27FC236}">
                <a16:creationId xmlns:a16="http://schemas.microsoft.com/office/drawing/2014/main" id="{E30E3DE2-7270-4588-97A2-35497036176F}"/>
              </a:ext>
            </a:extLst>
          </p:cNvPr>
          <p:cNvSpPr txBox="1">
            <a:spLocks/>
          </p:cNvSpPr>
          <p:nvPr/>
        </p:nvSpPr>
        <p:spPr>
          <a:xfrm>
            <a:off x="7681028" y="1608228"/>
            <a:ext cx="4041684" cy="4572000"/>
          </a:xfrm>
          <a:prstGeom prst="rect">
            <a:avLst/>
          </a:prstGeom>
        </p:spPr>
        <p:txBody>
          <a:bodyPr vert="horz">
            <a:normAutofit/>
          </a:bodyPr>
          <a:lstStyle>
            <a:lvl1pPr marL="320040" indent="-320040" algn="l" rtl="0" eaLnBrk="1" latinLnBrk="0" hangingPunct="1">
              <a:spcBef>
                <a:spcPts val="700"/>
              </a:spcBef>
              <a:buClr>
                <a:srgbClr val="1080BE"/>
              </a:buClr>
              <a:buSzPct val="70000"/>
              <a:buFont typeface="Wingdings 2" pitchFamily="18" charset="2"/>
              <a:buChar char=""/>
              <a:defRPr kumimoji="0" sz="2000" kern="1200">
                <a:solidFill>
                  <a:schemeClr val="tx1"/>
                </a:solidFill>
                <a:latin typeface="Arial" pitchFamily="34" charset="0"/>
                <a:ea typeface="+mn-ea"/>
                <a:cs typeface="Arial" pitchFamily="34" charset="0"/>
              </a:defRPr>
            </a:lvl1pPr>
            <a:lvl2pPr marL="640080" indent="-274320" algn="l" rtl="0" eaLnBrk="1" latinLnBrk="0" hangingPunct="1">
              <a:spcBef>
                <a:spcPts val="550"/>
              </a:spcBef>
              <a:buClr>
                <a:srgbClr val="B5D02E"/>
              </a:buClr>
              <a:buSzPct val="70000"/>
              <a:buFont typeface="Wingdings 2"/>
              <a:buChar char=""/>
              <a:defRPr kumimoji="0" sz="1800" kern="1200">
                <a:solidFill>
                  <a:schemeClr val="tx1"/>
                </a:solidFill>
                <a:latin typeface="Arial" pitchFamily="34" charset="0"/>
                <a:ea typeface="+mn-ea"/>
                <a:cs typeface="Arial" pitchFamily="34" charset="0"/>
              </a:defRPr>
            </a:lvl2pPr>
            <a:lvl3pPr marL="914400" indent="-228600" algn="l" rtl="0" eaLnBrk="1" latinLnBrk="0" hangingPunct="1">
              <a:spcBef>
                <a:spcPts val="500"/>
              </a:spcBef>
              <a:buClr>
                <a:srgbClr val="70BE73"/>
              </a:buClr>
              <a:buSzPct val="75000"/>
              <a:buFont typeface="Wingdings"/>
              <a:buChar char=""/>
              <a:defRPr kumimoji="0" sz="1600" kern="1200">
                <a:solidFill>
                  <a:schemeClr val="tx1"/>
                </a:solidFill>
                <a:latin typeface="Arial" pitchFamily="34" charset="0"/>
                <a:ea typeface="+mn-ea"/>
                <a:cs typeface="Arial" pitchFamily="34" charset="0"/>
              </a:defRPr>
            </a:lvl3pPr>
            <a:lvl4pPr marL="1371600" indent="-228600" algn="l" rtl="0" eaLnBrk="1" latinLnBrk="0" hangingPunct="1">
              <a:spcBef>
                <a:spcPts val="400"/>
              </a:spcBef>
              <a:buClr>
                <a:srgbClr val="1080BE"/>
              </a:buClr>
              <a:buSzPct val="75000"/>
              <a:buFont typeface="Wingdings"/>
              <a:buChar char=""/>
              <a:defRPr kumimoji="0" sz="1400" kern="1200">
                <a:solidFill>
                  <a:schemeClr val="tx1"/>
                </a:solidFill>
                <a:latin typeface="Arial" pitchFamily="34" charset="0"/>
                <a:ea typeface="+mn-ea"/>
                <a:cs typeface="Arial" pitchFamily="34" charset="0"/>
              </a:defRPr>
            </a:lvl4pPr>
            <a:lvl5pPr marL="1828800" indent="-228600" algn="l" rtl="0" eaLnBrk="1" latinLnBrk="0" hangingPunct="1">
              <a:spcBef>
                <a:spcPts val="400"/>
              </a:spcBef>
              <a:buClr>
                <a:srgbClr val="B5D02E"/>
              </a:buClr>
              <a:buSzPct val="65000"/>
              <a:buFont typeface="Wingdings"/>
              <a:buChar char=""/>
              <a:defRPr kumimoji="0" sz="1400" kern="1200">
                <a:solidFill>
                  <a:schemeClr val="tx1"/>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20000"/>
              </a:lnSpc>
            </a:pPr>
            <a:r>
              <a:rPr lang="en-US" sz="1600"/>
              <a:t>Resource management tools</a:t>
            </a:r>
          </a:p>
          <a:p>
            <a:pPr lvl="1">
              <a:lnSpc>
                <a:spcPct val="120000"/>
              </a:lnSpc>
            </a:pPr>
            <a:r>
              <a:rPr lang="en-US" sz="1400"/>
              <a:t>Resource Load Diagram</a:t>
            </a:r>
          </a:p>
          <a:p>
            <a:pPr lvl="1">
              <a:lnSpc>
                <a:spcPct val="120000"/>
              </a:lnSpc>
            </a:pPr>
            <a:r>
              <a:rPr lang="en-US" sz="1400"/>
              <a:t>My Resources</a:t>
            </a:r>
          </a:p>
          <a:p>
            <a:pPr lvl="1">
              <a:lnSpc>
                <a:spcPct val="120000"/>
              </a:lnSpc>
            </a:pPr>
            <a:r>
              <a:rPr lang="en-US" sz="1400"/>
              <a:t>Debuffered View</a:t>
            </a:r>
          </a:p>
          <a:p>
            <a:pPr lvl="1">
              <a:lnSpc>
                <a:spcPct val="120000"/>
              </a:lnSpc>
            </a:pPr>
            <a:endParaRPr lang="en-US" sz="1400"/>
          </a:p>
          <a:p>
            <a:pPr lvl="1">
              <a:lnSpc>
                <a:spcPct val="120000"/>
              </a:lnSpc>
            </a:pPr>
            <a:r>
              <a:rPr lang="en-US" sz="1400"/>
              <a:t>Reporting</a:t>
            </a:r>
          </a:p>
          <a:p>
            <a:pPr>
              <a:lnSpc>
                <a:spcPct val="120000"/>
              </a:lnSpc>
            </a:pPr>
            <a:endParaRPr lang="en-US" sz="1600"/>
          </a:p>
        </p:txBody>
      </p:sp>
    </p:spTree>
    <p:extLst>
      <p:ext uri="{BB962C8B-B14F-4D97-AF65-F5344CB8AC3E}">
        <p14:creationId xmlns:p14="http://schemas.microsoft.com/office/powerpoint/2010/main" val="19538692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A1256C-17F0-470D-9109-8334CE948FE7}"/>
              </a:ext>
            </a:extLst>
          </p:cNvPr>
          <p:cNvPicPr>
            <a:picLocks noChangeAspect="1"/>
          </p:cNvPicPr>
          <p:nvPr/>
        </p:nvPicPr>
        <p:blipFill>
          <a:blip r:embed="rId2"/>
          <a:stretch>
            <a:fillRect/>
          </a:stretch>
        </p:blipFill>
        <p:spPr>
          <a:xfrm>
            <a:off x="767408" y="2060848"/>
            <a:ext cx="9334457" cy="3020366"/>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C90C706D-62F3-43B3-9226-2372D44E449E}"/>
              </a:ext>
            </a:extLst>
          </p:cNvPr>
          <p:cNvSpPr>
            <a:spLocks noGrp="1"/>
          </p:cNvSpPr>
          <p:nvPr>
            <p:ph type="title"/>
          </p:nvPr>
        </p:nvSpPr>
        <p:spPr/>
        <p:txBody>
          <a:bodyPr>
            <a:noAutofit/>
          </a:bodyPr>
          <a:lstStyle/>
          <a:p>
            <a:r>
              <a:rPr lang="en-US" sz="3200" dirty="0"/>
              <a:t>Upcoming tasks</a:t>
            </a:r>
            <a:br>
              <a:rPr lang="en-US" sz="3200" dirty="0"/>
            </a:br>
            <a:r>
              <a:rPr lang="en-US" sz="2800" i="1" dirty="0"/>
              <a:t>Not ready to start yet..(RTS = No)</a:t>
            </a:r>
            <a:endParaRPr lang="en-US" sz="3200" i="1" dirty="0"/>
          </a:p>
        </p:txBody>
      </p:sp>
      <p:sp>
        <p:nvSpPr>
          <p:cNvPr id="3" name="Slide Number Placeholder 2">
            <a:extLst>
              <a:ext uri="{FF2B5EF4-FFF2-40B4-BE49-F238E27FC236}">
                <a16:creationId xmlns:a16="http://schemas.microsoft.com/office/drawing/2014/main" id="{51A44BFD-6219-4DAB-A4D1-86065AC21860}"/>
              </a:ext>
            </a:extLst>
          </p:cNvPr>
          <p:cNvSpPr>
            <a:spLocks noGrp="1"/>
          </p:cNvSpPr>
          <p:nvPr>
            <p:ph type="sldNum" sz="quarter" idx="4"/>
          </p:nvPr>
        </p:nvSpPr>
        <p:spPr/>
        <p:txBody>
          <a:bodyPr/>
          <a:lstStyle/>
          <a:p>
            <a:fld id="{96499B70-49A0-4519-9B09-62EDDB406EFA}" type="slidenum">
              <a:rPr lang="nl-NL" smtClean="0"/>
              <a:pPr/>
              <a:t>60</a:t>
            </a:fld>
            <a:endParaRPr lang="nl-NL"/>
          </a:p>
        </p:txBody>
      </p:sp>
      <p:sp>
        <p:nvSpPr>
          <p:cNvPr id="7" name="Rectangle 6">
            <a:extLst>
              <a:ext uri="{FF2B5EF4-FFF2-40B4-BE49-F238E27FC236}">
                <a16:creationId xmlns:a16="http://schemas.microsoft.com/office/drawing/2014/main" id="{599D80D3-FFA9-4679-A728-D6F1B739BA0C}"/>
              </a:ext>
            </a:extLst>
          </p:cNvPr>
          <p:cNvSpPr/>
          <p:nvPr/>
        </p:nvSpPr>
        <p:spPr>
          <a:xfrm>
            <a:off x="8184232" y="2996952"/>
            <a:ext cx="2016224" cy="216024"/>
          </a:xfrm>
          <a:prstGeom prst="rect">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213D4602-D40B-4554-BACE-3E30C3E399D5}"/>
              </a:ext>
            </a:extLst>
          </p:cNvPr>
          <p:cNvSpPr/>
          <p:nvPr/>
        </p:nvSpPr>
        <p:spPr>
          <a:xfrm>
            <a:off x="8184232" y="2492896"/>
            <a:ext cx="504056" cy="432048"/>
          </a:xfrm>
          <a:prstGeom prst="ellipse">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3893894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E7686D-D13E-47D9-B9EF-62BBC4D96C8A}"/>
              </a:ext>
            </a:extLst>
          </p:cNvPr>
          <p:cNvSpPr>
            <a:spLocks noGrp="1"/>
          </p:cNvSpPr>
          <p:nvPr>
            <p:ph type="title"/>
          </p:nvPr>
        </p:nvSpPr>
        <p:spPr/>
        <p:txBody>
          <a:bodyPr/>
          <a:lstStyle/>
          <a:p>
            <a:r>
              <a:rPr lang="en-US"/>
              <a:t>Have a look into the plan</a:t>
            </a:r>
          </a:p>
        </p:txBody>
      </p:sp>
      <p:sp>
        <p:nvSpPr>
          <p:cNvPr id="3" name="Slide Number Placeholder 2">
            <a:extLst>
              <a:ext uri="{FF2B5EF4-FFF2-40B4-BE49-F238E27FC236}">
                <a16:creationId xmlns:a16="http://schemas.microsoft.com/office/drawing/2014/main" id="{7D0857C6-1964-4C12-96DF-6C9531FBE925}"/>
              </a:ext>
            </a:extLst>
          </p:cNvPr>
          <p:cNvSpPr>
            <a:spLocks noGrp="1"/>
          </p:cNvSpPr>
          <p:nvPr>
            <p:ph type="sldNum" sz="quarter" idx="11"/>
          </p:nvPr>
        </p:nvSpPr>
        <p:spPr/>
        <p:txBody>
          <a:bodyPr/>
          <a:lstStyle/>
          <a:p>
            <a:fld id="{96499B70-49A0-4519-9B09-62EDDB406EFA}" type="slidenum">
              <a:rPr lang="nl-NL" smtClean="0"/>
              <a:pPr/>
              <a:t>61</a:t>
            </a:fld>
            <a:endParaRPr lang="nl-NL"/>
          </a:p>
        </p:txBody>
      </p:sp>
    </p:spTree>
    <p:extLst>
      <p:ext uri="{BB962C8B-B14F-4D97-AF65-F5344CB8AC3E}">
        <p14:creationId xmlns:p14="http://schemas.microsoft.com/office/powerpoint/2010/main" val="2561503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13A365-D94D-4972-9898-43F389F41929}"/>
              </a:ext>
            </a:extLst>
          </p:cNvPr>
          <p:cNvPicPr>
            <a:picLocks noChangeAspect="1"/>
          </p:cNvPicPr>
          <p:nvPr/>
        </p:nvPicPr>
        <p:blipFill>
          <a:blip r:embed="rId2"/>
          <a:stretch>
            <a:fillRect/>
          </a:stretch>
        </p:blipFill>
        <p:spPr>
          <a:xfrm>
            <a:off x="812800" y="2060848"/>
            <a:ext cx="7991533" cy="2262204"/>
          </a:xfrm>
          <a:prstGeom prst="rect">
            <a:avLst/>
          </a:prstGeom>
          <a:ln>
            <a:solidFill>
              <a:schemeClr val="bg1">
                <a:lumMod val="75000"/>
              </a:schemeClr>
            </a:solidFill>
          </a:ln>
        </p:spPr>
      </p:pic>
      <p:sp>
        <p:nvSpPr>
          <p:cNvPr id="5" name="Title 4">
            <a:extLst>
              <a:ext uri="{FF2B5EF4-FFF2-40B4-BE49-F238E27FC236}">
                <a16:creationId xmlns:a16="http://schemas.microsoft.com/office/drawing/2014/main" id="{C1ED179A-8932-4F4B-8A7F-50983D890E99}"/>
              </a:ext>
            </a:extLst>
          </p:cNvPr>
          <p:cNvSpPr>
            <a:spLocks noGrp="1"/>
          </p:cNvSpPr>
          <p:nvPr>
            <p:ph type="title"/>
          </p:nvPr>
        </p:nvSpPr>
        <p:spPr/>
        <p:txBody>
          <a:bodyPr/>
          <a:lstStyle/>
          <a:p>
            <a:r>
              <a:rPr lang="en-US" dirty="0">
                <a:solidFill>
                  <a:schemeClr val="tx1"/>
                </a:solidFill>
              </a:rPr>
              <a:t>Have a look in the plan</a:t>
            </a:r>
          </a:p>
        </p:txBody>
      </p:sp>
      <p:sp>
        <p:nvSpPr>
          <p:cNvPr id="4" name="Slide Number Placeholder 3">
            <a:extLst>
              <a:ext uri="{FF2B5EF4-FFF2-40B4-BE49-F238E27FC236}">
                <a16:creationId xmlns:a16="http://schemas.microsoft.com/office/drawing/2014/main" id="{06FAB8AA-13A8-4DA1-84BB-0351561F4463}"/>
              </a:ext>
            </a:extLst>
          </p:cNvPr>
          <p:cNvSpPr>
            <a:spLocks noGrp="1"/>
          </p:cNvSpPr>
          <p:nvPr>
            <p:ph type="sldNum" sz="quarter" idx="4"/>
          </p:nvPr>
        </p:nvSpPr>
        <p:spPr/>
        <p:txBody>
          <a:bodyPr/>
          <a:lstStyle/>
          <a:p>
            <a:fld id="{26D19333-19E5-41F3-9BAB-CE8431C616E6}" type="slidenum">
              <a:rPr lang="nl-NL" smtClean="0"/>
              <a:pPr/>
              <a:t>62</a:t>
            </a:fld>
            <a:endParaRPr lang="nl-NL"/>
          </a:p>
        </p:txBody>
      </p:sp>
      <p:pic>
        <p:nvPicPr>
          <p:cNvPr id="7" name="Picture 6">
            <a:extLst>
              <a:ext uri="{FF2B5EF4-FFF2-40B4-BE49-F238E27FC236}">
                <a16:creationId xmlns:a16="http://schemas.microsoft.com/office/drawing/2014/main" id="{5709DCD2-53B0-4A71-875B-F7788B995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5760" y="3882517"/>
            <a:ext cx="497975" cy="458137"/>
          </a:xfrm>
          <a:prstGeom prst="rect">
            <a:avLst/>
          </a:prstGeom>
        </p:spPr>
      </p:pic>
    </p:spTree>
    <p:extLst>
      <p:ext uri="{BB962C8B-B14F-4D97-AF65-F5344CB8AC3E}">
        <p14:creationId xmlns:p14="http://schemas.microsoft.com/office/powerpoint/2010/main" val="363231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1372F5-6C7A-4C6E-A77E-72DD137DE194}"/>
              </a:ext>
            </a:extLst>
          </p:cNvPr>
          <p:cNvPicPr>
            <a:picLocks noChangeAspect="1"/>
          </p:cNvPicPr>
          <p:nvPr/>
        </p:nvPicPr>
        <p:blipFill>
          <a:blip r:embed="rId2"/>
          <a:stretch>
            <a:fillRect/>
          </a:stretch>
        </p:blipFill>
        <p:spPr>
          <a:xfrm>
            <a:off x="551384" y="1916832"/>
            <a:ext cx="9849108" cy="4062147"/>
          </a:xfrm>
          <a:prstGeom prst="rect">
            <a:avLst/>
          </a:prstGeom>
          <a:ln>
            <a:solidFill>
              <a:schemeClr val="bg1">
                <a:lumMod val="75000"/>
              </a:schemeClr>
            </a:solidFill>
          </a:ln>
        </p:spPr>
      </p:pic>
      <p:sp>
        <p:nvSpPr>
          <p:cNvPr id="5" name="Title 4">
            <a:extLst>
              <a:ext uri="{FF2B5EF4-FFF2-40B4-BE49-F238E27FC236}">
                <a16:creationId xmlns:a16="http://schemas.microsoft.com/office/drawing/2014/main" id="{EEC9C8D9-3A8A-4279-91EA-DD2BD969E74B}"/>
              </a:ext>
            </a:extLst>
          </p:cNvPr>
          <p:cNvSpPr>
            <a:spLocks noGrp="1"/>
          </p:cNvSpPr>
          <p:nvPr>
            <p:ph type="title"/>
          </p:nvPr>
        </p:nvSpPr>
        <p:spPr/>
        <p:txBody>
          <a:bodyPr>
            <a:noAutofit/>
          </a:bodyPr>
          <a:lstStyle/>
          <a:p>
            <a:r>
              <a:rPr lang="en-US" sz="3200"/>
              <a:t>Your Task Manager Assignments</a:t>
            </a:r>
            <a:br>
              <a:rPr lang="en-US" sz="3200"/>
            </a:br>
            <a:r>
              <a:rPr lang="en-US" sz="2800" i="1"/>
              <a:t>Access to your tasks</a:t>
            </a:r>
            <a:endParaRPr lang="en-US" sz="3200" i="1"/>
          </a:p>
        </p:txBody>
      </p:sp>
      <p:sp>
        <p:nvSpPr>
          <p:cNvPr id="4" name="Slide Number Placeholder 3">
            <a:extLst>
              <a:ext uri="{FF2B5EF4-FFF2-40B4-BE49-F238E27FC236}">
                <a16:creationId xmlns:a16="http://schemas.microsoft.com/office/drawing/2014/main" id="{F19FC00D-AADA-4BE1-B64E-AD0AA46A195B}"/>
              </a:ext>
            </a:extLst>
          </p:cNvPr>
          <p:cNvSpPr>
            <a:spLocks noGrp="1"/>
          </p:cNvSpPr>
          <p:nvPr>
            <p:ph type="sldNum" sz="quarter" idx="4"/>
          </p:nvPr>
        </p:nvSpPr>
        <p:spPr/>
        <p:txBody>
          <a:bodyPr/>
          <a:lstStyle/>
          <a:p>
            <a:fld id="{26D19333-19E5-41F3-9BAB-CE8431C616E6}" type="slidenum">
              <a:rPr lang="nl-NL" smtClean="0"/>
              <a:pPr/>
              <a:t>63</a:t>
            </a:fld>
            <a:endParaRPr lang="nl-NL"/>
          </a:p>
        </p:txBody>
      </p:sp>
      <p:cxnSp>
        <p:nvCxnSpPr>
          <p:cNvPr id="9" name="Straight Arrow Connector 8">
            <a:extLst>
              <a:ext uri="{FF2B5EF4-FFF2-40B4-BE49-F238E27FC236}">
                <a16:creationId xmlns:a16="http://schemas.microsoft.com/office/drawing/2014/main" id="{7913C112-C138-4D00-9D8E-1BA455A8765B}"/>
              </a:ext>
            </a:extLst>
          </p:cNvPr>
          <p:cNvCxnSpPr>
            <a:cxnSpLocks/>
            <a:stCxn id="20" idx="1"/>
          </p:cNvCxnSpPr>
          <p:nvPr/>
        </p:nvCxnSpPr>
        <p:spPr>
          <a:xfrm flipH="1" flipV="1">
            <a:off x="1703512" y="3356992"/>
            <a:ext cx="2736304" cy="1944216"/>
          </a:xfrm>
          <a:prstGeom prst="straightConnector1">
            <a:avLst/>
          </a:prstGeom>
          <a:ln w="19050">
            <a:solidFill>
              <a:srgbClr val="20489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907CE5-94A2-4CFB-99BB-B504F2E6C998}"/>
              </a:ext>
            </a:extLst>
          </p:cNvPr>
          <p:cNvCxnSpPr>
            <a:cxnSpLocks/>
            <a:stCxn id="20" idx="1"/>
          </p:cNvCxnSpPr>
          <p:nvPr/>
        </p:nvCxnSpPr>
        <p:spPr>
          <a:xfrm flipH="1" flipV="1">
            <a:off x="2063552" y="3140968"/>
            <a:ext cx="2376264" cy="2160240"/>
          </a:xfrm>
          <a:prstGeom prst="straightConnector1">
            <a:avLst/>
          </a:prstGeom>
          <a:ln w="19050">
            <a:solidFill>
              <a:srgbClr val="204892"/>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AC3E3CF-D8C6-4AD4-98E9-D52D0DCA6118}"/>
              </a:ext>
            </a:extLst>
          </p:cNvPr>
          <p:cNvSpPr/>
          <p:nvPr/>
        </p:nvSpPr>
        <p:spPr>
          <a:xfrm>
            <a:off x="6168010" y="5085184"/>
            <a:ext cx="288032" cy="576064"/>
          </a:xfrm>
          <a:prstGeom prst="rect">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37F6302C-B624-4639-940D-29B452AEA666}"/>
              </a:ext>
            </a:extLst>
          </p:cNvPr>
          <p:cNvSpPr/>
          <p:nvPr/>
        </p:nvSpPr>
        <p:spPr>
          <a:xfrm>
            <a:off x="9696400" y="4621358"/>
            <a:ext cx="792088" cy="216024"/>
          </a:xfrm>
          <a:prstGeom prst="rect">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7008246-21F7-431B-B153-D9A967EA4181}"/>
              </a:ext>
            </a:extLst>
          </p:cNvPr>
          <p:cNvSpPr/>
          <p:nvPr/>
        </p:nvSpPr>
        <p:spPr>
          <a:xfrm>
            <a:off x="4439816" y="5085184"/>
            <a:ext cx="1440160" cy="432048"/>
          </a:xfrm>
          <a:prstGeom prst="rect">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44922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DF8A26-3F6F-43B5-89D4-B1FB6EBF5893}"/>
              </a:ext>
            </a:extLst>
          </p:cNvPr>
          <p:cNvPicPr>
            <a:picLocks noChangeAspect="1"/>
          </p:cNvPicPr>
          <p:nvPr/>
        </p:nvPicPr>
        <p:blipFill>
          <a:blip r:embed="rId3"/>
          <a:stretch>
            <a:fillRect/>
          </a:stretch>
        </p:blipFill>
        <p:spPr>
          <a:xfrm>
            <a:off x="812800" y="1988840"/>
            <a:ext cx="7424368" cy="4463300"/>
          </a:xfrm>
          <a:prstGeom prst="rect">
            <a:avLst/>
          </a:prstGeom>
          <a:ln>
            <a:solidFill>
              <a:schemeClr val="bg1">
                <a:lumMod val="75000"/>
              </a:schemeClr>
            </a:solidFill>
          </a:ln>
        </p:spPr>
      </p:pic>
      <p:sp>
        <p:nvSpPr>
          <p:cNvPr id="5" name="Title 4">
            <a:extLst>
              <a:ext uri="{FF2B5EF4-FFF2-40B4-BE49-F238E27FC236}">
                <a16:creationId xmlns:a16="http://schemas.microsoft.com/office/drawing/2014/main" id="{063475FB-20D1-4BA8-BDA7-6DD1451C2D04}"/>
              </a:ext>
            </a:extLst>
          </p:cNvPr>
          <p:cNvSpPr>
            <a:spLocks noGrp="1"/>
          </p:cNvSpPr>
          <p:nvPr>
            <p:ph type="title"/>
          </p:nvPr>
        </p:nvSpPr>
        <p:spPr/>
        <p:txBody>
          <a:bodyPr/>
          <a:lstStyle/>
          <a:p>
            <a:r>
              <a:rPr lang="en-US" dirty="0"/>
              <a:t>Review Resource Requirements</a:t>
            </a:r>
          </a:p>
        </p:txBody>
      </p:sp>
      <p:sp>
        <p:nvSpPr>
          <p:cNvPr id="4" name="Slide Number Placeholder 3">
            <a:extLst>
              <a:ext uri="{FF2B5EF4-FFF2-40B4-BE49-F238E27FC236}">
                <a16:creationId xmlns:a16="http://schemas.microsoft.com/office/drawing/2014/main" id="{954DC1CE-A82C-4654-9C7B-78BAF9B0087B}"/>
              </a:ext>
            </a:extLst>
          </p:cNvPr>
          <p:cNvSpPr>
            <a:spLocks noGrp="1"/>
          </p:cNvSpPr>
          <p:nvPr>
            <p:ph type="sldNum" sz="quarter" idx="4"/>
          </p:nvPr>
        </p:nvSpPr>
        <p:spPr/>
        <p:txBody>
          <a:bodyPr/>
          <a:lstStyle/>
          <a:p>
            <a:fld id="{26D19333-19E5-41F3-9BAB-CE8431C616E6}" type="slidenum">
              <a:rPr lang="nl-NL" smtClean="0"/>
              <a:pPr/>
              <a:t>64</a:t>
            </a:fld>
            <a:endParaRPr lang="nl-NL"/>
          </a:p>
        </p:txBody>
      </p:sp>
      <p:sp>
        <p:nvSpPr>
          <p:cNvPr id="8" name="Rectangle 7">
            <a:extLst>
              <a:ext uri="{FF2B5EF4-FFF2-40B4-BE49-F238E27FC236}">
                <a16:creationId xmlns:a16="http://schemas.microsoft.com/office/drawing/2014/main" id="{54CAB034-C561-49DE-8D53-749475AFEBA3}"/>
              </a:ext>
            </a:extLst>
          </p:cNvPr>
          <p:cNvSpPr/>
          <p:nvPr/>
        </p:nvSpPr>
        <p:spPr>
          <a:xfrm>
            <a:off x="4199922" y="5769024"/>
            <a:ext cx="1608046" cy="396000"/>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BF43A0B3-63EA-4183-8A5C-6D5BEEDDD9A0}"/>
              </a:ext>
            </a:extLst>
          </p:cNvPr>
          <p:cNvSpPr/>
          <p:nvPr/>
        </p:nvSpPr>
        <p:spPr>
          <a:xfrm>
            <a:off x="3996858" y="5311281"/>
            <a:ext cx="1056251" cy="326722"/>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CD90E66C-852F-4E0E-BDA5-CB283BA2921F}"/>
              </a:ext>
            </a:extLst>
          </p:cNvPr>
          <p:cNvSpPr txBox="1"/>
          <p:nvPr/>
        </p:nvSpPr>
        <p:spPr>
          <a:xfrm>
            <a:off x="6023992" y="5840388"/>
            <a:ext cx="2448272" cy="584775"/>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en-US" sz="1600" dirty="0">
                <a:solidFill>
                  <a:schemeClr val="bg1"/>
                </a:solidFill>
              </a:rPr>
              <a:t>As TM you can update these values</a:t>
            </a:r>
          </a:p>
        </p:txBody>
      </p:sp>
    </p:spTree>
    <p:extLst>
      <p:ext uri="{BB962C8B-B14F-4D97-AF65-F5344CB8AC3E}">
        <p14:creationId xmlns:p14="http://schemas.microsoft.com/office/powerpoint/2010/main" val="3913037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Select another designer..</a:t>
            </a:r>
          </a:p>
        </p:txBody>
      </p:sp>
      <p:sp>
        <p:nvSpPr>
          <p:cNvPr id="4" name="Title 3"/>
          <p:cNvSpPr>
            <a:spLocks noGrp="1"/>
          </p:cNvSpPr>
          <p:nvPr>
            <p:ph type="title"/>
          </p:nvPr>
        </p:nvSpPr>
        <p:spPr/>
        <p:txBody>
          <a:bodyPr/>
          <a:lstStyle/>
          <a:p>
            <a:r>
              <a:rPr lang="en-US" dirty="0"/>
              <a:t>How to change assignments?</a:t>
            </a:r>
          </a:p>
        </p:txBody>
      </p:sp>
      <p:sp>
        <p:nvSpPr>
          <p:cNvPr id="3" name="Slide Number Placeholder 2"/>
          <p:cNvSpPr>
            <a:spLocks noGrp="1"/>
          </p:cNvSpPr>
          <p:nvPr>
            <p:ph type="sldNum" sz="quarter" idx="11"/>
          </p:nvPr>
        </p:nvSpPr>
        <p:spPr/>
        <p:txBody>
          <a:bodyPr/>
          <a:lstStyle/>
          <a:p>
            <a:fld id="{96499B70-49A0-4519-9B09-62EDDB406EFA}" type="slidenum">
              <a:rPr lang="nl-NL" smtClean="0"/>
              <a:pPr/>
              <a:t>65</a:t>
            </a:fld>
            <a:endParaRPr lang="nl-NL"/>
          </a:p>
        </p:txBody>
      </p:sp>
    </p:spTree>
    <p:extLst>
      <p:ext uri="{BB962C8B-B14F-4D97-AF65-F5344CB8AC3E}">
        <p14:creationId xmlns:p14="http://schemas.microsoft.com/office/powerpoint/2010/main" val="3124237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9039ED-7B92-49BB-999E-B051B93A0530}"/>
              </a:ext>
            </a:extLst>
          </p:cNvPr>
          <p:cNvSpPr>
            <a:spLocks noGrp="1"/>
          </p:cNvSpPr>
          <p:nvPr>
            <p:ph type="title"/>
          </p:nvPr>
        </p:nvSpPr>
        <p:spPr>
          <a:xfrm>
            <a:off x="767408" y="152788"/>
            <a:ext cx="10871200" cy="611916"/>
          </a:xfrm>
        </p:spPr>
        <p:txBody>
          <a:bodyPr>
            <a:normAutofit fontScale="90000"/>
          </a:bodyPr>
          <a:lstStyle/>
          <a:p>
            <a:r>
              <a:rPr lang="en-US" dirty="0"/>
              <a:t>Change via Resourcing Dialog</a:t>
            </a:r>
            <a:endParaRPr lang="en-NL" dirty="0"/>
          </a:p>
        </p:txBody>
      </p:sp>
      <p:sp>
        <p:nvSpPr>
          <p:cNvPr id="4" name="Slide Number Placeholder 3">
            <a:extLst>
              <a:ext uri="{FF2B5EF4-FFF2-40B4-BE49-F238E27FC236}">
                <a16:creationId xmlns:a16="http://schemas.microsoft.com/office/drawing/2014/main" id="{5AD72AD8-6411-4D5C-B45E-C9B111DB702E}"/>
              </a:ext>
            </a:extLst>
          </p:cNvPr>
          <p:cNvSpPr>
            <a:spLocks noGrp="1"/>
          </p:cNvSpPr>
          <p:nvPr>
            <p:ph type="sldNum" sz="quarter" idx="4"/>
          </p:nvPr>
        </p:nvSpPr>
        <p:spPr/>
        <p:txBody>
          <a:bodyPr/>
          <a:lstStyle/>
          <a:p>
            <a:fld id="{26D19333-19E5-41F3-9BAB-CE8431C616E6}" type="slidenum">
              <a:rPr lang="nl-NL" smtClean="0"/>
              <a:pPr/>
              <a:t>66</a:t>
            </a:fld>
            <a:endParaRPr lang="nl-NL"/>
          </a:p>
        </p:txBody>
      </p:sp>
      <p:pic>
        <p:nvPicPr>
          <p:cNvPr id="7" name="Picture 6">
            <a:extLst>
              <a:ext uri="{FF2B5EF4-FFF2-40B4-BE49-F238E27FC236}">
                <a16:creationId xmlns:a16="http://schemas.microsoft.com/office/drawing/2014/main" id="{C9825A68-7383-48BB-BDC6-1C572B1F2509}"/>
              </a:ext>
            </a:extLst>
          </p:cNvPr>
          <p:cNvPicPr>
            <a:picLocks noChangeAspect="1"/>
          </p:cNvPicPr>
          <p:nvPr/>
        </p:nvPicPr>
        <p:blipFill>
          <a:blip r:embed="rId2"/>
          <a:stretch>
            <a:fillRect/>
          </a:stretch>
        </p:blipFill>
        <p:spPr>
          <a:xfrm>
            <a:off x="263352" y="1717433"/>
            <a:ext cx="7365121" cy="1724954"/>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FCFA1766-FCD1-4EA5-AE33-F07F855A2010}"/>
              </a:ext>
            </a:extLst>
          </p:cNvPr>
          <p:cNvPicPr>
            <a:picLocks noChangeAspect="1"/>
          </p:cNvPicPr>
          <p:nvPr/>
        </p:nvPicPr>
        <p:blipFill>
          <a:blip r:embed="rId3"/>
          <a:stretch>
            <a:fillRect/>
          </a:stretch>
        </p:blipFill>
        <p:spPr>
          <a:xfrm>
            <a:off x="7176120" y="836712"/>
            <a:ext cx="3729065" cy="5548353"/>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4B6AD1B5-C751-4270-8AE6-7CEB73F2EC61}"/>
              </a:ext>
            </a:extLst>
          </p:cNvPr>
          <p:cNvSpPr txBox="1"/>
          <p:nvPr/>
        </p:nvSpPr>
        <p:spPr>
          <a:xfrm>
            <a:off x="767408" y="4581128"/>
            <a:ext cx="2808312" cy="646331"/>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en-US" b="1" dirty="0">
                <a:solidFill>
                  <a:srgbClr val="FFFF00"/>
                </a:solidFill>
              </a:rPr>
              <a:t>See video with other re-assignment options</a:t>
            </a:r>
            <a:endParaRPr lang="en-NL" b="1" dirty="0" err="1">
              <a:solidFill>
                <a:srgbClr val="FFFF00"/>
              </a:solidFill>
            </a:endParaRPr>
          </a:p>
        </p:txBody>
      </p:sp>
      <p:pic>
        <p:nvPicPr>
          <p:cNvPr id="14" name="Picture 13">
            <a:extLst>
              <a:ext uri="{FF2B5EF4-FFF2-40B4-BE49-F238E27FC236}">
                <a16:creationId xmlns:a16="http://schemas.microsoft.com/office/drawing/2014/main" id="{980B16F1-C99A-4CBD-A328-B1BC8BB0EC6D}"/>
              </a:ext>
            </a:extLst>
          </p:cNvPr>
          <p:cNvPicPr>
            <a:picLocks noChangeAspect="1"/>
          </p:cNvPicPr>
          <p:nvPr/>
        </p:nvPicPr>
        <p:blipFill>
          <a:blip r:embed="rId4"/>
          <a:stretch>
            <a:fillRect/>
          </a:stretch>
        </p:blipFill>
        <p:spPr>
          <a:xfrm>
            <a:off x="9552384" y="1916832"/>
            <a:ext cx="2302848" cy="256603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9BED1927-6075-4BB6-9947-05CFE7771F4C}"/>
              </a:ext>
            </a:extLst>
          </p:cNvPr>
          <p:cNvSpPr/>
          <p:nvPr/>
        </p:nvSpPr>
        <p:spPr>
          <a:xfrm>
            <a:off x="9480376" y="2492896"/>
            <a:ext cx="1224136" cy="216024"/>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cxnSp>
        <p:nvCxnSpPr>
          <p:cNvPr id="20" name="Straight Arrow Connector 19">
            <a:extLst>
              <a:ext uri="{FF2B5EF4-FFF2-40B4-BE49-F238E27FC236}">
                <a16:creationId xmlns:a16="http://schemas.microsoft.com/office/drawing/2014/main" id="{27846305-E3C1-41FF-BEF3-BC7CB3D955ED}"/>
              </a:ext>
            </a:extLst>
          </p:cNvPr>
          <p:cNvCxnSpPr>
            <a:stCxn id="15" idx="1"/>
          </p:cNvCxnSpPr>
          <p:nvPr/>
        </p:nvCxnSpPr>
        <p:spPr>
          <a:xfrm flipH="1">
            <a:off x="8904312" y="2600908"/>
            <a:ext cx="576064" cy="1881955"/>
          </a:xfrm>
          <a:prstGeom prst="straightConnector1">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3197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a:t>Delegate Task Management </a:t>
            </a:r>
          </a:p>
        </p:txBody>
      </p:sp>
      <p:sp>
        <p:nvSpPr>
          <p:cNvPr id="4" name="Title 3"/>
          <p:cNvSpPr>
            <a:spLocks noGrp="1"/>
          </p:cNvSpPr>
          <p:nvPr>
            <p:ph type="title"/>
          </p:nvPr>
        </p:nvSpPr>
        <p:spPr/>
        <p:txBody>
          <a:bodyPr/>
          <a:lstStyle/>
          <a:p>
            <a:r>
              <a:rPr lang="en-US"/>
              <a:t>Add other Task Managers</a:t>
            </a:r>
          </a:p>
        </p:txBody>
      </p:sp>
      <p:sp>
        <p:nvSpPr>
          <p:cNvPr id="3" name="Slide Number Placeholder 2"/>
          <p:cNvSpPr>
            <a:spLocks noGrp="1"/>
          </p:cNvSpPr>
          <p:nvPr>
            <p:ph type="sldNum" sz="quarter" idx="11"/>
          </p:nvPr>
        </p:nvSpPr>
        <p:spPr/>
        <p:txBody>
          <a:bodyPr/>
          <a:lstStyle/>
          <a:p>
            <a:fld id="{96499B70-49A0-4519-9B09-62EDDB406EFA}" type="slidenum">
              <a:rPr lang="nl-NL" smtClean="0"/>
              <a:pPr/>
              <a:t>67</a:t>
            </a:fld>
            <a:endParaRPr lang="nl-NL"/>
          </a:p>
        </p:txBody>
      </p:sp>
    </p:spTree>
    <p:extLst>
      <p:ext uri="{BB962C8B-B14F-4D97-AF65-F5344CB8AC3E}">
        <p14:creationId xmlns:p14="http://schemas.microsoft.com/office/powerpoint/2010/main" val="2825841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3E79E9-D4F1-42B4-B0CE-B7CAF517EF3A}"/>
              </a:ext>
            </a:extLst>
          </p:cNvPr>
          <p:cNvPicPr>
            <a:picLocks noChangeAspect="1"/>
          </p:cNvPicPr>
          <p:nvPr/>
        </p:nvPicPr>
        <p:blipFill>
          <a:blip r:embed="rId3"/>
          <a:stretch>
            <a:fillRect/>
          </a:stretch>
        </p:blipFill>
        <p:spPr>
          <a:xfrm>
            <a:off x="455457" y="1916832"/>
            <a:ext cx="10344472" cy="4029235"/>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02B013AF-787A-4B1A-9C21-50323960C9B6}"/>
              </a:ext>
            </a:extLst>
          </p:cNvPr>
          <p:cNvSpPr>
            <a:spLocks noGrp="1"/>
          </p:cNvSpPr>
          <p:nvPr>
            <p:ph type="title"/>
          </p:nvPr>
        </p:nvSpPr>
        <p:spPr/>
        <p:txBody>
          <a:bodyPr/>
          <a:lstStyle/>
          <a:p>
            <a:r>
              <a:rPr lang="en-US"/>
              <a:t>Open the plan and the Task manager box</a:t>
            </a:r>
          </a:p>
        </p:txBody>
      </p:sp>
      <p:sp>
        <p:nvSpPr>
          <p:cNvPr id="3" name="Slide Number Placeholder 2">
            <a:extLst>
              <a:ext uri="{FF2B5EF4-FFF2-40B4-BE49-F238E27FC236}">
                <a16:creationId xmlns:a16="http://schemas.microsoft.com/office/drawing/2014/main" id="{52300BA7-CD46-433D-8081-828DB5820022}"/>
              </a:ext>
            </a:extLst>
          </p:cNvPr>
          <p:cNvSpPr>
            <a:spLocks noGrp="1"/>
          </p:cNvSpPr>
          <p:nvPr>
            <p:ph type="sldNum" sz="quarter" idx="4"/>
          </p:nvPr>
        </p:nvSpPr>
        <p:spPr/>
        <p:txBody>
          <a:bodyPr/>
          <a:lstStyle/>
          <a:p>
            <a:fld id="{96499B70-49A0-4519-9B09-62EDDB406EFA}" type="slidenum">
              <a:rPr lang="nl-NL" smtClean="0"/>
              <a:pPr/>
              <a:t>68</a:t>
            </a:fld>
            <a:endParaRPr lang="nl-NL"/>
          </a:p>
        </p:txBody>
      </p:sp>
      <p:sp>
        <p:nvSpPr>
          <p:cNvPr id="5" name="Oval 4">
            <a:extLst>
              <a:ext uri="{FF2B5EF4-FFF2-40B4-BE49-F238E27FC236}">
                <a16:creationId xmlns:a16="http://schemas.microsoft.com/office/drawing/2014/main" id="{85F05B5C-ADD1-4A2B-8306-CF2FD3978C07}"/>
              </a:ext>
            </a:extLst>
          </p:cNvPr>
          <p:cNvSpPr/>
          <p:nvPr/>
        </p:nvSpPr>
        <p:spPr>
          <a:xfrm>
            <a:off x="6280922" y="5013176"/>
            <a:ext cx="360040" cy="288032"/>
          </a:xfrm>
          <a:prstGeom prst="ellipse">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40CE0FC-0511-4D1E-86D3-E5780FECFA72}"/>
              </a:ext>
            </a:extLst>
          </p:cNvPr>
          <p:cNvSpPr/>
          <p:nvPr/>
        </p:nvSpPr>
        <p:spPr>
          <a:xfrm>
            <a:off x="4223792" y="4863077"/>
            <a:ext cx="2520280" cy="1224136"/>
          </a:xfrm>
          <a:prstGeom prst="rect">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Picture 24">
            <a:extLst>
              <a:ext uri="{FF2B5EF4-FFF2-40B4-BE49-F238E27FC236}">
                <a16:creationId xmlns:a16="http://schemas.microsoft.com/office/drawing/2014/main" id="{DA534D0A-2166-46E8-89D8-3307EFC304B0}"/>
              </a:ext>
            </a:extLst>
          </p:cNvPr>
          <p:cNvPicPr>
            <a:picLocks noChangeAspect="1"/>
          </p:cNvPicPr>
          <p:nvPr/>
        </p:nvPicPr>
        <p:blipFill>
          <a:blip r:embed="rId4"/>
          <a:stretch>
            <a:fillRect/>
          </a:stretch>
        </p:blipFill>
        <p:spPr>
          <a:xfrm>
            <a:off x="4583832" y="2420888"/>
            <a:ext cx="5591216" cy="2166953"/>
          </a:xfrm>
          <a:prstGeom prst="rect">
            <a:avLst/>
          </a:prstGeom>
          <a:ln>
            <a:solidFill>
              <a:schemeClr val="bg1">
                <a:lumMod val="75000"/>
              </a:schemeClr>
            </a:solidFill>
          </a:ln>
        </p:spPr>
      </p:pic>
      <p:cxnSp>
        <p:nvCxnSpPr>
          <p:cNvPr id="27" name="Straight Arrow Connector 26">
            <a:extLst>
              <a:ext uri="{FF2B5EF4-FFF2-40B4-BE49-F238E27FC236}">
                <a16:creationId xmlns:a16="http://schemas.microsoft.com/office/drawing/2014/main" id="{6870A02F-8CC0-4C1A-91F4-F1A380C8D67C}"/>
              </a:ext>
            </a:extLst>
          </p:cNvPr>
          <p:cNvCxnSpPr>
            <a:stCxn id="5" idx="1"/>
          </p:cNvCxnSpPr>
          <p:nvPr/>
        </p:nvCxnSpPr>
        <p:spPr>
          <a:xfrm flipH="1" flipV="1">
            <a:off x="5483932" y="3429000"/>
            <a:ext cx="849717" cy="1626357"/>
          </a:xfrm>
          <a:prstGeom prst="straightConnector1">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A6C0549-39D9-4477-B12B-EA145F0070D5}"/>
              </a:ext>
            </a:extLst>
          </p:cNvPr>
          <p:cNvCxnSpPr/>
          <p:nvPr/>
        </p:nvCxnSpPr>
        <p:spPr>
          <a:xfrm flipV="1">
            <a:off x="5483932" y="3284984"/>
            <a:ext cx="2196244" cy="144016"/>
          </a:xfrm>
          <a:prstGeom prst="straightConnector1">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127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7C738E-158A-4942-8A7A-8C44CCE27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6" y="4388579"/>
            <a:ext cx="10128448" cy="1620895"/>
          </a:xfrm>
          <a:prstGeom prst="rect">
            <a:avLst/>
          </a:prstGeom>
          <a:ln>
            <a:solidFill>
              <a:schemeClr val="tx1">
                <a:lumMod val="65000"/>
                <a:lumOff val="35000"/>
              </a:schemeClr>
            </a:solidFill>
          </a:ln>
        </p:spPr>
      </p:pic>
      <p:pic>
        <p:nvPicPr>
          <p:cNvPr id="9" name="Picture 8">
            <a:extLst>
              <a:ext uri="{FF2B5EF4-FFF2-40B4-BE49-F238E27FC236}">
                <a16:creationId xmlns:a16="http://schemas.microsoft.com/office/drawing/2014/main" id="{2AA84CA8-89A4-934B-979F-B8AB90ECECB2}"/>
              </a:ext>
            </a:extLst>
          </p:cNvPr>
          <p:cNvPicPr>
            <a:picLocks noChangeAspect="1"/>
          </p:cNvPicPr>
          <p:nvPr/>
        </p:nvPicPr>
        <p:blipFill rotWithShape="1">
          <a:blip r:embed="rId3">
            <a:extLst>
              <a:ext uri="{28A0092B-C50C-407E-A947-70E740481C1C}">
                <a14:useLocalDpi xmlns:a14="http://schemas.microsoft.com/office/drawing/2010/main" val="0"/>
              </a:ext>
            </a:extLst>
          </a:blip>
          <a:srcRect t="26637"/>
          <a:stretch/>
        </p:blipFill>
        <p:spPr>
          <a:xfrm>
            <a:off x="812800" y="2564904"/>
            <a:ext cx="10871200" cy="1701782"/>
          </a:xfrm>
          <a:prstGeom prst="rect">
            <a:avLst/>
          </a:prstGeom>
          <a:ln>
            <a:solidFill>
              <a:schemeClr val="tx1">
                <a:lumMod val="65000"/>
                <a:lumOff val="35000"/>
              </a:schemeClr>
            </a:solidFill>
          </a:ln>
        </p:spPr>
      </p:pic>
      <p:sp>
        <p:nvSpPr>
          <p:cNvPr id="2" name="Title 1">
            <a:extLst>
              <a:ext uri="{FF2B5EF4-FFF2-40B4-BE49-F238E27FC236}">
                <a16:creationId xmlns:a16="http://schemas.microsoft.com/office/drawing/2014/main" id="{D96B18FF-A02B-406D-8A3E-81C2AD63BF75}"/>
              </a:ext>
            </a:extLst>
          </p:cNvPr>
          <p:cNvSpPr>
            <a:spLocks noGrp="1"/>
          </p:cNvSpPr>
          <p:nvPr>
            <p:ph type="title"/>
          </p:nvPr>
        </p:nvSpPr>
        <p:spPr/>
        <p:txBody>
          <a:bodyPr>
            <a:normAutofit fontScale="90000"/>
          </a:bodyPr>
          <a:lstStyle/>
          <a:p>
            <a:r>
              <a:rPr lang="en-US" dirty="0"/>
              <a:t>Change to “Leading”  Task Manager</a:t>
            </a:r>
            <a:br>
              <a:rPr lang="en-US" dirty="0"/>
            </a:br>
            <a:r>
              <a:rPr lang="en-US" sz="3600" i="1" dirty="0"/>
              <a:t>Move Mike up in the list</a:t>
            </a:r>
            <a:endParaRPr lang="en-US" i="1" dirty="0"/>
          </a:p>
        </p:txBody>
      </p:sp>
      <p:sp>
        <p:nvSpPr>
          <p:cNvPr id="3" name="Slide Number Placeholder 2">
            <a:extLst>
              <a:ext uri="{FF2B5EF4-FFF2-40B4-BE49-F238E27FC236}">
                <a16:creationId xmlns:a16="http://schemas.microsoft.com/office/drawing/2014/main" id="{142CA4EA-AAC8-471F-95CB-B6450C481C8A}"/>
              </a:ext>
            </a:extLst>
          </p:cNvPr>
          <p:cNvSpPr>
            <a:spLocks noGrp="1"/>
          </p:cNvSpPr>
          <p:nvPr>
            <p:ph type="sldNum" sz="quarter" idx="4"/>
          </p:nvPr>
        </p:nvSpPr>
        <p:spPr/>
        <p:txBody>
          <a:bodyPr/>
          <a:lstStyle/>
          <a:p>
            <a:fld id="{96499B70-49A0-4519-9B09-62EDDB406EFA}" type="slidenum">
              <a:rPr lang="nl-NL" smtClean="0"/>
              <a:pPr/>
              <a:t>69</a:t>
            </a:fld>
            <a:endParaRPr lang="nl-NL"/>
          </a:p>
        </p:txBody>
      </p:sp>
      <p:sp>
        <p:nvSpPr>
          <p:cNvPr id="5" name="Oval 4">
            <a:extLst>
              <a:ext uri="{FF2B5EF4-FFF2-40B4-BE49-F238E27FC236}">
                <a16:creationId xmlns:a16="http://schemas.microsoft.com/office/drawing/2014/main" id="{C66B19D1-723F-4788-BD9D-50B410851308}"/>
              </a:ext>
            </a:extLst>
          </p:cNvPr>
          <p:cNvSpPr/>
          <p:nvPr/>
        </p:nvSpPr>
        <p:spPr>
          <a:xfrm>
            <a:off x="9264352" y="3429000"/>
            <a:ext cx="504056" cy="288032"/>
          </a:xfrm>
          <a:prstGeom prst="ellipse">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Arrow: Down 6">
            <a:extLst>
              <a:ext uri="{FF2B5EF4-FFF2-40B4-BE49-F238E27FC236}">
                <a16:creationId xmlns:a16="http://schemas.microsoft.com/office/drawing/2014/main" id="{CD1C8A1F-22A8-4911-BB9A-268E7EF384A7}"/>
              </a:ext>
            </a:extLst>
          </p:cNvPr>
          <p:cNvSpPr/>
          <p:nvPr/>
        </p:nvSpPr>
        <p:spPr>
          <a:xfrm>
            <a:off x="9328425" y="3838925"/>
            <a:ext cx="360040" cy="1080120"/>
          </a:xfrm>
          <a:prstGeom prst="downArrow">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41164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1E7618-92FE-49B5-942C-927CB6959996}"/>
              </a:ext>
            </a:extLst>
          </p:cNvPr>
          <p:cNvSpPr>
            <a:spLocks noGrp="1"/>
          </p:cNvSpPr>
          <p:nvPr>
            <p:ph type="title"/>
          </p:nvPr>
        </p:nvSpPr>
        <p:spPr/>
        <p:txBody>
          <a:bodyPr>
            <a:noAutofit/>
          </a:bodyPr>
          <a:lstStyle/>
          <a:p>
            <a:r>
              <a:rPr lang="en-US" sz="3200" dirty="0"/>
              <a:t>Imagine you are Robin Porter…</a:t>
            </a:r>
            <a:br>
              <a:rPr lang="en-US" sz="3200" dirty="0"/>
            </a:br>
            <a:r>
              <a:rPr lang="en-US" sz="3200" i="1" dirty="0"/>
              <a:t>My activities</a:t>
            </a:r>
            <a:endParaRPr lang="en-NL" sz="3200" i="1" dirty="0"/>
          </a:p>
        </p:txBody>
      </p:sp>
      <p:sp>
        <p:nvSpPr>
          <p:cNvPr id="5" name="Slide Number Placeholder 4">
            <a:extLst>
              <a:ext uri="{FF2B5EF4-FFF2-40B4-BE49-F238E27FC236}">
                <a16:creationId xmlns:a16="http://schemas.microsoft.com/office/drawing/2014/main" id="{BBBA7061-45C1-467B-8C56-F978148ECC28}"/>
              </a:ext>
            </a:extLst>
          </p:cNvPr>
          <p:cNvSpPr>
            <a:spLocks noGrp="1"/>
          </p:cNvSpPr>
          <p:nvPr>
            <p:ph type="sldNum" sz="quarter" idx="4"/>
          </p:nvPr>
        </p:nvSpPr>
        <p:spPr/>
        <p:txBody>
          <a:bodyPr/>
          <a:lstStyle/>
          <a:p>
            <a:fld id="{96499B70-49A0-4519-9B09-62EDDB406EFA}" type="slidenum">
              <a:rPr lang="nl-NL" smtClean="0"/>
              <a:pPr/>
              <a:t>7</a:t>
            </a:fld>
            <a:endParaRPr lang="nl-NL"/>
          </a:p>
        </p:txBody>
      </p:sp>
      <p:pic>
        <p:nvPicPr>
          <p:cNvPr id="8" name="Picture 7">
            <a:extLst>
              <a:ext uri="{FF2B5EF4-FFF2-40B4-BE49-F238E27FC236}">
                <a16:creationId xmlns:a16="http://schemas.microsoft.com/office/drawing/2014/main" id="{774B3DC9-3F0E-4452-88C6-A5989D94B1F9}"/>
              </a:ext>
            </a:extLst>
          </p:cNvPr>
          <p:cNvPicPr>
            <a:picLocks noChangeAspect="1"/>
          </p:cNvPicPr>
          <p:nvPr/>
        </p:nvPicPr>
        <p:blipFill>
          <a:blip r:embed="rId3"/>
          <a:stretch>
            <a:fillRect/>
          </a:stretch>
        </p:blipFill>
        <p:spPr>
          <a:xfrm>
            <a:off x="378395" y="1700808"/>
            <a:ext cx="8544272" cy="2515491"/>
          </a:xfrm>
          <a:prstGeom prst="rect">
            <a:avLst/>
          </a:prstGeom>
          <a:ln>
            <a:solidFill>
              <a:schemeClr val="bg1">
                <a:lumMod val="75000"/>
              </a:schemeClr>
            </a:solidFill>
          </a:ln>
        </p:spPr>
      </p:pic>
      <p:sp>
        <p:nvSpPr>
          <p:cNvPr id="9" name="Rectangle 8">
            <a:extLst>
              <a:ext uri="{FF2B5EF4-FFF2-40B4-BE49-F238E27FC236}">
                <a16:creationId xmlns:a16="http://schemas.microsoft.com/office/drawing/2014/main" id="{52176CED-8902-4E3F-B811-D8FF3331249E}"/>
              </a:ext>
            </a:extLst>
          </p:cNvPr>
          <p:cNvSpPr/>
          <p:nvPr/>
        </p:nvSpPr>
        <p:spPr>
          <a:xfrm>
            <a:off x="169975" y="1844824"/>
            <a:ext cx="957473" cy="28803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pic>
        <p:nvPicPr>
          <p:cNvPr id="11" name="Picture 10">
            <a:extLst>
              <a:ext uri="{FF2B5EF4-FFF2-40B4-BE49-F238E27FC236}">
                <a16:creationId xmlns:a16="http://schemas.microsoft.com/office/drawing/2014/main" id="{86041D69-4883-4893-8640-A38DFFEDF4AF}"/>
              </a:ext>
            </a:extLst>
          </p:cNvPr>
          <p:cNvPicPr>
            <a:picLocks noChangeAspect="1"/>
          </p:cNvPicPr>
          <p:nvPr/>
        </p:nvPicPr>
        <p:blipFill>
          <a:blip r:embed="rId4"/>
          <a:stretch>
            <a:fillRect/>
          </a:stretch>
        </p:blipFill>
        <p:spPr>
          <a:xfrm>
            <a:off x="2423592" y="3645024"/>
            <a:ext cx="9049779" cy="2813291"/>
          </a:xfrm>
          <a:prstGeom prst="rect">
            <a:avLst/>
          </a:prstGeom>
          <a:ln>
            <a:solidFill>
              <a:schemeClr val="bg1">
                <a:lumMod val="75000"/>
              </a:schemeClr>
            </a:solidFill>
          </a:ln>
        </p:spPr>
      </p:pic>
      <p:sp>
        <p:nvSpPr>
          <p:cNvPr id="12" name="Rectangle 11">
            <a:extLst>
              <a:ext uri="{FF2B5EF4-FFF2-40B4-BE49-F238E27FC236}">
                <a16:creationId xmlns:a16="http://schemas.microsoft.com/office/drawing/2014/main" id="{DED738FD-CEB8-443C-85AE-E6C4611FD82D}"/>
              </a:ext>
            </a:extLst>
          </p:cNvPr>
          <p:cNvSpPr/>
          <p:nvPr/>
        </p:nvSpPr>
        <p:spPr>
          <a:xfrm>
            <a:off x="4079776" y="3933056"/>
            <a:ext cx="1152128" cy="283243"/>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custDataLst>
      <p:tags r:id="rId1"/>
    </p:custDataLst>
    <p:extLst>
      <p:ext uri="{BB962C8B-B14F-4D97-AF65-F5344CB8AC3E}">
        <p14:creationId xmlns:p14="http://schemas.microsoft.com/office/powerpoint/2010/main" val="212858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CB084C-5CBC-496D-A997-80BAD7CA428C}"/>
              </a:ext>
            </a:extLst>
          </p:cNvPr>
          <p:cNvPicPr>
            <a:picLocks noChangeAspect="1"/>
          </p:cNvPicPr>
          <p:nvPr/>
        </p:nvPicPr>
        <p:blipFill>
          <a:blip r:embed="rId2"/>
          <a:stretch>
            <a:fillRect/>
          </a:stretch>
        </p:blipFill>
        <p:spPr>
          <a:xfrm>
            <a:off x="1487488" y="2708920"/>
            <a:ext cx="9082154" cy="1543061"/>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EF5F75E3-D772-4A42-BA6C-F43C5849E90B}"/>
              </a:ext>
            </a:extLst>
          </p:cNvPr>
          <p:cNvSpPr>
            <a:spLocks noGrp="1"/>
          </p:cNvSpPr>
          <p:nvPr>
            <p:ph type="title"/>
          </p:nvPr>
        </p:nvSpPr>
        <p:spPr/>
        <p:txBody>
          <a:bodyPr/>
          <a:lstStyle/>
          <a:p>
            <a:r>
              <a:rPr lang="en-US"/>
              <a:t>Result</a:t>
            </a:r>
          </a:p>
        </p:txBody>
      </p:sp>
      <p:sp>
        <p:nvSpPr>
          <p:cNvPr id="3" name="Slide Number Placeholder 2">
            <a:extLst>
              <a:ext uri="{FF2B5EF4-FFF2-40B4-BE49-F238E27FC236}">
                <a16:creationId xmlns:a16="http://schemas.microsoft.com/office/drawing/2014/main" id="{F72C53B9-0893-4BBB-A662-0529901FDDC7}"/>
              </a:ext>
            </a:extLst>
          </p:cNvPr>
          <p:cNvSpPr>
            <a:spLocks noGrp="1"/>
          </p:cNvSpPr>
          <p:nvPr>
            <p:ph type="sldNum" sz="quarter" idx="4"/>
          </p:nvPr>
        </p:nvSpPr>
        <p:spPr/>
        <p:txBody>
          <a:bodyPr/>
          <a:lstStyle/>
          <a:p>
            <a:fld id="{96499B70-49A0-4519-9B09-62EDDB406EFA}" type="slidenum">
              <a:rPr lang="nl-NL" smtClean="0"/>
              <a:pPr/>
              <a:t>70</a:t>
            </a:fld>
            <a:endParaRPr lang="nl-NL"/>
          </a:p>
        </p:txBody>
      </p:sp>
      <p:sp>
        <p:nvSpPr>
          <p:cNvPr id="5" name="Rectangle 4">
            <a:extLst>
              <a:ext uri="{FF2B5EF4-FFF2-40B4-BE49-F238E27FC236}">
                <a16:creationId xmlns:a16="http://schemas.microsoft.com/office/drawing/2014/main" id="{E83465B0-4CC9-4EAE-9810-1520F7E4C198}"/>
              </a:ext>
            </a:extLst>
          </p:cNvPr>
          <p:cNvSpPr/>
          <p:nvPr/>
        </p:nvSpPr>
        <p:spPr>
          <a:xfrm>
            <a:off x="4943872" y="2924944"/>
            <a:ext cx="504056" cy="818571"/>
          </a:xfrm>
          <a:prstGeom prst="rect">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41816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3FB5-CAA9-4C29-B656-304EC525FBF8}"/>
              </a:ext>
            </a:extLst>
          </p:cNvPr>
          <p:cNvSpPr>
            <a:spLocks noGrp="1"/>
          </p:cNvSpPr>
          <p:nvPr>
            <p:ph type="title"/>
          </p:nvPr>
        </p:nvSpPr>
        <p:spPr/>
        <p:txBody>
          <a:bodyPr>
            <a:normAutofit fontScale="90000"/>
          </a:bodyPr>
          <a:lstStyle/>
          <a:p>
            <a:r>
              <a:rPr lang="en-US" dirty="0"/>
              <a:t>Other TM Assignment options</a:t>
            </a:r>
            <a:br>
              <a:rPr lang="en-US" dirty="0"/>
            </a:br>
            <a:r>
              <a:rPr lang="en-US" sz="3100" i="1" dirty="0"/>
              <a:t>Note: requires additional rights for the TM: Read and Write access </a:t>
            </a:r>
            <a:endParaRPr lang="en-US" i="1" dirty="0"/>
          </a:p>
        </p:txBody>
      </p:sp>
      <p:sp>
        <p:nvSpPr>
          <p:cNvPr id="3" name="Slide Number Placeholder 2">
            <a:extLst>
              <a:ext uri="{FF2B5EF4-FFF2-40B4-BE49-F238E27FC236}">
                <a16:creationId xmlns:a16="http://schemas.microsoft.com/office/drawing/2014/main" id="{D61C468B-23FE-4749-AAD4-04897847FBEF}"/>
              </a:ext>
            </a:extLst>
          </p:cNvPr>
          <p:cNvSpPr>
            <a:spLocks noGrp="1"/>
          </p:cNvSpPr>
          <p:nvPr>
            <p:ph type="sldNum" sz="quarter" idx="4"/>
          </p:nvPr>
        </p:nvSpPr>
        <p:spPr/>
        <p:txBody>
          <a:bodyPr/>
          <a:lstStyle/>
          <a:p>
            <a:fld id="{96499B70-49A0-4519-9B09-62EDDB406EFA}" type="slidenum">
              <a:rPr lang="nl-NL" smtClean="0"/>
              <a:pPr/>
              <a:t>71</a:t>
            </a:fld>
            <a:endParaRPr lang="nl-NL"/>
          </a:p>
        </p:txBody>
      </p:sp>
      <p:pic>
        <p:nvPicPr>
          <p:cNvPr id="5" name="Picture 4">
            <a:extLst>
              <a:ext uri="{FF2B5EF4-FFF2-40B4-BE49-F238E27FC236}">
                <a16:creationId xmlns:a16="http://schemas.microsoft.com/office/drawing/2014/main" id="{07A8B1FD-CE90-42FF-BD14-CB19F50539DD}"/>
              </a:ext>
            </a:extLst>
          </p:cNvPr>
          <p:cNvPicPr>
            <a:picLocks noChangeAspect="1"/>
          </p:cNvPicPr>
          <p:nvPr/>
        </p:nvPicPr>
        <p:blipFill>
          <a:blip r:embed="rId2"/>
          <a:stretch>
            <a:fillRect/>
          </a:stretch>
        </p:blipFill>
        <p:spPr>
          <a:xfrm>
            <a:off x="551384" y="2204864"/>
            <a:ext cx="10776520" cy="3709675"/>
          </a:xfrm>
          <a:prstGeom prst="rect">
            <a:avLst/>
          </a:prstGeom>
          <a:ln>
            <a:solidFill>
              <a:schemeClr val="bg1">
                <a:lumMod val="75000"/>
              </a:schemeClr>
            </a:solidFill>
          </a:ln>
        </p:spPr>
      </p:pic>
    </p:spTree>
    <p:extLst>
      <p:ext uri="{BB962C8B-B14F-4D97-AF65-F5344CB8AC3E}">
        <p14:creationId xmlns:p14="http://schemas.microsoft.com/office/powerpoint/2010/main" val="2221247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9B9D1-97AB-420B-83BD-E4F06DA11066}"/>
              </a:ext>
            </a:extLst>
          </p:cNvPr>
          <p:cNvSpPr>
            <a:spLocks noGrp="1"/>
          </p:cNvSpPr>
          <p:nvPr>
            <p:ph type="title"/>
          </p:nvPr>
        </p:nvSpPr>
        <p:spPr/>
        <p:txBody>
          <a:bodyPr>
            <a:normAutofit fontScale="90000"/>
          </a:bodyPr>
          <a:lstStyle/>
          <a:p>
            <a:r>
              <a:rPr lang="en-US" dirty="0">
                <a:solidFill>
                  <a:schemeClr val="tx1"/>
                </a:solidFill>
              </a:rPr>
              <a:t>Impersonation Mode</a:t>
            </a:r>
            <a:br>
              <a:rPr lang="en-US" dirty="0">
                <a:solidFill>
                  <a:schemeClr val="tx1"/>
                </a:solidFill>
              </a:rPr>
            </a:br>
            <a:r>
              <a:rPr lang="en-US" sz="3100" i="1" dirty="0">
                <a:solidFill>
                  <a:schemeClr val="tx1"/>
                </a:solidFill>
              </a:rPr>
              <a:t>Robin Porter is taking over tasks of Mike Dempsey (Temporarily)</a:t>
            </a:r>
            <a:endParaRPr lang="en-US" i="1" dirty="0">
              <a:solidFill>
                <a:schemeClr val="tx1"/>
              </a:solidFill>
            </a:endParaRPr>
          </a:p>
        </p:txBody>
      </p:sp>
      <p:sp>
        <p:nvSpPr>
          <p:cNvPr id="3" name="Slide Number Placeholder 2">
            <a:extLst>
              <a:ext uri="{FF2B5EF4-FFF2-40B4-BE49-F238E27FC236}">
                <a16:creationId xmlns:a16="http://schemas.microsoft.com/office/drawing/2014/main" id="{731BF2F6-D336-40EF-9FAB-A6F4680F368C}"/>
              </a:ext>
            </a:extLst>
          </p:cNvPr>
          <p:cNvSpPr>
            <a:spLocks noGrp="1"/>
          </p:cNvSpPr>
          <p:nvPr>
            <p:ph type="sldNum" sz="quarter" idx="4"/>
          </p:nvPr>
        </p:nvSpPr>
        <p:spPr/>
        <p:txBody>
          <a:bodyPr/>
          <a:lstStyle/>
          <a:p>
            <a:fld id="{96499B70-49A0-4519-9B09-62EDDB406EFA}" type="slidenum">
              <a:rPr lang="nl-NL" smtClean="0"/>
              <a:pPr/>
              <a:t>72</a:t>
            </a:fld>
            <a:endParaRPr lang="nl-NL"/>
          </a:p>
        </p:txBody>
      </p:sp>
      <p:pic>
        <p:nvPicPr>
          <p:cNvPr id="5" name="Picture 4">
            <a:extLst>
              <a:ext uri="{FF2B5EF4-FFF2-40B4-BE49-F238E27FC236}">
                <a16:creationId xmlns:a16="http://schemas.microsoft.com/office/drawing/2014/main" id="{B668B474-7D28-4F53-B6C1-550A2ACF1E29}"/>
              </a:ext>
            </a:extLst>
          </p:cNvPr>
          <p:cNvPicPr>
            <a:picLocks noChangeAspect="1"/>
          </p:cNvPicPr>
          <p:nvPr/>
        </p:nvPicPr>
        <p:blipFill>
          <a:blip r:embed="rId2"/>
          <a:stretch>
            <a:fillRect/>
          </a:stretch>
        </p:blipFill>
        <p:spPr>
          <a:xfrm>
            <a:off x="409975" y="2276872"/>
            <a:ext cx="11064552" cy="2520259"/>
          </a:xfrm>
          <a:prstGeom prst="rect">
            <a:avLst/>
          </a:prstGeom>
          <a:ln>
            <a:solidFill>
              <a:schemeClr val="bg1">
                <a:lumMod val="75000"/>
              </a:schemeClr>
            </a:solidFill>
          </a:ln>
        </p:spPr>
      </p:pic>
      <p:pic>
        <p:nvPicPr>
          <p:cNvPr id="9" name="Picture 8">
            <a:extLst>
              <a:ext uri="{FF2B5EF4-FFF2-40B4-BE49-F238E27FC236}">
                <a16:creationId xmlns:a16="http://schemas.microsoft.com/office/drawing/2014/main" id="{6666021F-7D43-449C-A724-EAE729BF56E2}"/>
              </a:ext>
            </a:extLst>
          </p:cNvPr>
          <p:cNvPicPr>
            <a:picLocks noChangeAspect="1"/>
          </p:cNvPicPr>
          <p:nvPr/>
        </p:nvPicPr>
        <p:blipFill>
          <a:blip r:embed="rId3"/>
          <a:stretch>
            <a:fillRect/>
          </a:stretch>
        </p:blipFill>
        <p:spPr>
          <a:xfrm>
            <a:off x="2010467" y="4149080"/>
            <a:ext cx="4271994" cy="1109671"/>
          </a:xfrm>
          <a:prstGeom prst="rect">
            <a:avLst/>
          </a:prstGeom>
          <a:ln>
            <a:solidFill>
              <a:schemeClr val="bg1">
                <a:lumMod val="75000"/>
              </a:schemeClr>
            </a:solidFill>
          </a:ln>
        </p:spPr>
      </p:pic>
    </p:spTree>
    <p:extLst>
      <p:ext uri="{BB962C8B-B14F-4D97-AF65-F5344CB8AC3E}">
        <p14:creationId xmlns:p14="http://schemas.microsoft.com/office/powerpoint/2010/main" val="20218633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EC1F02-C9D0-47F3-9F4C-9D0F72A329D8}"/>
              </a:ext>
            </a:extLst>
          </p:cNvPr>
          <p:cNvSpPr>
            <a:spLocks noGrp="1"/>
          </p:cNvSpPr>
          <p:nvPr>
            <p:ph type="body" idx="1"/>
          </p:nvPr>
        </p:nvSpPr>
        <p:spPr/>
        <p:txBody>
          <a:bodyPr/>
          <a:lstStyle/>
          <a:p>
            <a:r>
              <a:rPr lang="en-US" dirty="0"/>
              <a:t>The “</a:t>
            </a:r>
            <a:r>
              <a:rPr lang="en-US" b="1" i="1" dirty="0"/>
              <a:t>My activities Roles</a:t>
            </a:r>
            <a:r>
              <a:rPr lang="en-US" dirty="0"/>
              <a:t>”</a:t>
            </a:r>
            <a:endParaRPr lang="en-NL" dirty="0"/>
          </a:p>
        </p:txBody>
      </p:sp>
      <p:sp>
        <p:nvSpPr>
          <p:cNvPr id="4" name="Title 3">
            <a:extLst>
              <a:ext uri="{FF2B5EF4-FFF2-40B4-BE49-F238E27FC236}">
                <a16:creationId xmlns:a16="http://schemas.microsoft.com/office/drawing/2014/main" id="{A17FC6C0-019D-4607-A415-4070ED5DAEE8}"/>
              </a:ext>
            </a:extLst>
          </p:cNvPr>
          <p:cNvSpPr>
            <a:spLocks noGrp="1"/>
          </p:cNvSpPr>
          <p:nvPr>
            <p:ph type="title"/>
          </p:nvPr>
        </p:nvSpPr>
        <p:spPr/>
        <p:txBody>
          <a:bodyPr/>
          <a:lstStyle/>
          <a:p>
            <a:r>
              <a:rPr lang="en-US" dirty="0"/>
              <a:t>Task Management via Other Roles</a:t>
            </a:r>
            <a:endParaRPr lang="en-NL" dirty="0"/>
          </a:p>
        </p:txBody>
      </p:sp>
      <p:sp>
        <p:nvSpPr>
          <p:cNvPr id="3" name="Slide Number Placeholder 2">
            <a:extLst>
              <a:ext uri="{FF2B5EF4-FFF2-40B4-BE49-F238E27FC236}">
                <a16:creationId xmlns:a16="http://schemas.microsoft.com/office/drawing/2014/main" id="{9FD23F37-B3B4-4B9B-AEAB-FEA8C17F6671}"/>
              </a:ext>
            </a:extLst>
          </p:cNvPr>
          <p:cNvSpPr>
            <a:spLocks noGrp="1"/>
          </p:cNvSpPr>
          <p:nvPr>
            <p:ph type="sldNum" sz="quarter" idx="11"/>
          </p:nvPr>
        </p:nvSpPr>
        <p:spPr/>
        <p:txBody>
          <a:bodyPr/>
          <a:lstStyle/>
          <a:p>
            <a:fld id="{96499B70-49A0-4519-9B09-62EDDB406EFA}" type="slidenum">
              <a:rPr lang="nl-NL" smtClean="0"/>
              <a:pPr/>
              <a:t>73</a:t>
            </a:fld>
            <a:endParaRPr lang="nl-NL"/>
          </a:p>
        </p:txBody>
      </p:sp>
    </p:spTree>
    <p:extLst>
      <p:ext uri="{BB962C8B-B14F-4D97-AF65-F5344CB8AC3E}">
        <p14:creationId xmlns:p14="http://schemas.microsoft.com/office/powerpoint/2010/main" val="8546250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a:t>LYNX </a:t>
            </a:r>
            <a:r>
              <a:rPr lang="nl-NL" sz="2800" dirty="0" err="1"/>
              <a:t>Task</a:t>
            </a:r>
            <a:r>
              <a:rPr lang="nl-NL" sz="2800" dirty="0"/>
              <a:t> Management </a:t>
            </a:r>
            <a:r>
              <a:rPr lang="nl-NL" sz="2800" dirty="0" err="1"/>
              <a:t>for</a:t>
            </a:r>
            <a:r>
              <a:rPr lang="nl-NL" sz="2800" dirty="0"/>
              <a:t> “</a:t>
            </a:r>
            <a:r>
              <a:rPr lang="nl-NL" sz="2800" i="1" dirty="0"/>
              <a:t>My </a:t>
            </a:r>
            <a:r>
              <a:rPr lang="nl-NL" sz="2800" i="1" dirty="0" err="1"/>
              <a:t>activities</a:t>
            </a:r>
            <a:r>
              <a:rPr lang="nl-NL" sz="2800" i="1" dirty="0"/>
              <a:t> Users</a:t>
            </a:r>
            <a:r>
              <a:rPr lang="nl-NL" sz="2800" dirty="0"/>
              <a:t>”</a:t>
            </a:r>
            <a:br>
              <a:rPr lang="nl-NL" sz="2800" dirty="0"/>
            </a:br>
            <a:r>
              <a:rPr lang="nl-NL" sz="2800" i="1" dirty="0" err="1"/>
              <a:t>the</a:t>
            </a:r>
            <a:r>
              <a:rPr lang="nl-NL" sz="2800" i="1" dirty="0"/>
              <a:t> “My </a:t>
            </a:r>
            <a:r>
              <a:rPr lang="nl-NL" sz="2800" i="1" dirty="0" err="1"/>
              <a:t>activities</a:t>
            </a:r>
            <a:r>
              <a:rPr lang="nl-NL" sz="2800" i="1" dirty="0"/>
              <a:t>” </a:t>
            </a:r>
            <a:r>
              <a:rPr lang="nl-NL" sz="2800" i="1" dirty="0" err="1"/>
              <a:t>roles</a:t>
            </a:r>
            <a:endParaRPr lang="en-GB" sz="9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74</a:t>
            </a:fld>
            <a:endParaRPr lang="nl-NL" dirty="0"/>
          </a:p>
        </p:txBody>
      </p:sp>
      <p:sp>
        <p:nvSpPr>
          <p:cNvPr id="4" name="Rectangle 3"/>
          <p:cNvSpPr/>
          <p:nvPr/>
        </p:nvSpPr>
        <p:spPr>
          <a:xfrm>
            <a:off x="1159687" y="3003592"/>
            <a:ext cx="740523" cy="2863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START</a:t>
            </a:r>
          </a:p>
        </p:txBody>
      </p:sp>
      <p:sp>
        <p:nvSpPr>
          <p:cNvPr id="6" name="Rectangle 5"/>
          <p:cNvSpPr/>
          <p:nvPr/>
        </p:nvSpPr>
        <p:spPr>
          <a:xfrm>
            <a:off x="2247075" y="3001941"/>
            <a:ext cx="1154220" cy="284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tx1">
                    <a:lumMod val="85000"/>
                    <a:lumOff val="15000"/>
                  </a:schemeClr>
                </a:solidFill>
              </a:rPr>
              <a:t>Concept</a:t>
            </a:r>
          </a:p>
        </p:txBody>
      </p:sp>
      <p:cxnSp>
        <p:nvCxnSpPr>
          <p:cNvPr id="9" name="Elbow Connector 8"/>
          <p:cNvCxnSpPr>
            <a:cxnSpLocks/>
            <a:stCxn id="4" idx="3"/>
            <a:endCxn id="6" idx="1"/>
          </p:cNvCxnSpPr>
          <p:nvPr/>
        </p:nvCxnSpPr>
        <p:spPr>
          <a:xfrm flipV="1">
            <a:off x="1900210" y="3144337"/>
            <a:ext cx="346865" cy="242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Diamond 35"/>
          <p:cNvSpPr/>
          <p:nvPr/>
        </p:nvSpPr>
        <p:spPr>
          <a:xfrm>
            <a:off x="7627886" y="4437816"/>
            <a:ext cx="229786" cy="257266"/>
          </a:xfrm>
          <a:prstGeom prst="diamon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0" name="Rectangle 29"/>
          <p:cNvSpPr/>
          <p:nvPr/>
        </p:nvSpPr>
        <p:spPr>
          <a:xfrm>
            <a:off x="5970992" y="4416537"/>
            <a:ext cx="1367442" cy="28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tx1">
                    <a:lumMod val="85000"/>
                    <a:lumOff val="15000"/>
                  </a:schemeClr>
                </a:solidFill>
              </a:rPr>
              <a:t>Integration</a:t>
            </a:r>
            <a:endParaRPr lang="en-GB" sz="1400" i="1" dirty="0">
              <a:solidFill>
                <a:schemeClr val="tx1">
                  <a:lumMod val="85000"/>
                  <a:lumOff val="15000"/>
                </a:schemeClr>
              </a:solidFill>
            </a:endParaRPr>
          </a:p>
        </p:txBody>
      </p:sp>
      <p:cxnSp>
        <p:nvCxnSpPr>
          <p:cNvPr id="12" name="Elbow Connector 11"/>
          <p:cNvCxnSpPr>
            <a:cxnSpLocks/>
            <a:stCxn id="39" idx="3"/>
            <a:endCxn id="30" idx="0"/>
          </p:cNvCxnSpPr>
          <p:nvPr/>
        </p:nvCxnSpPr>
        <p:spPr>
          <a:xfrm>
            <a:off x="5520760" y="3500992"/>
            <a:ext cx="1133953" cy="91554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439816" y="3356992"/>
            <a:ext cx="1080944" cy="288000"/>
          </a:xfrm>
          <a:prstGeom prst="rect">
            <a:avLst/>
          </a:prstGeom>
          <a:noFill/>
          <a:ln>
            <a:solidFill>
              <a:srgbClr val="204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tx1">
                    <a:lumMod val="85000"/>
                    <a:lumOff val="15000"/>
                  </a:schemeClr>
                </a:solidFill>
              </a:rPr>
              <a:t>Hardware</a:t>
            </a:r>
            <a:endParaRPr lang="en-GB" sz="1400" i="1" dirty="0">
              <a:solidFill>
                <a:schemeClr val="tx1">
                  <a:lumMod val="85000"/>
                  <a:lumOff val="15000"/>
                </a:schemeClr>
              </a:solidFill>
            </a:endParaRPr>
          </a:p>
        </p:txBody>
      </p:sp>
      <p:sp>
        <p:nvSpPr>
          <p:cNvPr id="48" name="Rectangle 47"/>
          <p:cNvSpPr/>
          <p:nvPr/>
        </p:nvSpPr>
        <p:spPr>
          <a:xfrm>
            <a:off x="7857672" y="4422449"/>
            <a:ext cx="1414263" cy="28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Buffer</a:t>
            </a:r>
          </a:p>
        </p:txBody>
      </p:sp>
      <p:sp>
        <p:nvSpPr>
          <p:cNvPr id="49" name="Diamond 48"/>
          <p:cNvSpPr/>
          <p:nvPr/>
        </p:nvSpPr>
        <p:spPr>
          <a:xfrm>
            <a:off x="9278257" y="4447147"/>
            <a:ext cx="229786" cy="257266"/>
          </a:xfrm>
          <a:prstGeom prst="diamon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46" name="Elbow Connector 45"/>
          <p:cNvCxnSpPr>
            <a:cxnSpLocks/>
            <a:stCxn id="6" idx="3"/>
            <a:endCxn id="39" idx="1"/>
          </p:cNvCxnSpPr>
          <p:nvPr/>
        </p:nvCxnSpPr>
        <p:spPr>
          <a:xfrm>
            <a:off x="3401295" y="3144337"/>
            <a:ext cx="1038521" cy="35665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Elbow Connector 11">
            <a:extLst>
              <a:ext uri="{FF2B5EF4-FFF2-40B4-BE49-F238E27FC236}">
                <a16:creationId xmlns:a16="http://schemas.microsoft.com/office/drawing/2014/main" id="{B35442F1-164B-4097-A563-105DB2D77C72}"/>
              </a:ext>
            </a:extLst>
          </p:cNvPr>
          <p:cNvCxnSpPr>
            <a:cxnSpLocks/>
            <a:stCxn id="24" idx="3"/>
            <a:endCxn id="30" idx="1"/>
          </p:cNvCxnSpPr>
          <p:nvPr/>
        </p:nvCxnSpPr>
        <p:spPr>
          <a:xfrm>
            <a:off x="5553415" y="4145648"/>
            <a:ext cx="417577" cy="41488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C4DBBBC-C788-4F0F-9BD5-4F9B62D5663A}"/>
              </a:ext>
            </a:extLst>
          </p:cNvPr>
          <p:cNvSpPr/>
          <p:nvPr/>
        </p:nvSpPr>
        <p:spPr>
          <a:xfrm>
            <a:off x="3862706" y="4003252"/>
            <a:ext cx="1690709" cy="284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a:solidFill>
                  <a:schemeClr val="tx1">
                    <a:lumMod val="85000"/>
                    <a:lumOff val="15000"/>
                  </a:schemeClr>
                </a:solidFill>
              </a:rPr>
              <a:t>Software</a:t>
            </a:r>
            <a:endParaRPr lang="en-GB" sz="1400" i="1" dirty="0">
              <a:solidFill>
                <a:schemeClr val="tx1">
                  <a:lumMod val="85000"/>
                  <a:lumOff val="15000"/>
                </a:schemeClr>
              </a:solidFill>
            </a:endParaRPr>
          </a:p>
        </p:txBody>
      </p:sp>
      <p:cxnSp>
        <p:nvCxnSpPr>
          <p:cNvPr id="26" name="Elbow Connector 45">
            <a:extLst>
              <a:ext uri="{FF2B5EF4-FFF2-40B4-BE49-F238E27FC236}">
                <a16:creationId xmlns:a16="http://schemas.microsoft.com/office/drawing/2014/main" id="{2DF92309-A5CD-4F76-AF83-68E543484AA4}"/>
              </a:ext>
            </a:extLst>
          </p:cNvPr>
          <p:cNvCxnSpPr>
            <a:cxnSpLocks/>
            <a:stCxn id="6" idx="3"/>
            <a:endCxn id="24" idx="1"/>
          </p:cNvCxnSpPr>
          <p:nvPr/>
        </p:nvCxnSpPr>
        <p:spPr>
          <a:xfrm>
            <a:off x="3401295" y="3144337"/>
            <a:ext cx="461411" cy="100131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760D8D7-205F-482D-83D4-4E4F55BF0B21}"/>
              </a:ext>
            </a:extLst>
          </p:cNvPr>
          <p:cNvPicPr>
            <a:picLocks noChangeAspect="1"/>
          </p:cNvPicPr>
          <p:nvPr/>
        </p:nvPicPr>
        <p:blipFill>
          <a:blip r:embed="rId2"/>
          <a:stretch>
            <a:fillRect/>
          </a:stretch>
        </p:blipFill>
        <p:spPr>
          <a:xfrm>
            <a:off x="8112224" y="1835089"/>
            <a:ext cx="3518246" cy="2099514"/>
          </a:xfrm>
          <a:prstGeom prst="rect">
            <a:avLst/>
          </a:prstGeom>
          <a:ln>
            <a:solidFill>
              <a:schemeClr val="accent1"/>
            </a:solidFill>
          </a:ln>
        </p:spPr>
      </p:pic>
      <p:cxnSp>
        <p:nvCxnSpPr>
          <p:cNvPr id="7" name="Straight Arrow Connector 6">
            <a:extLst>
              <a:ext uri="{FF2B5EF4-FFF2-40B4-BE49-F238E27FC236}">
                <a16:creationId xmlns:a16="http://schemas.microsoft.com/office/drawing/2014/main" id="{A4B7744F-5321-49A8-AEE9-7872EBFDFD4C}"/>
              </a:ext>
            </a:extLst>
          </p:cNvPr>
          <p:cNvCxnSpPr>
            <a:cxnSpLocks/>
            <a:stCxn id="48" idx="0"/>
          </p:cNvCxnSpPr>
          <p:nvPr/>
        </p:nvCxnSpPr>
        <p:spPr>
          <a:xfrm flipV="1">
            <a:off x="8564804" y="3429001"/>
            <a:ext cx="1995692" cy="993448"/>
          </a:xfrm>
          <a:prstGeom prst="straightConnector1">
            <a:avLst/>
          </a:prstGeom>
          <a:ln w="22225">
            <a:solidFill>
              <a:srgbClr val="204892"/>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1CE379B-3AE2-4985-857A-709B497D802E}"/>
              </a:ext>
            </a:extLst>
          </p:cNvPr>
          <p:cNvGrpSpPr/>
          <p:nvPr/>
        </p:nvGrpSpPr>
        <p:grpSpPr>
          <a:xfrm>
            <a:off x="3198333" y="4479595"/>
            <a:ext cx="1179758" cy="1179758"/>
            <a:chOff x="1875392" y="2961538"/>
            <a:chExt cx="1179758" cy="1179758"/>
          </a:xfrm>
        </p:grpSpPr>
        <p:sp>
          <p:nvSpPr>
            <p:cNvPr id="20" name="Oval 19">
              <a:extLst>
                <a:ext uri="{FF2B5EF4-FFF2-40B4-BE49-F238E27FC236}">
                  <a16:creationId xmlns:a16="http://schemas.microsoft.com/office/drawing/2014/main" id="{8E804AED-8C33-47BB-B055-D4F6D7928F2C}"/>
                </a:ext>
              </a:extLst>
            </p:cNvPr>
            <p:cNvSpPr/>
            <p:nvPr/>
          </p:nvSpPr>
          <p:spPr>
            <a:xfrm>
              <a:off x="1875392" y="2961538"/>
              <a:ext cx="1179758" cy="1179758"/>
            </a:xfrm>
            <a:prstGeom prst="ellipse">
              <a:avLst/>
            </a:prstGeom>
            <a:solidFill>
              <a:srgbClr val="2C387D"/>
            </a:solidFill>
            <a:ln w="25400" cap="flat" cmpd="sng" algn="ctr">
              <a:solidFill>
                <a:srgbClr val="FFFFFF"/>
              </a:solidFill>
              <a:prstDash val="solid"/>
            </a:ln>
            <a:effectLst/>
          </p:spPr>
          <p:style>
            <a:lnRef idx="2">
              <a:scrgbClr r="0" g="0" b="0"/>
            </a:lnRef>
            <a:fillRef idx="1">
              <a:scrgbClr r="0" g="0" b="0"/>
            </a:fillRef>
            <a:effectRef idx="0">
              <a:scrgbClr r="0" g="0" b="0"/>
            </a:effectRef>
            <a:fontRef idx="minor">
              <a:schemeClr val="tx1"/>
            </a:fontRef>
          </p:style>
        </p:sp>
        <p:sp>
          <p:nvSpPr>
            <p:cNvPr id="21" name="Oval 4">
              <a:extLst>
                <a:ext uri="{FF2B5EF4-FFF2-40B4-BE49-F238E27FC236}">
                  <a16:creationId xmlns:a16="http://schemas.microsoft.com/office/drawing/2014/main" id="{DD4A916F-B9F1-4BD4-9A76-CE00383680DE}"/>
                </a:ext>
              </a:extLst>
            </p:cNvPr>
            <p:cNvSpPr txBox="1"/>
            <p:nvPr/>
          </p:nvSpPr>
          <p:spPr>
            <a:xfrm>
              <a:off x="2048164" y="3134310"/>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rgbClr val="FFFFFF"/>
                  </a:solidFill>
                  <a:latin typeface="Calibri"/>
                  <a:ea typeface="Calibri"/>
                  <a:cs typeface="Calibri"/>
                </a:rPr>
                <a:t>Task manager </a:t>
              </a:r>
            </a:p>
          </p:txBody>
        </p:sp>
      </p:grpSp>
      <p:grpSp>
        <p:nvGrpSpPr>
          <p:cNvPr id="22" name="Group 21">
            <a:extLst>
              <a:ext uri="{FF2B5EF4-FFF2-40B4-BE49-F238E27FC236}">
                <a16:creationId xmlns:a16="http://schemas.microsoft.com/office/drawing/2014/main" id="{E97EA6EB-2FB0-4957-BE3B-145EA8C3A545}"/>
              </a:ext>
            </a:extLst>
          </p:cNvPr>
          <p:cNvGrpSpPr/>
          <p:nvPr/>
        </p:nvGrpSpPr>
        <p:grpSpPr>
          <a:xfrm>
            <a:off x="4674340" y="2268606"/>
            <a:ext cx="1179758" cy="1179758"/>
            <a:chOff x="3209545" y="2961538"/>
            <a:chExt cx="1179758" cy="1179758"/>
          </a:xfrm>
        </p:grpSpPr>
        <p:sp>
          <p:nvSpPr>
            <p:cNvPr id="28" name="Oval 27">
              <a:extLst>
                <a:ext uri="{FF2B5EF4-FFF2-40B4-BE49-F238E27FC236}">
                  <a16:creationId xmlns:a16="http://schemas.microsoft.com/office/drawing/2014/main" id="{3AC83DEA-354F-4FDE-9B51-5B55C809B7C3}"/>
                </a:ext>
              </a:extLst>
            </p:cNvPr>
            <p:cNvSpPr/>
            <p:nvPr/>
          </p:nvSpPr>
          <p:spPr>
            <a:xfrm>
              <a:off x="3209545" y="2961538"/>
              <a:ext cx="1179758" cy="1179758"/>
            </a:xfrm>
            <a:prstGeom prst="ellipse">
              <a:avLst/>
            </a:prstGeom>
            <a:solidFill>
              <a:srgbClr val="92D050"/>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29" name="Oval 4">
              <a:extLst>
                <a:ext uri="{FF2B5EF4-FFF2-40B4-BE49-F238E27FC236}">
                  <a16:creationId xmlns:a16="http://schemas.microsoft.com/office/drawing/2014/main" id="{E866092A-16D2-4E15-B2EA-5CCAD58EC94A}"/>
                </a:ext>
              </a:extLst>
            </p:cNvPr>
            <p:cNvSpPr txBox="1"/>
            <p:nvPr/>
          </p:nvSpPr>
          <p:spPr>
            <a:xfrm>
              <a:off x="3382317" y="3134310"/>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Team manager</a:t>
              </a:r>
            </a:p>
          </p:txBody>
        </p:sp>
      </p:grpSp>
      <p:grpSp>
        <p:nvGrpSpPr>
          <p:cNvPr id="23" name="Group 22">
            <a:extLst>
              <a:ext uri="{FF2B5EF4-FFF2-40B4-BE49-F238E27FC236}">
                <a16:creationId xmlns:a16="http://schemas.microsoft.com/office/drawing/2014/main" id="{EC7559C6-E228-41B5-AD71-D495EFDA7097}"/>
              </a:ext>
            </a:extLst>
          </p:cNvPr>
          <p:cNvGrpSpPr/>
          <p:nvPr/>
        </p:nvGrpSpPr>
        <p:grpSpPr>
          <a:xfrm>
            <a:off x="2781226" y="2049486"/>
            <a:ext cx="1179758" cy="1179758"/>
            <a:chOff x="1043560" y="1918455"/>
            <a:chExt cx="1179758" cy="1179758"/>
          </a:xfrm>
        </p:grpSpPr>
        <p:sp>
          <p:nvSpPr>
            <p:cNvPr id="25" name="Oval 24">
              <a:extLst>
                <a:ext uri="{FF2B5EF4-FFF2-40B4-BE49-F238E27FC236}">
                  <a16:creationId xmlns:a16="http://schemas.microsoft.com/office/drawing/2014/main" id="{19AE4E8C-7493-42E0-BA4E-32267D8E59DC}"/>
                </a:ext>
              </a:extLst>
            </p:cNvPr>
            <p:cNvSpPr/>
            <p:nvPr/>
          </p:nvSpPr>
          <p:spPr>
            <a:xfrm>
              <a:off x="1043560" y="1918455"/>
              <a:ext cx="1179758" cy="1179758"/>
            </a:xfrm>
            <a:prstGeom prst="ellipse">
              <a:avLst/>
            </a:prstGeom>
            <a:solidFill>
              <a:srgbClr val="FF9933"/>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27" name="Oval 6">
              <a:extLst>
                <a:ext uri="{FF2B5EF4-FFF2-40B4-BE49-F238E27FC236}">
                  <a16:creationId xmlns:a16="http://schemas.microsoft.com/office/drawing/2014/main" id="{92AAD401-3EBD-46BB-A6E9-27FDF87360AD}"/>
                </a:ext>
              </a:extLst>
            </p:cNvPr>
            <p:cNvSpPr txBox="1"/>
            <p:nvPr/>
          </p:nvSpPr>
          <p:spPr>
            <a:xfrm>
              <a:off x="1216332" y="2091227"/>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Resource User</a:t>
              </a:r>
            </a:p>
          </p:txBody>
        </p:sp>
      </p:grpSp>
      <p:grpSp>
        <p:nvGrpSpPr>
          <p:cNvPr id="31" name="Group 30">
            <a:extLst>
              <a:ext uri="{FF2B5EF4-FFF2-40B4-BE49-F238E27FC236}">
                <a16:creationId xmlns:a16="http://schemas.microsoft.com/office/drawing/2014/main" id="{39670ADD-DC45-489F-ABA5-ECF3D58E5405}"/>
              </a:ext>
            </a:extLst>
          </p:cNvPr>
          <p:cNvGrpSpPr/>
          <p:nvPr/>
        </p:nvGrpSpPr>
        <p:grpSpPr>
          <a:xfrm>
            <a:off x="5350129" y="4536750"/>
            <a:ext cx="1179758" cy="1179758"/>
            <a:chOff x="4041376" y="1918455"/>
            <a:chExt cx="1179758" cy="1179758"/>
          </a:xfrm>
        </p:grpSpPr>
        <p:sp>
          <p:nvSpPr>
            <p:cNvPr id="32" name="Oval 31">
              <a:extLst>
                <a:ext uri="{FF2B5EF4-FFF2-40B4-BE49-F238E27FC236}">
                  <a16:creationId xmlns:a16="http://schemas.microsoft.com/office/drawing/2014/main" id="{BD776102-4382-4E8E-AD64-B2B1565C8F72}"/>
                </a:ext>
              </a:extLst>
            </p:cNvPr>
            <p:cNvSpPr/>
            <p:nvPr/>
          </p:nvSpPr>
          <p:spPr>
            <a:xfrm>
              <a:off x="4041376" y="1918455"/>
              <a:ext cx="1179758" cy="1179758"/>
            </a:xfrm>
            <a:prstGeom prst="ellipse">
              <a:avLst/>
            </a:prstGeom>
            <a:solidFill>
              <a:srgbClr val="FF9933"/>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33" name="Oval 4">
              <a:extLst>
                <a:ext uri="{FF2B5EF4-FFF2-40B4-BE49-F238E27FC236}">
                  <a16:creationId xmlns:a16="http://schemas.microsoft.com/office/drawing/2014/main" id="{D531E128-3585-41E6-B9AE-0DF4EF4B5AB4}"/>
                </a:ext>
              </a:extLst>
            </p:cNvPr>
            <p:cNvSpPr txBox="1"/>
            <p:nvPr/>
          </p:nvSpPr>
          <p:spPr>
            <a:xfrm>
              <a:off x="4214148" y="2091227"/>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Resource manager</a:t>
              </a:r>
            </a:p>
          </p:txBody>
        </p:sp>
      </p:grpSp>
      <p:sp>
        <p:nvSpPr>
          <p:cNvPr id="5" name="TextBox 4">
            <a:extLst>
              <a:ext uri="{FF2B5EF4-FFF2-40B4-BE49-F238E27FC236}">
                <a16:creationId xmlns:a16="http://schemas.microsoft.com/office/drawing/2014/main" id="{42F4E375-3909-4329-B5B5-1AD64AD84A3C}"/>
              </a:ext>
            </a:extLst>
          </p:cNvPr>
          <p:cNvSpPr txBox="1"/>
          <p:nvPr/>
        </p:nvSpPr>
        <p:spPr>
          <a:xfrm>
            <a:off x="580438" y="3649309"/>
            <a:ext cx="2137136" cy="707886"/>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en-US" sz="2000" dirty="0">
                <a:solidFill>
                  <a:schemeClr val="bg1"/>
                </a:solidFill>
              </a:rPr>
              <a:t>The </a:t>
            </a:r>
          </a:p>
          <a:p>
            <a:pPr algn="ctr"/>
            <a:r>
              <a:rPr lang="en-US" sz="2000" b="1" i="1" dirty="0">
                <a:solidFill>
                  <a:srgbClr val="FFFF00"/>
                </a:solidFill>
              </a:rPr>
              <a:t>My Activities Roles</a:t>
            </a:r>
            <a:endParaRPr lang="en-NL" sz="2000" b="1" i="1" dirty="0" err="1">
              <a:solidFill>
                <a:srgbClr val="FFFF00"/>
              </a:solidFill>
            </a:endParaRPr>
          </a:p>
        </p:txBody>
      </p:sp>
      <p:cxnSp>
        <p:nvCxnSpPr>
          <p:cNvPr id="10" name="Straight Arrow Connector 9">
            <a:extLst>
              <a:ext uri="{FF2B5EF4-FFF2-40B4-BE49-F238E27FC236}">
                <a16:creationId xmlns:a16="http://schemas.microsoft.com/office/drawing/2014/main" id="{B47531A9-F903-4C1F-B627-FBF16F082C30}"/>
              </a:ext>
            </a:extLst>
          </p:cNvPr>
          <p:cNvCxnSpPr>
            <a:stCxn id="5" idx="3"/>
          </p:cNvCxnSpPr>
          <p:nvPr/>
        </p:nvCxnSpPr>
        <p:spPr>
          <a:xfrm flipV="1">
            <a:off x="2717574" y="3144337"/>
            <a:ext cx="354090" cy="858915"/>
          </a:xfrm>
          <a:prstGeom prst="straightConnector1">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9E17FCF-4E30-4674-9EF3-4EC43364253E}"/>
              </a:ext>
            </a:extLst>
          </p:cNvPr>
          <p:cNvCxnSpPr>
            <a:stCxn id="5" idx="3"/>
          </p:cNvCxnSpPr>
          <p:nvPr/>
        </p:nvCxnSpPr>
        <p:spPr>
          <a:xfrm>
            <a:off x="2717574" y="4003252"/>
            <a:ext cx="610445" cy="649115"/>
          </a:xfrm>
          <a:prstGeom prst="straightConnector1">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13E7B4-0F23-4FDD-93A1-D722F9AB5B46}"/>
              </a:ext>
            </a:extLst>
          </p:cNvPr>
          <p:cNvCxnSpPr>
            <a:stCxn id="5" idx="3"/>
            <a:endCxn id="32" idx="1"/>
          </p:cNvCxnSpPr>
          <p:nvPr/>
        </p:nvCxnSpPr>
        <p:spPr>
          <a:xfrm>
            <a:off x="2717574" y="4003252"/>
            <a:ext cx="2805327" cy="706270"/>
          </a:xfrm>
          <a:prstGeom prst="straightConnector1">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492686-8E40-49F6-B809-7DD2984CB724}"/>
              </a:ext>
            </a:extLst>
          </p:cNvPr>
          <p:cNvCxnSpPr>
            <a:stCxn id="5" idx="3"/>
          </p:cNvCxnSpPr>
          <p:nvPr/>
        </p:nvCxnSpPr>
        <p:spPr>
          <a:xfrm flipV="1">
            <a:off x="2717574" y="3061471"/>
            <a:ext cx="1990486" cy="941781"/>
          </a:xfrm>
          <a:prstGeom prst="straightConnector1">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09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D63E-60AA-41D7-8889-9BD3EA5B43E8}"/>
              </a:ext>
            </a:extLst>
          </p:cNvPr>
          <p:cNvSpPr>
            <a:spLocks noGrp="1"/>
          </p:cNvSpPr>
          <p:nvPr>
            <p:ph type="title"/>
          </p:nvPr>
        </p:nvSpPr>
        <p:spPr/>
        <p:txBody>
          <a:bodyPr/>
          <a:lstStyle/>
          <a:p>
            <a:r>
              <a:rPr lang="en-US" dirty="0"/>
              <a:t>My activities for “Resource users”</a:t>
            </a:r>
            <a:endParaRPr lang="en-NL" dirty="0"/>
          </a:p>
        </p:txBody>
      </p:sp>
      <p:sp>
        <p:nvSpPr>
          <p:cNvPr id="3" name="Slide Number Placeholder 2">
            <a:extLst>
              <a:ext uri="{FF2B5EF4-FFF2-40B4-BE49-F238E27FC236}">
                <a16:creationId xmlns:a16="http://schemas.microsoft.com/office/drawing/2014/main" id="{4CC224D8-110C-493A-94F2-110720672CAF}"/>
              </a:ext>
            </a:extLst>
          </p:cNvPr>
          <p:cNvSpPr>
            <a:spLocks noGrp="1"/>
          </p:cNvSpPr>
          <p:nvPr>
            <p:ph type="sldNum" sz="quarter" idx="4"/>
          </p:nvPr>
        </p:nvSpPr>
        <p:spPr/>
        <p:txBody>
          <a:bodyPr/>
          <a:lstStyle/>
          <a:p>
            <a:fld id="{96499B70-49A0-4519-9B09-62EDDB406EFA}" type="slidenum">
              <a:rPr lang="nl-NL" smtClean="0"/>
              <a:pPr/>
              <a:t>75</a:t>
            </a:fld>
            <a:endParaRPr lang="nl-NL"/>
          </a:p>
        </p:txBody>
      </p:sp>
      <p:pic>
        <p:nvPicPr>
          <p:cNvPr id="7" name="Picture 6">
            <a:extLst>
              <a:ext uri="{FF2B5EF4-FFF2-40B4-BE49-F238E27FC236}">
                <a16:creationId xmlns:a16="http://schemas.microsoft.com/office/drawing/2014/main" id="{16005714-3490-4095-98BF-94279C369B1A}"/>
              </a:ext>
            </a:extLst>
          </p:cNvPr>
          <p:cNvPicPr>
            <a:picLocks noChangeAspect="1"/>
          </p:cNvPicPr>
          <p:nvPr/>
        </p:nvPicPr>
        <p:blipFill>
          <a:blip r:embed="rId2"/>
          <a:stretch>
            <a:fillRect/>
          </a:stretch>
        </p:blipFill>
        <p:spPr>
          <a:xfrm>
            <a:off x="983432" y="1916832"/>
            <a:ext cx="7776240" cy="4237263"/>
          </a:xfrm>
          <a:prstGeom prst="rect">
            <a:avLst/>
          </a:prstGeom>
          <a:ln>
            <a:solidFill>
              <a:schemeClr val="bg1">
                <a:lumMod val="75000"/>
              </a:schemeClr>
            </a:solidFill>
          </a:ln>
        </p:spPr>
      </p:pic>
      <p:sp>
        <p:nvSpPr>
          <p:cNvPr id="8" name="Rectangle 7">
            <a:extLst>
              <a:ext uri="{FF2B5EF4-FFF2-40B4-BE49-F238E27FC236}">
                <a16:creationId xmlns:a16="http://schemas.microsoft.com/office/drawing/2014/main" id="{8855BF70-81BE-4DB9-A26A-5C61EA1B099B}"/>
              </a:ext>
            </a:extLst>
          </p:cNvPr>
          <p:cNvSpPr/>
          <p:nvPr/>
        </p:nvSpPr>
        <p:spPr>
          <a:xfrm>
            <a:off x="5879976" y="3573016"/>
            <a:ext cx="3168352" cy="1296144"/>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9" name="Rectangle 8">
            <a:extLst>
              <a:ext uri="{FF2B5EF4-FFF2-40B4-BE49-F238E27FC236}">
                <a16:creationId xmlns:a16="http://schemas.microsoft.com/office/drawing/2014/main" id="{A0658915-643B-4CD0-9C51-65B73FF92E2B}"/>
              </a:ext>
            </a:extLst>
          </p:cNvPr>
          <p:cNvSpPr/>
          <p:nvPr/>
        </p:nvSpPr>
        <p:spPr>
          <a:xfrm>
            <a:off x="812800" y="1844824"/>
            <a:ext cx="2546896" cy="216024"/>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grpSp>
        <p:nvGrpSpPr>
          <p:cNvPr id="10" name="Group 9">
            <a:extLst>
              <a:ext uri="{FF2B5EF4-FFF2-40B4-BE49-F238E27FC236}">
                <a16:creationId xmlns:a16="http://schemas.microsoft.com/office/drawing/2014/main" id="{6B114204-2D75-4C64-AED8-307D4B91C8D7}"/>
              </a:ext>
            </a:extLst>
          </p:cNvPr>
          <p:cNvGrpSpPr/>
          <p:nvPr/>
        </p:nvGrpSpPr>
        <p:grpSpPr>
          <a:xfrm>
            <a:off x="8340425" y="1900490"/>
            <a:ext cx="1179758" cy="1179758"/>
            <a:chOff x="1043560" y="1918455"/>
            <a:chExt cx="1179758" cy="1179758"/>
          </a:xfrm>
        </p:grpSpPr>
        <p:sp>
          <p:nvSpPr>
            <p:cNvPr id="11" name="Oval 10">
              <a:extLst>
                <a:ext uri="{FF2B5EF4-FFF2-40B4-BE49-F238E27FC236}">
                  <a16:creationId xmlns:a16="http://schemas.microsoft.com/office/drawing/2014/main" id="{B71757CE-90A9-4075-84E6-D2E7BF29BA24}"/>
                </a:ext>
              </a:extLst>
            </p:cNvPr>
            <p:cNvSpPr/>
            <p:nvPr/>
          </p:nvSpPr>
          <p:spPr>
            <a:xfrm>
              <a:off x="1043560" y="1918455"/>
              <a:ext cx="1179758" cy="1179758"/>
            </a:xfrm>
            <a:prstGeom prst="ellipse">
              <a:avLst/>
            </a:prstGeom>
            <a:solidFill>
              <a:srgbClr val="FF9933"/>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2" name="Oval 6">
              <a:extLst>
                <a:ext uri="{FF2B5EF4-FFF2-40B4-BE49-F238E27FC236}">
                  <a16:creationId xmlns:a16="http://schemas.microsoft.com/office/drawing/2014/main" id="{48BF00C8-08D6-499C-9515-C1BDD6BB2285}"/>
                </a:ext>
              </a:extLst>
            </p:cNvPr>
            <p:cNvSpPr txBox="1"/>
            <p:nvPr/>
          </p:nvSpPr>
          <p:spPr>
            <a:xfrm>
              <a:off x="1216332" y="2091227"/>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Resource User</a:t>
              </a:r>
            </a:p>
          </p:txBody>
        </p:sp>
      </p:grpSp>
      <p:sp>
        <p:nvSpPr>
          <p:cNvPr id="13" name="TextBox 12">
            <a:extLst>
              <a:ext uri="{FF2B5EF4-FFF2-40B4-BE49-F238E27FC236}">
                <a16:creationId xmlns:a16="http://schemas.microsoft.com/office/drawing/2014/main" id="{4D67AFB4-5CA1-4F7D-B071-3A5C31AD9965}"/>
              </a:ext>
            </a:extLst>
          </p:cNvPr>
          <p:cNvSpPr txBox="1"/>
          <p:nvPr/>
        </p:nvSpPr>
        <p:spPr>
          <a:xfrm>
            <a:off x="9336360" y="3645024"/>
            <a:ext cx="2163817" cy="1200329"/>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r>
              <a:rPr lang="en-US" dirty="0">
                <a:solidFill>
                  <a:schemeClr val="bg1"/>
                </a:solidFill>
              </a:rPr>
              <a:t>Mike can only update his own assignment for the task, in the role of Resource User.</a:t>
            </a:r>
            <a:endParaRPr lang="en-NL" dirty="0" err="1">
              <a:solidFill>
                <a:schemeClr val="bg1"/>
              </a:solidFill>
            </a:endParaRPr>
          </a:p>
        </p:txBody>
      </p:sp>
      <p:sp>
        <p:nvSpPr>
          <p:cNvPr id="14" name="TextBox 13">
            <a:extLst>
              <a:ext uri="{FF2B5EF4-FFF2-40B4-BE49-F238E27FC236}">
                <a16:creationId xmlns:a16="http://schemas.microsoft.com/office/drawing/2014/main" id="{7E7CE0C5-C87C-4B24-B12D-7DF211BB79E3}"/>
              </a:ext>
            </a:extLst>
          </p:cNvPr>
          <p:cNvSpPr txBox="1"/>
          <p:nvPr/>
        </p:nvSpPr>
        <p:spPr>
          <a:xfrm>
            <a:off x="3405276" y="5445224"/>
            <a:ext cx="2664296" cy="646331"/>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en-US" dirty="0">
                <a:solidFill>
                  <a:schemeClr val="bg1"/>
                </a:solidFill>
              </a:rPr>
              <a:t>Mike has no access to the System Engineer box.</a:t>
            </a:r>
            <a:endParaRPr lang="en-NL" dirty="0" err="1">
              <a:solidFill>
                <a:schemeClr val="bg1"/>
              </a:solidFill>
            </a:endParaRPr>
          </a:p>
        </p:txBody>
      </p:sp>
      <p:sp>
        <p:nvSpPr>
          <p:cNvPr id="15" name="Rectangle 14">
            <a:extLst>
              <a:ext uri="{FF2B5EF4-FFF2-40B4-BE49-F238E27FC236}">
                <a16:creationId xmlns:a16="http://schemas.microsoft.com/office/drawing/2014/main" id="{AC66AA49-9D1F-447C-8ED0-5A210602FC85}"/>
              </a:ext>
            </a:extLst>
          </p:cNvPr>
          <p:cNvSpPr/>
          <p:nvPr/>
        </p:nvSpPr>
        <p:spPr>
          <a:xfrm>
            <a:off x="6672064" y="5301208"/>
            <a:ext cx="2258240" cy="432048"/>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396913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50BF-3A61-49BA-B064-9EADB25D702B}"/>
              </a:ext>
            </a:extLst>
          </p:cNvPr>
          <p:cNvSpPr>
            <a:spLocks noGrp="1"/>
          </p:cNvSpPr>
          <p:nvPr>
            <p:ph type="title"/>
          </p:nvPr>
        </p:nvSpPr>
        <p:spPr/>
        <p:txBody>
          <a:bodyPr/>
          <a:lstStyle/>
          <a:p>
            <a:r>
              <a:rPr lang="en-US" dirty="0"/>
              <a:t>My activities for other roles</a:t>
            </a:r>
            <a:endParaRPr lang="en-NL" dirty="0"/>
          </a:p>
        </p:txBody>
      </p:sp>
      <p:sp>
        <p:nvSpPr>
          <p:cNvPr id="3" name="Slide Number Placeholder 2">
            <a:extLst>
              <a:ext uri="{FF2B5EF4-FFF2-40B4-BE49-F238E27FC236}">
                <a16:creationId xmlns:a16="http://schemas.microsoft.com/office/drawing/2014/main" id="{903AA071-36B0-45F4-A735-30CB5ECF3174}"/>
              </a:ext>
            </a:extLst>
          </p:cNvPr>
          <p:cNvSpPr>
            <a:spLocks noGrp="1"/>
          </p:cNvSpPr>
          <p:nvPr>
            <p:ph type="sldNum" sz="quarter" idx="4"/>
          </p:nvPr>
        </p:nvSpPr>
        <p:spPr/>
        <p:txBody>
          <a:bodyPr/>
          <a:lstStyle/>
          <a:p>
            <a:fld id="{96499B70-49A0-4519-9B09-62EDDB406EFA}" type="slidenum">
              <a:rPr lang="nl-NL" smtClean="0"/>
              <a:pPr/>
              <a:t>76</a:t>
            </a:fld>
            <a:endParaRPr lang="nl-NL"/>
          </a:p>
        </p:txBody>
      </p:sp>
      <p:pic>
        <p:nvPicPr>
          <p:cNvPr id="5" name="Picture 4">
            <a:extLst>
              <a:ext uri="{FF2B5EF4-FFF2-40B4-BE49-F238E27FC236}">
                <a16:creationId xmlns:a16="http://schemas.microsoft.com/office/drawing/2014/main" id="{544D68A2-6D4F-42D3-8EC4-2E6CA2D15F7E}"/>
              </a:ext>
            </a:extLst>
          </p:cNvPr>
          <p:cNvPicPr>
            <a:picLocks noChangeAspect="1"/>
          </p:cNvPicPr>
          <p:nvPr/>
        </p:nvPicPr>
        <p:blipFill>
          <a:blip r:embed="rId2"/>
          <a:stretch>
            <a:fillRect/>
          </a:stretch>
        </p:blipFill>
        <p:spPr>
          <a:xfrm>
            <a:off x="649975" y="1844824"/>
            <a:ext cx="9840416" cy="3606873"/>
          </a:xfrm>
          <a:prstGeom prst="rect">
            <a:avLst/>
          </a:prstGeom>
          <a:ln>
            <a:solidFill>
              <a:schemeClr val="bg1">
                <a:lumMod val="75000"/>
              </a:schemeClr>
            </a:solidFill>
          </a:ln>
        </p:spPr>
      </p:pic>
      <p:grpSp>
        <p:nvGrpSpPr>
          <p:cNvPr id="6" name="Group 5">
            <a:extLst>
              <a:ext uri="{FF2B5EF4-FFF2-40B4-BE49-F238E27FC236}">
                <a16:creationId xmlns:a16="http://schemas.microsoft.com/office/drawing/2014/main" id="{9B5E1761-1CE1-4AFD-BBAD-039BDAF44549}"/>
              </a:ext>
            </a:extLst>
          </p:cNvPr>
          <p:cNvGrpSpPr/>
          <p:nvPr/>
        </p:nvGrpSpPr>
        <p:grpSpPr>
          <a:xfrm>
            <a:off x="9048328" y="1399217"/>
            <a:ext cx="1179758" cy="1179758"/>
            <a:chOff x="4041376" y="1918455"/>
            <a:chExt cx="1179758" cy="1179758"/>
          </a:xfrm>
        </p:grpSpPr>
        <p:sp>
          <p:nvSpPr>
            <p:cNvPr id="7" name="Oval 6">
              <a:extLst>
                <a:ext uri="{FF2B5EF4-FFF2-40B4-BE49-F238E27FC236}">
                  <a16:creationId xmlns:a16="http://schemas.microsoft.com/office/drawing/2014/main" id="{3EA78C89-1514-46BA-A101-C5DD237BD3EC}"/>
                </a:ext>
              </a:extLst>
            </p:cNvPr>
            <p:cNvSpPr/>
            <p:nvPr/>
          </p:nvSpPr>
          <p:spPr>
            <a:xfrm>
              <a:off x="4041376" y="1918455"/>
              <a:ext cx="1179758" cy="1179758"/>
            </a:xfrm>
            <a:prstGeom prst="ellipse">
              <a:avLst/>
            </a:prstGeom>
            <a:solidFill>
              <a:srgbClr val="FF9933"/>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8" name="Oval 4">
              <a:extLst>
                <a:ext uri="{FF2B5EF4-FFF2-40B4-BE49-F238E27FC236}">
                  <a16:creationId xmlns:a16="http://schemas.microsoft.com/office/drawing/2014/main" id="{41EC3709-FA6A-4FDF-B9C3-5210B053A2B8}"/>
                </a:ext>
              </a:extLst>
            </p:cNvPr>
            <p:cNvSpPr txBox="1"/>
            <p:nvPr/>
          </p:nvSpPr>
          <p:spPr>
            <a:xfrm>
              <a:off x="4214148" y="2091227"/>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Resource manager</a:t>
              </a:r>
            </a:p>
          </p:txBody>
        </p:sp>
      </p:grpSp>
      <p:sp>
        <p:nvSpPr>
          <p:cNvPr id="9" name="Rectangle 8">
            <a:extLst>
              <a:ext uri="{FF2B5EF4-FFF2-40B4-BE49-F238E27FC236}">
                <a16:creationId xmlns:a16="http://schemas.microsoft.com/office/drawing/2014/main" id="{D8F8BC84-67D0-482E-885B-60B6DF93CE33}"/>
              </a:ext>
            </a:extLst>
          </p:cNvPr>
          <p:cNvSpPr/>
          <p:nvPr/>
        </p:nvSpPr>
        <p:spPr>
          <a:xfrm>
            <a:off x="8184232" y="4005064"/>
            <a:ext cx="1944216" cy="144016"/>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pic>
        <p:nvPicPr>
          <p:cNvPr id="11" name="Picture 10">
            <a:extLst>
              <a:ext uri="{FF2B5EF4-FFF2-40B4-BE49-F238E27FC236}">
                <a16:creationId xmlns:a16="http://schemas.microsoft.com/office/drawing/2014/main" id="{2DFC8016-E48D-46B0-9686-B26C55A21AA1}"/>
              </a:ext>
            </a:extLst>
          </p:cNvPr>
          <p:cNvPicPr>
            <a:picLocks noChangeAspect="1"/>
          </p:cNvPicPr>
          <p:nvPr/>
        </p:nvPicPr>
        <p:blipFill>
          <a:blip r:embed="rId3"/>
          <a:stretch>
            <a:fillRect/>
          </a:stretch>
        </p:blipFill>
        <p:spPr>
          <a:xfrm>
            <a:off x="479376" y="4637062"/>
            <a:ext cx="5688632" cy="1629269"/>
          </a:xfrm>
          <a:prstGeom prst="rect">
            <a:avLst/>
          </a:prstGeom>
          <a:ln>
            <a:solidFill>
              <a:schemeClr val="bg1">
                <a:lumMod val="75000"/>
              </a:schemeClr>
            </a:solidFill>
          </a:ln>
        </p:spPr>
      </p:pic>
      <p:sp>
        <p:nvSpPr>
          <p:cNvPr id="12" name="Rectangle 11">
            <a:extLst>
              <a:ext uri="{FF2B5EF4-FFF2-40B4-BE49-F238E27FC236}">
                <a16:creationId xmlns:a16="http://schemas.microsoft.com/office/drawing/2014/main" id="{E31B039F-514C-4FFB-9B23-95965C5962D9}"/>
              </a:ext>
            </a:extLst>
          </p:cNvPr>
          <p:cNvSpPr/>
          <p:nvPr/>
        </p:nvSpPr>
        <p:spPr>
          <a:xfrm>
            <a:off x="2279576" y="5897304"/>
            <a:ext cx="3960440" cy="412016"/>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2883260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0CE8-81DB-4EA5-8754-25A36B252DED}"/>
              </a:ext>
            </a:extLst>
          </p:cNvPr>
          <p:cNvSpPr>
            <a:spLocks noGrp="1"/>
          </p:cNvSpPr>
          <p:nvPr>
            <p:ph type="title"/>
          </p:nvPr>
        </p:nvSpPr>
        <p:spPr/>
        <p:txBody>
          <a:bodyPr/>
          <a:lstStyle/>
          <a:p>
            <a:r>
              <a:rPr lang="en-US" dirty="0"/>
              <a:t>My activities for other roles</a:t>
            </a:r>
            <a:endParaRPr lang="en-NL" dirty="0"/>
          </a:p>
        </p:txBody>
      </p:sp>
      <p:sp>
        <p:nvSpPr>
          <p:cNvPr id="3" name="Slide Number Placeholder 2">
            <a:extLst>
              <a:ext uri="{FF2B5EF4-FFF2-40B4-BE49-F238E27FC236}">
                <a16:creationId xmlns:a16="http://schemas.microsoft.com/office/drawing/2014/main" id="{0CCB58D7-D55B-494D-A22A-25AEAA4824B7}"/>
              </a:ext>
            </a:extLst>
          </p:cNvPr>
          <p:cNvSpPr>
            <a:spLocks noGrp="1"/>
          </p:cNvSpPr>
          <p:nvPr>
            <p:ph type="sldNum" sz="quarter" idx="4"/>
          </p:nvPr>
        </p:nvSpPr>
        <p:spPr/>
        <p:txBody>
          <a:bodyPr/>
          <a:lstStyle/>
          <a:p>
            <a:fld id="{96499B70-49A0-4519-9B09-62EDDB406EFA}" type="slidenum">
              <a:rPr lang="nl-NL" smtClean="0"/>
              <a:pPr/>
              <a:t>77</a:t>
            </a:fld>
            <a:endParaRPr lang="nl-NL"/>
          </a:p>
        </p:txBody>
      </p:sp>
      <p:pic>
        <p:nvPicPr>
          <p:cNvPr id="5" name="Picture 4">
            <a:extLst>
              <a:ext uri="{FF2B5EF4-FFF2-40B4-BE49-F238E27FC236}">
                <a16:creationId xmlns:a16="http://schemas.microsoft.com/office/drawing/2014/main" id="{B6523C81-951E-4AD6-8A1F-84AC11C498D6}"/>
              </a:ext>
            </a:extLst>
          </p:cNvPr>
          <p:cNvPicPr>
            <a:picLocks noChangeAspect="1"/>
          </p:cNvPicPr>
          <p:nvPr/>
        </p:nvPicPr>
        <p:blipFill>
          <a:blip r:embed="rId2"/>
          <a:stretch>
            <a:fillRect/>
          </a:stretch>
        </p:blipFill>
        <p:spPr>
          <a:xfrm>
            <a:off x="1055440" y="1916832"/>
            <a:ext cx="8338735" cy="4283739"/>
          </a:xfrm>
          <a:prstGeom prst="rect">
            <a:avLst/>
          </a:prstGeom>
          <a:ln>
            <a:solidFill>
              <a:schemeClr val="bg1">
                <a:lumMod val="75000"/>
              </a:schemeClr>
            </a:solidFill>
          </a:ln>
        </p:spPr>
      </p:pic>
      <p:grpSp>
        <p:nvGrpSpPr>
          <p:cNvPr id="6" name="Group 5">
            <a:extLst>
              <a:ext uri="{FF2B5EF4-FFF2-40B4-BE49-F238E27FC236}">
                <a16:creationId xmlns:a16="http://schemas.microsoft.com/office/drawing/2014/main" id="{AE143322-9C9E-4F18-95A5-A08704177BE1}"/>
              </a:ext>
            </a:extLst>
          </p:cNvPr>
          <p:cNvGrpSpPr/>
          <p:nvPr/>
        </p:nvGrpSpPr>
        <p:grpSpPr>
          <a:xfrm>
            <a:off x="8472264" y="1844824"/>
            <a:ext cx="1179758" cy="1179758"/>
            <a:chOff x="3209545" y="2961538"/>
            <a:chExt cx="1179758" cy="1179758"/>
          </a:xfrm>
        </p:grpSpPr>
        <p:sp>
          <p:nvSpPr>
            <p:cNvPr id="7" name="Oval 6">
              <a:extLst>
                <a:ext uri="{FF2B5EF4-FFF2-40B4-BE49-F238E27FC236}">
                  <a16:creationId xmlns:a16="http://schemas.microsoft.com/office/drawing/2014/main" id="{1F8418E7-4644-485E-892B-0468E359933C}"/>
                </a:ext>
              </a:extLst>
            </p:cNvPr>
            <p:cNvSpPr/>
            <p:nvPr/>
          </p:nvSpPr>
          <p:spPr>
            <a:xfrm>
              <a:off x="3209545" y="2961538"/>
              <a:ext cx="1179758" cy="1179758"/>
            </a:xfrm>
            <a:prstGeom prst="ellipse">
              <a:avLst/>
            </a:prstGeom>
            <a:solidFill>
              <a:srgbClr val="92D050"/>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8" name="Oval 4">
              <a:extLst>
                <a:ext uri="{FF2B5EF4-FFF2-40B4-BE49-F238E27FC236}">
                  <a16:creationId xmlns:a16="http://schemas.microsoft.com/office/drawing/2014/main" id="{596BC29D-E772-4EC7-8939-84499226AC27}"/>
                </a:ext>
              </a:extLst>
            </p:cNvPr>
            <p:cNvSpPr txBox="1"/>
            <p:nvPr/>
          </p:nvSpPr>
          <p:spPr>
            <a:xfrm>
              <a:off x="3382317" y="3134310"/>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Team manager</a:t>
              </a:r>
            </a:p>
          </p:txBody>
        </p:sp>
      </p:grpSp>
      <p:sp>
        <p:nvSpPr>
          <p:cNvPr id="9" name="Rectangle 8">
            <a:extLst>
              <a:ext uri="{FF2B5EF4-FFF2-40B4-BE49-F238E27FC236}">
                <a16:creationId xmlns:a16="http://schemas.microsoft.com/office/drawing/2014/main" id="{42F6EBD5-F16E-4C06-BF42-41B84D5A8183}"/>
              </a:ext>
            </a:extLst>
          </p:cNvPr>
          <p:cNvSpPr/>
          <p:nvPr/>
        </p:nvSpPr>
        <p:spPr>
          <a:xfrm>
            <a:off x="7464152" y="3717032"/>
            <a:ext cx="1872208" cy="216024"/>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pic>
        <p:nvPicPr>
          <p:cNvPr id="11" name="Picture 10">
            <a:extLst>
              <a:ext uri="{FF2B5EF4-FFF2-40B4-BE49-F238E27FC236}">
                <a16:creationId xmlns:a16="http://schemas.microsoft.com/office/drawing/2014/main" id="{13145323-4E62-481E-A263-6ED522755C8A}"/>
              </a:ext>
            </a:extLst>
          </p:cNvPr>
          <p:cNvPicPr>
            <a:picLocks noChangeAspect="1"/>
          </p:cNvPicPr>
          <p:nvPr/>
        </p:nvPicPr>
        <p:blipFill>
          <a:blip r:embed="rId3"/>
          <a:stretch>
            <a:fillRect/>
          </a:stretch>
        </p:blipFill>
        <p:spPr>
          <a:xfrm>
            <a:off x="335360" y="4797152"/>
            <a:ext cx="5879311" cy="1657739"/>
          </a:xfrm>
          <a:prstGeom prst="rect">
            <a:avLst/>
          </a:prstGeom>
          <a:ln>
            <a:solidFill>
              <a:schemeClr val="bg1">
                <a:lumMod val="75000"/>
              </a:schemeClr>
            </a:solidFill>
          </a:ln>
        </p:spPr>
      </p:pic>
    </p:spTree>
    <p:extLst>
      <p:ext uri="{BB962C8B-B14F-4D97-AF65-F5344CB8AC3E}">
        <p14:creationId xmlns:p14="http://schemas.microsoft.com/office/powerpoint/2010/main" val="26352341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EC1F02-C9D0-47F3-9F4C-9D0F72A329D8}"/>
              </a:ext>
            </a:extLst>
          </p:cNvPr>
          <p:cNvSpPr>
            <a:spLocks noGrp="1"/>
          </p:cNvSpPr>
          <p:nvPr>
            <p:ph type="body" idx="1"/>
          </p:nvPr>
        </p:nvSpPr>
        <p:spPr/>
        <p:txBody>
          <a:bodyPr/>
          <a:lstStyle/>
          <a:p>
            <a:r>
              <a:rPr lang="en-US" dirty="0"/>
              <a:t>With Standard Skills</a:t>
            </a:r>
            <a:endParaRPr lang="en-NL" dirty="0"/>
          </a:p>
        </p:txBody>
      </p:sp>
      <p:sp>
        <p:nvSpPr>
          <p:cNvPr id="4" name="Title 3">
            <a:extLst>
              <a:ext uri="{FF2B5EF4-FFF2-40B4-BE49-F238E27FC236}">
                <a16:creationId xmlns:a16="http://schemas.microsoft.com/office/drawing/2014/main" id="{A17FC6C0-019D-4607-A415-4070ED5DAEE8}"/>
              </a:ext>
            </a:extLst>
          </p:cNvPr>
          <p:cNvSpPr>
            <a:spLocks noGrp="1"/>
          </p:cNvSpPr>
          <p:nvPr>
            <p:ph type="title"/>
          </p:nvPr>
        </p:nvSpPr>
        <p:spPr/>
        <p:txBody>
          <a:bodyPr/>
          <a:lstStyle/>
          <a:p>
            <a:r>
              <a:rPr lang="en-US" dirty="0"/>
              <a:t>Task Management for Workpackages</a:t>
            </a:r>
            <a:endParaRPr lang="en-NL" dirty="0"/>
          </a:p>
        </p:txBody>
      </p:sp>
      <p:sp>
        <p:nvSpPr>
          <p:cNvPr id="3" name="Slide Number Placeholder 2">
            <a:extLst>
              <a:ext uri="{FF2B5EF4-FFF2-40B4-BE49-F238E27FC236}">
                <a16:creationId xmlns:a16="http://schemas.microsoft.com/office/drawing/2014/main" id="{9FD23F37-B3B4-4B9B-AEAB-FEA8C17F6671}"/>
              </a:ext>
            </a:extLst>
          </p:cNvPr>
          <p:cNvSpPr>
            <a:spLocks noGrp="1"/>
          </p:cNvSpPr>
          <p:nvPr>
            <p:ph type="sldNum" sz="quarter" idx="11"/>
          </p:nvPr>
        </p:nvSpPr>
        <p:spPr/>
        <p:txBody>
          <a:bodyPr/>
          <a:lstStyle/>
          <a:p>
            <a:fld id="{96499B70-49A0-4519-9B09-62EDDB406EFA}" type="slidenum">
              <a:rPr lang="nl-NL" smtClean="0"/>
              <a:pPr/>
              <a:t>78</a:t>
            </a:fld>
            <a:endParaRPr lang="nl-NL"/>
          </a:p>
        </p:txBody>
      </p:sp>
    </p:spTree>
    <p:extLst>
      <p:ext uri="{BB962C8B-B14F-4D97-AF65-F5344CB8AC3E}">
        <p14:creationId xmlns:p14="http://schemas.microsoft.com/office/powerpoint/2010/main" val="24875532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err="1"/>
              <a:t>Task</a:t>
            </a:r>
            <a:r>
              <a:rPr lang="nl-NL" sz="2800" dirty="0"/>
              <a:t> Management of </a:t>
            </a:r>
            <a:r>
              <a:rPr lang="nl-NL" sz="2800" dirty="0" err="1"/>
              <a:t>Workpackages</a:t>
            </a:r>
            <a:endParaRPr lang="en-GB" sz="9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79</a:t>
            </a:fld>
            <a:endParaRPr lang="nl-NL" dirty="0"/>
          </a:p>
        </p:txBody>
      </p:sp>
      <p:sp>
        <p:nvSpPr>
          <p:cNvPr id="38" name="Rectangle 37">
            <a:extLst>
              <a:ext uri="{FF2B5EF4-FFF2-40B4-BE49-F238E27FC236}">
                <a16:creationId xmlns:a16="http://schemas.microsoft.com/office/drawing/2014/main" id="{49E280E4-0833-4683-A28C-A199D7A27E25}"/>
              </a:ext>
            </a:extLst>
          </p:cNvPr>
          <p:cNvSpPr/>
          <p:nvPr/>
        </p:nvSpPr>
        <p:spPr>
          <a:xfrm>
            <a:off x="1230871" y="2139512"/>
            <a:ext cx="740523" cy="2863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START</a:t>
            </a:r>
          </a:p>
        </p:txBody>
      </p:sp>
      <p:sp>
        <p:nvSpPr>
          <p:cNvPr id="40" name="Rectangle 39">
            <a:extLst>
              <a:ext uri="{FF2B5EF4-FFF2-40B4-BE49-F238E27FC236}">
                <a16:creationId xmlns:a16="http://schemas.microsoft.com/office/drawing/2014/main" id="{EFE77800-87F0-4E07-AED1-7704A78336CA}"/>
              </a:ext>
            </a:extLst>
          </p:cNvPr>
          <p:cNvSpPr/>
          <p:nvPr/>
        </p:nvSpPr>
        <p:spPr>
          <a:xfrm>
            <a:off x="2318259" y="2137861"/>
            <a:ext cx="1154220" cy="284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tx1">
                    <a:lumMod val="85000"/>
                    <a:lumOff val="15000"/>
                  </a:schemeClr>
                </a:solidFill>
              </a:rPr>
              <a:t>Normal</a:t>
            </a:r>
          </a:p>
        </p:txBody>
      </p:sp>
      <p:sp>
        <p:nvSpPr>
          <p:cNvPr id="42" name="Diamond 41">
            <a:extLst>
              <a:ext uri="{FF2B5EF4-FFF2-40B4-BE49-F238E27FC236}">
                <a16:creationId xmlns:a16="http://schemas.microsoft.com/office/drawing/2014/main" id="{79E01A0E-0445-4C4F-80BD-A943B1AA92D4}"/>
              </a:ext>
            </a:extLst>
          </p:cNvPr>
          <p:cNvSpPr/>
          <p:nvPr/>
        </p:nvSpPr>
        <p:spPr>
          <a:xfrm>
            <a:off x="7699070" y="3573736"/>
            <a:ext cx="229786" cy="257266"/>
          </a:xfrm>
          <a:prstGeom prst="diamon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3" name="Rectangle 42">
            <a:extLst>
              <a:ext uri="{FF2B5EF4-FFF2-40B4-BE49-F238E27FC236}">
                <a16:creationId xmlns:a16="http://schemas.microsoft.com/office/drawing/2014/main" id="{E5EAD677-DDD8-432A-B6C0-7D6327D7FFB9}"/>
              </a:ext>
            </a:extLst>
          </p:cNvPr>
          <p:cNvSpPr/>
          <p:nvPr/>
        </p:nvSpPr>
        <p:spPr>
          <a:xfrm>
            <a:off x="6042176" y="3552457"/>
            <a:ext cx="1367442" cy="28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tx1">
                    <a:lumMod val="85000"/>
                    <a:lumOff val="15000"/>
                  </a:schemeClr>
                </a:solidFill>
              </a:rPr>
              <a:t>Normal</a:t>
            </a:r>
          </a:p>
        </p:txBody>
      </p:sp>
      <p:cxnSp>
        <p:nvCxnSpPr>
          <p:cNvPr id="44" name="Elbow Connector 11">
            <a:extLst>
              <a:ext uri="{FF2B5EF4-FFF2-40B4-BE49-F238E27FC236}">
                <a16:creationId xmlns:a16="http://schemas.microsoft.com/office/drawing/2014/main" id="{3E1316D2-A070-4694-ACF8-5364A60B69D7}"/>
              </a:ext>
            </a:extLst>
          </p:cNvPr>
          <p:cNvCxnSpPr>
            <a:cxnSpLocks/>
            <a:stCxn id="47" idx="3"/>
            <a:endCxn id="43" idx="0"/>
          </p:cNvCxnSpPr>
          <p:nvPr/>
        </p:nvCxnSpPr>
        <p:spPr>
          <a:xfrm>
            <a:off x="5591944" y="2636912"/>
            <a:ext cx="1133953" cy="91554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001A57C4-A803-442C-ACF0-12B092A1D0BC}"/>
              </a:ext>
            </a:extLst>
          </p:cNvPr>
          <p:cNvSpPr/>
          <p:nvPr/>
        </p:nvSpPr>
        <p:spPr>
          <a:xfrm>
            <a:off x="4511000" y="2492912"/>
            <a:ext cx="1080944" cy="288000"/>
          </a:xfrm>
          <a:prstGeom prst="rect">
            <a:avLst/>
          </a:prstGeom>
          <a:noFill/>
          <a:ln>
            <a:solidFill>
              <a:srgbClr val="204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tx1">
                    <a:lumMod val="85000"/>
                    <a:lumOff val="15000"/>
                  </a:schemeClr>
                </a:solidFill>
              </a:rPr>
              <a:t>Normal</a:t>
            </a:r>
          </a:p>
        </p:txBody>
      </p:sp>
      <p:sp>
        <p:nvSpPr>
          <p:cNvPr id="50" name="Rectangle 49">
            <a:extLst>
              <a:ext uri="{FF2B5EF4-FFF2-40B4-BE49-F238E27FC236}">
                <a16:creationId xmlns:a16="http://schemas.microsoft.com/office/drawing/2014/main" id="{17FC0F73-D190-43CA-AD98-581A59E42EC6}"/>
              </a:ext>
            </a:extLst>
          </p:cNvPr>
          <p:cNvSpPr/>
          <p:nvPr/>
        </p:nvSpPr>
        <p:spPr>
          <a:xfrm>
            <a:off x="7928856" y="3558369"/>
            <a:ext cx="1414263" cy="28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Buffer</a:t>
            </a:r>
          </a:p>
        </p:txBody>
      </p:sp>
      <p:sp>
        <p:nvSpPr>
          <p:cNvPr id="52" name="Diamond 51">
            <a:extLst>
              <a:ext uri="{FF2B5EF4-FFF2-40B4-BE49-F238E27FC236}">
                <a16:creationId xmlns:a16="http://schemas.microsoft.com/office/drawing/2014/main" id="{5139B201-0928-42FE-9C94-4B7C6867D88C}"/>
              </a:ext>
            </a:extLst>
          </p:cNvPr>
          <p:cNvSpPr/>
          <p:nvPr/>
        </p:nvSpPr>
        <p:spPr>
          <a:xfrm>
            <a:off x="9349441" y="3583067"/>
            <a:ext cx="229786" cy="257266"/>
          </a:xfrm>
          <a:prstGeom prst="diamond">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53" name="Elbow Connector 45">
            <a:extLst>
              <a:ext uri="{FF2B5EF4-FFF2-40B4-BE49-F238E27FC236}">
                <a16:creationId xmlns:a16="http://schemas.microsoft.com/office/drawing/2014/main" id="{820D4A86-05AE-40B8-B465-6FE9BC522AF7}"/>
              </a:ext>
            </a:extLst>
          </p:cNvPr>
          <p:cNvCxnSpPr>
            <a:cxnSpLocks/>
            <a:stCxn id="40" idx="3"/>
            <a:endCxn id="47" idx="1"/>
          </p:cNvCxnSpPr>
          <p:nvPr/>
        </p:nvCxnSpPr>
        <p:spPr>
          <a:xfrm>
            <a:off x="3472479" y="2280257"/>
            <a:ext cx="1038521" cy="35665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Elbow Connector 11">
            <a:extLst>
              <a:ext uri="{FF2B5EF4-FFF2-40B4-BE49-F238E27FC236}">
                <a16:creationId xmlns:a16="http://schemas.microsoft.com/office/drawing/2014/main" id="{3951DA40-3245-4891-979A-52C64B1F6322}"/>
              </a:ext>
            </a:extLst>
          </p:cNvPr>
          <p:cNvCxnSpPr>
            <a:cxnSpLocks/>
            <a:stCxn id="56" idx="3"/>
            <a:endCxn id="43" idx="1"/>
          </p:cNvCxnSpPr>
          <p:nvPr/>
        </p:nvCxnSpPr>
        <p:spPr>
          <a:xfrm>
            <a:off x="5624599" y="3281568"/>
            <a:ext cx="417577" cy="41488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C36B3E2-09E8-48BF-A584-6CE896A528F7}"/>
              </a:ext>
            </a:extLst>
          </p:cNvPr>
          <p:cNvCxnSpPr>
            <a:cxnSpLocks/>
            <a:stCxn id="43" idx="3"/>
            <a:endCxn id="42" idx="1"/>
          </p:cNvCxnSpPr>
          <p:nvPr/>
        </p:nvCxnSpPr>
        <p:spPr>
          <a:xfrm>
            <a:off x="7409618" y="3696457"/>
            <a:ext cx="289452" cy="59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3D5BCB2-1E43-40D0-A5EF-1F1BFBA9750B}"/>
              </a:ext>
            </a:extLst>
          </p:cNvPr>
          <p:cNvSpPr/>
          <p:nvPr/>
        </p:nvSpPr>
        <p:spPr>
          <a:xfrm>
            <a:off x="3933890" y="3139172"/>
            <a:ext cx="1690709" cy="284792"/>
          </a:xfrm>
          <a:prstGeom prst="rect">
            <a:avLst/>
          </a:prstGeom>
          <a:solidFill>
            <a:schemeClr val="bg1">
              <a:lumMod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1" dirty="0" err="1">
                <a:solidFill>
                  <a:schemeClr val="bg1">
                    <a:lumMod val="95000"/>
                  </a:schemeClr>
                </a:solidFill>
              </a:rPr>
              <a:t>Workpackage</a:t>
            </a:r>
            <a:endParaRPr lang="en-GB" sz="1600" b="1" i="1" dirty="0">
              <a:solidFill>
                <a:schemeClr val="bg1">
                  <a:lumMod val="95000"/>
                </a:schemeClr>
              </a:solidFill>
            </a:endParaRPr>
          </a:p>
        </p:txBody>
      </p:sp>
      <p:cxnSp>
        <p:nvCxnSpPr>
          <p:cNvPr id="57" name="Elbow Connector 45">
            <a:extLst>
              <a:ext uri="{FF2B5EF4-FFF2-40B4-BE49-F238E27FC236}">
                <a16:creationId xmlns:a16="http://schemas.microsoft.com/office/drawing/2014/main" id="{6919A72D-D457-44DE-867D-FEE607304AFF}"/>
              </a:ext>
            </a:extLst>
          </p:cNvPr>
          <p:cNvCxnSpPr>
            <a:cxnSpLocks/>
            <a:stCxn id="40" idx="3"/>
            <a:endCxn id="56" idx="1"/>
          </p:cNvCxnSpPr>
          <p:nvPr/>
        </p:nvCxnSpPr>
        <p:spPr>
          <a:xfrm>
            <a:off x="3472479" y="2280257"/>
            <a:ext cx="461411" cy="100131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8">
            <a:extLst>
              <a:ext uri="{FF2B5EF4-FFF2-40B4-BE49-F238E27FC236}">
                <a16:creationId xmlns:a16="http://schemas.microsoft.com/office/drawing/2014/main" id="{9B756BC7-596D-4B92-9225-13BF5633E670}"/>
              </a:ext>
            </a:extLst>
          </p:cNvPr>
          <p:cNvCxnSpPr>
            <a:cxnSpLocks/>
            <a:stCxn id="38" idx="3"/>
            <a:endCxn id="40" idx="1"/>
          </p:cNvCxnSpPr>
          <p:nvPr/>
        </p:nvCxnSpPr>
        <p:spPr>
          <a:xfrm flipV="1">
            <a:off x="1971394" y="2280257"/>
            <a:ext cx="346865" cy="242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1E6014BD-CAC6-436D-B389-EC25EBC8E3E3}"/>
              </a:ext>
            </a:extLst>
          </p:cNvPr>
          <p:cNvPicPr>
            <a:picLocks noChangeAspect="1"/>
          </p:cNvPicPr>
          <p:nvPr/>
        </p:nvPicPr>
        <p:blipFill>
          <a:blip r:embed="rId2"/>
          <a:stretch>
            <a:fillRect/>
          </a:stretch>
        </p:blipFill>
        <p:spPr>
          <a:xfrm>
            <a:off x="3937018" y="3434037"/>
            <a:ext cx="1697863" cy="2828223"/>
          </a:xfrm>
          <a:prstGeom prst="rect">
            <a:avLst/>
          </a:prstGeom>
        </p:spPr>
      </p:pic>
      <p:sp>
        <p:nvSpPr>
          <p:cNvPr id="37" name="Rectangle 36">
            <a:extLst>
              <a:ext uri="{FF2B5EF4-FFF2-40B4-BE49-F238E27FC236}">
                <a16:creationId xmlns:a16="http://schemas.microsoft.com/office/drawing/2014/main" id="{1C4C6333-A083-484B-B57A-9F99FE179854}"/>
              </a:ext>
            </a:extLst>
          </p:cNvPr>
          <p:cNvSpPr/>
          <p:nvPr/>
        </p:nvSpPr>
        <p:spPr>
          <a:xfrm>
            <a:off x="4017932" y="6272333"/>
            <a:ext cx="1601464" cy="369332"/>
          </a:xfrm>
          <a:prstGeom prst="rect">
            <a:avLst/>
          </a:prstGeom>
        </p:spPr>
        <p:txBody>
          <a:bodyPr wrap="none">
            <a:spAutoFit/>
          </a:bodyPr>
          <a:lstStyle/>
          <a:p>
            <a:r>
              <a:rPr lang="en-GB" b="1" i="1" dirty="0"/>
              <a:t>Bundle of Cards</a:t>
            </a:r>
            <a:endParaRPr lang="en-US" dirty="0"/>
          </a:p>
        </p:txBody>
      </p:sp>
      <p:sp>
        <p:nvSpPr>
          <p:cNvPr id="45" name="Rectangle 44">
            <a:extLst>
              <a:ext uri="{FF2B5EF4-FFF2-40B4-BE49-F238E27FC236}">
                <a16:creationId xmlns:a16="http://schemas.microsoft.com/office/drawing/2014/main" id="{3BC4F2B2-5F6E-4502-B762-7FD0B671F928}"/>
              </a:ext>
            </a:extLst>
          </p:cNvPr>
          <p:cNvSpPr/>
          <p:nvPr/>
        </p:nvSpPr>
        <p:spPr>
          <a:xfrm>
            <a:off x="1485651" y="4575315"/>
            <a:ext cx="2042839" cy="646331"/>
          </a:xfrm>
          <a:prstGeom prst="rect">
            <a:avLst/>
          </a:prstGeom>
        </p:spPr>
        <p:txBody>
          <a:bodyPr wrap="square">
            <a:spAutoFit/>
          </a:bodyPr>
          <a:lstStyle/>
          <a:p>
            <a:pPr algn="ctr"/>
            <a:r>
              <a:rPr lang="en-GB" i="1" dirty="0" err="1"/>
              <a:t>Worpackage</a:t>
            </a:r>
            <a:r>
              <a:rPr lang="en-GB" i="1" dirty="0"/>
              <a:t> with a </a:t>
            </a:r>
            <a:r>
              <a:rPr lang="en-GB" b="1" i="1" dirty="0"/>
              <a:t>bundle of cards</a:t>
            </a:r>
            <a:endParaRPr lang="en-GB" b="1" dirty="0"/>
          </a:p>
        </p:txBody>
      </p:sp>
      <p:sp>
        <p:nvSpPr>
          <p:cNvPr id="51" name="Rectangle 50">
            <a:extLst>
              <a:ext uri="{FF2B5EF4-FFF2-40B4-BE49-F238E27FC236}">
                <a16:creationId xmlns:a16="http://schemas.microsoft.com/office/drawing/2014/main" id="{48241789-7935-4A2F-8E28-8CC17CC2FE22}"/>
              </a:ext>
            </a:extLst>
          </p:cNvPr>
          <p:cNvSpPr/>
          <p:nvPr/>
        </p:nvSpPr>
        <p:spPr>
          <a:xfrm>
            <a:off x="2868465" y="3145923"/>
            <a:ext cx="831817" cy="307777"/>
          </a:xfrm>
          <a:prstGeom prst="rect">
            <a:avLst/>
          </a:prstGeom>
        </p:spPr>
        <p:txBody>
          <a:bodyPr wrap="square">
            <a:spAutoFit/>
          </a:bodyPr>
          <a:lstStyle/>
          <a:p>
            <a:pPr algn="ctr"/>
            <a:r>
              <a:rPr lang="en-GB" sz="1400" b="1" i="1" dirty="0"/>
              <a:t>Level 1</a:t>
            </a:r>
          </a:p>
        </p:txBody>
      </p:sp>
      <p:sp>
        <p:nvSpPr>
          <p:cNvPr id="58" name="Rectangle 57">
            <a:extLst>
              <a:ext uri="{FF2B5EF4-FFF2-40B4-BE49-F238E27FC236}">
                <a16:creationId xmlns:a16="http://schemas.microsoft.com/office/drawing/2014/main" id="{B74FCE4F-90BA-408A-B788-EAB73FD4C97F}"/>
              </a:ext>
            </a:extLst>
          </p:cNvPr>
          <p:cNvSpPr/>
          <p:nvPr/>
        </p:nvSpPr>
        <p:spPr>
          <a:xfrm>
            <a:off x="3136334" y="3519615"/>
            <a:ext cx="831817" cy="307777"/>
          </a:xfrm>
          <a:prstGeom prst="rect">
            <a:avLst/>
          </a:prstGeom>
        </p:spPr>
        <p:txBody>
          <a:bodyPr wrap="square">
            <a:spAutoFit/>
          </a:bodyPr>
          <a:lstStyle/>
          <a:p>
            <a:pPr algn="ctr"/>
            <a:r>
              <a:rPr lang="en-GB" sz="1400" b="1" i="1" dirty="0"/>
              <a:t>Level 2</a:t>
            </a:r>
          </a:p>
        </p:txBody>
      </p:sp>
    </p:spTree>
    <p:extLst>
      <p:ext uri="{BB962C8B-B14F-4D97-AF65-F5344CB8AC3E}">
        <p14:creationId xmlns:p14="http://schemas.microsoft.com/office/powerpoint/2010/main" val="1171222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pPr algn="r"/>
            <a:r>
              <a:rPr lang="en-GB" sz="3600" dirty="0"/>
              <a:t>LYNX </a:t>
            </a:r>
            <a:r>
              <a:rPr lang="en-GB" sz="3600" cap="none" dirty="0"/>
              <a:t>Project and Portfolio Management</a:t>
            </a:r>
            <a:br>
              <a:rPr lang="en-GB" sz="3600" cap="none" dirty="0"/>
            </a:br>
            <a:r>
              <a:rPr lang="en-GB" sz="2800" i="1" cap="none" dirty="0"/>
              <a:t>Critical Chain Project Management</a:t>
            </a:r>
            <a:endParaRPr lang="en-GB" sz="3600" dirty="0"/>
          </a:p>
        </p:txBody>
      </p:sp>
      <p:sp>
        <p:nvSpPr>
          <p:cNvPr id="6" name="Subtitle 5"/>
          <p:cNvSpPr>
            <a:spLocks noGrp="1"/>
          </p:cNvSpPr>
          <p:nvPr>
            <p:ph type="subTitle" idx="1"/>
          </p:nvPr>
        </p:nvSpPr>
        <p:spPr/>
        <p:txBody>
          <a:bodyPr>
            <a:normAutofit/>
          </a:bodyPr>
          <a:lstStyle/>
          <a:p>
            <a:pPr algn="r"/>
            <a:r>
              <a:rPr lang="en-US" sz="2400" dirty="0"/>
              <a:t>Integration of Agile and Kanban Workflows – Agile CCPM</a:t>
            </a:r>
          </a:p>
        </p:txBody>
      </p:sp>
      <p:sp>
        <p:nvSpPr>
          <p:cNvPr id="18" name="Subtitle 13"/>
          <p:cNvSpPr txBox="1">
            <a:spLocks/>
          </p:cNvSpPr>
          <p:nvPr/>
        </p:nvSpPr>
        <p:spPr>
          <a:xfrm>
            <a:off x="9840416" y="0"/>
            <a:ext cx="504056" cy="6858000"/>
          </a:xfrm>
          <a:prstGeom prst="rect">
            <a:avLst/>
          </a:prstGeom>
        </p:spPr>
        <p:txBody>
          <a:bodyPr vert="wordArtVert" anchor="ctr">
            <a:normAutofit fontScale="85000" lnSpcReduction="20000"/>
          </a:bodyPr>
          <a:lstStyle/>
          <a:p>
            <a:pPr algn="ctr">
              <a:spcBef>
                <a:spcPts val="700"/>
              </a:spcBef>
              <a:buClr>
                <a:schemeClr val="accent2"/>
              </a:buClr>
              <a:buSzPct val="70000"/>
              <a:defRPr/>
            </a:pPr>
            <a:endParaRPr lang="en-GB" sz="2600" dirty="0">
              <a:solidFill>
                <a:srgbClr val="FFFFFF"/>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8377EF45-F44A-4D8A-98DF-71FCE6CFE875}"/>
              </a:ext>
            </a:extLst>
          </p:cNvPr>
          <p:cNvSpPr/>
          <p:nvPr/>
        </p:nvSpPr>
        <p:spPr>
          <a:xfrm>
            <a:off x="8595980" y="332656"/>
            <a:ext cx="3183692" cy="369332"/>
          </a:xfrm>
          <a:prstGeom prst="rect">
            <a:avLst/>
          </a:prstGeom>
        </p:spPr>
        <p:txBody>
          <a:bodyPr wrap="none">
            <a:spAutoFit/>
          </a:bodyPr>
          <a:lstStyle/>
          <a:p>
            <a:r>
              <a:rPr lang="en-US" dirty="0">
                <a:solidFill>
                  <a:schemeClr val="tx1">
                    <a:lumMod val="75000"/>
                  </a:schemeClr>
                </a:solidFill>
              </a:rPr>
              <a:t>All rights reserved - Confidential</a:t>
            </a:r>
          </a:p>
        </p:txBody>
      </p:sp>
    </p:spTree>
    <p:extLst>
      <p:ext uri="{BB962C8B-B14F-4D97-AF65-F5344CB8AC3E}">
        <p14:creationId xmlns:p14="http://schemas.microsoft.com/office/powerpoint/2010/main" val="20330548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F5ACEE-22BA-45D7-B077-45B447A1279E}"/>
              </a:ext>
            </a:extLst>
          </p:cNvPr>
          <p:cNvSpPr>
            <a:spLocks noGrp="1"/>
          </p:cNvSpPr>
          <p:nvPr>
            <p:ph type="title"/>
          </p:nvPr>
        </p:nvSpPr>
        <p:spPr/>
        <p:txBody>
          <a:bodyPr>
            <a:noAutofit/>
          </a:bodyPr>
          <a:lstStyle/>
          <a:p>
            <a:r>
              <a:rPr lang="en-US" sz="3200" dirty="0"/>
              <a:t>What is different?</a:t>
            </a:r>
            <a:br>
              <a:rPr lang="en-US" sz="3200" dirty="0"/>
            </a:br>
            <a:r>
              <a:rPr lang="en-US" sz="2800" i="1" dirty="0"/>
              <a:t>Workpackages versus Normal Tasks</a:t>
            </a:r>
            <a:endParaRPr lang="en-NL" sz="3200" i="1" dirty="0"/>
          </a:p>
        </p:txBody>
      </p:sp>
      <p:sp>
        <p:nvSpPr>
          <p:cNvPr id="5" name="Content Placeholder 4">
            <a:extLst>
              <a:ext uri="{FF2B5EF4-FFF2-40B4-BE49-F238E27FC236}">
                <a16:creationId xmlns:a16="http://schemas.microsoft.com/office/drawing/2014/main" id="{872B8C81-74CB-4CA6-9070-67FB13B1A6FD}"/>
              </a:ext>
            </a:extLst>
          </p:cNvPr>
          <p:cNvSpPr>
            <a:spLocks noGrp="1"/>
          </p:cNvSpPr>
          <p:nvPr>
            <p:ph sz="quarter" idx="1"/>
          </p:nvPr>
        </p:nvSpPr>
        <p:spPr/>
        <p:txBody>
          <a:bodyPr>
            <a:normAutofit lnSpcReduction="10000"/>
          </a:bodyPr>
          <a:lstStyle/>
          <a:p>
            <a:pPr>
              <a:lnSpc>
                <a:spcPct val="110000"/>
              </a:lnSpc>
            </a:pPr>
            <a:r>
              <a:rPr lang="en-US" sz="1600" dirty="0"/>
              <a:t>What is </a:t>
            </a:r>
            <a:r>
              <a:rPr lang="en-US" sz="1600" u="sng" dirty="0"/>
              <a:t>not</a:t>
            </a:r>
            <a:r>
              <a:rPr lang="en-US" sz="1600" dirty="0"/>
              <a:t> different?*</a:t>
            </a:r>
          </a:p>
          <a:p>
            <a:pPr lvl="1">
              <a:lnSpc>
                <a:spcPct val="110000"/>
              </a:lnSpc>
            </a:pPr>
            <a:r>
              <a:rPr lang="en-US" sz="1400" dirty="0"/>
              <a:t>My activities procedure:</a:t>
            </a:r>
          </a:p>
          <a:p>
            <a:pPr lvl="2">
              <a:lnSpc>
                <a:spcPct val="110000"/>
              </a:lnSpc>
            </a:pPr>
            <a:r>
              <a:rPr lang="en-US" sz="1200" dirty="0"/>
              <a:t>Assign resources</a:t>
            </a:r>
          </a:p>
          <a:p>
            <a:pPr lvl="2">
              <a:lnSpc>
                <a:spcPct val="110000"/>
              </a:lnSpc>
            </a:pPr>
            <a:r>
              <a:rPr lang="en-US" sz="1200" dirty="0"/>
              <a:t>Starting a </a:t>
            </a:r>
            <a:r>
              <a:rPr lang="en-US" sz="1200" dirty="0" err="1"/>
              <a:t>workpackage</a:t>
            </a:r>
            <a:endParaRPr lang="en-US" sz="1200" dirty="0"/>
          </a:p>
          <a:p>
            <a:pPr lvl="2">
              <a:lnSpc>
                <a:spcPct val="110000"/>
              </a:lnSpc>
            </a:pPr>
            <a:r>
              <a:rPr lang="en-US" sz="1200" dirty="0"/>
              <a:t>Progress reporting</a:t>
            </a:r>
          </a:p>
          <a:p>
            <a:pPr>
              <a:lnSpc>
                <a:spcPct val="110000"/>
              </a:lnSpc>
            </a:pPr>
            <a:r>
              <a:rPr lang="en-US" sz="1600" dirty="0"/>
              <a:t>What is different?:</a:t>
            </a:r>
          </a:p>
          <a:p>
            <a:pPr lvl="1">
              <a:lnSpc>
                <a:spcPct val="110000"/>
              </a:lnSpc>
            </a:pPr>
            <a:r>
              <a:rPr lang="en-US" sz="1400" dirty="0"/>
              <a:t>Cards Management</a:t>
            </a:r>
          </a:p>
          <a:p>
            <a:pPr lvl="1">
              <a:lnSpc>
                <a:spcPct val="110000"/>
              </a:lnSpc>
            </a:pPr>
            <a:r>
              <a:rPr lang="en-US" sz="1400" dirty="0"/>
              <a:t>Input for </a:t>
            </a:r>
            <a:r>
              <a:rPr lang="en-US" sz="1400" dirty="0" err="1"/>
              <a:t>Ettc</a:t>
            </a:r>
            <a:r>
              <a:rPr lang="en-US" sz="1400" dirty="0"/>
              <a:t> determination:</a:t>
            </a:r>
          </a:p>
          <a:p>
            <a:pPr lvl="2">
              <a:lnSpc>
                <a:spcPct val="110000"/>
              </a:lnSpc>
            </a:pPr>
            <a:r>
              <a:rPr lang="en-US" sz="1200" dirty="0"/>
              <a:t>Size monitoring </a:t>
            </a:r>
          </a:p>
          <a:p>
            <a:pPr lvl="2">
              <a:lnSpc>
                <a:spcPct val="110000"/>
              </a:lnSpc>
            </a:pPr>
            <a:r>
              <a:rPr lang="en-US" sz="1200" dirty="0"/>
              <a:t>Counters in the workpackages </a:t>
            </a:r>
          </a:p>
          <a:p>
            <a:pPr lvl="1">
              <a:lnSpc>
                <a:spcPct val="110000"/>
              </a:lnSpc>
            </a:pPr>
            <a:r>
              <a:rPr lang="en-US" sz="1400" dirty="0"/>
              <a:t>Additional views:</a:t>
            </a:r>
          </a:p>
          <a:p>
            <a:pPr lvl="2">
              <a:lnSpc>
                <a:spcPct val="110000"/>
              </a:lnSpc>
            </a:pPr>
            <a:r>
              <a:rPr lang="en-US" sz="1200" dirty="0"/>
              <a:t>LYNX Cards Views</a:t>
            </a:r>
          </a:p>
          <a:p>
            <a:pPr lvl="2">
              <a:lnSpc>
                <a:spcPct val="110000"/>
              </a:lnSpc>
            </a:pPr>
            <a:r>
              <a:rPr lang="en-US" sz="1200" dirty="0"/>
              <a:t>LYNX </a:t>
            </a:r>
            <a:r>
              <a:rPr lang="en-US" sz="1200" dirty="0" err="1"/>
              <a:t>TameFlow</a:t>
            </a:r>
            <a:r>
              <a:rPr lang="en-US" sz="1200" dirty="0"/>
              <a:t> </a:t>
            </a:r>
            <a:r>
              <a:rPr lang="en-US" sz="1200" dirty="0" err="1"/>
              <a:t>Taskboards</a:t>
            </a:r>
            <a:endParaRPr lang="en-US" sz="1200" dirty="0"/>
          </a:p>
          <a:p>
            <a:pPr marL="91440" indent="0">
              <a:lnSpc>
                <a:spcPct val="110000"/>
              </a:lnSpc>
              <a:buNone/>
            </a:pPr>
            <a:endParaRPr lang="en-US" sz="1600" dirty="0"/>
          </a:p>
          <a:p>
            <a:pPr marL="91440" indent="0">
              <a:lnSpc>
                <a:spcPct val="110000"/>
              </a:lnSpc>
              <a:buNone/>
            </a:pPr>
            <a:r>
              <a:rPr lang="en-US" sz="1400" i="1" dirty="0"/>
              <a:t>*if selected skills are of type “</a:t>
            </a:r>
            <a:r>
              <a:rPr lang="en-US" sz="1400" b="1" i="1" dirty="0"/>
              <a:t>Standard Skills</a:t>
            </a:r>
            <a:r>
              <a:rPr lang="en-US" sz="1400" i="1" dirty="0"/>
              <a:t>” (Normal or Virtual) </a:t>
            </a:r>
          </a:p>
        </p:txBody>
      </p:sp>
      <p:sp>
        <p:nvSpPr>
          <p:cNvPr id="6" name="Content Placeholder 5">
            <a:extLst>
              <a:ext uri="{FF2B5EF4-FFF2-40B4-BE49-F238E27FC236}">
                <a16:creationId xmlns:a16="http://schemas.microsoft.com/office/drawing/2014/main" id="{1DE5B60B-073F-4A74-9FC2-6E8D8ED5785F}"/>
              </a:ext>
            </a:extLst>
          </p:cNvPr>
          <p:cNvSpPr>
            <a:spLocks noGrp="1"/>
          </p:cNvSpPr>
          <p:nvPr>
            <p:ph sz="quarter" idx="2"/>
          </p:nvPr>
        </p:nvSpPr>
        <p:spPr/>
        <p:txBody>
          <a:bodyPr>
            <a:normAutofit lnSpcReduction="10000"/>
          </a:bodyPr>
          <a:lstStyle/>
          <a:p>
            <a:pPr>
              <a:lnSpc>
                <a:spcPct val="110000"/>
              </a:lnSpc>
            </a:pPr>
            <a:r>
              <a:rPr lang="en-US" sz="1600" dirty="0"/>
              <a:t>Rules for publishing cards on LYNX </a:t>
            </a:r>
            <a:r>
              <a:rPr lang="en-US" sz="1600" dirty="0" err="1"/>
              <a:t>Taskboards</a:t>
            </a:r>
            <a:r>
              <a:rPr lang="en-US" sz="1600" dirty="0"/>
              <a:t>:</a:t>
            </a:r>
          </a:p>
          <a:p>
            <a:pPr lvl="1">
              <a:lnSpc>
                <a:spcPct val="110000"/>
              </a:lnSpc>
            </a:pPr>
            <a:r>
              <a:rPr lang="en-US" sz="1400" dirty="0"/>
              <a:t>Project must be “Released”</a:t>
            </a:r>
          </a:p>
          <a:p>
            <a:pPr lvl="1">
              <a:lnSpc>
                <a:spcPct val="110000"/>
              </a:lnSpc>
            </a:pPr>
            <a:r>
              <a:rPr lang="en-US" sz="1400" dirty="0" err="1"/>
              <a:t>Workpackage</a:t>
            </a:r>
            <a:r>
              <a:rPr lang="en-US" sz="1400" dirty="0"/>
              <a:t> must be started</a:t>
            </a:r>
          </a:p>
          <a:p>
            <a:pPr lvl="1">
              <a:lnSpc>
                <a:spcPct val="110000"/>
              </a:lnSpc>
            </a:pPr>
            <a:endParaRPr lang="en-US" sz="1400" dirty="0"/>
          </a:p>
          <a:p>
            <a:pPr lvl="1">
              <a:lnSpc>
                <a:spcPct val="110000"/>
              </a:lnSpc>
            </a:pPr>
            <a:endParaRPr lang="en-US" sz="1400" dirty="0"/>
          </a:p>
          <a:p>
            <a:pPr>
              <a:lnSpc>
                <a:spcPct val="110000"/>
              </a:lnSpc>
            </a:pPr>
            <a:r>
              <a:rPr lang="en-US" sz="1600" dirty="0"/>
              <a:t>LYNX </a:t>
            </a:r>
            <a:r>
              <a:rPr lang="en-US" sz="1600" dirty="0" err="1"/>
              <a:t>Cardsview</a:t>
            </a:r>
            <a:endParaRPr lang="en-US" sz="1600" dirty="0"/>
          </a:p>
          <a:p>
            <a:pPr lvl="1">
              <a:lnSpc>
                <a:spcPct val="110000"/>
              </a:lnSpc>
            </a:pPr>
            <a:r>
              <a:rPr lang="en-US" sz="1400" dirty="0"/>
              <a:t>Working with Cards</a:t>
            </a:r>
          </a:p>
          <a:p>
            <a:pPr lvl="1">
              <a:lnSpc>
                <a:spcPct val="110000"/>
              </a:lnSpc>
            </a:pPr>
            <a:r>
              <a:rPr lang="en-US" sz="1400" dirty="0"/>
              <a:t>Sequencing Cards</a:t>
            </a:r>
            <a:endParaRPr lang="en-NL" sz="1400" dirty="0"/>
          </a:p>
        </p:txBody>
      </p:sp>
      <p:sp>
        <p:nvSpPr>
          <p:cNvPr id="3" name="Slide Number Placeholder 2">
            <a:extLst>
              <a:ext uri="{FF2B5EF4-FFF2-40B4-BE49-F238E27FC236}">
                <a16:creationId xmlns:a16="http://schemas.microsoft.com/office/drawing/2014/main" id="{F3ED3E5A-D641-4425-AF48-96B4E807F1C1}"/>
              </a:ext>
            </a:extLst>
          </p:cNvPr>
          <p:cNvSpPr>
            <a:spLocks noGrp="1"/>
          </p:cNvSpPr>
          <p:nvPr>
            <p:ph type="sldNum" sz="quarter" idx="4"/>
          </p:nvPr>
        </p:nvSpPr>
        <p:spPr/>
        <p:txBody>
          <a:bodyPr/>
          <a:lstStyle/>
          <a:p>
            <a:fld id="{96499B70-49A0-4519-9B09-62EDDB406EFA}" type="slidenum">
              <a:rPr lang="nl-NL" smtClean="0"/>
              <a:pPr/>
              <a:t>80</a:t>
            </a:fld>
            <a:endParaRPr lang="nl-NL"/>
          </a:p>
        </p:txBody>
      </p:sp>
    </p:spTree>
    <p:extLst>
      <p:ext uri="{BB962C8B-B14F-4D97-AF65-F5344CB8AC3E}">
        <p14:creationId xmlns:p14="http://schemas.microsoft.com/office/powerpoint/2010/main" val="210216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56341B26-1656-438B-A741-3EB41DB3B892}"/>
              </a:ext>
            </a:extLst>
          </p:cNvPr>
          <p:cNvPicPr>
            <a:picLocks noChangeAspect="1"/>
          </p:cNvPicPr>
          <p:nvPr/>
        </p:nvPicPr>
        <p:blipFill>
          <a:blip r:embed="rId2"/>
          <a:stretch>
            <a:fillRect/>
          </a:stretch>
        </p:blipFill>
        <p:spPr>
          <a:xfrm>
            <a:off x="2860627" y="4142313"/>
            <a:ext cx="1214446" cy="490541"/>
          </a:xfrm>
          <a:prstGeom prst="rect">
            <a:avLst/>
          </a:prstGeom>
        </p:spPr>
      </p:pic>
      <p:pic>
        <p:nvPicPr>
          <p:cNvPr id="31" name="Picture 30">
            <a:extLst>
              <a:ext uri="{FF2B5EF4-FFF2-40B4-BE49-F238E27FC236}">
                <a16:creationId xmlns:a16="http://schemas.microsoft.com/office/drawing/2014/main" id="{279B80AA-77CF-4B8B-9793-3F3E431A548C}"/>
              </a:ext>
            </a:extLst>
          </p:cNvPr>
          <p:cNvPicPr>
            <a:picLocks noChangeAspect="1"/>
          </p:cNvPicPr>
          <p:nvPr/>
        </p:nvPicPr>
        <p:blipFill>
          <a:blip r:embed="rId3"/>
          <a:stretch>
            <a:fillRect/>
          </a:stretch>
        </p:blipFill>
        <p:spPr>
          <a:xfrm>
            <a:off x="1396677" y="4176479"/>
            <a:ext cx="1504459" cy="2506059"/>
          </a:xfrm>
          <a:prstGeom prst="rect">
            <a:avLst/>
          </a:prstGeom>
        </p:spPr>
      </p:pic>
      <p:sp>
        <p:nvSpPr>
          <p:cNvPr id="2" name="Title 1">
            <a:extLst>
              <a:ext uri="{FF2B5EF4-FFF2-40B4-BE49-F238E27FC236}">
                <a16:creationId xmlns:a16="http://schemas.microsoft.com/office/drawing/2014/main" id="{289DF060-568D-47CD-8120-469A3808FE8C}"/>
              </a:ext>
            </a:extLst>
          </p:cNvPr>
          <p:cNvSpPr>
            <a:spLocks noGrp="1"/>
          </p:cNvSpPr>
          <p:nvPr>
            <p:ph type="title"/>
          </p:nvPr>
        </p:nvSpPr>
        <p:spPr/>
        <p:txBody>
          <a:bodyPr>
            <a:noAutofit/>
          </a:bodyPr>
          <a:lstStyle/>
          <a:p>
            <a:r>
              <a:rPr lang="en-US" sz="2400" dirty="0"/>
              <a:t>Cards Management</a:t>
            </a:r>
            <a:br>
              <a:rPr lang="en-US" sz="2400" dirty="0"/>
            </a:br>
            <a:r>
              <a:rPr lang="en-US" sz="2000" i="1" dirty="0"/>
              <a:t>LYNX Cards View and LYNX </a:t>
            </a:r>
            <a:r>
              <a:rPr lang="en-US" sz="2000" i="1" dirty="0" err="1"/>
              <a:t>TameFlow</a:t>
            </a:r>
            <a:endParaRPr lang="en-NL" sz="2400" i="1" dirty="0">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5403538A-2DA4-42A2-82D8-34C09EF112AA}"/>
              </a:ext>
            </a:extLst>
          </p:cNvPr>
          <p:cNvSpPr>
            <a:spLocks noGrp="1"/>
          </p:cNvSpPr>
          <p:nvPr>
            <p:ph type="sldNum" sz="quarter" idx="4"/>
          </p:nvPr>
        </p:nvSpPr>
        <p:spPr/>
        <p:txBody>
          <a:bodyPr/>
          <a:lstStyle/>
          <a:p>
            <a:fld id="{96499B70-49A0-4519-9B09-62EDDB406EFA}" type="slidenum">
              <a:rPr lang="nl-NL" smtClean="0"/>
              <a:pPr/>
              <a:t>81</a:t>
            </a:fld>
            <a:endParaRPr lang="nl-NL" dirty="0"/>
          </a:p>
        </p:txBody>
      </p:sp>
      <p:sp>
        <p:nvSpPr>
          <p:cNvPr id="4" name="Rectangle 3">
            <a:extLst>
              <a:ext uri="{FF2B5EF4-FFF2-40B4-BE49-F238E27FC236}">
                <a16:creationId xmlns:a16="http://schemas.microsoft.com/office/drawing/2014/main" id="{533FAF2B-2919-48C7-BB17-EE57E0C9E917}"/>
              </a:ext>
            </a:extLst>
          </p:cNvPr>
          <p:cNvSpPr/>
          <p:nvPr/>
        </p:nvSpPr>
        <p:spPr>
          <a:xfrm>
            <a:off x="3764900" y="5233005"/>
            <a:ext cx="3024618" cy="369332"/>
          </a:xfrm>
          <a:prstGeom prst="rect">
            <a:avLst/>
          </a:prstGeom>
        </p:spPr>
        <p:txBody>
          <a:bodyPr wrap="square">
            <a:spAutoFit/>
          </a:bodyPr>
          <a:lstStyle/>
          <a:p>
            <a:r>
              <a:rPr lang="en-US" b="1" i="1" dirty="0">
                <a:solidFill>
                  <a:srgbClr val="222831"/>
                </a:solidFill>
                <a:latin typeface="-apple-system"/>
              </a:rPr>
              <a:t>The </a:t>
            </a:r>
            <a:r>
              <a:rPr lang="en-US" b="1" i="1" dirty="0" err="1">
                <a:solidFill>
                  <a:srgbClr val="222831"/>
                </a:solidFill>
                <a:latin typeface="-apple-system"/>
              </a:rPr>
              <a:t>TameFlow</a:t>
            </a:r>
            <a:r>
              <a:rPr lang="en-US" b="1" i="1" dirty="0">
                <a:solidFill>
                  <a:srgbClr val="222831"/>
                </a:solidFill>
                <a:latin typeface="-apple-system"/>
              </a:rPr>
              <a:t> Approach</a:t>
            </a:r>
            <a:endParaRPr lang="en-US" i="1" dirty="0"/>
          </a:p>
        </p:txBody>
      </p:sp>
      <p:sp>
        <p:nvSpPr>
          <p:cNvPr id="5" name="Rectangle 4">
            <a:extLst>
              <a:ext uri="{FF2B5EF4-FFF2-40B4-BE49-F238E27FC236}">
                <a16:creationId xmlns:a16="http://schemas.microsoft.com/office/drawing/2014/main" id="{C04D0DE4-9538-4901-8B2B-6DECBB17C906}"/>
              </a:ext>
            </a:extLst>
          </p:cNvPr>
          <p:cNvSpPr/>
          <p:nvPr/>
        </p:nvSpPr>
        <p:spPr>
          <a:xfrm>
            <a:off x="3764900" y="5642287"/>
            <a:ext cx="3888432" cy="923330"/>
          </a:xfrm>
          <a:prstGeom prst="rect">
            <a:avLst/>
          </a:prstGeom>
        </p:spPr>
        <p:txBody>
          <a:bodyPr wrap="square">
            <a:spAutoFit/>
          </a:bodyPr>
          <a:lstStyle/>
          <a:p>
            <a:r>
              <a:rPr lang="en-US" dirty="0">
                <a:solidFill>
                  <a:srgbClr val="222831"/>
                </a:solidFill>
                <a:latin typeface="-apple-system"/>
              </a:rPr>
              <a:t>Through LYNX TameFlow, Agile and Kanban workflows are integrated, bringing Agile CCPM to life.</a:t>
            </a:r>
            <a:endParaRPr lang="en-US" dirty="0"/>
          </a:p>
        </p:txBody>
      </p:sp>
      <p:pic>
        <p:nvPicPr>
          <p:cNvPr id="6" name="Picture 5">
            <a:extLst>
              <a:ext uri="{FF2B5EF4-FFF2-40B4-BE49-F238E27FC236}">
                <a16:creationId xmlns:a16="http://schemas.microsoft.com/office/drawing/2014/main" id="{35E6DCF0-D406-441A-95AC-5755E9DA27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5123" y="1637432"/>
            <a:ext cx="1674112" cy="836712"/>
          </a:xfrm>
          <a:prstGeom prst="rect">
            <a:avLst/>
          </a:prstGeom>
        </p:spPr>
      </p:pic>
      <p:pic>
        <p:nvPicPr>
          <p:cNvPr id="8" name="Picture 7">
            <a:extLst>
              <a:ext uri="{FF2B5EF4-FFF2-40B4-BE49-F238E27FC236}">
                <a16:creationId xmlns:a16="http://schemas.microsoft.com/office/drawing/2014/main" id="{401041C6-285E-427C-87A3-8B587211EAEE}"/>
              </a:ext>
            </a:extLst>
          </p:cNvPr>
          <p:cNvPicPr>
            <a:picLocks noChangeAspect="1"/>
          </p:cNvPicPr>
          <p:nvPr/>
        </p:nvPicPr>
        <p:blipFill>
          <a:blip r:embed="rId5"/>
          <a:stretch>
            <a:fillRect/>
          </a:stretch>
        </p:blipFill>
        <p:spPr>
          <a:xfrm>
            <a:off x="2215133" y="1673664"/>
            <a:ext cx="7290539" cy="1920612"/>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EC6CB9E9-CCA3-4F58-A432-B97E4BB7DA1B}"/>
              </a:ext>
            </a:extLst>
          </p:cNvPr>
          <p:cNvPicPr>
            <a:picLocks noChangeAspect="1"/>
          </p:cNvPicPr>
          <p:nvPr/>
        </p:nvPicPr>
        <p:blipFill>
          <a:blip r:embed="rId6"/>
          <a:stretch>
            <a:fillRect/>
          </a:stretch>
        </p:blipFill>
        <p:spPr>
          <a:xfrm>
            <a:off x="7549889" y="4123962"/>
            <a:ext cx="4049483" cy="2421204"/>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DCB67930-D87A-4C78-A111-6A3561630C21}"/>
              </a:ext>
            </a:extLst>
          </p:cNvPr>
          <p:cNvPicPr>
            <a:picLocks noChangeAspect="1"/>
          </p:cNvPicPr>
          <p:nvPr/>
        </p:nvPicPr>
        <p:blipFill>
          <a:blip r:embed="rId7"/>
          <a:stretch>
            <a:fillRect/>
          </a:stretch>
        </p:blipFill>
        <p:spPr>
          <a:xfrm>
            <a:off x="997436" y="1586481"/>
            <a:ext cx="1138246" cy="514354"/>
          </a:xfrm>
          <a:prstGeom prst="rect">
            <a:avLst/>
          </a:prstGeom>
          <a:ln>
            <a:noFill/>
          </a:ln>
        </p:spPr>
      </p:pic>
      <p:sp>
        <p:nvSpPr>
          <p:cNvPr id="13" name="Rectangle 12">
            <a:extLst>
              <a:ext uri="{FF2B5EF4-FFF2-40B4-BE49-F238E27FC236}">
                <a16:creationId xmlns:a16="http://schemas.microsoft.com/office/drawing/2014/main" id="{27ECF448-EC5C-40F3-993E-F87557D984D9}"/>
              </a:ext>
            </a:extLst>
          </p:cNvPr>
          <p:cNvSpPr/>
          <p:nvPr/>
        </p:nvSpPr>
        <p:spPr>
          <a:xfrm>
            <a:off x="4591397" y="2433592"/>
            <a:ext cx="2016224" cy="432048"/>
          </a:xfrm>
          <a:prstGeom prst="rect">
            <a:avLst/>
          </a:prstGeom>
          <a:noFill/>
          <a:ln w="28575">
            <a:solidFill>
              <a:srgbClr val="2C387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1600"/>
          </a:p>
        </p:txBody>
      </p:sp>
      <p:pic>
        <p:nvPicPr>
          <p:cNvPr id="14" name="Picture 13">
            <a:extLst>
              <a:ext uri="{FF2B5EF4-FFF2-40B4-BE49-F238E27FC236}">
                <a16:creationId xmlns:a16="http://schemas.microsoft.com/office/drawing/2014/main" id="{4DFCA7F6-ED17-4FD0-8695-D74BDD04B1AD}"/>
              </a:ext>
            </a:extLst>
          </p:cNvPr>
          <p:cNvPicPr>
            <a:picLocks noChangeAspect="1"/>
          </p:cNvPicPr>
          <p:nvPr/>
        </p:nvPicPr>
        <p:blipFill>
          <a:blip r:embed="rId8"/>
          <a:stretch>
            <a:fillRect/>
          </a:stretch>
        </p:blipFill>
        <p:spPr>
          <a:xfrm>
            <a:off x="6645717" y="2075762"/>
            <a:ext cx="924081" cy="796764"/>
          </a:xfrm>
          <a:prstGeom prst="rect">
            <a:avLst/>
          </a:prstGeom>
        </p:spPr>
      </p:pic>
      <p:cxnSp>
        <p:nvCxnSpPr>
          <p:cNvPr id="15" name="Connector: Elbow 14">
            <a:extLst>
              <a:ext uri="{FF2B5EF4-FFF2-40B4-BE49-F238E27FC236}">
                <a16:creationId xmlns:a16="http://schemas.microsoft.com/office/drawing/2014/main" id="{0EE9DE01-6DB5-4556-8536-E1B1349F81CF}"/>
              </a:ext>
            </a:extLst>
          </p:cNvPr>
          <p:cNvCxnSpPr>
            <a:cxnSpLocks/>
            <a:stCxn id="13" idx="2"/>
            <a:endCxn id="9" idx="0"/>
          </p:cNvCxnSpPr>
          <p:nvPr/>
        </p:nvCxnSpPr>
        <p:spPr>
          <a:xfrm rot="16200000" flipH="1">
            <a:off x="6957909" y="1507240"/>
            <a:ext cx="1258322" cy="3975122"/>
          </a:xfrm>
          <a:prstGeom prst="bentConnector3">
            <a:avLst>
              <a:gd name="adj1" fmla="val 70495"/>
            </a:avLst>
          </a:prstGeom>
          <a:noFill/>
          <a:ln w="28575">
            <a:solidFill>
              <a:srgbClr val="2C387D"/>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pic>
        <p:nvPicPr>
          <p:cNvPr id="19" name="Picture 18">
            <a:extLst>
              <a:ext uri="{FF2B5EF4-FFF2-40B4-BE49-F238E27FC236}">
                <a16:creationId xmlns:a16="http://schemas.microsoft.com/office/drawing/2014/main" id="{0D19AB3D-FD96-4308-9C8A-CD9FF53AF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1246" y="5949280"/>
            <a:ext cx="1165673" cy="565362"/>
          </a:xfrm>
          <a:prstGeom prst="rect">
            <a:avLst/>
          </a:prstGeom>
        </p:spPr>
      </p:pic>
      <p:grpSp>
        <p:nvGrpSpPr>
          <p:cNvPr id="21" name="Group 20">
            <a:extLst>
              <a:ext uri="{FF2B5EF4-FFF2-40B4-BE49-F238E27FC236}">
                <a16:creationId xmlns:a16="http://schemas.microsoft.com/office/drawing/2014/main" id="{02C7F5BC-6472-4AD2-B1AD-FF508C112405}"/>
              </a:ext>
            </a:extLst>
          </p:cNvPr>
          <p:cNvGrpSpPr/>
          <p:nvPr/>
        </p:nvGrpSpPr>
        <p:grpSpPr>
          <a:xfrm>
            <a:off x="7946621" y="1426458"/>
            <a:ext cx="1179758" cy="1179758"/>
            <a:chOff x="3744499" y="617752"/>
            <a:chExt cx="1179758" cy="1179758"/>
          </a:xfrm>
        </p:grpSpPr>
        <p:sp>
          <p:nvSpPr>
            <p:cNvPr id="22" name="Oval 21">
              <a:extLst>
                <a:ext uri="{FF2B5EF4-FFF2-40B4-BE49-F238E27FC236}">
                  <a16:creationId xmlns:a16="http://schemas.microsoft.com/office/drawing/2014/main" id="{B7C3BE68-84AC-41D7-8361-EE8E65B6813F}"/>
                </a:ext>
              </a:extLst>
            </p:cNvPr>
            <p:cNvSpPr/>
            <p:nvPr/>
          </p:nvSpPr>
          <p:spPr>
            <a:xfrm>
              <a:off x="3744499" y="617752"/>
              <a:ext cx="1179758" cy="1179758"/>
            </a:xfrm>
            <a:prstGeom prst="ellipse">
              <a:avLst/>
            </a:prstGeom>
            <a:solidFill>
              <a:srgbClr val="0070C0"/>
            </a:solid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3" name="Oval 4">
              <a:extLst>
                <a:ext uri="{FF2B5EF4-FFF2-40B4-BE49-F238E27FC236}">
                  <a16:creationId xmlns:a16="http://schemas.microsoft.com/office/drawing/2014/main" id="{EBD0913C-EA0B-4888-8310-C006A06AE39A}"/>
                </a:ext>
              </a:extLst>
            </p:cNvPr>
            <p:cNvSpPr txBox="1"/>
            <p:nvPr/>
          </p:nvSpPr>
          <p:spPr>
            <a:xfrm>
              <a:off x="3917271" y="790524"/>
              <a:ext cx="834214" cy="834214"/>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Project manager</a:t>
              </a:r>
            </a:p>
          </p:txBody>
        </p:sp>
      </p:grpSp>
      <p:sp>
        <p:nvSpPr>
          <p:cNvPr id="28" name="Title 1">
            <a:extLst>
              <a:ext uri="{FF2B5EF4-FFF2-40B4-BE49-F238E27FC236}">
                <a16:creationId xmlns:a16="http://schemas.microsoft.com/office/drawing/2014/main" id="{DE0660A4-650C-4C8A-85B5-58CA9F162E70}"/>
              </a:ext>
            </a:extLst>
          </p:cNvPr>
          <p:cNvSpPr txBox="1">
            <a:spLocks/>
          </p:cNvSpPr>
          <p:nvPr/>
        </p:nvSpPr>
        <p:spPr>
          <a:xfrm>
            <a:off x="3660358" y="2445317"/>
            <a:ext cx="891313" cy="393066"/>
          </a:xfrm>
          <a:prstGeom prst="rect">
            <a:avLst/>
          </a:prstGeom>
          <a:solidFill>
            <a:schemeClr val="tx1">
              <a:lumMod val="20000"/>
              <a:lumOff val="80000"/>
            </a:schemeClr>
          </a:solidFill>
          <a:ln>
            <a:solidFill>
              <a:schemeClr val="bg1">
                <a:lumMod val="65000"/>
              </a:schemeClr>
            </a:solidFill>
          </a:ln>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1400" i="1" dirty="0">
                <a:solidFill>
                  <a:schemeClr val="tx1">
                    <a:lumMod val="50000"/>
                  </a:schemeClr>
                </a:solidFill>
              </a:rPr>
              <a:t>Level 1</a:t>
            </a:r>
          </a:p>
        </p:txBody>
      </p:sp>
      <p:sp>
        <p:nvSpPr>
          <p:cNvPr id="29" name="Title 1">
            <a:extLst>
              <a:ext uri="{FF2B5EF4-FFF2-40B4-BE49-F238E27FC236}">
                <a16:creationId xmlns:a16="http://schemas.microsoft.com/office/drawing/2014/main" id="{97E2C849-8BE7-49F8-A293-AA9DEE85E811}"/>
              </a:ext>
            </a:extLst>
          </p:cNvPr>
          <p:cNvSpPr txBox="1">
            <a:spLocks/>
          </p:cNvSpPr>
          <p:nvPr/>
        </p:nvSpPr>
        <p:spPr>
          <a:xfrm>
            <a:off x="6617803" y="4114140"/>
            <a:ext cx="891313" cy="393066"/>
          </a:xfrm>
          <a:prstGeom prst="rect">
            <a:avLst/>
          </a:prstGeom>
          <a:solidFill>
            <a:schemeClr val="tx1">
              <a:lumMod val="40000"/>
              <a:lumOff val="60000"/>
            </a:schemeClr>
          </a:solidFill>
          <a:ln>
            <a:solidFill>
              <a:schemeClr val="bg1">
                <a:lumMod val="65000"/>
              </a:schemeClr>
            </a:solidFill>
          </a:ln>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1400" i="1" dirty="0">
                <a:solidFill>
                  <a:schemeClr val="tx1">
                    <a:lumMod val="50000"/>
                  </a:schemeClr>
                </a:solidFill>
              </a:rPr>
              <a:t>Level 2</a:t>
            </a:r>
          </a:p>
        </p:txBody>
      </p:sp>
      <p:sp>
        <p:nvSpPr>
          <p:cNvPr id="34" name="Title 1">
            <a:extLst>
              <a:ext uri="{FF2B5EF4-FFF2-40B4-BE49-F238E27FC236}">
                <a16:creationId xmlns:a16="http://schemas.microsoft.com/office/drawing/2014/main" id="{C97A626C-DD12-4C76-A90D-8F3203026E38}"/>
              </a:ext>
            </a:extLst>
          </p:cNvPr>
          <p:cNvSpPr txBox="1">
            <a:spLocks/>
          </p:cNvSpPr>
          <p:nvPr/>
        </p:nvSpPr>
        <p:spPr>
          <a:xfrm>
            <a:off x="465801" y="4176479"/>
            <a:ext cx="891313" cy="393066"/>
          </a:xfrm>
          <a:prstGeom prst="rect">
            <a:avLst/>
          </a:prstGeom>
          <a:solidFill>
            <a:schemeClr val="tx1">
              <a:lumMod val="40000"/>
              <a:lumOff val="60000"/>
            </a:schemeClr>
          </a:solidFill>
          <a:ln>
            <a:solidFill>
              <a:schemeClr val="bg1">
                <a:lumMod val="65000"/>
              </a:schemeClr>
            </a:solidFill>
          </a:ln>
        </p:spPr>
        <p:txBody>
          <a:bodyPr vert="horz" anchor="ctr">
            <a:normAutofit/>
          </a:bodyPr>
          <a:lst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a:lstStyle>
          <a:p>
            <a:pPr algn="ctr"/>
            <a:r>
              <a:rPr lang="en-US" sz="1400" i="1" dirty="0">
                <a:solidFill>
                  <a:schemeClr val="tx1">
                    <a:lumMod val="50000"/>
                  </a:schemeClr>
                </a:solidFill>
              </a:rPr>
              <a:t>Level 2</a:t>
            </a:r>
          </a:p>
        </p:txBody>
      </p:sp>
      <p:cxnSp>
        <p:nvCxnSpPr>
          <p:cNvPr id="35" name="Connector: Elbow 34">
            <a:extLst>
              <a:ext uri="{FF2B5EF4-FFF2-40B4-BE49-F238E27FC236}">
                <a16:creationId xmlns:a16="http://schemas.microsoft.com/office/drawing/2014/main" id="{D40AAB82-3F6F-4D83-A06A-CC9EAF1DE252}"/>
              </a:ext>
            </a:extLst>
          </p:cNvPr>
          <p:cNvCxnSpPr>
            <a:cxnSpLocks/>
            <a:stCxn id="13" idx="2"/>
            <a:endCxn id="31" idx="0"/>
          </p:cNvCxnSpPr>
          <p:nvPr/>
        </p:nvCxnSpPr>
        <p:spPr>
          <a:xfrm rot="5400000">
            <a:off x="3218789" y="1795758"/>
            <a:ext cx="1310839" cy="3450602"/>
          </a:xfrm>
          <a:prstGeom prst="bentConnector3">
            <a:avLst>
              <a:gd name="adj1" fmla="val 67439"/>
            </a:avLst>
          </a:prstGeom>
          <a:noFill/>
          <a:ln w="28575">
            <a:solidFill>
              <a:srgbClr val="2C387D"/>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grpSp>
        <p:nvGrpSpPr>
          <p:cNvPr id="49" name="Group 48">
            <a:extLst>
              <a:ext uri="{FF2B5EF4-FFF2-40B4-BE49-F238E27FC236}">
                <a16:creationId xmlns:a16="http://schemas.microsoft.com/office/drawing/2014/main" id="{E8CC407E-2216-4DA8-A2B5-09C466ACF8A1}"/>
              </a:ext>
            </a:extLst>
          </p:cNvPr>
          <p:cNvGrpSpPr/>
          <p:nvPr/>
        </p:nvGrpSpPr>
        <p:grpSpPr>
          <a:xfrm>
            <a:off x="4942856" y="3130915"/>
            <a:ext cx="1179758" cy="1179758"/>
            <a:chOff x="1875392" y="2961538"/>
            <a:chExt cx="1179758" cy="1179758"/>
          </a:xfrm>
          <a:solidFill>
            <a:srgbClr val="2C387D"/>
          </a:solidFill>
        </p:grpSpPr>
        <p:sp>
          <p:nvSpPr>
            <p:cNvPr id="50" name="Oval 49">
              <a:extLst>
                <a:ext uri="{FF2B5EF4-FFF2-40B4-BE49-F238E27FC236}">
                  <a16:creationId xmlns:a16="http://schemas.microsoft.com/office/drawing/2014/main" id="{A148ED17-7BC0-43D7-9173-4CDD41484BE5}"/>
                </a:ext>
              </a:extLst>
            </p:cNvPr>
            <p:cNvSpPr/>
            <p:nvPr/>
          </p:nvSpPr>
          <p:spPr>
            <a:xfrm>
              <a:off x="1875392" y="2961538"/>
              <a:ext cx="1179758" cy="1179758"/>
            </a:xfrm>
            <a:prstGeom prst="ellipse">
              <a:avLst/>
            </a:prstGeom>
            <a:grp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NL"/>
            </a:p>
          </p:txBody>
        </p:sp>
        <p:sp>
          <p:nvSpPr>
            <p:cNvPr id="51" name="Oval 4">
              <a:extLst>
                <a:ext uri="{FF2B5EF4-FFF2-40B4-BE49-F238E27FC236}">
                  <a16:creationId xmlns:a16="http://schemas.microsoft.com/office/drawing/2014/main" id="{9518ABDE-BFF0-4D44-B0D2-DDC286FC05C1}"/>
                </a:ext>
              </a:extLst>
            </p:cNvPr>
            <p:cNvSpPr txBox="1"/>
            <p:nvPr/>
          </p:nvSpPr>
          <p:spPr>
            <a:xfrm>
              <a:off x="2048164" y="3134310"/>
              <a:ext cx="834214" cy="834214"/>
            </a:xfrm>
            <a:prstGeom prst="rect">
              <a:avLst/>
            </a:prstGeom>
            <a:grpFill/>
            <a:ln>
              <a:noFill/>
            </a:ln>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solidFill>
                    <a:schemeClr val="bg1"/>
                  </a:solidFill>
                </a:rPr>
                <a:t>Task manager </a:t>
              </a:r>
              <a:endParaRPr lang="en-GB" sz="1700" kern="1200" dirty="0">
                <a:solidFill>
                  <a:schemeClr val="bg1"/>
                </a:solidFill>
              </a:endParaRPr>
            </a:p>
          </p:txBody>
        </p:sp>
      </p:grpSp>
      <p:sp>
        <p:nvSpPr>
          <p:cNvPr id="52" name="Arrow: Right 51">
            <a:extLst>
              <a:ext uri="{FF2B5EF4-FFF2-40B4-BE49-F238E27FC236}">
                <a16:creationId xmlns:a16="http://schemas.microsoft.com/office/drawing/2014/main" id="{4AB645A1-9B01-420E-BDC8-A9EE4587274E}"/>
              </a:ext>
            </a:extLst>
          </p:cNvPr>
          <p:cNvSpPr/>
          <p:nvPr/>
        </p:nvSpPr>
        <p:spPr>
          <a:xfrm>
            <a:off x="3858052" y="4866922"/>
            <a:ext cx="2430879" cy="425927"/>
          </a:xfrm>
          <a:prstGeom prst="rightArrow">
            <a:avLst/>
          </a:prstGeom>
          <a:noFill/>
          <a:ln w="2222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nvGrpSpPr>
          <p:cNvPr id="30" name="Group 29">
            <a:extLst>
              <a:ext uri="{FF2B5EF4-FFF2-40B4-BE49-F238E27FC236}">
                <a16:creationId xmlns:a16="http://schemas.microsoft.com/office/drawing/2014/main" id="{6083BAD7-E064-47F8-AEB8-E6546CD85A47}"/>
              </a:ext>
            </a:extLst>
          </p:cNvPr>
          <p:cNvGrpSpPr/>
          <p:nvPr/>
        </p:nvGrpSpPr>
        <p:grpSpPr>
          <a:xfrm>
            <a:off x="9479941" y="3847237"/>
            <a:ext cx="1179758" cy="1179758"/>
            <a:chOff x="1043560" y="1918455"/>
            <a:chExt cx="1179758" cy="1179758"/>
          </a:xfrm>
        </p:grpSpPr>
        <p:sp>
          <p:nvSpPr>
            <p:cNvPr id="32" name="Oval 31">
              <a:extLst>
                <a:ext uri="{FF2B5EF4-FFF2-40B4-BE49-F238E27FC236}">
                  <a16:creationId xmlns:a16="http://schemas.microsoft.com/office/drawing/2014/main" id="{08A646C0-51B4-430F-8B28-B2A7B2B1A4FA}"/>
                </a:ext>
              </a:extLst>
            </p:cNvPr>
            <p:cNvSpPr/>
            <p:nvPr/>
          </p:nvSpPr>
          <p:spPr>
            <a:xfrm>
              <a:off x="1043560" y="1918455"/>
              <a:ext cx="1179758" cy="1179758"/>
            </a:xfrm>
            <a:prstGeom prst="ellipse">
              <a:avLst/>
            </a:prstGeom>
            <a:solidFill>
              <a:srgbClr val="FF9933"/>
            </a:solidFill>
            <a:ln>
              <a:solidFill>
                <a:schemeClr val="bg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33" name="Oval 6">
              <a:extLst>
                <a:ext uri="{FF2B5EF4-FFF2-40B4-BE49-F238E27FC236}">
                  <a16:creationId xmlns:a16="http://schemas.microsoft.com/office/drawing/2014/main" id="{666C549A-5966-4778-A5D0-1BF5F79657B3}"/>
                </a:ext>
              </a:extLst>
            </p:cNvPr>
            <p:cNvSpPr txBox="1"/>
            <p:nvPr/>
          </p:nvSpPr>
          <p:spPr>
            <a:xfrm>
              <a:off x="1216332" y="2091227"/>
              <a:ext cx="834214" cy="83421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My activities Roles</a:t>
              </a:r>
            </a:p>
          </p:txBody>
        </p:sp>
      </p:grpSp>
    </p:spTree>
    <p:extLst>
      <p:ext uri="{BB962C8B-B14F-4D97-AF65-F5344CB8AC3E}">
        <p14:creationId xmlns:p14="http://schemas.microsoft.com/office/powerpoint/2010/main" val="265911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animBg="1"/>
      <p:bldP spid="28" grpId="0" animBg="1"/>
      <p:bldP spid="29" grpId="0" animBg="1"/>
      <p:bldP spid="34" grpId="0" animBg="1"/>
      <p:bldP spid="5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04F3-31B5-43B7-AE5F-5534652256A7}"/>
              </a:ext>
            </a:extLst>
          </p:cNvPr>
          <p:cNvSpPr>
            <a:spLocks noGrp="1"/>
          </p:cNvSpPr>
          <p:nvPr>
            <p:ph type="title"/>
          </p:nvPr>
        </p:nvSpPr>
        <p:spPr>
          <a:xfrm>
            <a:off x="812800" y="228600"/>
            <a:ext cx="10871200" cy="608112"/>
          </a:xfrm>
        </p:spPr>
        <p:txBody>
          <a:bodyPr>
            <a:noAutofit/>
          </a:bodyPr>
          <a:lstStyle/>
          <a:p>
            <a:r>
              <a:rPr lang="en-US" sz="2800" dirty="0"/>
              <a:t>LYNX Cards View and Editor</a:t>
            </a:r>
            <a:br>
              <a:rPr lang="en-US" sz="2800" dirty="0"/>
            </a:br>
            <a:r>
              <a:rPr lang="en-US" sz="2800" i="1" dirty="0"/>
              <a:t>My activities</a:t>
            </a:r>
            <a:endParaRPr lang="en-NL" sz="2800" i="1" dirty="0"/>
          </a:p>
        </p:txBody>
      </p:sp>
      <p:sp>
        <p:nvSpPr>
          <p:cNvPr id="3" name="Slide Number Placeholder 2">
            <a:extLst>
              <a:ext uri="{FF2B5EF4-FFF2-40B4-BE49-F238E27FC236}">
                <a16:creationId xmlns:a16="http://schemas.microsoft.com/office/drawing/2014/main" id="{542A0938-8B92-4C3E-B2B0-EFBA4416EA81}"/>
              </a:ext>
            </a:extLst>
          </p:cNvPr>
          <p:cNvSpPr>
            <a:spLocks noGrp="1"/>
          </p:cNvSpPr>
          <p:nvPr>
            <p:ph type="sldNum" sz="quarter" idx="4"/>
          </p:nvPr>
        </p:nvSpPr>
        <p:spPr/>
        <p:txBody>
          <a:bodyPr/>
          <a:lstStyle/>
          <a:p>
            <a:fld id="{96499B70-49A0-4519-9B09-62EDDB406EFA}" type="slidenum">
              <a:rPr lang="nl-NL" smtClean="0"/>
              <a:pPr/>
              <a:t>82</a:t>
            </a:fld>
            <a:endParaRPr lang="nl-NL"/>
          </a:p>
        </p:txBody>
      </p:sp>
      <p:pic>
        <p:nvPicPr>
          <p:cNvPr id="5" name="Picture 4">
            <a:extLst>
              <a:ext uri="{FF2B5EF4-FFF2-40B4-BE49-F238E27FC236}">
                <a16:creationId xmlns:a16="http://schemas.microsoft.com/office/drawing/2014/main" id="{51C766D3-A777-49A1-861A-DD2F9D589599}"/>
              </a:ext>
            </a:extLst>
          </p:cNvPr>
          <p:cNvPicPr>
            <a:picLocks noChangeAspect="1"/>
          </p:cNvPicPr>
          <p:nvPr/>
        </p:nvPicPr>
        <p:blipFill>
          <a:blip r:embed="rId2"/>
          <a:stretch>
            <a:fillRect/>
          </a:stretch>
        </p:blipFill>
        <p:spPr>
          <a:xfrm>
            <a:off x="1271464" y="1219200"/>
            <a:ext cx="9791772" cy="1985977"/>
          </a:xfrm>
          <a:prstGeom prst="rect">
            <a:avLst/>
          </a:prstGeom>
          <a:ln>
            <a:solidFill>
              <a:schemeClr val="bg1">
                <a:lumMod val="65000"/>
              </a:schemeClr>
            </a:solidFill>
          </a:ln>
        </p:spPr>
      </p:pic>
      <p:sp>
        <p:nvSpPr>
          <p:cNvPr id="6" name="Rectangle 5">
            <a:extLst>
              <a:ext uri="{FF2B5EF4-FFF2-40B4-BE49-F238E27FC236}">
                <a16:creationId xmlns:a16="http://schemas.microsoft.com/office/drawing/2014/main" id="{48AA4189-9706-4DA5-9A65-4E0E10B0FF9E}"/>
              </a:ext>
            </a:extLst>
          </p:cNvPr>
          <p:cNvSpPr/>
          <p:nvPr/>
        </p:nvSpPr>
        <p:spPr>
          <a:xfrm>
            <a:off x="1031464" y="1147192"/>
            <a:ext cx="1317513" cy="432048"/>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7" name="Rectangle 6">
            <a:extLst>
              <a:ext uri="{FF2B5EF4-FFF2-40B4-BE49-F238E27FC236}">
                <a16:creationId xmlns:a16="http://schemas.microsoft.com/office/drawing/2014/main" id="{3B63F289-F726-416E-91DE-B6488B652699}"/>
              </a:ext>
            </a:extLst>
          </p:cNvPr>
          <p:cNvSpPr/>
          <p:nvPr/>
        </p:nvSpPr>
        <p:spPr>
          <a:xfrm>
            <a:off x="10413873" y="1579240"/>
            <a:ext cx="864096" cy="360040"/>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pic>
        <p:nvPicPr>
          <p:cNvPr id="9" name="Picture 8">
            <a:extLst>
              <a:ext uri="{FF2B5EF4-FFF2-40B4-BE49-F238E27FC236}">
                <a16:creationId xmlns:a16="http://schemas.microsoft.com/office/drawing/2014/main" id="{918DB01C-5FD4-4591-98B8-8C39CBC118AF}"/>
              </a:ext>
            </a:extLst>
          </p:cNvPr>
          <p:cNvPicPr>
            <a:picLocks noChangeAspect="1"/>
          </p:cNvPicPr>
          <p:nvPr/>
        </p:nvPicPr>
        <p:blipFill rotWithShape="1">
          <a:blip r:embed="rId3"/>
          <a:srcRect l="486"/>
          <a:stretch/>
        </p:blipFill>
        <p:spPr>
          <a:xfrm>
            <a:off x="2364356" y="3447788"/>
            <a:ext cx="8049517" cy="2835070"/>
          </a:xfrm>
          <a:prstGeom prst="rect">
            <a:avLst/>
          </a:prstGeom>
          <a:ln>
            <a:solidFill>
              <a:schemeClr val="bg1">
                <a:lumMod val="65000"/>
              </a:schemeClr>
            </a:solidFill>
          </a:ln>
        </p:spPr>
      </p:pic>
      <p:cxnSp>
        <p:nvCxnSpPr>
          <p:cNvPr id="11" name="Connector: Elbow 10">
            <a:extLst>
              <a:ext uri="{FF2B5EF4-FFF2-40B4-BE49-F238E27FC236}">
                <a16:creationId xmlns:a16="http://schemas.microsoft.com/office/drawing/2014/main" id="{58D1A1CA-26D0-4377-9007-2A5DA37F059F}"/>
              </a:ext>
            </a:extLst>
          </p:cNvPr>
          <p:cNvCxnSpPr>
            <a:stCxn id="7" idx="3"/>
            <a:endCxn id="9" idx="3"/>
          </p:cNvCxnSpPr>
          <p:nvPr/>
        </p:nvCxnSpPr>
        <p:spPr>
          <a:xfrm flipH="1">
            <a:off x="10413873" y="1759260"/>
            <a:ext cx="864096" cy="3106063"/>
          </a:xfrm>
          <a:prstGeom prst="bentConnector3">
            <a:avLst>
              <a:gd name="adj1" fmla="val -26455"/>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FBEC1C0-0D8E-4761-B1BF-C51513C4F4F7}"/>
              </a:ext>
            </a:extLst>
          </p:cNvPr>
          <p:cNvSpPr/>
          <p:nvPr/>
        </p:nvSpPr>
        <p:spPr>
          <a:xfrm>
            <a:off x="4655840" y="3717032"/>
            <a:ext cx="504056" cy="28803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cxnSp>
        <p:nvCxnSpPr>
          <p:cNvPr id="14" name="Connector: Elbow 13">
            <a:extLst>
              <a:ext uri="{FF2B5EF4-FFF2-40B4-BE49-F238E27FC236}">
                <a16:creationId xmlns:a16="http://schemas.microsoft.com/office/drawing/2014/main" id="{76334893-3823-468E-A590-4243FEF8397F}"/>
              </a:ext>
            </a:extLst>
          </p:cNvPr>
          <p:cNvCxnSpPr>
            <a:endCxn id="5" idx="1"/>
          </p:cNvCxnSpPr>
          <p:nvPr/>
        </p:nvCxnSpPr>
        <p:spPr>
          <a:xfrm rot="10800000">
            <a:off x="1271464" y="2212190"/>
            <a:ext cx="3312368" cy="1648859"/>
          </a:xfrm>
          <a:prstGeom prst="bentConnector3">
            <a:avLst>
              <a:gd name="adj1" fmla="val 106901"/>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05A19A-6646-408D-899C-C73EEA0C68AD}"/>
              </a:ext>
            </a:extLst>
          </p:cNvPr>
          <p:cNvSpPr txBox="1"/>
          <p:nvPr/>
        </p:nvSpPr>
        <p:spPr>
          <a:xfrm>
            <a:off x="1500260" y="5683557"/>
            <a:ext cx="3240360" cy="646331"/>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en-US" dirty="0">
                <a:solidFill>
                  <a:schemeClr val="bg1"/>
                </a:solidFill>
              </a:rPr>
              <a:t>A task manager can add, change and remove cards via this view. </a:t>
            </a:r>
            <a:endParaRPr lang="en-NL" dirty="0" err="1">
              <a:solidFill>
                <a:schemeClr val="bg1"/>
              </a:solidFill>
            </a:endParaRPr>
          </a:p>
        </p:txBody>
      </p:sp>
    </p:spTree>
    <p:extLst>
      <p:ext uri="{BB962C8B-B14F-4D97-AF65-F5344CB8AC3E}">
        <p14:creationId xmlns:p14="http://schemas.microsoft.com/office/powerpoint/2010/main" val="26293002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5B0A3-A674-4901-81CB-F7B5D4FF510C}"/>
              </a:ext>
            </a:extLst>
          </p:cNvPr>
          <p:cNvSpPr>
            <a:spLocks noGrp="1"/>
          </p:cNvSpPr>
          <p:nvPr>
            <p:ph type="title"/>
          </p:nvPr>
        </p:nvSpPr>
        <p:spPr/>
        <p:txBody>
          <a:bodyPr/>
          <a:lstStyle/>
          <a:p>
            <a:r>
              <a:rPr lang="en-US" dirty="0"/>
              <a:t>Cards Configuration</a:t>
            </a:r>
            <a:endParaRPr lang="en-NL" dirty="0"/>
          </a:p>
        </p:txBody>
      </p:sp>
      <p:sp>
        <p:nvSpPr>
          <p:cNvPr id="3" name="Slide Number Placeholder 2">
            <a:extLst>
              <a:ext uri="{FF2B5EF4-FFF2-40B4-BE49-F238E27FC236}">
                <a16:creationId xmlns:a16="http://schemas.microsoft.com/office/drawing/2014/main" id="{08265D7F-26D7-4E82-AAF1-1B25BFF81426}"/>
              </a:ext>
            </a:extLst>
          </p:cNvPr>
          <p:cNvSpPr>
            <a:spLocks noGrp="1"/>
          </p:cNvSpPr>
          <p:nvPr>
            <p:ph type="sldNum" sz="quarter" idx="4"/>
          </p:nvPr>
        </p:nvSpPr>
        <p:spPr/>
        <p:txBody>
          <a:bodyPr/>
          <a:lstStyle/>
          <a:p>
            <a:fld id="{96499B70-49A0-4519-9B09-62EDDB406EFA}" type="slidenum">
              <a:rPr lang="nl-NL" smtClean="0"/>
              <a:pPr/>
              <a:t>83</a:t>
            </a:fld>
            <a:endParaRPr lang="nl-NL"/>
          </a:p>
        </p:txBody>
      </p:sp>
      <p:pic>
        <p:nvPicPr>
          <p:cNvPr id="5" name="Picture 4">
            <a:extLst>
              <a:ext uri="{FF2B5EF4-FFF2-40B4-BE49-F238E27FC236}">
                <a16:creationId xmlns:a16="http://schemas.microsoft.com/office/drawing/2014/main" id="{054B9476-0E4D-480A-B82A-B45E057E6FD6}"/>
              </a:ext>
            </a:extLst>
          </p:cNvPr>
          <p:cNvPicPr>
            <a:picLocks noChangeAspect="1"/>
          </p:cNvPicPr>
          <p:nvPr/>
        </p:nvPicPr>
        <p:blipFill>
          <a:blip r:embed="rId3"/>
          <a:stretch>
            <a:fillRect/>
          </a:stretch>
        </p:blipFill>
        <p:spPr>
          <a:xfrm>
            <a:off x="684156" y="1035463"/>
            <a:ext cx="9314659" cy="5705905"/>
          </a:xfrm>
          <a:prstGeom prst="rect">
            <a:avLst/>
          </a:prstGeom>
          <a:ln>
            <a:solidFill>
              <a:schemeClr val="bg1">
                <a:lumMod val="65000"/>
              </a:schemeClr>
            </a:solidFill>
          </a:ln>
        </p:spPr>
      </p:pic>
      <p:sp>
        <p:nvSpPr>
          <p:cNvPr id="6" name="Oval 5">
            <a:extLst>
              <a:ext uri="{FF2B5EF4-FFF2-40B4-BE49-F238E27FC236}">
                <a16:creationId xmlns:a16="http://schemas.microsoft.com/office/drawing/2014/main" id="{A3FF63EA-5DD1-4625-BFBE-8D75159BF9D4}"/>
              </a:ext>
            </a:extLst>
          </p:cNvPr>
          <p:cNvSpPr/>
          <p:nvPr/>
        </p:nvSpPr>
        <p:spPr>
          <a:xfrm>
            <a:off x="9600654" y="1131614"/>
            <a:ext cx="420804" cy="288032"/>
          </a:xfrm>
          <a:prstGeom prst="ellipse">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7" name="Rectangle 6">
            <a:extLst>
              <a:ext uri="{FF2B5EF4-FFF2-40B4-BE49-F238E27FC236}">
                <a16:creationId xmlns:a16="http://schemas.microsoft.com/office/drawing/2014/main" id="{98E6569C-A87D-4756-B986-D680486BDFE2}"/>
              </a:ext>
            </a:extLst>
          </p:cNvPr>
          <p:cNvSpPr/>
          <p:nvPr/>
        </p:nvSpPr>
        <p:spPr>
          <a:xfrm>
            <a:off x="2495600" y="4509120"/>
            <a:ext cx="1656184" cy="28803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18147559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E6C2-E022-4DB6-ADA2-A9949B62557E}"/>
              </a:ext>
            </a:extLst>
          </p:cNvPr>
          <p:cNvSpPr>
            <a:spLocks noGrp="1"/>
          </p:cNvSpPr>
          <p:nvPr>
            <p:ph type="title"/>
          </p:nvPr>
        </p:nvSpPr>
        <p:spPr/>
        <p:txBody>
          <a:bodyPr/>
          <a:lstStyle/>
          <a:p>
            <a:r>
              <a:rPr lang="en-US" dirty="0"/>
              <a:t>Working with the </a:t>
            </a:r>
            <a:r>
              <a:rPr lang="en-US" dirty="0" err="1"/>
              <a:t>Cardsview</a:t>
            </a:r>
            <a:endParaRPr lang="en-NL" dirty="0"/>
          </a:p>
        </p:txBody>
      </p:sp>
      <p:sp>
        <p:nvSpPr>
          <p:cNvPr id="3" name="Slide Number Placeholder 2">
            <a:extLst>
              <a:ext uri="{FF2B5EF4-FFF2-40B4-BE49-F238E27FC236}">
                <a16:creationId xmlns:a16="http://schemas.microsoft.com/office/drawing/2014/main" id="{20D6B909-0628-451A-86F9-6FA06E32087B}"/>
              </a:ext>
            </a:extLst>
          </p:cNvPr>
          <p:cNvSpPr>
            <a:spLocks noGrp="1"/>
          </p:cNvSpPr>
          <p:nvPr>
            <p:ph type="sldNum" sz="quarter" idx="4"/>
          </p:nvPr>
        </p:nvSpPr>
        <p:spPr/>
        <p:txBody>
          <a:bodyPr/>
          <a:lstStyle/>
          <a:p>
            <a:fld id="{96499B70-49A0-4519-9B09-62EDDB406EFA}" type="slidenum">
              <a:rPr lang="nl-NL" smtClean="0"/>
              <a:pPr/>
              <a:t>84</a:t>
            </a:fld>
            <a:endParaRPr lang="nl-NL"/>
          </a:p>
        </p:txBody>
      </p:sp>
      <p:pic>
        <p:nvPicPr>
          <p:cNvPr id="5" name="Picture 4">
            <a:extLst>
              <a:ext uri="{FF2B5EF4-FFF2-40B4-BE49-F238E27FC236}">
                <a16:creationId xmlns:a16="http://schemas.microsoft.com/office/drawing/2014/main" id="{37BB48EE-3BAE-4EC3-B81D-3E37D0A0BCC0}"/>
              </a:ext>
            </a:extLst>
          </p:cNvPr>
          <p:cNvPicPr>
            <a:picLocks noChangeAspect="1"/>
          </p:cNvPicPr>
          <p:nvPr/>
        </p:nvPicPr>
        <p:blipFill>
          <a:blip r:embed="rId2"/>
          <a:stretch>
            <a:fillRect/>
          </a:stretch>
        </p:blipFill>
        <p:spPr>
          <a:xfrm>
            <a:off x="480000" y="1844824"/>
            <a:ext cx="10488488" cy="3900708"/>
          </a:xfrm>
          <a:prstGeom prst="rect">
            <a:avLst/>
          </a:prstGeom>
          <a:ln>
            <a:solidFill>
              <a:schemeClr val="bg1">
                <a:lumMod val="75000"/>
              </a:schemeClr>
            </a:solidFill>
          </a:ln>
        </p:spPr>
      </p:pic>
      <p:sp>
        <p:nvSpPr>
          <p:cNvPr id="6" name="Rectangle 5">
            <a:extLst>
              <a:ext uri="{FF2B5EF4-FFF2-40B4-BE49-F238E27FC236}">
                <a16:creationId xmlns:a16="http://schemas.microsoft.com/office/drawing/2014/main" id="{7C14E082-7CA1-41CE-940C-C5D3BB45F70E}"/>
              </a:ext>
            </a:extLst>
          </p:cNvPr>
          <p:cNvSpPr/>
          <p:nvPr/>
        </p:nvSpPr>
        <p:spPr>
          <a:xfrm>
            <a:off x="9696400" y="2276872"/>
            <a:ext cx="1440160" cy="28803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7" name="Rectangle 6">
            <a:extLst>
              <a:ext uri="{FF2B5EF4-FFF2-40B4-BE49-F238E27FC236}">
                <a16:creationId xmlns:a16="http://schemas.microsoft.com/office/drawing/2014/main" id="{AB7FF660-0E6F-4D0D-B615-77FF065A2DBE}"/>
              </a:ext>
            </a:extLst>
          </p:cNvPr>
          <p:cNvSpPr/>
          <p:nvPr/>
        </p:nvSpPr>
        <p:spPr>
          <a:xfrm>
            <a:off x="6384032" y="2276872"/>
            <a:ext cx="1224136" cy="28803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13798301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C2EA-4406-4418-8042-3D232EB04EF8}"/>
              </a:ext>
            </a:extLst>
          </p:cNvPr>
          <p:cNvSpPr>
            <a:spLocks noGrp="1"/>
          </p:cNvSpPr>
          <p:nvPr>
            <p:ph type="title"/>
          </p:nvPr>
        </p:nvSpPr>
        <p:spPr/>
        <p:txBody>
          <a:bodyPr/>
          <a:lstStyle/>
          <a:p>
            <a:r>
              <a:rPr lang="en-US" dirty="0"/>
              <a:t>Size Monitoring</a:t>
            </a:r>
            <a:endParaRPr lang="en-NL" dirty="0"/>
          </a:p>
        </p:txBody>
      </p:sp>
      <p:sp>
        <p:nvSpPr>
          <p:cNvPr id="3" name="Slide Number Placeholder 2">
            <a:extLst>
              <a:ext uri="{FF2B5EF4-FFF2-40B4-BE49-F238E27FC236}">
                <a16:creationId xmlns:a16="http://schemas.microsoft.com/office/drawing/2014/main" id="{8C24360C-702B-4859-9BF0-119B62451E65}"/>
              </a:ext>
            </a:extLst>
          </p:cNvPr>
          <p:cNvSpPr>
            <a:spLocks noGrp="1"/>
          </p:cNvSpPr>
          <p:nvPr>
            <p:ph type="sldNum" sz="quarter" idx="4"/>
          </p:nvPr>
        </p:nvSpPr>
        <p:spPr/>
        <p:txBody>
          <a:bodyPr/>
          <a:lstStyle/>
          <a:p>
            <a:fld id="{96499B70-49A0-4519-9B09-62EDDB406EFA}" type="slidenum">
              <a:rPr lang="nl-NL" smtClean="0"/>
              <a:pPr/>
              <a:t>85</a:t>
            </a:fld>
            <a:endParaRPr lang="nl-NL"/>
          </a:p>
        </p:txBody>
      </p:sp>
      <p:pic>
        <p:nvPicPr>
          <p:cNvPr id="4" name="Picture 3">
            <a:extLst>
              <a:ext uri="{FF2B5EF4-FFF2-40B4-BE49-F238E27FC236}">
                <a16:creationId xmlns:a16="http://schemas.microsoft.com/office/drawing/2014/main" id="{86202725-7E15-497A-9455-865A3FC09FD5}"/>
              </a:ext>
            </a:extLst>
          </p:cNvPr>
          <p:cNvPicPr>
            <a:picLocks noChangeAspect="1"/>
          </p:cNvPicPr>
          <p:nvPr/>
        </p:nvPicPr>
        <p:blipFill rotWithShape="1">
          <a:blip r:embed="rId2"/>
          <a:srcRect l="486"/>
          <a:stretch/>
        </p:blipFill>
        <p:spPr>
          <a:xfrm>
            <a:off x="3431704" y="1484784"/>
            <a:ext cx="8049517" cy="2835070"/>
          </a:xfrm>
          <a:prstGeom prst="rect">
            <a:avLst/>
          </a:prstGeom>
          <a:ln>
            <a:solidFill>
              <a:schemeClr val="bg1">
                <a:lumMod val="65000"/>
              </a:schemeClr>
            </a:solidFill>
          </a:ln>
        </p:spPr>
      </p:pic>
      <p:sp>
        <p:nvSpPr>
          <p:cNvPr id="5" name="Rectangle 4">
            <a:extLst>
              <a:ext uri="{FF2B5EF4-FFF2-40B4-BE49-F238E27FC236}">
                <a16:creationId xmlns:a16="http://schemas.microsoft.com/office/drawing/2014/main" id="{C655C3B7-0131-42D6-B571-F5AB38C76116}"/>
              </a:ext>
            </a:extLst>
          </p:cNvPr>
          <p:cNvSpPr/>
          <p:nvPr/>
        </p:nvSpPr>
        <p:spPr>
          <a:xfrm>
            <a:off x="3143672" y="1916832"/>
            <a:ext cx="3312368" cy="64807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pic>
        <p:nvPicPr>
          <p:cNvPr id="7" name="Picture 6">
            <a:extLst>
              <a:ext uri="{FF2B5EF4-FFF2-40B4-BE49-F238E27FC236}">
                <a16:creationId xmlns:a16="http://schemas.microsoft.com/office/drawing/2014/main" id="{2A67A549-4874-4552-A5D9-96EB0835D355}"/>
              </a:ext>
            </a:extLst>
          </p:cNvPr>
          <p:cNvPicPr>
            <a:picLocks noChangeAspect="1"/>
          </p:cNvPicPr>
          <p:nvPr/>
        </p:nvPicPr>
        <p:blipFill rotWithShape="1">
          <a:blip r:embed="rId3"/>
          <a:srcRect t="429" b="1"/>
          <a:stretch/>
        </p:blipFill>
        <p:spPr>
          <a:xfrm>
            <a:off x="335360" y="3429000"/>
            <a:ext cx="9408368" cy="3326690"/>
          </a:xfrm>
          <a:prstGeom prst="rect">
            <a:avLst/>
          </a:prstGeom>
          <a:ln>
            <a:solidFill>
              <a:schemeClr val="bg1">
                <a:lumMod val="65000"/>
              </a:schemeClr>
            </a:solidFill>
          </a:ln>
        </p:spPr>
      </p:pic>
      <p:sp>
        <p:nvSpPr>
          <p:cNvPr id="8" name="Rectangle 7">
            <a:extLst>
              <a:ext uri="{FF2B5EF4-FFF2-40B4-BE49-F238E27FC236}">
                <a16:creationId xmlns:a16="http://schemas.microsoft.com/office/drawing/2014/main" id="{BB52F711-2553-4FF9-9E15-A61089180F1D}"/>
              </a:ext>
            </a:extLst>
          </p:cNvPr>
          <p:cNvSpPr/>
          <p:nvPr/>
        </p:nvSpPr>
        <p:spPr>
          <a:xfrm>
            <a:off x="3287688" y="1628800"/>
            <a:ext cx="864096" cy="216024"/>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9" name="Rectangle 8">
            <a:extLst>
              <a:ext uri="{FF2B5EF4-FFF2-40B4-BE49-F238E27FC236}">
                <a16:creationId xmlns:a16="http://schemas.microsoft.com/office/drawing/2014/main" id="{5C709BE2-453C-48C5-AFB2-9278998ADD5B}"/>
              </a:ext>
            </a:extLst>
          </p:cNvPr>
          <p:cNvSpPr/>
          <p:nvPr/>
        </p:nvSpPr>
        <p:spPr>
          <a:xfrm>
            <a:off x="5519936" y="5661248"/>
            <a:ext cx="1368152" cy="216024"/>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pic>
        <p:nvPicPr>
          <p:cNvPr id="10" name="Picture 9">
            <a:extLst>
              <a:ext uri="{FF2B5EF4-FFF2-40B4-BE49-F238E27FC236}">
                <a16:creationId xmlns:a16="http://schemas.microsoft.com/office/drawing/2014/main" id="{A9F67036-7780-4E43-80F1-7130553545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1864" y="1749912"/>
            <a:ext cx="497975" cy="458137"/>
          </a:xfrm>
          <a:prstGeom prst="rect">
            <a:avLst/>
          </a:prstGeom>
        </p:spPr>
      </p:pic>
      <p:sp>
        <p:nvSpPr>
          <p:cNvPr id="11" name="Rectangle 10">
            <a:extLst>
              <a:ext uri="{FF2B5EF4-FFF2-40B4-BE49-F238E27FC236}">
                <a16:creationId xmlns:a16="http://schemas.microsoft.com/office/drawing/2014/main" id="{5743C7BC-1810-4ED1-8654-ECF6085C08AF}"/>
              </a:ext>
            </a:extLst>
          </p:cNvPr>
          <p:cNvSpPr/>
          <p:nvPr/>
        </p:nvSpPr>
        <p:spPr>
          <a:xfrm>
            <a:off x="7824192" y="5805264"/>
            <a:ext cx="1728192" cy="792088"/>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15083715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369D-179D-4865-86E9-5C07980D9632}"/>
              </a:ext>
            </a:extLst>
          </p:cNvPr>
          <p:cNvSpPr>
            <a:spLocks noGrp="1"/>
          </p:cNvSpPr>
          <p:nvPr>
            <p:ph type="title"/>
          </p:nvPr>
        </p:nvSpPr>
        <p:spPr/>
        <p:txBody>
          <a:bodyPr/>
          <a:lstStyle/>
          <a:p>
            <a:r>
              <a:rPr lang="en-US" dirty="0"/>
              <a:t>Burn-up Graphs</a:t>
            </a:r>
            <a:endParaRPr lang="en-NL" dirty="0"/>
          </a:p>
        </p:txBody>
      </p:sp>
      <p:sp>
        <p:nvSpPr>
          <p:cNvPr id="3" name="Slide Number Placeholder 2">
            <a:extLst>
              <a:ext uri="{FF2B5EF4-FFF2-40B4-BE49-F238E27FC236}">
                <a16:creationId xmlns:a16="http://schemas.microsoft.com/office/drawing/2014/main" id="{1DECED2D-6431-43E6-B26F-CE8C5857414D}"/>
              </a:ext>
            </a:extLst>
          </p:cNvPr>
          <p:cNvSpPr>
            <a:spLocks noGrp="1"/>
          </p:cNvSpPr>
          <p:nvPr>
            <p:ph type="sldNum" sz="quarter" idx="4"/>
          </p:nvPr>
        </p:nvSpPr>
        <p:spPr/>
        <p:txBody>
          <a:bodyPr/>
          <a:lstStyle/>
          <a:p>
            <a:fld id="{96499B70-49A0-4519-9B09-62EDDB406EFA}" type="slidenum">
              <a:rPr lang="nl-NL" smtClean="0"/>
              <a:pPr/>
              <a:t>86</a:t>
            </a:fld>
            <a:endParaRPr lang="nl-NL"/>
          </a:p>
        </p:txBody>
      </p:sp>
      <p:pic>
        <p:nvPicPr>
          <p:cNvPr id="5" name="Picture 4">
            <a:extLst>
              <a:ext uri="{FF2B5EF4-FFF2-40B4-BE49-F238E27FC236}">
                <a16:creationId xmlns:a16="http://schemas.microsoft.com/office/drawing/2014/main" id="{6C85CDA3-6439-4FE6-B6DF-C6B9B31A87B3}"/>
              </a:ext>
            </a:extLst>
          </p:cNvPr>
          <p:cNvPicPr>
            <a:picLocks noChangeAspect="1"/>
          </p:cNvPicPr>
          <p:nvPr/>
        </p:nvPicPr>
        <p:blipFill rotWithShape="1">
          <a:blip r:embed="rId2"/>
          <a:srcRect l="416"/>
          <a:stretch/>
        </p:blipFill>
        <p:spPr>
          <a:xfrm>
            <a:off x="47328" y="1715328"/>
            <a:ext cx="10225136" cy="1333010"/>
          </a:xfrm>
          <a:prstGeom prst="rect">
            <a:avLst/>
          </a:prstGeom>
        </p:spPr>
      </p:pic>
      <p:pic>
        <p:nvPicPr>
          <p:cNvPr id="7" name="Picture 6">
            <a:extLst>
              <a:ext uri="{FF2B5EF4-FFF2-40B4-BE49-F238E27FC236}">
                <a16:creationId xmlns:a16="http://schemas.microsoft.com/office/drawing/2014/main" id="{E588C3A4-7A00-476A-8B26-46FC02FAC877}"/>
              </a:ext>
            </a:extLst>
          </p:cNvPr>
          <p:cNvPicPr>
            <a:picLocks noChangeAspect="1"/>
          </p:cNvPicPr>
          <p:nvPr/>
        </p:nvPicPr>
        <p:blipFill>
          <a:blip r:embed="rId3"/>
          <a:stretch>
            <a:fillRect/>
          </a:stretch>
        </p:blipFill>
        <p:spPr>
          <a:xfrm>
            <a:off x="9696400" y="1988840"/>
            <a:ext cx="2374450" cy="4797152"/>
          </a:xfrm>
          <a:prstGeom prst="rect">
            <a:avLst/>
          </a:prstGeom>
          <a:ln>
            <a:solidFill>
              <a:schemeClr val="bg1">
                <a:lumMod val="65000"/>
              </a:schemeClr>
            </a:solidFill>
          </a:ln>
        </p:spPr>
      </p:pic>
      <p:sp>
        <p:nvSpPr>
          <p:cNvPr id="8" name="Rectangle 7">
            <a:extLst>
              <a:ext uri="{FF2B5EF4-FFF2-40B4-BE49-F238E27FC236}">
                <a16:creationId xmlns:a16="http://schemas.microsoft.com/office/drawing/2014/main" id="{34D20D9D-AE58-496F-8A48-CB0E74846D10}"/>
              </a:ext>
            </a:extLst>
          </p:cNvPr>
          <p:cNvSpPr/>
          <p:nvPr/>
        </p:nvSpPr>
        <p:spPr>
          <a:xfrm>
            <a:off x="6672064" y="1844824"/>
            <a:ext cx="792088" cy="28803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9" name="Rectangle 8">
            <a:extLst>
              <a:ext uri="{FF2B5EF4-FFF2-40B4-BE49-F238E27FC236}">
                <a16:creationId xmlns:a16="http://schemas.microsoft.com/office/drawing/2014/main" id="{DDD5A72B-EBE4-4E49-ABA8-6299D8A1F8FD}"/>
              </a:ext>
            </a:extLst>
          </p:cNvPr>
          <p:cNvSpPr/>
          <p:nvPr/>
        </p:nvSpPr>
        <p:spPr>
          <a:xfrm>
            <a:off x="10560496" y="2924944"/>
            <a:ext cx="720080" cy="216024"/>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40642453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87F4-5F7B-451F-A5FB-C0B8E5AC40E4}"/>
              </a:ext>
            </a:extLst>
          </p:cNvPr>
          <p:cNvSpPr>
            <a:spLocks noGrp="1"/>
          </p:cNvSpPr>
          <p:nvPr>
            <p:ph type="title"/>
          </p:nvPr>
        </p:nvSpPr>
        <p:spPr>
          <a:xfrm>
            <a:off x="551384" y="183555"/>
            <a:ext cx="10871200" cy="990600"/>
          </a:xfrm>
        </p:spPr>
        <p:txBody>
          <a:bodyPr>
            <a:noAutofit/>
          </a:bodyPr>
          <a:lstStyle/>
          <a:p>
            <a:r>
              <a:rPr lang="en-US" sz="3200" dirty="0"/>
              <a:t>Let’s go…</a:t>
            </a:r>
            <a:br>
              <a:rPr lang="en-US" sz="3200" dirty="0"/>
            </a:br>
            <a:r>
              <a:rPr lang="en-US" sz="2800" i="1" dirty="0"/>
              <a:t>Rick and Tom are assigned, </a:t>
            </a:r>
            <a:r>
              <a:rPr lang="en-US" sz="2800" i="1" dirty="0" err="1"/>
              <a:t>workpackage</a:t>
            </a:r>
            <a:r>
              <a:rPr lang="en-US" sz="2800" i="1" dirty="0"/>
              <a:t> is started by Mike</a:t>
            </a:r>
            <a:endParaRPr lang="en-NL" sz="3200" i="1" dirty="0"/>
          </a:p>
        </p:txBody>
      </p:sp>
      <p:sp>
        <p:nvSpPr>
          <p:cNvPr id="3" name="Slide Number Placeholder 2">
            <a:extLst>
              <a:ext uri="{FF2B5EF4-FFF2-40B4-BE49-F238E27FC236}">
                <a16:creationId xmlns:a16="http://schemas.microsoft.com/office/drawing/2014/main" id="{18430511-82C7-472B-815C-BCAB6D3FECEC}"/>
              </a:ext>
            </a:extLst>
          </p:cNvPr>
          <p:cNvSpPr>
            <a:spLocks noGrp="1"/>
          </p:cNvSpPr>
          <p:nvPr>
            <p:ph type="sldNum" sz="quarter" idx="4"/>
          </p:nvPr>
        </p:nvSpPr>
        <p:spPr/>
        <p:txBody>
          <a:bodyPr/>
          <a:lstStyle/>
          <a:p>
            <a:fld id="{96499B70-49A0-4519-9B09-62EDDB406EFA}" type="slidenum">
              <a:rPr lang="nl-NL" smtClean="0"/>
              <a:pPr/>
              <a:t>87</a:t>
            </a:fld>
            <a:endParaRPr lang="nl-NL"/>
          </a:p>
        </p:txBody>
      </p:sp>
      <p:pic>
        <p:nvPicPr>
          <p:cNvPr id="5" name="Picture 4">
            <a:extLst>
              <a:ext uri="{FF2B5EF4-FFF2-40B4-BE49-F238E27FC236}">
                <a16:creationId xmlns:a16="http://schemas.microsoft.com/office/drawing/2014/main" id="{230A1BA3-56AE-47AB-90D1-617A864E2DBB}"/>
              </a:ext>
            </a:extLst>
          </p:cNvPr>
          <p:cNvPicPr>
            <a:picLocks noChangeAspect="1"/>
          </p:cNvPicPr>
          <p:nvPr/>
        </p:nvPicPr>
        <p:blipFill>
          <a:blip r:embed="rId2"/>
          <a:stretch>
            <a:fillRect/>
          </a:stretch>
        </p:blipFill>
        <p:spPr>
          <a:xfrm>
            <a:off x="438230" y="1772816"/>
            <a:ext cx="8644001" cy="1971689"/>
          </a:xfrm>
          <a:prstGeom prst="rect">
            <a:avLst/>
          </a:prstGeom>
          <a:ln>
            <a:solidFill>
              <a:schemeClr val="bg1">
                <a:lumMod val="65000"/>
              </a:schemeClr>
            </a:solidFill>
          </a:ln>
        </p:spPr>
      </p:pic>
      <p:sp>
        <p:nvSpPr>
          <p:cNvPr id="6" name="Rectangle 5">
            <a:extLst>
              <a:ext uri="{FF2B5EF4-FFF2-40B4-BE49-F238E27FC236}">
                <a16:creationId xmlns:a16="http://schemas.microsoft.com/office/drawing/2014/main" id="{4E224245-209A-4A85-B6C0-FAA950EEE7C2}"/>
              </a:ext>
            </a:extLst>
          </p:cNvPr>
          <p:cNvSpPr/>
          <p:nvPr/>
        </p:nvSpPr>
        <p:spPr>
          <a:xfrm>
            <a:off x="6240016" y="2420888"/>
            <a:ext cx="2952328" cy="64807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7" name="TextBox 6">
            <a:extLst>
              <a:ext uri="{FF2B5EF4-FFF2-40B4-BE49-F238E27FC236}">
                <a16:creationId xmlns:a16="http://schemas.microsoft.com/office/drawing/2014/main" id="{0C02B985-DFA1-4C78-BCC5-1A7F91D91150}"/>
              </a:ext>
            </a:extLst>
          </p:cNvPr>
          <p:cNvSpPr txBox="1"/>
          <p:nvPr/>
        </p:nvSpPr>
        <p:spPr>
          <a:xfrm>
            <a:off x="5735960" y="4158500"/>
            <a:ext cx="3744416" cy="923330"/>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en-US" dirty="0">
                <a:solidFill>
                  <a:schemeClr val="bg1"/>
                </a:solidFill>
              </a:rPr>
              <a:t>The Software </a:t>
            </a:r>
            <a:r>
              <a:rPr lang="en-US" dirty="0" err="1">
                <a:solidFill>
                  <a:schemeClr val="bg1"/>
                </a:solidFill>
              </a:rPr>
              <a:t>Workpackage</a:t>
            </a:r>
            <a:r>
              <a:rPr lang="en-US" dirty="0">
                <a:solidFill>
                  <a:schemeClr val="bg1"/>
                </a:solidFill>
              </a:rPr>
              <a:t> Team:</a:t>
            </a:r>
          </a:p>
          <a:p>
            <a:pPr algn="ctr"/>
            <a:endParaRPr lang="en-US" dirty="0">
              <a:solidFill>
                <a:schemeClr val="bg1"/>
              </a:solidFill>
            </a:endParaRPr>
          </a:p>
          <a:p>
            <a:pPr algn="ctr"/>
            <a:r>
              <a:rPr lang="en-US" i="1" dirty="0">
                <a:solidFill>
                  <a:schemeClr val="bg1"/>
                </a:solidFill>
              </a:rPr>
              <a:t>Rick + Tom + Mike (TM) </a:t>
            </a:r>
            <a:endParaRPr lang="en-NL" i="1" dirty="0" err="1">
              <a:solidFill>
                <a:schemeClr val="bg1"/>
              </a:solidFill>
            </a:endParaRPr>
          </a:p>
        </p:txBody>
      </p:sp>
      <p:sp>
        <p:nvSpPr>
          <p:cNvPr id="8" name="Rectangle 7">
            <a:extLst>
              <a:ext uri="{FF2B5EF4-FFF2-40B4-BE49-F238E27FC236}">
                <a16:creationId xmlns:a16="http://schemas.microsoft.com/office/drawing/2014/main" id="{E5D14D66-5106-4F6B-90B8-FE4629D2E6AB}"/>
              </a:ext>
            </a:extLst>
          </p:cNvPr>
          <p:cNvSpPr/>
          <p:nvPr/>
        </p:nvSpPr>
        <p:spPr>
          <a:xfrm>
            <a:off x="5375920" y="2420888"/>
            <a:ext cx="432048" cy="576064"/>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cxnSp>
        <p:nvCxnSpPr>
          <p:cNvPr id="10" name="Straight Arrow Connector 9">
            <a:extLst>
              <a:ext uri="{FF2B5EF4-FFF2-40B4-BE49-F238E27FC236}">
                <a16:creationId xmlns:a16="http://schemas.microsoft.com/office/drawing/2014/main" id="{86404365-3AA1-47FF-9A97-F4808E02BF18}"/>
              </a:ext>
            </a:extLst>
          </p:cNvPr>
          <p:cNvCxnSpPr>
            <a:cxnSpLocks/>
            <a:stCxn id="7" idx="0"/>
          </p:cNvCxnSpPr>
          <p:nvPr/>
        </p:nvCxnSpPr>
        <p:spPr>
          <a:xfrm flipH="1" flipV="1">
            <a:off x="5591944" y="2996952"/>
            <a:ext cx="2016224" cy="1161548"/>
          </a:xfrm>
          <a:prstGeom prst="straightConnector1">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43630A7-E709-4B4A-B1FD-7E5882E4DA94}"/>
              </a:ext>
            </a:extLst>
          </p:cNvPr>
          <p:cNvCxnSpPr>
            <a:cxnSpLocks/>
            <a:stCxn id="7" idx="0"/>
          </p:cNvCxnSpPr>
          <p:nvPr/>
        </p:nvCxnSpPr>
        <p:spPr>
          <a:xfrm flipV="1">
            <a:off x="7608168" y="2996952"/>
            <a:ext cx="72008" cy="1161548"/>
          </a:xfrm>
          <a:prstGeom prst="straightConnector1">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5426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3572-2C8E-4245-9325-CCF0B6F0086E}"/>
              </a:ext>
            </a:extLst>
          </p:cNvPr>
          <p:cNvSpPr>
            <a:spLocks noGrp="1"/>
          </p:cNvSpPr>
          <p:nvPr>
            <p:ph type="title"/>
          </p:nvPr>
        </p:nvSpPr>
        <p:spPr/>
        <p:txBody>
          <a:bodyPr>
            <a:noAutofit/>
          </a:bodyPr>
          <a:lstStyle/>
          <a:p>
            <a:r>
              <a:rPr lang="en-US" sz="2400" dirty="0" err="1"/>
              <a:t>Workpackage</a:t>
            </a:r>
            <a:r>
              <a:rPr lang="en-US" sz="2400" dirty="0"/>
              <a:t> appears in the </a:t>
            </a:r>
            <a:r>
              <a:rPr lang="en-US" sz="2400" dirty="0" err="1"/>
              <a:t>Taskview</a:t>
            </a:r>
            <a:r>
              <a:rPr lang="en-US" sz="2400" dirty="0"/>
              <a:t> and </a:t>
            </a:r>
            <a:r>
              <a:rPr lang="en-US" sz="2400" dirty="0" err="1"/>
              <a:t>Cardsview</a:t>
            </a:r>
            <a:r>
              <a:rPr lang="en-US" sz="2400" dirty="0"/>
              <a:t>  of Tom and Rick</a:t>
            </a:r>
            <a:br>
              <a:rPr lang="en-US" sz="2400" dirty="0"/>
            </a:br>
            <a:r>
              <a:rPr lang="en-US" sz="2400" dirty="0"/>
              <a:t>(and in LYNX </a:t>
            </a:r>
            <a:r>
              <a:rPr lang="en-US" sz="2400" dirty="0" err="1"/>
              <a:t>TameFlow</a:t>
            </a:r>
            <a:r>
              <a:rPr lang="en-US" sz="2400" dirty="0"/>
              <a:t>)</a:t>
            </a:r>
            <a:endParaRPr lang="en-NL" sz="2400" dirty="0"/>
          </a:p>
        </p:txBody>
      </p:sp>
      <p:sp>
        <p:nvSpPr>
          <p:cNvPr id="3" name="Slide Number Placeholder 2">
            <a:extLst>
              <a:ext uri="{FF2B5EF4-FFF2-40B4-BE49-F238E27FC236}">
                <a16:creationId xmlns:a16="http://schemas.microsoft.com/office/drawing/2014/main" id="{F001A176-3DBC-4EB8-AAB0-B57C9A3F0BEA}"/>
              </a:ext>
            </a:extLst>
          </p:cNvPr>
          <p:cNvSpPr>
            <a:spLocks noGrp="1"/>
          </p:cNvSpPr>
          <p:nvPr>
            <p:ph type="sldNum" sz="quarter" idx="4"/>
          </p:nvPr>
        </p:nvSpPr>
        <p:spPr/>
        <p:txBody>
          <a:bodyPr/>
          <a:lstStyle/>
          <a:p>
            <a:fld id="{96499B70-49A0-4519-9B09-62EDDB406EFA}" type="slidenum">
              <a:rPr lang="nl-NL" smtClean="0"/>
              <a:pPr/>
              <a:t>88</a:t>
            </a:fld>
            <a:endParaRPr lang="nl-NL"/>
          </a:p>
        </p:txBody>
      </p:sp>
      <p:pic>
        <p:nvPicPr>
          <p:cNvPr id="5" name="Picture 4">
            <a:extLst>
              <a:ext uri="{FF2B5EF4-FFF2-40B4-BE49-F238E27FC236}">
                <a16:creationId xmlns:a16="http://schemas.microsoft.com/office/drawing/2014/main" id="{0BD21F7B-71C2-45A4-8ED7-27C28B8464D7}"/>
              </a:ext>
            </a:extLst>
          </p:cNvPr>
          <p:cNvPicPr>
            <a:picLocks noChangeAspect="1"/>
          </p:cNvPicPr>
          <p:nvPr/>
        </p:nvPicPr>
        <p:blipFill>
          <a:blip r:embed="rId2"/>
          <a:stretch>
            <a:fillRect/>
          </a:stretch>
        </p:blipFill>
        <p:spPr>
          <a:xfrm>
            <a:off x="2423592" y="1275630"/>
            <a:ext cx="8105834" cy="1700225"/>
          </a:xfrm>
          <a:prstGeom prst="rect">
            <a:avLst/>
          </a:prstGeom>
          <a:ln>
            <a:solidFill>
              <a:schemeClr val="bg1">
                <a:lumMod val="65000"/>
              </a:schemeClr>
            </a:solidFill>
          </a:ln>
        </p:spPr>
      </p:pic>
      <p:pic>
        <p:nvPicPr>
          <p:cNvPr id="7" name="Picture 6">
            <a:extLst>
              <a:ext uri="{FF2B5EF4-FFF2-40B4-BE49-F238E27FC236}">
                <a16:creationId xmlns:a16="http://schemas.microsoft.com/office/drawing/2014/main" id="{A4AA84F0-183C-445E-9143-FC0B3C9F6A33}"/>
              </a:ext>
            </a:extLst>
          </p:cNvPr>
          <p:cNvPicPr>
            <a:picLocks noChangeAspect="1"/>
          </p:cNvPicPr>
          <p:nvPr/>
        </p:nvPicPr>
        <p:blipFill>
          <a:blip r:embed="rId3"/>
          <a:stretch>
            <a:fillRect/>
          </a:stretch>
        </p:blipFill>
        <p:spPr>
          <a:xfrm>
            <a:off x="5879976" y="3580036"/>
            <a:ext cx="6189649" cy="2252972"/>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id="{BB21D46F-D33C-4BC3-B278-E4766531C67E}"/>
              </a:ext>
            </a:extLst>
          </p:cNvPr>
          <p:cNvPicPr>
            <a:picLocks noChangeAspect="1"/>
          </p:cNvPicPr>
          <p:nvPr/>
        </p:nvPicPr>
        <p:blipFill>
          <a:blip r:embed="rId4"/>
          <a:stretch>
            <a:fillRect/>
          </a:stretch>
        </p:blipFill>
        <p:spPr>
          <a:xfrm>
            <a:off x="161942" y="3573016"/>
            <a:ext cx="5173153" cy="2935183"/>
          </a:xfrm>
          <a:prstGeom prst="rect">
            <a:avLst/>
          </a:prstGeom>
          <a:ln>
            <a:solidFill>
              <a:schemeClr val="bg1">
                <a:lumMod val="65000"/>
              </a:schemeClr>
            </a:solidFill>
          </a:ln>
        </p:spPr>
      </p:pic>
      <p:sp>
        <p:nvSpPr>
          <p:cNvPr id="10" name="Rectangle 9">
            <a:extLst>
              <a:ext uri="{FF2B5EF4-FFF2-40B4-BE49-F238E27FC236}">
                <a16:creationId xmlns:a16="http://schemas.microsoft.com/office/drawing/2014/main" id="{8DD3E166-FE25-4C55-9C39-D60169C6273E}"/>
              </a:ext>
            </a:extLst>
          </p:cNvPr>
          <p:cNvSpPr/>
          <p:nvPr/>
        </p:nvSpPr>
        <p:spPr>
          <a:xfrm>
            <a:off x="2279576" y="1556792"/>
            <a:ext cx="1224136" cy="360040"/>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cxnSp>
        <p:nvCxnSpPr>
          <p:cNvPr id="12" name="Connector: Elbow 11">
            <a:extLst>
              <a:ext uri="{FF2B5EF4-FFF2-40B4-BE49-F238E27FC236}">
                <a16:creationId xmlns:a16="http://schemas.microsoft.com/office/drawing/2014/main" id="{01E21A98-D588-4957-9414-1D61A9F7A9D3}"/>
              </a:ext>
            </a:extLst>
          </p:cNvPr>
          <p:cNvCxnSpPr>
            <a:stCxn id="5" idx="2"/>
            <a:endCxn id="9" idx="0"/>
          </p:cNvCxnSpPr>
          <p:nvPr/>
        </p:nvCxnSpPr>
        <p:spPr>
          <a:xfrm rot="5400000">
            <a:off x="4313934" y="1410440"/>
            <a:ext cx="597161" cy="3727990"/>
          </a:xfrm>
          <a:prstGeom prst="bentConnector3">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26E50DF6-F4A0-4032-8AA9-A71117874E02}"/>
              </a:ext>
            </a:extLst>
          </p:cNvPr>
          <p:cNvCxnSpPr>
            <a:stCxn id="5" idx="2"/>
            <a:endCxn id="7" idx="0"/>
          </p:cNvCxnSpPr>
          <p:nvPr/>
        </p:nvCxnSpPr>
        <p:spPr>
          <a:xfrm rot="16200000" flipH="1">
            <a:off x="7423565" y="2028799"/>
            <a:ext cx="604181" cy="2498292"/>
          </a:xfrm>
          <a:prstGeom prst="bentConnector3">
            <a:avLst/>
          </a:prstGeom>
          <a:ln w="28575">
            <a:solidFill>
              <a:srgbClr val="20489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CF04098-461F-4128-B9B8-87FECE2FD28D}"/>
              </a:ext>
            </a:extLst>
          </p:cNvPr>
          <p:cNvSpPr/>
          <p:nvPr/>
        </p:nvSpPr>
        <p:spPr>
          <a:xfrm>
            <a:off x="9984432" y="1844824"/>
            <a:ext cx="648072" cy="28803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14986450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5ED4C-03DB-4C49-A9C5-82E4DF867E5A}"/>
              </a:ext>
            </a:extLst>
          </p:cNvPr>
          <p:cNvSpPr>
            <a:spLocks noGrp="1"/>
          </p:cNvSpPr>
          <p:nvPr>
            <p:ph type="title"/>
          </p:nvPr>
        </p:nvSpPr>
        <p:spPr/>
        <p:txBody>
          <a:bodyPr>
            <a:normAutofit fontScale="90000"/>
          </a:bodyPr>
          <a:lstStyle/>
          <a:p>
            <a:r>
              <a:rPr lang="en-US" dirty="0"/>
              <a:t>The Software </a:t>
            </a:r>
            <a:r>
              <a:rPr lang="en-US" dirty="0" err="1"/>
              <a:t>Workpackage</a:t>
            </a:r>
            <a:r>
              <a:rPr lang="en-US" dirty="0"/>
              <a:t> Team can get going..</a:t>
            </a:r>
            <a:endParaRPr lang="en-NL" dirty="0"/>
          </a:p>
        </p:txBody>
      </p:sp>
      <p:sp>
        <p:nvSpPr>
          <p:cNvPr id="3" name="Slide Number Placeholder 2">
            <a:extLst>
              <a:ext uri="{FF2B5EF4-FFF2-40B4-BE49-F238E27FC236}">
                <a16:creationId xmlns:a16="http://schemas.microsoft.com/office/drawing/2014/main" id="{218E69E0-9633-42AE-BA16-384E5555F787}"/>
              </a:ext>
            </a:extLst>
          </p:cNvPr>
          <p:cNvSpPr>
            <a:spLocks noGrp="1"/>
          </p:cNvSpPr>
          <p:nvPr>
            <p:ph type="sldNum" sz="quarter" idx="4"/>
          </p:nvPr>
        </p:nvSpPr>
        <p:spPr/>
        <p:txBody>
          <a:bodyPr/>
          <a:lstStyle/>
          <a:p>
            <a:fld id="{96499B70-49A0-4519-9B09-62EDDB406EFA}" type="slidenum">
              <a:rPr lang="nl-NL" smtClean="0"/>
              <a:pPr/>
              <a:t>89</a:t>
            </a:fld>
            <a:endParaRPr lang="nl-NL"/>
          </a:p>
        </p:txBody>
      </p:sp>
      <p:pic>
        <p:nvPicPr>
          <p:cNvPr id="5" name="Picture 4">
            <a:extLst>
              <a:ext uri="{FF2B5EF4-FFF2-40B4-BE49-F238E27FC236}">
                <a16:creationId xmlns:a16="http://schemas.microsoft.com/office/drawing/2014/main" id="{D137EED2-BAB4-4493-9996-7A0D00585D0E}"/>
              </a:ext>
            </a:extLst>
          </p:cNvPr>
          <p:cNvPicPr>
            <a:picLocks noChangeAspect="1"/>
          </p:cNvPicPr>
          <p:nvPr/>
        </p:nvPicPr>
        <p:blipFill>
          <a:blip r:embed="rId2"/>
          <a:stretch>
            <a:fillRect/>
          </a:stretch>
        </p:blipFill>
        <p:spPr>
          <a:xfrm>
            <a:off x="1343472" y="1628800"/>
            <a:ext cx="8959595" cy="5025035"/>
          </a:xfrm>
          <a:prstGeom prst="rect">
            <a:avLst/>
          </a:prstGeom>
        </p:spPr>
      </p:pic>
    </p:spTree>
    <p:extLst>
      <p:ext uri="{BB962C8B-B14F-4D97-AF65-F5344CB8AC3E}">
        <p14:creationId xmlns:p14="http://schemas.microsoft.com/office/powerpoint/2010/main" val="1806181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Making Collaboration and Decision Making Easier</a:t>
            </a:r>
            <a:br>
              <a:rPr lang="en-US" sz="3600" dirty="0"/>
            </a:br>
            <a:r>
              <a:rPr lang="en-US" sz="2400" i="1" dirty="0"/>
              <a:t>Working together at the same time in the same project(s)</a:t>
            </a:r>
            <a:endParaRPr lang="en-US" sz="3200" i="1"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9</a:t>
            </a:fld>
            <a:endParaRPr lang="nl-NL" dirty="0"/>
          </a:p>
        </p:txBody>
      </p:sp>
      <p:graphicFrame>
        <p:nvGraphicFramePr>
          <p:cNvPr id="5" name="Diagram 4"/>
          <p:cNvGraphicFramePr/>
          <p:nvPr/>
        </p:nvGraphicFramePr>
        <p:xfrm>
          <a:off x="1919536" y="1628800"/>
          <a:ext cx="6264696" cy="4180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2207568" y="6165304"/>
            <a:ext cx="5760640" cy="360040"/>
          </a:xfrm>
          <a:prstGeom prst="roundRect">
            <a:avLst/>
          </a:prstGeom>
          <a:solidFill>
            <a:srgbClr val="2C38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Transparency</a:t>
            </a:r>
          </a:p>
        </p:txBody>
      </p:sp>
      <p:sp>
        <p:nvSpPr>
          <p:cNvPr id="7" name="TextBox 6"/>
          <p:cNvSpPr txBox="1"/>
          <p:nvPr/>
        </p:nvSpPr>
        <p:spPr>
          <a:xfrm>
            <a:off x="7608168" y="1772816"/>
            <a:ext cx="4075832" cy="1746632"/>
          </a:xfrm>
          <a:prstGeom prst="rect">
            <a:avLst/>
          </a:prstGeom>
        </p:spPr>
        <p:txBody>
          <a:bodyPr vert="horz" wrap="square" rtlCol="0" anchor="t" anchorCtr="0">
            <a:spAutoFit/>
          </a:bodyPr>
          <a:lstStyle/>
          <a:p>
            <a:pPr>
              <a:spcBef>
                <a:spcPts val="700"/>
              </a:spcBef>
              <a:buClr>
                <a:schemeClr val="accent2"/>
              </a:buClr>
              <a:buSzPct val="70000"/>
            </a:pPr>
            <a:r>
              <a:rPr lang="en-US" b="1" dirty="0">
                <a:solidFill>
                  <a:schemeClr val="tx1">
                    <a:lumMod val="50000"/>
                  </a:schemeClr>
                </a:solidFill>
                <a:latin typeface="Tw Cen MT" pitchFamily="34" charset="0"/>
                <a:ea typeface="Adobe Fan Heiti Std B" pitchFamily="34" charset="-128"/>
                <a:cs typeface="Arial" pitchFamily="34" charset="0"/>
              </a:rPr>
              <a:t>“Timing is everything”</a:t>
            </a:r>
          </a:p>
          <a:p>
            <a:pPr>
              <a:spcBef>
                <a:spcPts val="700"/>
              </a:spcBef>
              <a:buClr>
                <a:schemeClr val="accent2"/>
              </a:buClr>
              <a:buSzPct val="70000"/>
            </a:pPr>
            <a:r>
              <a:rPr lang="en-US" i="1" dirty="0">
                <a:solidFill>
                  <a:schemeClr val="tx1">
                    <a:lumMod val="50000"/>
                  </a:schemeClr>
                </a:solidFill>
                <a:latin typeface="Tw Cen MT" pitchFamily="34" charset="0"/>
                <a:ea typeface="Adobe Fan Heiti Std B" pitchFamily="34" charset="-128"/>
                <a:cs typeface="Arial" pitchFamily="34" charset="0"/>
              </a:rPr>
              <a:t>There is only 1 moment you can be on time!</a:t>
            </a:r>
          </a:p>
          <a:p>
            <a:pPr>
              <a:spcBef>
                <a:spcPts val="700"/>
              </a:spcBef>
              <a:buClr>
                <a:schemeClr val="accent2"/>
              </a:buClr>
              <a:buSzPct val="70000"/>
            </a:pPr>
            <a:r>
              <a:rPr lang="en-US" i="1" dirty="0">
                <a:solidFill>
                  <a:schemeClr val="tx1">
                    <a:lumMod val="50000"/>
                  </a:schemeClr>
                </a:solidFill>
                <a:latin typeface="Tw Cen MT" pitchFamily="34" charset="0"/>
                <a:ea typeface="Adobe Fan Heiti Std B" pitchFamily="34" charset="-128"/>
                <a:cs typeface="Arial" pitchFamily="34" charset="0"/>
              </a:rPr>
              <a:t>If you are not there you are either </a:t>
            </a:r>
            <a:r>
              <a:rPr lang="en-US" b="1" i="1" dirty="0">
                <a:solidFill>
                  <a:schemeClr val="tx1">
                    <a:lumMod val="50000"/>
                  </a:schemeClr>
                </a:solidFill>
                <a:latin typeface="Tw Cen MT" pitchFamily="34" charset="0"/>
                <a:ea typeface="Adobe Fan Heiti Std B" pitchFamily="34" charset="-128"/>
                <a:cs typeface="Arial" pitchFamily="34" charset="0"/>
              </a:rPr>
              <a:t>too early </a:t>
            </a:r>
            <a:r>
              <a:rPr lang="en-US" i="1" dirty="0">
                <a:solidFill>
                  <a:schemeClr val="tx1">
                    <a:lumMod val="50000"/>
                  </a:schemeClr>
                </a:solidFill>
                <a:latin typeface="Tw Cen MT" pitchFamily="34" charset="0"/>
                <a:ea typeface="Adobe Fan Heiti Std B" pitchFamily="34" charset="-128"/>
                <a:cs typeface="Arial" pitchFamily="34" charset="0"/>
              </a:rPr>
              <a:t>or </a:t>
            </a:r>
            <a:r>
              <a:rPr lang="en-US" b="1" i="1" dirty="0">
                <a:solidFill>
                  <a:schemeClr val="tx1">
                    <a:lumMod val="50000"/>
                  </a:schemeClr>
                </a:solidFill>
                <a:latin typeface="Tw Cen MT" pitchFamily="34" charset="0"/>
                <a:ea typeface="Adobe Fan Heiti Std B" pitchFamily="34" charset="-128"/>
                <a:cs typeface="Arial" pitchFamily="34" charset="0"/>
              </a:rPr>
              <a:t>too late</a:t>
            </a:r>
            <a:r>
              <a:rPr lang="en-US" i="1" dirty="0">
                <a:solidFill>
                  <a:schemeClr val="tx1">
                    <a:lumMod val="50000"/>
                  </a:schemeClr>
                </a:solidFill>
                <a:latin typeface="Tw Cen MT" pitchFamily="34" charset="0"/>
                <a:ea typeface="Adobe Fan Heiti Std B" pitchFamily="34" charset="-128"/>
                <a:cs typeface="Arial" pitchFamily="34" charset="0"/>
              </a:rPr>
              <a:t>. </a:t>
            </a:r>
          </a:p>
          <a:p>
            <a:pPr algn="r">
              <a:spcBef>
                <a:spcPts val="700"/>
              </a:spcBef>
              <a:buClr>
                <a:schemeClr val="accent2"/>
              </a:buClr>
              <a:buSzPct val="70000"/>
            </a:pPr>
            <a:r>
              <a:rPr lang="en-US" b="1" i="1" dirty="0">
                <a:solidFill>
                  <a:schemeClr val="tx1">
                    <a:lumMod val="50000"/>
                  </a:schemeClr>
                </a:solidFill>
                <a:latin typeface="Tw Cen MT" pitchFamily="34" charset="0"/>
                <a:ea typeface="Adobe Fan Heiti Std B" pitchFamily="34" charset="-128"/>
                <a:cs typeface="Arial" pitchFamily="34" charset="0"/>
              </a:rPr>
              <a:t>Johan </a:t>
            </a:r>
            <a:r>
              <a:rPr lang="en-US" b="1" i="1" dirty="0" err="1">
                <a:solidFill>
                  <a:schemeClr val="tx1">
                    <a:lumMod val="50000"/>
                  </a:schemeClr>
                </a:solidFill>
                <a:latin typeface="Tw Cen MT" pitchFamily="34" charset="0"/>
                <a:ea typeface="Adobe Fan Heiti Std B" pitchFamily="34" charset="-128"/>
                <a:cs typeface="Arial" pitchFamily="34" charset="0"/>
              </a:rPr>
              <a:t>Cruijff</a:t>
            </a:r>
            <a:endParaRPr lang="en-US" b="1" i="1" dirty="0">
              <a:solidFill>
                <a:schemeClr val="tx1">
                  <a:lumMod val="50000"/>
                </a:schemeClr>
              </a:solidFill>
              <a:latin typeface="Tw Cen MT" pitchFamily="34" charset="0"/>
              <a:ea typeface="Adobe Fan Heiti Std B" pitchFamily="34" charset="-128"/>
              <a:cs typeface="Arial" pitchFamily="34" charset="0"/>
            </a:endParaRPr>
          </a:p>
        </p:txBody>
      </p:sp>
      <p:grpSp>
        <p:nvGrpSpPr>
          <p:cNvPr id="10" name="Group 9">
            <a:extLst>
              <a:ext uri="{FF2B5EF4-FFF2-40B4-BE49-F238E27FC236}">
                <a16:creationId xmlns:a16="http://schemas.microsoft.com/office/drawing/2014/main" id="{DB78EDF6-92E0-42F8-9B51-5F16CA6DEC9E}"/>
              </a:ext>
            </a:extLst>
          </p:cNvPr>
          <p:cNvGrpSpPr/>
          <p:nvPr/>
        </p:nvGrpSpPr>
        <p:grpSpPr>
          <a:xfrm>
            <a:off x="1919536" y="2646132"/>
            <a:ext cx="1179758" cy="1179758"/>
            <a:chOff x="1340438" y="617752"/>
            <a:chExt cx="1179758" cy="1179758"/>
          </a:xfrm>
          <a:solidFill>
            <a:schemeClr val="tx2">
              <a:lumMod val="25000"/>
              <a:lumOff val="75000"/>
            </a:schemeClr>
          </a:solidFill>
        </p:grpSpPr>
        <p:sp>
          <p:nvSpPr>
            <p:cNvPr id="11" name="Oval 10">
              <a:extLst>
                <a:ext uri="{FF2B5EF4-FFF2-40B4-BE49-F238E27FC236}">
                  <a16:creationId xmlns:a16="http://schemas.microsoft.com/office/drawing/2014/main" id="{F75C6870-8535-4135-93B4-F03509E61CE4}"/>
                </a:ext>
              </a:extLst>
            </p:cNvPr>
            <p:cNvSpPr/>
            <p:nvPr/>
          </p:nvSpPr>
          <p:spPr>
            <a:xfrm>
              <a:off x="1340438" y="617752"/>
              <a:ext cx="1179758" cy="1179758"/>
            </a:xfrm>
            <a:prstGeom prst="ellipse">
              <a:avLst/>
            </a:prstGeom>
            <a:grpFill/>
            <a:ln>
              <a:solidFill>
                <a:schemeClr val="bg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2" name="Oval 4">
              <a:extLst>
                <a:ext uri="{FF2B5EF4-FFF2-40B4-BE49-F238E27FC236}">
                  <a16:creationId xmlns:a16="http://schemas.microsoft.com/office/drawing/2014/main" id="{F61E0B53-4226-4E85-A80A-A827FCAEB12E}"/>
                </a:ext>
              </a:extLst>
            </p:cNvPr>
            <p:cNvSpPr txBox="1"/>
            <p:nvPr/>
          </p:nvSpPr>
          <p:spPr>
            <a:xfrm>
              <a:off x="1513210" y="790524"/>
              <a:ext cx="834214" cy="834214"/>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External partner</a:t>
              </a:r>
            </a:p>
          </p:txBody>
        </p:sp>
      </p:grpSp>
      <p:pic>
        <p:nvPicPr>
          <p:cNvPr id="4098" name="Picture 2" descr="Relay Race Icons - Download Free Vector Icons | Noun Project">
            <a:extLst>
              <a:ext uri="{FF2B5EF4-FFF2-40B4-BE49-F238E27FC236}">
                <a16:creationId xmlns:a16="http://schemas.microsoft.com/office/drawing/2014/main" id="{4D6F8E76-3582-4E46-A04C-DAC04ACF02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8368" y="3560465"/>
            <a:ext cx="2193641" cy="21936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CF4B961-F243-4DC6-8639-CD65E8D5D7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336" y="1628800"/>
            <a:ext cx="2180369" cy="1089736"/>
          </a:xfrm>
          <a:prstGeom prst="rect">
            <a:avLst/>
          </a:prstGeom>
        </p:spPr>
      </p:pic>
    </p:spTree>
    <p:extLst>
      <p:ext uri="{BB962C8B-B14F-4D97-AF65-F5344CB8AC3E}">
        <p14:creationId xmlns:p14="http://schemas.microsoft.com/office/powerpoint/2010/main" val="35559390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3BD8A-7A61-4888-A1EB-CA2206C10814}"/>
              </a:ext>
            </a:extLst>
          </p:cNvPr>
          <p:cNvSpPr>
            <a:spLocks noGrp="1"/>
          </p:cNvSpPr>
          <p:nvPr>
            <p:ph type="title"/>
          </p:nvPr>
        </p:nvSpPr>
        <p:spPr/>
        <p:txBody>
          <a:bodyPr>
            <a:noAutofit/>
          </a:bodyPr>
          <a:lstStyle/>
          <a:p>
            <a:r>
              <a:rPr lang="en-US" sz="2800" dirty="0"/>
              <a:t>Let’s start another </a:t>
            </a:r>
            <a:r>
              <a:rPr lang="en-US" sz="2800" dirty="0" err="1"/>
              <a:t>workpackage</a:t>
            </a:r>
            <a:r>
              <a:rPr lang="en-US" sz="2800" dirty="0"/>
              <a:t>..</a:t>
            </a:r>
            <a:br>
              <a:rPr lang="en-US" sz="2800" dirty="0"/>
            </a:br>
            <a:r>
              <a:rPr lang="en-US" sz="2800" i="1" dirty="0"/>
              <a:t>In a few days, and preferably Just-in-Time to keep WIP down</a:t>
            </a:r>
            <a:endParaRPr lang="en-NL" sz="2800" i="1" dirty="0"/>
          </a:p>
        </p:txBody>
      </p:sp>
      <p:sp>
        <p:nvSpPr>
          <p:cNvPr id="3" name="Slide Number Placeholder 2">
            <a:extLst>
              <a:ext uri="{FF2B5EF4-FFF2-40B4-BE49-F238E27FC236}">
                <a16:creationId xmlns:a16="http://schemas.microsoft.com/office/drawing/2014/main" id="{10FACC7F-2A4C-4881-9506-5B5F6451CD04}"/>
              </a:ext>
            </a:extLst>
          </p:cNvPr>
          <p:cNvSpPr>
            <a:spLocks noGrp="1"/>
          </p:cNvSpPr>
          <p:nvPr>
            <p:ph type="sldNum" sz="quarter" idx="4"/>
          </p:nvPr>
        </p:nvSpPr>
        <p:spPr/>
        <p:txBody>
          <a:bodyPr/>
          <a:lstStyle/>
          <a:p>
            <a:fld id="{96499B70-49A0-4519-9B09-62EDDB406EFA}" type="slidenum">
              <a:rPr lang="nl-NL" smtClean="0"/>
              <a:pPr/>
              <a:t>90</a:t>
            </a:fld>
            <a:endParaRPr lang="nl-NL"/>
          </a:p>
        </p:txBody>
      </p:sp>
      <p:pic>
        <p:nvPicPr>
          <p:cNvPr id="5" name="Picture 4">
            <a:extLst>
              <a:ext uri="{FF2B5EF4-FFF2-40B4-BE49-F238E27FC236}">
                <a16:creationId xmlns:a16="http://schemas.microsoft.com/office/drawing/2014/main" id="{5F6F1154-D65E-4223-9FEC-C47D61872FFA}"/>
              </a:ext>
            </a:extLst>
          </p:cNvPr>
          <p:cNvPicPr>
            <a:picLocks noChangeAspect="1"/>
          </p:cNvPicPr>
          <p:nvPr/>
        </p:nvPicPr>
        <p:blipFill>
          <a:blip r:embed="rId2"/>
          <a:stretch>
            <a:fillRect/>
          </a:stretch>
        </p:blipFill>
        <p:spPr>
          <a:xfrm>
            <a:off x="839416" y="1772816"/>
            <a:ext cx="9258368" cy="2200291"/>
          </a:xfrm>
          <a:prstGeom prst="rect">
            <a:avLst/>
          </a:prstGeom>
          <a:solidFill>
            <a:schemeClr val="bg1">
              <a:lumMod val="85000"/>
            </a:schemeClr>
          </a:solidFill>
          <a:ln>
            <a:solidFill>
              <a:schemeClr val="bg1">
                <a:lumMod val="65000"/>
              </a:schemeClr>
            </a:solidFill>
          </a:ln>
        </p:spPr>
      </p:pic>
      <p:sp>
        <p:nvSpPr>
          <p:cNvPr id="6" name="Rectangle 5">
            <a:extLst>
              <a:ext uri="{FF2B5EF4-FFF2-40B4-BE49-F238E27FC236}">
                <a16:creationId xmlns:a16="http://schemas.microsoft.com/office/drawing/2014/main" id="{C6B55A6C-C2E3-4EFF-8DBF-D52F12BCB7EB}"/>
              </a:ext>
            </a:extLst>
          </p:cNvPr>
          <p:cNvSpPr/>
          <p:nvPr/>
        </p:nvSpPr>
        <p:spPr>
          <a:xfrm>
            <a:off x="4511824" y="3212976"/>
            <a:ext cx="1368152" cy="576064"/>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pic>
        <p:nvPicPr>
          <p:cNvPr id="8" name="Picture 7">
            <a:extLst>
              <a:ext uri="{FF2B5EF4-FFF2-40B4-BE49-F238E27FC236}">
                <a16:creationId xmlns:a16="http://schemas.microsoft.com/office/drawing/2014/main" id="{C0C37487-FD82-4FEB-80DB-48129F0F4198}"/>
              </a:ext>
            </a:extLst>
          </p:cNvPr>
          <p:cNvPicPr>
            <a:picLocks noChangeAspect="1"/>
          </p:cNvPicPr>
          <p:nvPr/>
        </p:nvPicPr>
        <p:blipFill rotWithShape="1">
          <a:blip r:embed="rId3"/>
          <a:srcRect t="15044"/>
          <a:stretch/>
        </p:blipFill>
        <p:spPr>
          <a:xfrm>
            <a:off x="839416" y="4437112"/>
            <a:ext cx="9172642" cy="1626507"/>
          </a:xfrm>
          <a:prstGeom prst="rect">
            <a:avLst/>
          </a:prstGeom>
          <a:solidFill>
            <a:schemeClr val="bg1">
              <a:lumMod val="85000"/>
            </a:schemeClr>
          </a:solidFill>
          <a:ln>
            <a:solidFill>
              <a:schemeClr val="bg1">
                <a:lumMod val="65000"/>
              </a:schemeClr>
            </a:solidFill>
          </a:ln>
        </p:spPr>
      </p:pic>
      <p:sp>
        <p:nvSpPr>
          <p:cNvPr id="9" name="Rectangle 8">
            <a:extLst>
              <a:ext uri="{FF2B5EF4-FFF2-40B4-BE49-F238E27FC236}">
                <a16:creationId xmlns:a16="http://schemas.microsoft.com/office/drawing/2014/main" id="{6C13C3D8-7F46-4386-8323-50102301B01E}"/>
              </a:ext>
            </a:extLst>
          </p:cNvPr>
          <p:cNvSpPr/>
          <p:nvPr/>
        </p:nvSpPr>
        <p:spPr>
          <a:xfrm>
            <a:off x="4583832" y="5373216"/>
            <a:ext cx="1440160" cy="504056"/>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29812497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3788-60B8-4FF3-AD5C-B60842283E99}"/>
              </a:ext>
            </a:extLst>
          </p:cNvPr>
          <p:cNvSpPr>
            <a:spLocks noGrp="1"/>
          </p:cNvSpPr>
          <p:nvPr>
            <p:ph type="title"/>
          </p:nvPr>
        </p:nvSpPr>
        <p:spPr/>
        <p:txBody>
          <a:bodyPr/>
          <a:lstStyle/>
          <a:p>
            <a:r>
              <a:rPr lang="en-US" dirty="0"/>
              <a:t>LYNX </a:t>
            </a:r>
            <a:r>
              <a:rPr lang="en-US" dirty="0" err="1"/>
              <a:t>TameFlow</a:t>
            </a:r>
            <a:r>
              <a:rPr lang="en-US" dirty="0"/>
              <a:t> – Toms Workpackages</a:t>
            </a:r>
            <a:endParaRPr lang="en-NL" dirty="0"/>
          </a:p>
        </p:txBody>
      </p:sp>
      <p:sp>
        <p:nvSpPr>
          <p:cNvPr id="3" name="Slide Number Placeholder 2">
            <a:extLst>
              <a:ext uri="{FF2B5EF4-FFF2-40B4-BE49-F238E27FC236}">
                <a16:creationId xmlns:a16="http://schemas.microsoft.com/office/drawing/2014/main" id="{2028ED1C-2BAC-4C7D-A482-1B33B088E749}"/>
              </a:ext>
            </a:extLst>
          </p:cNvPr>
          <p:cNvSpPr>
            <a:spLocks noGrp="1"/>
          </p:cNvSpPr>
          <p:nvPr>
            <p:ph type="sldNum" sz="quarter" idx="4"/>
          </p:nvPr>
        </p:nvSpPr>
        <p:spPr/>
        <p:txBody>
          <a:bodyPr/>
          <a:lstStyle/>
          <a:p>
            <a:fld id="{96499B70-49A0-4519-9B09-62EDDB406EFA}" type="slidenum">
              <a:rPr lang="nl-NL" smtClean="0"/>
              <a:pPr/>
              <a:t>91</a:t>
            </a:fld>
            <a:endParaRPr lang="nl-NL"/>
          </a:p>
        </p:txBody>
      </p:sp>
      <p:pic>
        <p:nvPicPr>
          <p:cNvPr id="7" name="Picture 6">
            <a:extLst>
              <a:ext uri="{FF2B5EF4-FFF2-40B4-BE49-F238E27FC236}">
                <a16:creationId xmlns:a16="http://schemas.microsoft.com/office/drawing/2014/main" id="{1DC3161C-A849-465D-83D7-CCA12864EF50}"/>
              </a:ext>
            </a:extLst>
          </p:cNvPr>
          <p:cNvPicPr>
            <a:picLocks noChangeAspect="1"/>
          </p:cNvPicPr>
          <p:nvPr/>
        </p:nvPicPr>
        <p:blipFill>
          <a:blip r:embed="rId2"/>
          <a:stretch>
            <a:fillRect/>
          </a:stretch>
        </p:blipFill>
        <p:spPr>
          <a:xfrm>
            <a:off x="983432" y="1563662"/>
            <a:ext cx="7429486" cy="5266625"/>
          </a:xfrm>
          <a:prstGeom prst="rect">
            <a:avLst/>
          </a:prstGeom>
        </p:spPr>
      </p:pic>
      <p:pic>
        <p:nvPicPr>
          <p:cNvPr id="8" name="Picture 7">
            <a:extLst>
              <a:ext uri="{FF2B5EF4-FFF2-40B4-BE49-F238E27FC236}">
                <a16:creationId xmlns:a16="http://schemas.microsoft.com/office/drawing/2014/main" id="{EA537C4F-1A39-4C6E-934D-0D7C32E3B081}"/>
              </a:ext>
            </a:extLst>
          </p:cNvPr>
          <p:cNvPicPr>
            <a:picLocks noChangeAspect="1"/>
          </p:cNvPicPr>
          <p:nvPr/>
        </p:nvPicPr>
        <p:blipFill>
          <a:blip r:embed="rId3"/>
          <a:stretch>
            <a:fillRect/>
          </a:stretch>
        </p:blipFill>
        <p:spPr>
          <a:xfrm>
            <a:off x="7320136" y="3068960"/>
            <a:ext cx="4464496" cy="3108706"/>
          </a:xfrm>
          <a:prstGeom prst="rect">
            <a:avLst/>
          </a:prstGeom>
          <a:ln>
            <a:solidFill>
              <a:schemeClr val="bg1">
                <a:lumMod val="65000"/>
              </a:schemeClr>
            </a:solidFill>
          </a:ln>
        </p:spPr>
      </p:pic>
      <p:sp>
        <p:nvSpPr>
          <p:cNvPr id="9" name="Oval 8">
            <a:extLst>
              <a:ext uri="{FF2B5EF4-FFF2-40B4-BE49-F238E27FC236}">
                <a16:creationId xmlns:a16="http://schemas.microsoft.com/office/drawing/2014/main" id="{BA64E384-336E-4ACB-BC4E-0FAE8A6D2362}"/>
              </a:ext>
            </a:extLst>
          </p:cNvPr>
          <p:cNvSpPr/>
          <p:nvPr/>
        </p:nvSpPr>
        <p:spPr>
          <a:xfrm>
            <a:off x="7104112" y="3789040"/>
            <a:ext cx="648072" cy="432048"/>
          </a:xfrm>
          <a:prstGeom prst="ellipse">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11558584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7D9BF7-A925-46BB-AEF1-198B0D628D2D}"/>
              </a:ext>
            </a:extLst>
          </p:cNvPr>
          <p:cNvPicPr>
            <a:picLocks noChangeAspect="1"/>
          </p:cNvPicPr>
          <p:nvPr/>
        </p:nvPicPr>
        <p:blipFill>
          <a:blip r:embed="rId2"/>
          <a:stretch>
            <a:fillRect/>
          </a:stretch>
        </p:blipFill>
        <p:spPr>
          <a:xfrm>
            <a:off x="551384" y="1772816"/>
            <a:ext cx="8688288" cy="3253938"/>
          </a:xfrm>
          <a:prstGeom prst="rect">
            <a:avLst/>
          </a:prstGeom>
          <a:ln>
            <a:solidFill>
              <a:schemeClr val="bg1">
                <a:lumMod val="75000"/>
              </a:schemeClr>
            </a:solidFill>
          </a:ln>
        </p:spPr>
      </p:pic>
      <p:sp>
        <p:nvSpPr>
          <p:cNvPr id="2" name="Title 1">
            <a:extLst>
              <a:ext uri="{FF2B5EF4-FFF2-40B4-BE49-F238E27FC236}">
                <a16:creationId xmlns:a16="http://schemas.microsoft.com/office/drawing/2014/main" id="{75E5DC64-14B6-4E92-93E2-F219E5C28624}"/>
              </a:ext>
            </a:extLst>
          </p:cNvPr>
          <p:cNvSpPr>
            <a:spLocks noGrp="1"/>
          </p:cNvSpPr>
          <p:nvPr>
            <p:ph type="title"/>
          </p:nvPr>
        </p:nvSpPr>
        <p:spPr/>
        <p:txBody>
          <a:bodyPr>
            <a:noAutofit/>
          </a:bodyPr>
          <a:lstStyle/>
          <a:p>
            <a:r>
              <a:rPr lang="en-US" sz="3200" dirty="0"/>
              <a:t>Size monitoring </a:t>
            </a:r>
            <a:br>
              <a:rPr lang="en-US" sz="3200" dirty="0"/>
            </a:br>
            <a:r>
              <a:rPr lang="en-US" sz="2800" i="1" dirty="0"/>
              <a:t>Team can add more cards….</a:t>
            </a:r>
            <a:endParaRPr lang="en-NL" sz="3200" i="1" dirty="0"/>
          </a:p>
        </p:txBody>
      </p:sp>
      <p:sp>
        <p:nvSpPr>
          <p:cNvPr id="3" name="Slide Number Placeholder 2">
            <a:extLst>
              <a:ext uri="{FF2B5EF4-FFF2-40B4-BE49-F238E27FC236}">
                <a16:creationId xmlns:a16="http://schemas.microsoft.com/office/drawing/2014/main" id="{17567908-4634-4DBB-8032-D804F2C2C9A2}"/>
              </a:ext>
            </a:extLst>
          </p:cNvPr>
          <p:cNvSpPr>
            <a:spLocks noGrp="1"/>
          </p:cNvSpPr>
          <p:nvPr>
            <p:ph type="sldNum" sz="quarter" idx="4"/>
          </p:nvPr>
        </p:nvSpPr>
        <p:spPr/>
        <p:txBody>
          <a:bodyPr/>
          <a:lstStyle/>
          <a:p>
            <a:fld id="{96499B70-49A0-4519-9B09-62EDDB406EFA}" type="slidenum">
              <a:rPr lang="nl-NL" smtClean="0"/>
              <a:pPr/>
              <a:t>92</a:t>
            </a:fld>
            <a:endParaRPr lang="nl-NL"/>
          </a:p>
        </p:txBody>
      </p:sp>
      <p:pic>
        <p:nvPicPr>
          <p:cNvPr id="4" name="Picture 3">
            <a:extLst>
              <a:ext uri="{FF2B5EF4-FFF2-40B4-BE49-F238E27FC236}">
                <a16:creationId xmlns:a16="http://schemas.microsoft.com/office/drawing/2014/main" id="{A2424612-EBE5-4BE2-961B-118D9F3B7F0D}"/>
              </a:ext>
            </a:extLst>
          </p:cNvPr>
          <p:cNvPicPr>
            <a:picLocks noChangeAspect="1"/>
          </p:cNvPicPr>
          <p:nvPr/>
        </p:nvPicPr>
        <p:blipFill>
          <a:blip r:embed="rId3"/>
          <a:stretch>
            <a:fillRect/>
          </a:stretch>
        </p:blipFill>
        <p:spPr>
          <a:xfrm>
            <a:off x="3575720" y="2636912"/>
            <a:ext cx="8530764" cy="4099860"/>
          </a:xfrm>
          <a:prstGeom prst="rect">
            <a:avLst/>
          </a:prstGeom>
          <a:ln>
            <a:solidFill>
              <a:schemeClr val="bg1">
                <a:lumMod val="75000"/>
              </a:schemeClr>
            </a:solidFill>
          </a:ln>
        </p:spPr>
      </p:pic>
    </p:spTree>
    <p:extLst>
      <p:ext uri="{BB962C8B-B14F-4D97-AF65-F5344CB8AC3E}">
        <p14:creationId xmlns:p14="http://schemas.microsoft.com/office/powerpoint/2010/main" val="215544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9243-4C8B-4C91-A027-6BE38DA9E86A}"/>
              </a:ext>
            </a:extLst>
          </p:cNvPr>
          <p:cNvSpPr>
            <a:spLocks noGrp="1"/>
          </p:cNvSpPr>
          <p:nvPr>
            <p:ph type="title"/>
          </p:nvPr>
        </p:nvSpPr>
        <p:spPr/>
        <p:txBody>
          <a:bodyPr/>
          <a:lstStyle/>
          <a:p>
            <a:r>
              <a:rPr lang="en-US" dirty="0"/>
              <a:t>Determine </a:t>
            </a:r>
            <a:r>
              <a:rPr lang="en-US" dirty="0" err="1"/>
              <a:t>Ettc</a:t>
            </a:r>
            <a:r>
              <a:rPr lang="en-US" dirty="0"/>
              <a:t> from Card Counters </a:t>
            </a:r>
            <a:endParaRPr lang="en-NL" dirty="0"/>
          </a:p>
        </p:txBody>
      </p:sp>
      <p:sp>
        <p:nvSpPr>
          <p:cNvPr id="3" name="Slide Number Placeholder 2">
            <a:extLst>
              <a:ext uri="{FF2B5EF4-FFF2-40B4-BE49-F238E27FC236}">
                <a16:creationId xmlns:a16="http://schemas.microsoft.com/office/drawing/2014/main" id="{2B4159EA-6A40-4845-9B2D-DC6218554B3A}"/>
              </a:ext>
            </a:extLst>
          </p:cNvPr>
          <p:cNvSpPr>
            <a:spLocks noGrp="1"/>
          </p:cNvSpPr>
          <p:nvPr>
            <p:ph type="sldNum" sz="quarter" idx="4"/>
          </p:nvPr>
        </p:nvSpPr>
        <p:spPr/>
        <p:txBody>
          <a:bodyPr/>
          <a:lstStyle/>
          <a:p>
            <a:fld id="{96499B70-49A0-4519-9B09-62EDDB406EFA}" type="slidenum">
              <a:rPr lang="nl-NL" smtClean="0"/>
              <a:pPr/>
              <a:t>93</a:t>
            </a:fld>
            <a:endParaRPr lang="nl-NL"/>
          </a:p>
        </p:txBody>
      </p:sp>
      <p:pic>
        <p:nvPicPr>
          <p:cNvPr id="8" name="Picture 7">
            <a:extLst>
              <a:ext uri="{FF2B5EF4-FFF2-40B4-BE49-F238E27FC236}">
                <a16:creationId xmlns:a16="http://schemas.microsoft.com/office/drawing/2014/main" id="{BE55E7EB-A398-4A6C-916C-21614E91EBBE}"/>
              </a:ext>
            </a:extLst>
          </p:cNvPr>
          <p:cNvPicPr>
            <a:picLocks noChangeAspect="1"/>
          </p:cNvPicPr>
          <p:nvPr/>
        </p:nvPicPr>
        <p:blipFill>
          <a:blip r:embed="rId2"/>
          <a:stretch>
            <a:fillRect/>
          </a:stretch>
        </p:blipFill>
        <p:spPr>
          <a:xfrm>
            <a:off x="263352" y="1628830"/>
            <a:ext cx="9994535" cy="2769064"/>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1F1F9ABF-CC53-4580-AED6-0FC39CB9AA91}"/>
              </a:ext>
            </a:extLst>
          </p:cNvPr>
          <p:cNvPicPr>
            <a:picLocks noChangeAspect="1"/>
          </p:cNvPicPr>
          <p:nvPr/>
        </p:nvPicPr>
        <p:blipFill rotWithShape="1">
          <a:blip r:embed="rId3"/>
          <a:srcRect t="22752" b="48291"/>
          <a:stretch/>
        </p:blipFill>
        <p:spPr>
          <a:xfrm>
            <a:off x="2927648" y="4149080"/>
            <a:ext cx="4595846" cy="1008112"/>
          </a:xfrm>
          <a:prstGeom prst="rect">
            <a:avLst/>
          </a:prstGeom>
          <a:ln>
            <a:solidFill>
              <a:schemeClr val="bg1">
                <a:lumMod val="75000"/>
              </a:schemeClr>
            </a:solidFill>
          </a:ln>
        </p:spPr>
      </p:pic>
      <p:sp>
        <p:nvSpPr>
          <p:cNvPr id="9" name="Rectangle 8">
            <a:extLst>
              <a:ext uri="{FF2B5EF4-FFF2-40B4-BE49-F238E27FC236}">
                <a16:creationId xmlns:a16="http://schemas.microsoft.com/office/drawing/2014/main" id="{46A4248E-08EB-4B6A-B4A3-CC65206AF177}"/>
              </a:ext>
            </a:extLst>
          </p:cNvPr>
          <p:cNvSpPr/>
          <p:nvPr/>
        </p:nvSpPr>
        <p:spPr>
          <a:xfrm>
            <a:off x="8184232" y="3789040"/>
            <a:ext cx="2160240" cy="674022"/>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10" name="Rectangle 9">
            <a:extLst>
              <a:ext uri="{FF2B5EF4-FFF2-40B4-BE49-F238E27FC236}">
                <a16:creationId xmlns:a16="http://schemas.microsoft.com/office/drawing/2014/main" id="{70D96F83-9C88-4E5C-B64C-6ED59B16CCF4}"/>
              </a:ext>
            </a:extLst>
          </p:cNvPr>
          <p:cNvSpPr/>
          <p:nvPr/>
        </p:nvSpPr>
        <p:spPr>
          <a:xfrm>
            <a:off x="2639616" y="4149080"/>
            <a:ext cx="5040560" cy="432048"/>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38516019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LYNX Notes and Documents for Task Managers</a:t>
            </a:r>
          </a:p>
        </p:txBody>
      </p:sp>
      <p:sp>
        <p:nvSpPr>
          <p:cNvPr id="4" name="Title 3"/>
          <p:cNvSpPr>
            <a:spLocks noGrp="1"/>
          </p:cNvSpPr>
          <p:nvPr>
            <p:ph type="title"/>
          </p:nvPr>
        </p:nvSpPr>
        <p:spPr/>
        <p:txBody>
          <a:bodyPr/>
          <a:lstStyle/>
          <a:p>
            <a:r>
              <a:rPr lang="en-US" dirty="0"/>
              <a:t>Additional Topics</a:t>
            </a:r>
          </a:p>
        </p:txBody>
      </p:sp>
      <p:sp>
        <p:nvSpPr>
          <p:cNvPr id="3" name="Slide Number Placeholder 2"/>
          <p:cNvSpPr>
            <a:spLocks noGrp="1"/>
          </p:cNvSpPr>
          <p:nvPr>
            <p:ph type="sldNum" sz="quarter" idx="11"/>
          </p:nvPr>
        </p:nvSpPr>
        <p:spPr/>
        <p:txBody>
          <a:bodyPr/>
          <a:lstStyle/>
          <a:p>
            <a:fld id="{96499B70-49A0-4519-9B09-62EDDB406EFA}" type="slidenum">
              <a:rPr lang="nl-NL" smtClean="0"/>
              <a:pPr/>
              <a:t>94</a:t>
            </a:fld>
            <a:endParaRPr lang="nl-NL"/>
          </a:p>
        </p:txBody>
      </p:sp>
    </p:spTree>
    <p:extLst>
      <p:ext uri="{BB962C8B-B14F-4D97-AF65-F5344CB8AC3E}">
        <p14:creationId xmlns:p14="http://schemas.microsoft.com/office/powerpoint/2010/main" val="19204012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3FB5-CAA9-4C29-B656-304EC525FBF8}"/>
              </a:ext>
            </a:extLst>
          </p:cNvPr>
          <p:cNvSpPr>
            <a:spLocks noGrp="1"/>
          </p:cNvSpPr>
          <p:nvPr>
            <p:ph type="title"/>
          </p:nvPr>
        </p:nvSpPr>
        <p:spPr/>
        <p:txBody>
          <a:bodyPr>
            <a:normAutofit/>
          </a:bodyPr>
          <a:lstStyle/>
          <a:p>
            <a:r>
              <a:rPr lang="en-US" sz="3600" dirty="0"/>
              <a:t>LYNX Notes System</a:t>
            </a:r>
            <a:endParaRPr lang="en-US" sz="3600" i="1" dirty="0"/>
          </a:p>
        </p:txBody>
      </p:sp>
      <p:sp>
        <p:nvSpPr>
          <p:cNvPr id="3" name="Slide Number Placeholder 2">
            <a:extLst>
              <a:ext uri="{FF2B5EF4-FFF2-40B4-BE49-F238E27FC236}">
                <a16:creationId xmlns:a16="http://schemas.microsoft.com/office/drawing/2014/main" id="{D61C468B-23FE-4749-AAD4-04897847FBEF}"/>
              </a:ext>
            </a:extLst>
          </p:cNvPr>
          <p:cNvSpPr>
            <a:spLocks noGrp="1"/>
          </p:cNvSpPr>
          <p:nvPr>
            <p:ph type="sldNum" sz="quarter" idx="4"/>
          </p:nvPr>
        </p:nvSpPr>
        <p:spPr/>
        <p:txBody>
          <a:bodyPr/>
          <a:lstStyle/>
          <a:p>
            <a:fld id="{96499B70-49A0-4519-9B09-62EDDB406EFA}" type="slidenum">
              <a:rPr lang="nl-NL" smtClean="0"/>
              <a:pPr/>
              <a:t>95</a:t>
            </a:fld>
            <a:endParaRPr lang="nl-NL"/>
          </a:p>
        </p:txBody>
      </p:sp>
      <p:pic>
        <p:nvPicPr>
          <p:cNvPr id="5" name="Picture 4">
            <a:extLst>
              <a:ext uri="{FF2B5EF4-FFF2-40B4-BE49-F238E27FC236}">
                <a16:creationId xmlns:a16="http://schemas.microsoft.com/office/drawing/2014/main" id="{D4515BD8-6E3B-4989-9523-001AD1D37888}"/>
              </a:ext>
            </a:extLst>
          </p:cNvPr>
          <p:cNvPicPr>
            <a:picLocks noChangeAspect="1"/>
          </p:cNvPicPr>
          <p:nvPr/>
        </p:nvPicPr>
        <p:blipFill>
          <a:blip r:embed="rId2"/>
          <a:stretch>
            <a:fillRect/>
          </a:stretch>
        </p:blipFill>
        <p:spPr>
          <a:xfrm>
            <a:off x="911424" y="1628800"/>
            <a:ext cx="9408368" cy="4912481"/>
          </a:xfrm>
          <a:prstGeom prst="rect">
            <a:avLst/>
          </a:prstGeom>
          <a:ln>
            <a:solidFill>
              <a:schemeClr val="bg1">
                <a:lumMod val="75000"/>
              </a:schemeClr>
            </a:solidFill>
          </a:ln>
        </p:spPr>
      </p:pic>
      <p:sp>
        <p:nvSpPr>
          <p:cNvPr id="7" name="Rectangle 6">
            <a:extLst>
              <a:ext uri="{FF2B5EF4-FFF2-40B4-BE49-F238E27FC236}">
                <a16:creationId xmlns:a16="http://schemas.microsoft.com/office/drawing/2014/main" id="{7F16BB38-2D40-403E-BA0B-6676169F92D5}"/>
              </a:ext>
            </a:extLst>
          </p:cNvPr>
          <p:cNvSpPr/>
          <p:nvPr/>
        </p:nvSpPr>
        <p:spPr>
          <a:xfrm>
            <a:off x="4511824" y="5229200"/>
            <a:ext cx="2016224" cy="504056"/>
          </a:xfrm>
          <a:prstGeom prst="rect">
            <a:avLst/>
          </a:prstGeom>
          <a:solidFill>
            <a:schemeClr val="bg1"/>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
        <p:nvSpPr>
          <p:cNvPr id="9" name="Rectangle 8">
            <a:extLst>
              <a:ext uri="{FF2B5EF4-FFF2-40B4-BE49-F238E27FC236}">
                <a16:creationId xmlns:a16="http://schemas.microsoft.com/office/drawing/2014/main" id="{1FB12005-2FBA-4BAA-BA64-7D1A43C4BA73}"/>
              </a:ext>
            </a:extLst>
          </p:cNvPr>
          <p:cNvSpPr/>
          <p:nvPr/>
        </p:nvSpPr>
        <p:spPr>
          <a:xfrm>
            <a:off x="8040216" y="3429000"/>
            <a:ext cx="576064" cy="216024"/>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17159368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D751-9BCB-41FE-B38C-1027B5F239D0}"/>
              </a:ext>
            </a:extLst>
          </p:cNvPr>
          <p:cNvSpPr>
            <a:spLocks noGrp="1"/>
          </p:cNvSpPr>
          <p:nvPr>
            <p:ph type="title"/>
          </p:nvPr>
        </p:nvSpPr>
        <p:spPr/>
        <p:txBody>
          <a:bodyPr/>
          <a:lstStyle/>
          <a:p>
            <a:r>
              <a:rPr lang="en-US" dirty="0"/>
              <a:t>LYNX Document System</a:t>
            </a:r>
            <a:endParaRPr lang="en-NL" dirty="0"/>
          </a:p>
        </p:txBody>
      </p:sp>
      <p:sp>
        <p:nvSpPr>
          <p:cNvPr id="3" name="Slide Number Placeholder 2">
            <a:extLst>
              <a:ext uri="{FF2B5EF4-FFF2-40B4-BE49-F238E27FC236}">
                <a16:creationId xmlns:a16="http://schemas.microsoft.com/office/drawing/2014/main" id="{0D898F14-CE22-4324-8220-7D68A5957A9D}"/>
              </a:ext>
            </a:extLst>
          </p:cNvPr>
          <p:cNvSpPr>
            <a:spLocks noGrp="1"/>
          </p:cNvSpPr>
          <p:nvPr>
            <p:ph type="sldNum" sz="quarter" idx="4"/>
          </p:nvPr>
        </p:nvSpPr>
        <p:spPr/>
        <p:txBody>
          <a:bodyPr/>
          <a:lstStyle/>
          <a:p>
            <a:fld id="{96499B70-49A0-4519-9B09-62EDDB406EFA}" type="slidenum">
              <a:rPr lang="nl-NL" smtClean="0"/>
              <a:pPr/>
              <a:t>96</a:t>
            </a:fld>
            <a:endParaRPr lang="nl-NL"/>
          </a:p>
        </p:txBody>
      </p:sp>
      <p:pic>
        <p:nvPicPr>
          <p:cNvPr id="5" name="Picture 4">
            <a:extLst>
              <a:ext uri="{FF2B5EF4-FFF2-40B4-BE49-F238E27FC236}">
                <a16:creationId xmlns:a16="http://schemas.microsoft.com/office/drawing/2014/main" id="{7B2F2AE3-D3FA-483B-B0CE-129760A66A7D}"/>
              </a:ext>
            </a:extLst>
          </p:cNvPr>
          <p:cNvPicPr>
            <a:picLocks noChangeAspect="1"/>
          </p:cNvPicPr>
          <p:nvPr/>
        </p:nvPicPr>
        <p:blipFill>
          <a:blip r:embed="rId2"/>
          <a:stretch>
            <a:fillRect/>
          </a:stretch>
        </p:blipFill>
        <p:spPr>
          <a:xfrm>
            <a:off x="551384" y="2204864"/>
            <a:ext cx="10056440" cy="3191329"/>
          </a:xfrm>
          <a:prstGeom prst="rect">
            <a:avLst/>
          </a:prstGeom>
          <a:solidFill>
            <a:schemeClr val="bg1">
              <a:lumMod val="85000"/>
            </a:schemeClr>
          </a:solidFill>
          <a:ln>
            <a:solidFill>
              <a:schemeClr val="bg1">
                <a:lumMod val="75000"/>
              </a:schemeClr>
            </a:solidFill>
          </a:ln>
        </p:spPr>
      </p:pic>
    </p:spTree>
    <p:extLst>
      <p:ext uri="{BB962C8B-B14F-4D97-AF65-F5344CB8AC3E}">
        <p14:creationId xmlns:p14="http://schemas.microsoft.com/office/powerpoint/2010/main" val="6617999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7A5DF9-A92B-4E11-9CCD-3CA42BBBC4A0}"/>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6A60F2AC-7586-4600-963D-54A7606FD063}"/>
              </a:ext>
            </a:extLst>
          </p:cNvPr>
          <p:cNvSpPr>
            <a:spLocks noGrp="1"/>
          </p:cNvSpPr>
          <p:nvPr>
            <p:ph type="title"/>
          </p:nvPr>
        </p:nvSpPr>
        <p:spPr/>
        <p:txBody>
          <a:bodyPr/>
          <a:lstStyle/>
          <a:p>
            <a:r>
              <a:rPr lang="en-US"/>
              <a:t>Resource Management Tools</a:t>
            </a:r>
          </a:p>
        </p:txBody>
      </p:sp>
      <p:sp>
        <p:nvSpPr>
          <p:cNvPr id="3" name="Slide Number Placeholder 2">
            <a:extLst>
              <a:ext uri="{FF2B5EF4-FFF2-40B4-BE49-F238E27FC236}">
                <a16:creationId xmlns:a16="http://schemas.microsoft.com/office/drawing/2014/main" id="{375C0698-F226-4195-AE89-8BE1C2CA73E2}"/>
              </a:ext>
            </a:extLst>
          </p:cNvPr>
          <p:cNvSpPr>
            <a:spLocks noGrp="1"/>
          </p:cNvSpPr>
          <p:nvPr>
            <p:ph type="sldNum" sz="quarter" idx="11"/>
          </p:nvPr>
        </p:nvSpPr>
        <p:spPr/>
        <p:txBody>
          <a:bodyPr/>
          <a:lstStyle/>
          <a:p>
            <a:fld id="{96499B70-49A0-4519-9B09-62EDDB406EFA}" type="slidenum">
              <a:rPr lang="nl-NL" smtClean="0"/>
              <a:pPr/>
              <a:t>97</a:t>
            </a:fld>
            <a:endParaRPr lang="nl-NL"/>
          </a:p>
        </p:txBody>
      </p:sp>
    </p:spTree>
    <p:extLst>
      <p:ext uri="{BB962C8B-B14F-4D97-AF65-F5344CB8AC3E}">
        <p14:creationId xmlns:p14="http://schemas.microsoft.com/office/powerpoint/2010/main" val="41928224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7D0310-2892-4986-B63F-39FE061D7C9C}"/>
              </a:ext>
            </a:extLst>
          </p:cNvPr>
          <p:cNvSpPr>
            <a:spLocks noGrp="1"/>
          </p:cNvSpPr>
          <p:nvPr>
            <p:ph type="title"/>
          </p:nvPr>
        </p:nvSpPr>
        <p:spPr/>
        <p:txBody>
          <a:bodyPr/>
          <a:lstStyle/>
          <a:p>
            <a:r>
              <a:rPr lang="en-US" dirty="0" err="1"/>
              <a:t>Resoure</a:t>
            </a:r>
            <a:r>
              <a:rPr lang="en-US" dirty="0"/>
              <a:t> Load Diagram (s)</a:t>
            </a:r>
            <a:endParaRPr lang="en-NL" dirty="0"/>
          </a:p>
        </p:txBody>
      </p:sp>
      <p:sp>
        <p:nvSpPr>
          <p:cNvPr id="4" name="Slide Number Placeholder 3">
            <a:extLst>
              <a:ext uri="{FF2B5EF4-FFF2-40B4-BE49-F238E27FC236}">
                <a16:creationId xmlns:a16="http://schemas.microsoft.com/office/drawing/2014/main" id="{E639A9EF-4472-43BB-93FD-94F87216ABC0}"/>
              </a:ext>
            </a:extLst>
          </p:cNvPr>
          <p:cNvSpPr>
            <a:spLocks noGrp="1"/>
          </p:cNvSpPr>
          <p:nvPr>
            <p:ph type="sldNum" sz="quarter" idx="4"/>
          </p:nvPr>
        </p:nvSpPr>
        <p:spPr/>
        <p:txBody>
          <a:bodyPr/>
          <a:lstStyle/>
          <a:p>
            <a:fld id="{26D19333-19E5-41F3-9BAB-CE8431C616E6}" type="slidenum">
              <a:rPr lang="nl-NL" smtClean="0"/>
              <a:pPr/>
              <a:t>98</a:t>
            </a:fld>
            <a:endParaRPr lang="nl-NL"/>
          </a:p>
        </p:txBody>
      </p:sp>
      <p:pic>
        <p:nvPicPr>
          <p:cNvPr id="7" name="Picture 6">
            <a:extLst>
              <a:ext uri="{FF2B5EF4-FFF2-40B4-BE49-F238E27FC236}">
                <a16:creationId xmlns:a16="http://schemas.microsoft.com/office/drawing/2014/main" id="{11C2447A-79FE-48D3-9C75-91503B94E286}"/>
              </a:ext>
            </a:extLst>
          </p:cNvPr>
          <p:cNvPicPr>
            <a:picLocks noChangeAspect="1"/>
          </p:cNvPicPr>
          <p:nvPr/>
        </p:nvPicPr>
        <p:blipFill>
          <a:blip r:embed="rId2"/>
          <a:stretch>
            <a:fillRect/>
          </a:stretch>
        </p:blipFill>
        <p:spPr>
          <a:xfrm>
            <a:off x="1487489" y="1871128"/>
            <a:ext cx="6408712" cy="4631739"/>
          </a:xfrm>
          <a:prstGeom prst="rect">
            <a:avLst/>
          </a:prstGeom>
          <a:solidFill>
            <a:schemeClr val="bg1">
              <a:lumMod val="85000"/>
            </a:schemeClr>
          </a:solidFill>
          <a:ln>
            <a:solidFill>
              <a:schemeClr val="bg1">
                <a:lumMod val="65000"/>
              </a:schemeClr>
            </a:solidFill>
          </a:ln>
        </p:spPr>
      </p:pic>
      <p:sp>
        <p:nvSpPr>
          <p:cNvPr id="8" name="Rectangle 7">
            <a:extLst>
              <a:ext uri="{FF2B5EF4-FFF2-40B4-BE49-F238E27FC236}">
                <a16:creationId xmlns:a16="http://schemas.microsoft.com/office/drawing/2014/main" id="{FFE6E5C6-DF10-4F0C-A465-00115EBF7F91}"/>
              </a:ext>
            </a:extLst>
          </p:cNvPr>
          <p:cNvSpPr/>
          <p:nvPr/>
        </p:nvSpPr>
        <p:spPr>
          <a:xfrm>
            <a:off x="4223792" y="1916832"/>
            <a:ext cx="648072" cy="504056"/>
          </a:xfrm>
          <a:prstGeom prst="rect">
            <a:avLst/>
          </a:prstGeom>
          <a:noFill/>
          <a:ln w="28575">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a:p>
        </p:txBody>
      </p:sp>
    </p:spTree>
    <p:extLst>
      <p:ext uri="{BB962C8B-B14F-4D97-AF65-F5344CB8AC3E}">
        <p14:creationId xmlns:p14="http://schemas.microsoft.com/office/powerpoint/2010/main" val="288849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517D2-D86B-394E-A944-C19D60AFE6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850" y="1714559"/>
            <a:ext cx="6583294" cy="4166436"/>
          </a:xfrm>
          <a:prstGeom prst="rect">
            <a:avLst/>
          </a:prstGeom>
          <a:ln>
            <a:solidFill>
              <a:schemeClr val="tx1">
                <a:lumMod val="65000"/>
                <a:lumOff val="35000"/>
              </a:schemeClr>
            </a:solidFill>
          </a:ln>
        </p:spPr>
      </p:pic>
      <p:pic>
        <p:nvPicPr>
          <p:cNvPr id="13" name="Picture 12">
            <a:extLst>
              <a:ext uri="{FF2B5EF4-FFF2-40B4-BE49-F238E27FC236}">
                <a16:creationId xmlns:a16="http://schemas.microsoft.com/office/drawing/2014/main" id="{E6DDDE0C-5190-E640-9642-611E05DDA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0997" y="2648089"/>
            <a:ext cx="6583294" cy="4158298"/>
          </a:xfrm>
          <a:prstGeom prst="rect">
            <a:avLst/>
          </a:prstGeom>
          <a:ln>
            <a:solidFill>
              <a:schemeClr val="tx1">
                <a:lumMod val="65000"/>
                <a:lumOff val="35000"/>
              </a:schemeClr>
            </a:solidFill>
          </a:ln>
        </p:spPr>
      </p:pic>
      <p:sp>
        <p:nvSpPr>
          <p:cNvPr id="2" name="Title 1">
            <a:extLst>
              <a:ext uri="{FF2B5EF4-FFF2-40B4-BE49-F238E27FC236}">
                <a16:creationId xmlns:a16="http://schemas.microsoft.com/office/drawing/2014/main" id="{FAB4698D-E7B3-4DA2-A1EF-404354B70A38}"/>
              </a:ext>
            </a:extLst>
          </p:cNvPr>
          <p:cNvSpPr>
            <a:spLocks noGrp="1"/>
          </p:cNvSpPr>
          <p:nvPr>
            <p:ph type="title"/>
          </p:nvPr>
        </p:nvSpPr>
        <p:spPr/>
        <p:txBody>
          <a:bodyPr/>
          <a:lstStyle/>
          <a:p>
            <a:r>
              <a:rPr lang="en-US"/>
              <a:t>The All Graph</a:t>
            </a:r>
          </a:p>
        </p:txBody>
      </p:sp>
      <p:sp>
        <p:nvSpPr>
          <p:cNvPr id="3" name="Slide Number Placeholder 2">
            <a:extLst>
              <a:ext uri="{FF2B5EF4-FFF2-40B4-BE49-F238E27FC236}">
                <a16:creationId xmlns:a16="http://schemas.microsoft.com/office/drawing/2014/main" id="{33CC92FA-1C6B-4EE0-935B-266A182704DD}"/>
              </a:ext>
            </a:extLst>
          </p:cNvPr>
          <p:cNvSpPr>
            <a:spLocks noGrp="1"/>
          </p:cNvSpPr>
          <p:nvPr>
            <p:ph type="sldNum" sz="quarter" idx="4"/>
          </p:nvPr>
        </p:nvSpPr>
        <p:spPr/>
        <p:txBody>
          <a:bodyPr/>
          <a:lstStyle/>
          <a:p>
            <a:fld id="{96499B70-49A0-4519-9B09-62EDDB406EFA}" type="slidenum">
              <a:rPr lang="nl-NL" smtClean="0"/>
              <a:pPr/>
              <a:t>99</a:t>
            </a:fld>
            <a:endParaRPr lang="nl-NL"/>
          </a:p>
        </p:txBody>
      </p:sp>
      <p:sp>
        <p:nvSpPr>
          <p:cNvPr id="6" name="Oval 5">
            <a:extLst>
              <a:ext uri="{FF2B5EF4-FFF2-40B4-BE49-F238E27FC236}">
                <a16:creationId xmlns:a16="http://schemas.microsoft.com/office/drawing/2014/main" id="{5F4B0698-B633-4F83-823D-114B4B22C733}"/>
              </a:ext>
            </a:extLst>
          </p:cNvPr>
          <p:cNvSpPr/>
          <p:nvPr/>
        </p:nvSpPr>
        <p:spPr>
          <a:xfrm>
            <a:off x="1703512" y="1844824"/>
            <a:ext cx="360040" cy="432048"/>
          </a:xfrm>
          <a:prstGeom prst="ellipse">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a:extLst>
              <a:ext uri="{FF2B5EF4-FFF2-40B4-BE49-F238E27FC236}">
                <a16:creationId xmlns:a16="http://schemas.microsoft.com/office/drawing/2014/main" id="{8013014A-E7D6-4C2B-B1CF-DE309E68BB69}"/>
              </a:ext>
            </a:extLst>
          </p:cNvPr>
          <p:cNvSpPr/>
          <p:nvPr/>
        </p:nvSpPr>
        <p:spPr>
          <a:xfrm>
            <a:off x="799247" y="3212976"/>
            <a:ext cx="288032" cy="432048"/>
          </a:xfrm>
          <a:prstGeom prst="ellipse">
            <a:avLst/>
          </a:prstGeom>
          <a:noFill/>
          <a:ln w="19050">
            <a:solidFill>
              <a:srgbClr val="2048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 name="Straight Arrow Connector 8">
            <a:extLst>
              <a:ext uri="{FF2B5EF4-FFF2-40B4-BE49-F238E27FC236}">
                <a16:creationId xmlns:a16="http://schemas.microsoft.com/office/drawing/2014/main" id="{D2BF9168-7537-4264-8E1C-8AE9B9036C0A}"/>
              </a:ext>
            </a:extLst>
          </p:cNvPr>
          <p:cNvCxnSpPr>
            <a:cxnSpLocks/>
            <a:stCxn id="6" idx="3"/>
            <a:endCxn id="7" idx="7"/>
          </p:cNvCxnSpPr>
          <p:nvPr/>
        </p:nvCxnSpPr>
        <p:spPr>
          <a:xfrm flipH="1">
            <a:off x="1045098" y="2213600"/>
            <a:ext cx="711141" cy="1062648"/>
          </a:xfrm>
          <a:prstGeom prst="straightConnector1">
            <a:avLst/>
          </a:prstGeom>
          <a:ln w="19050">
            <a:solidFill>
              <a:srgbClr val="20489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973E52-03F0-4FB9-A850-2A984DEF8269}"/>
              </a:ext>
            </a:extLst>
          </p:cNvPr>
          <p:cNvSpPr txBox="1"/>
          <p:nvPr/>
        </p:nvSpPr>
        <p:spPr>
          <a:xfrm>
            <a:off x="9552384" y="3014638"/>
            <a:ext cx="2448272" cy="523220"/>
          </a:xfrm>
          <a:prstGeom prst="rect">
            <a:avLst/>
          </a:prstGeom>
          <a:solidFill>
            <a:srgbClr val="204892"/>
          </a:solidFill>
          <a:effectLst>
            <a:outerShdw blurRad="50800" dist="38100" dir="2700000" algn="tl" rotWithShape="0">
              <a:prstClr val="black">
                <a:alpha val="40000"/>
              </a:prstClr>
            </a:outerShdw>
          </a:effectLst>
        </p:spPr>
        <p:txBody>
          <a:bodyPr vert="horz" wrap="square" rtlCol="0" anchor="t" anchorCtr="0">
            <a:spAutoFit/>
          </a:bodyPr>
          <a:lstStyle/>
          <a:p>
            <a:pPr algn="ctr"/>
            <a:r>
              <a:rPr lang="en-US" sz="1400" dirty="0">
                <a:solidFill>
                  <a:schemeClr val="bg1"/>
                </a:solidFill>
              </a:rPr>
              <a:t>Shows Resource Load across your resources</a:t>
            </a:r>
          </a:p>
        </p:txBody>
      </p:sp>
    </p:spTree>
    <p:extLst>
      <p:ext uri="{BB962C8B-B14F-4D97-AF65-F5344CB8AC3E}">
        <p14:creationId xmlns:p14="http://schemas.microsoft.com/office/powerpoint/2010/main" val="14707792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6"/>
</p:tagLst>
</file>

<file path=ppt/tags/tag2.xml><?xml version="1.0" encoding="utf-8"?>
<p:tagLst xmlns:a="http://schemas.openxmlformats.org/drawingml/2006/main" xmlns:r="http://schemas.openxmlformats.org/officeDocument/2006/relationships" xmlns:p="http://schemas.openxmlformats.org/presentationml/2006/main">
  <p:tag name="TIMING" val="|4.5"/>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1.9|3.1|3.1|2.1|1.2|1|1.1|1"/>
</p:tagLst>
</file>

<file path=ppt/tags/tag5.xml><?xml version="1.0" encoding="utf-8"?>
<p:tagLst xmlns:a="http://schemas.openxmlformats.org/drawingml/2006/main" xmlns:r="http://schemas.openxmlformats.org/officeDocument/2006/relationships" xmlns:p="http://schemas.openxmlformats.org/presentationml/2006/main">
  <p:tag name="TIMING" val="|2.2|1.9|4.9"/>
</p:tagLst>
</file>

<file path=ppt/tags/tag6.xml><?xml version="1.0" encoding="utf-8"?>
<p:tagLst xmlns:a="http://schemas.openxmlformats.org/drawingml/2006/main" xmlns:r="http://schemas.openxmlformats.org/officeDocument/2006/relationships" xmlns:p="http://schemas.openxmlformats.org/presentationml/2006/main">
  <p:tag name="TIMING" val="|2.7|3.5"/>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dato Presentatie Template October 2012">
  <a:themeElements>
    <a:clrScheme name="AV 1">
      <a:dk1>
        <a:srgbClr val="000000"/>
      </a:dk1>
      <a:lt1>
        <a:srgbClr val="FFFFFF"/>
      </a:lt1>
      <a:dk2>
        <a:srgbClr val="262626"/>
      </a:dk2>
      <a:lt2>
        <a:srgbClr val="7F7F7F"/>
      </a:lt2>
      <a:accent1>
        <a:srgbClr val="204892"/>
      </a:accent1>
      <a:accent2>
        <a:srgbClr val="F2AA14"/>
      </a:accent2>
      <a:accent3>
        <a:srgbClr val="FFFFFF"/>
      </a:accent3>
      <a:accent4>
        <a:srgbClr val="000000"/>
      </a:accent4>
      <a:accent5>
        <a:srgbClr val="FFE2CA"/>
      </a:accent5>
      <a:accent6>
        <a:srgbClr val="FFC000"/>
      </a:accent6>
      <a:hlink>
        <a:srgbClr val="0C0C0C"/>
      </a:hlink>
      <a:folHlink>
        <a:srgbClr val="0031BC"/>
      </a:folHlink>
    </a:clrScheme>
    <a:fontScheme name="Media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noFill/>
        <a:ln w="28575">
          <a:solidFill>
            <a:srgbClr val="204892"/>
          </a:solidFill>
          <a:prstDash val="soli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204892"/>
          </a:solidFill>
          <a:headEnd type="none" w="med" len="med"/>
          <a:tailEnd type="triangle"/>
        </a:ln>
      </a:spPr>
      <a:bodyPr/>
      <a:lstStyle/>
      <a:style>
        <a:lnRef idx="1">
          <a:schemeClr val="accent1"/>
        </a:lnRef>
        <a:fillRef idx="0">
          <a:schemeClr val="accent1"/>
        </a:fillRef>
        <a:effectRef idx="0">
          <a:schemeClr val="accent1"/>
        </a:effectRef>
        <a:fontRef idx="minor">
          <a:schemeClr val="tx1"/>
        </a:fontRef>
      </a:style>
    </a:lnDef>
    <a:txDef>
      <a:spPr>
        <a:solidFill>
          <a:srgbClr val="204892"/>
        </a:solidFill>
        <a:effectLst>
          <a:outerShdw blurRad="50800" dist="38100" dir="2700000" algn="tl" rotWithShape="0">
            <a:prstClr val="black">
              <a:alpha val="40000"/>
            </a:prstClr>
          </a:outerShdw>
        </a:effectLst>
      </a:spPr>
      <a:bodyPr vert="horz" wrap="square" rtlCol="0" anchor="t" anchorCtr="0">
        <a:spAutoFit/>
      </a:bodyPr>
      <a:lstStyle>
        <a:defPPr algn="ctr">
          <a:defRPr dirty="0" err="1" smtClean="0">
            <a:solidFill>
              <a:schemeClr val="bg1"/>
            </a:solidFill>
          </a:defRPr>
        </a:defPPr>
      </a:lstStyle>
    </a:txDef>
  </a:objectDefaults>
  <a:extraClrSchemeLst/>
  <a:extLst>
    <a:ext uri="{05A4C25C-085E-4340-85A3-A5531E510DB2}">
      <thm15:themeFamily xmlns:thm15="http://schemas.microsoft.com/office/thememl/2012/main" name="A-dato Template - January 2019 .potx" id="{558C3841-9AAD-412D-87EC-A51E602C226A}" vid="{53A0D101-5858-40AF-ABFD-BBF897E36D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A-dato Template - January 2019 </Template>
  <TotalTime>0</TotalTime>
  <Words>3852</Words>
  <Application>Microsoft Office PowerPoint</Application>
  <PresentationFormat>Widescreen</PresentationFormat>
  <Paragraphs>872</Paragraphs>
  <Slides>99</Slides>
  <Notes>26</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99</vt:i4>
      </vt:variant>
    </vt:vector>
  </HeadingPairs>
  <TitlesOfParts>
    <vt:vector size="111" baseType="lpstr">
      <vt:lpstr>-apple-system</vt:lpstr>
      <vt:lpstr>Arial</vt:lpstr>
      <vt:lpstr>BookAntiqua</vt:lpstr>
      <vt:lpstr>Calibri</vt:lpstr>
      <vt:lpstr>Impact</vt:lpstr>
      <vt:lpstr>Lucida Grande</vt:lpstr>
      <vt:lpstr>Roboto</vt:lpstr>
      <vt:lpstr>Times New Roman</vt:lpstr>
      <vt:lpstr>Tw Cen MT</vt:lpstr>
      <vt:lpstr>Wingdings</vt:lpstr>
      <vt:lpstr>Wingdings 2</vt:lpstr>
      <vt:lpstr>Adato Presentatie Template October 2012</vt:lpstr>
      <vt:lpstr>Get started with LYNX</vt:lpstr>
      <vt:lpstr>LYNX is used for multi-project management.. Objectives and Challenges</vt:lpstr>
      <vt:lpstr>Making Collaboration and Decision Making Easier Working together at the same time in the same project(s)</vt:lpstr>
      <vt:lpstr>Scope</vt:lpstr>
      <vt:lpstr>LYNX Role Based Training</vt:lpstr>
      <vt:lpstr>Task Management Training - Topics</vt:lpstr>
      <vt:lpstr>Imagine you are Robin Porter… My activities</vt:lpstr>
      <vt:lpstr>LYNX Project and Portfolio Management Critical Chain Project Management</vt:lpstr>
      <vt:lpstr>Making Collaboration and Decision Making Easier Working together at the same time in the same project(s)</vt:lpstr>
      <vt:lpstr> LYNX brings everything together… </vt:lpstr>
      <vt:lpstr>And also integrates the Agile/Kanban way of working into projects… Multi-Level Planning</vt:lpstr>
      <vt:lpstr>LYNX TameFlow Task Board with Flow Buffer Management</vt:lpstr>
      <vt:lpstr>LYNX offers a different approach.. The 5 Foundation Pillars of LYNX</vt:lpstr>
      <vt:lpstr>Including heatmaps and simulation.. Managing Work-in-Progress</vt:lpstr>
      <vt:lpstr>Giving you the potential to improve…..</vt:lpstr>
      <vt:lpstr>Summary Customer Overview</vt:lpstr>
      <vt:lpstr>Philosophy (behind Lynx)</vt:lpstr>
      <vt:lpstr>Task Durations (within Projects)</vt:lpstr>
      <vt:lpstr>Where to start improving? “Low” hanging fruit</vt:lpstr>
      <vt:lpstr>Today: What makes people (and organisations) unhappy?</vt:lpstr>
      <vt:lpstr>Tomorrow: What makes people (and organisations) happy?</vt:lpstr>
      <vt:lpstr>How to get there?</vt:lpstr>
      <vt:lpstr>A different approach… Critical Chain (Multi-)Project Management: Key Ingredients</vt:lpstr>
      <vt:lpstr>CCPM: Theory of Constraints What do we mean with a “Critical Chain”?</vt:lpstr>
      <vt:lpstr>CCPM: Critical Resources</vt:lpstr>
      <vt:lpstr>CCPM: Critical Resources  impact on your project.. Ability to identify “Invisible dependencies”</vt:lpstr>
      <vt:lpstr>How to improve? The 5 Foundation Pillars of LYNX</vt:lpstr>
      <vt:lpstr>Introduction of Buffer Management</vt:lpstr>
      <vt:lpstr>A Standard Plan</vt:lpstr>
      <vt:lpstr>A Buffered Plan (1)</vt:lpstr>
      <vt:lpstr>A Buffered Plan (2)</vt:lpstr>
      <vt:lpstr>A Buffered Plan (2)</vt:lpstr>
      <vt:lpstr>Green 50 % progress on the longest chain  / 15 % buffer used</vt:lpstr>
      <vt:lpstr>Red 55 % progress on the longest chain / 65 % buffer used</vt:lpstr>
      <vt:lpstr>What can you do with Red, Orange and Green? CCPM: Project Trend Line</vt:lpstr>
      <vt:lpstr>What can you do with Red, Orange and Green? Resolve day-to-day resource conflicts (and prevents (bad) multi-tasking)</vt:lpstr>
      <vt:lpstr>“To do” List: My activities Sequence from red to green </vt:lpstr>
      <vt:lpstr>What can you do with Red, Orange and Green? Manage all projects together</vt:lpstr>
      <vt:lpstr>What is needed? Fast-Feedback Loop (ETTC)</vt:lpstr>
      <vt:lpstr>How to achieve improvements?</vt:lpstr>
      <vt:lpstr>Achieving more “Flow” and Resource Management  Allocate work to team (or skill) first (not individuals)</vt:lpstr>
      <vt:lpstr>The “Late Binding“ solution within LYNX Specification of “Resource Requirements“</vt:lpstr>
      <vt:lpstr>LYNX Resource/Skill and Team Model Multi-Skill and Properties</vt:lpstr>
      <vt:lpstr>Examples</vt:lpstr>
      <vt:lpstr>The Principle of (dynamic) „Late Binding“  and Capacity Flexibility  Timing Skill Specification and Resource Assignments</vt:lpstr>
      <vt:lpstr>Before we start…</vt:lpstr>
      <vt:lpstr>Visit the LYNX Help Center</vt:lpstr>
      <vt:lpstr>Login with your (new) credentials you received per email</vt:lpstr>
      <vt:lpstr>New User Registration</vt:lpstr>
      <vt:lpstr>Login after registration with your email and your password</vt:lpstr>
      <vt:lpstr>Select “My profile” </vt:lpstr>
      <vt:lpstr>Check (change) your “Space”</vt:lpstr>
      <vt:lpstr>Get started with Task Management</vt:lpstr>
      <vt:lpstr>What is needed? Task  Management</vt:lpstr>
      <vt:lpstr>LYNX Task Management via the “Task Manager Role” </vt:lpstr>
      <vt:lpstr>Intermezzo Your tasks in a project plan created by a project manager</vt:lpstr>
      <vt:lpstr>“To do” List Sequence from red to green </vt:lpstr>
      <vt:lpstr>Manage the Task From…..</vt:lpstr>
      <vt:lpstr>Manage the Task To…..</vt:lpstr>
      <vt:lpstr>Upcoming tasks Not ready to start yet..(RTS = No)</vt:lpstr>
      <vt:lpstr>Have a look into the plan</vt:lpstr>
      <vt:lpstr>Have a look in the plan</vt:lpstr>
      <vt:lpstr>Your Task Manager Assignments Access to your tasks</vt:lpstr>
      <vt:lpstr>Review Resource Requirements</vt:lpstr>
      <vt:lpstr>How to change assignments?</vt:lpstr>
      <vt:lpstr>Change via Resourcing Dialog</vt:lpstr>
      <vt:lpstr>Add other Task Managers</vt:lpstr>
      <vt:lpstr>Open the plan and the Task manager box</vt:lpstr>
      <vt:lpstr>Change to “Leading”  Task Manager Move Mike up in the list</vt:lpstr>
      <vt:lpstr>Result</vt:lpstr>
      <vt:lpstr>Other TM Assignment options Note: requires additional rights for the TM: Read and Write access </vt:lpstr>
      <vt:lpstr>Impersonation Mode Robin Porter is taking over tasks of Mike Dempsey (Temporarily)</vt:lpstr>
      <vt:lpstr>Task Management via Other Roles</vt:lpstr>
      <vt:lpstr>LYNX Task Management for “My activities Users” the “My activities” roles</vt:lpstr>
      <vt:lpstr>My activities for “Resource users”</vt:lpstr>
      <vt:lpstr>My activities for other roles</vt:lpstr>
      <vt:lpstr>My activities for other roles</vt:lpstr>
      <vt:lpstr>Task Management for Workpackages</vt:lpstr>
      <vt:lpstr>Task Management of Workpackages</vt:lpstr>
      <vt:lpstr>What is different? Workpackages versus Normal Tasks</vt:lpstr>
      <vt:lpstr>Cards Management LYNX Cards View and LYNX TameFlow</vt:lpstr>
      <vt:lpstr>LYNX Cards View and Editor My activities</vt:lpstr>
      <vt:lpstr>Cards Configuration</vt:lpstr>
      <vt:lpstr>Working with the Cardsview</vt:lpstr>
      <vt:lpstr>Size Monitoring</vt:lpstr>
      <vt:lpstr>Burn-up Graphs</vt:lpstr>
      <vt:lpstr>Let’s go… Rick and Tom are assigned, workpackage is started by Mike</vt:lpstr>
      <vt:lpstr>Workpackage appears in the Taskview and Cardsview  of Tom and Rick (and in LYNX TameFlow)</vt:lpstr>
      <vt:lpstr>The Software Workpackage Team can get going..</vt:lpstr>
      <vt:lpstr>Let’s start another workpackage.. In a few days, and preferably Just-in-Time to keep WIP down</vt:lpstr>
      <vt:lpstr>LYNX TameFlow – Toms Workpackages</vt:lpstr>
      <vt:lpstr>Size monitoring  Team can add more cards….</vt:lpstr>
      <vt:lpstr>Determine Ettc from Card Counters </vt:lpstr>
      <vt:lpstr>Additional Topics</vt:lpstr>
      <vt:lpstr>LYNX Notes System</vt:lpstr>
      <vt:lpstr>LYNX Document System</vt:lpstr>
      <vt:lpstr>Resource Management Tools</vt:lpstr>
      <vt:lpstr>Resoure Load Diagram (s)</vt:lpstr>
      <vt:lpstr>The All Graph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2019-08-26T18:40:27Z</dcterms:created>
  <dcterms:modified xsi:type="dcterms:W3CDTF">2021-10-11T15:40:45Z</dcterms:modified>
</cp:coreProperties>
</file>